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76" r:id="rId3"/>
    <p:sldId id="277" r:id="rId4"/>
    <p:sldId id="288" r:id="rId5"/>
    <p:sldId id="289" r:id="rId6"/>
    <p:sldId id="278" r:id="rId7"/>
    <p:sldId id="302" r:id="rId8"/>
    <p:sldId id="304" r:id="rId9"/>
    <p:sldId id="305" r:id="rId10"/>
    <p:sldId id="292" r:id="rId11"/>
    <p:sldId id="294" r:id="rId12"/>
    <p:sldId id="297" r:id="rId13"/>
    <p:sldId id="295" r:id="rId14"/>
    <p:sldId id="298" r:id="rId15"/>
    <p:sldId id="299" r:id="rId16"/>
    <p:sldId id="300" r:id="rId17"/>
    <p:sldId id="301" r:id="rId18"/>
    <p:sldId id="285" r:id="rId19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595959"/>
    <a:srgbClr val="E206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89" autoAdjust="0"/>
    <p:restoredTop sz="83500" autoAdjust="0"/>
  </p:normalViewPr>
  <p:slideViewPr>
    <p:cSldViewPr snapToGrid="0" showGuides="1">
      <p:cViewPr varScale="1">
        <p:scale>
          <a:sx n="72" d="100"/>
          <a:sy n="72" d="100"/>
        </p:scale>
        <p:origin x="1032" y="58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9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B46527B0-0B24-4087-B225-DB4F5C738F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72798E0-F322-4236-8531-A1882BFE400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B190EFE-CCCB-4DCD-B1CF-8C3CB119D6FE}" type="datetime1">
              <a:rPr lang="it-IT" smtClean="0"/>
              <a:t>21/05/2020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4E5881F-2FD0-41BC-8E76-C691E59E14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2CA62C5-8A29-4592-9E3E-4C457F263C0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4E85F6F-0FAD-4AD4-850C-7E4CD14D7D70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83274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6AC070-77AE-44FC-B0C8-108B581F9765}" type="datetime1">
              <a:rPr lang="it-IT" noProof="0" smtClean="0"/>
              <a:pPr/>
              <a:t>21/05/2020</a:t>
            </a:fld>
            <a:endParaRPr lang="it-IT" noProof="0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 dirty="0"/>
              <a:t>Modifica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E60DC36-8EFA-4378-9855-E019C55AC472}" type="slidenum">
              <a:rPr lang="it-IT" noProof="0" smtClean="0"/>
              <a:t>‹#›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790740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it-IT" smtClean="0"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826404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it-IT" smtClean="0"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874300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it-IT" smtClean="0"/>
              <a:t>12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209362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it-IT" smtClean="0"/>
              <a:t>13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115123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it-IT" smtClean="0"/>
              <a:t>14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009071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it-IT" smtClean="0"/>
              <a:t>15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696924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it-IT" smtClean="0"/>
              <a:t>16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664998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it-IT" smtClean="0"/>
              <a:t>17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008283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it-IT" smtClean="0"/>
              <a:t>18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54801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97579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it-IT" smtClean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511246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it-IT" dirty="0"/>
              <a:t>(io questa slide la toglierei, tanto è inutile ripetere sempre la stessa roba… La parte relativa alla java </a:t>
            </a:r>
            <a:r>
              <a:rPr lang="it-IT" dirty="0" err="1"/>
              <a:t>app</a:t>
            </a:r>
            <a:r>
              <a:rPr lang="it-IT" dirty="0"/>
              <a:t> la metterei direttamente nella slide 6 o in una successiva. </a:t>
            </a:r>
            <a:r>
              <a:rPr lang="it-IT" dirty="0" err="1"/>
              <a:t>Stesas</a:t>
            </a:r>
            <a:r>
              <a:rPr lang="it-IT" dirty="0"/>
              <a:t> cosa per le funzionalità della </a:t>
            </a:r>
            <a:r>
              <a:rPr lang="it-IT" dirty="0" err="1"/>
              <a:t>dashboard</a:t>
            </a:r>
            <a:r>
              <a:rPr lang="it-IT" dirty="0"/>
              <a:t> che ho </a:t>
            </a:r>
            <a:r>
              <a:rPr lang="it-IT" dirty="0" err="1"/>
              <a:t>emsso</a:t>
            </a:r>
            <a:r>
              <a:rPr lang="it-IT" dirty="0"/>
              <a:t> nella slide 8)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it-IT" smtClean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297898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it-IT" smtClean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291704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it-IT" smtClean="0"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433798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it-IT" smtClean="0"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843475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it-IT" smtClean="0"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923355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it-IT" smtClean="0"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47820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  <a:endParaRPr lang="it-IT" noProof="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953276-A596-464E-8131-16FDC4642D35}" type="datetime1">
              <a:rPr lang="it-IT" noProof="0" smtClean="0"/>
              <a:t>21/05/2020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‹#›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9F66E3F-D06F-47DA-A95C-C846DE23F8C0}" type="datetime1">
              <a:rPr lang="it-IT" noProof="0" smtClean="0"/>
              <a:t>21/05/2020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‹#›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6FE6513-E3C7-4048-AC2F-41B0D1F6D895}" type="datetime1">
              <a:rPr lang="it-IT" noProof="0" smtClean="0"/>
              <a:t>21/05/2020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‹#›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CA1E7DF-6F8F-47CE-8C70-53A994FBF180}" type="datetime1">
              <a:rPr lang="it-IT" noProof="0" smtClean="0"/>
              <a:t>21/05/2020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‹#›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CFB8710-ABAB-4285-AF31-02779743E1F4}" type="datetime1">
              <a:rPr lang="it-IT" noProof="0" smtClean="0"/>
              <a:t>21/05/2020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‹#›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1FD3F1-0F70-4F3C-841E-3B4B1A9982AD}" type="datetime1">
              <a:rPr lang="it-IT" noProof="0" smtClean="0"/>
              <a:t>21/05/2020</a:t>
            </a:fld>
            <a:endParaRPr lang="it-IT" noProof="0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‹#›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195CD94-E959-4436-A899-6BFB5CD81E9E}" type="datetime1">
              <a:rPr lang="it-IT" noProof="0" smtClean="0"/>
              <a:t>21/05/2020</a:t>
            </a:fld>
            <a:endParaRPr lang="it-IT" noProof="0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‹#›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27B0C7F-749B-466A-A38A-03B1C8A2F06C}" type="datetime1">
              <a:rPr lang="it-IT" noProof="0" smtClean="0"/>
              <a:t>21/05/2020</a:t>
            </a:fld>
            <a:endParaRPr lang="it-IT" noProof="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‹#›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EC309BE-2E90-45F2-A626-98CE1308C9C4}" type="datetime1">
              <a:rPr lang="it-IT" noProof="0" smtClean="0"/>
              <a:t>21/05/2020</a:t>
            </a:fld>
            <a:endParaRPr lang="it-IT" noProof="0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‹#›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7D791A9-9A19-4C7D-9EDF-F6B9F670B73C}" type="datetime1">
              <a:rPr lang="it-IT" noProof="0" smtClean="0"/>
              <a:t>21/05/2020</a:t>
            </a:fld>
            <a:endParaRPr lang="it-IT" noProof="0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‹#›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C87147A-BE07-4D89-850F-642EAF1AAEA9}" type="datetime1">
              <a:rPr lang="it-IT" noProof="0" smtClean="0"/>
              <a:t>21/05/2020</a:t>
            </a:fld>
            <a:endParaRPr lang="it-IT" noProof="0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‹#›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-IT" noProof="0" dirty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noProof="0" dirty="0"/>
              <a:t>Modifica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750AD8DE-E201-43F1-B9CB-48547493CA6A}" type="datetime1">
              <a:rPr lang="it-IT" noProof="0" smtClean="0"/>
              <a:t>21/05/2020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6FEDF93-2BFD-41CA-ABC7-B039102F3792}" type="slidenum">
              <a:rPr lang="it-IT" noProof="0" smtClean="0"/>
              <a:t>‹#›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.png"/><Relationship Id="rId7" Type="http://schemas.openxmlformats.org/officeDocument/2006/relationships/image" Target="../media/image11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png"/><Relationship Id="rId9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9.emf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emf"/><Relationship Id="rId5" Type="http://schemas.openxmlformats.org/officeDocument/2006/relationships/image" Target="../media/image9.emf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1.emf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1.emf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4.emf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emf"/><Relationship Id="rId5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emf"/><Relationship Id="rId5" Type="http://schemas.openxmlformats.org/officeDocument/2006/relationships/image" Target="../media/image10.emf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github.com/knowm/XChart" TargetMode="Externa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621368"/>
            <a:ext cx="12192000" cy="1329595"/>
          </a:xfrm>
        </p:spPr>
        <p:txBody>
          <a:bodyPr wrap="square" lIns="0" tIns="0" rIns="0" bIns="0" rtlCol="0" anchor="t">
            <a:spAutoFit/>
          </a:bodyPr>
          <a:lstStyle/>
          <a:p>
            <a:pPr rtl="0"/>
            <a:r>
              <a:rPr lang="it-IT" b="1" dirty="0">
                <a:solidFill>
                  <a:schemeClr val="bg1"/>
                </a:solidFill>
              </a:rPr>
              <a:t>Distributed </a:t>
            </a:r>
            <a:r>
              <a:rPr lang="it-IT" b="1" dirty="0" err="1">
                <a:solidFill>
                  <a:schemeClr val="bg1"/>
                </a:solidFill>
              </a:rPr>
              <a:t>Hash-Breaker</a:t>
            </a:r>
            <a:br>
              <a:rPr lang="it-IT" dirty="0">
                <a:solidFill>
                  <a:schemeClr val="bg1"/>
                </a:solidFill>
              </a:rPr>
            </a:br>
            <a:r>
              <a:rPr lang="it-IT" sz="3600" b="1" dirty="0" err="1">
                <a:solidFill>
                  <a:schemeClr val="accent4"/>
                </a:solidFill>
              </a:rPr>
              <a:t>Concurrent</a:t>
            </a:r>
            <a:r>
              <a:rPr lang="it-IT" sz="3600" b="1" dirty="0">
                <a:solidFill>
                  <a:schemeClr val="accent4"/>
                </a:solidFill>
              </a:rPr>
              <a:t> and </a:t>
            </a:r>
            <a:r>
              <a:rPr lang="it-IT" sz="3600" b="1" dirty="0" err="1">
                <a:solidFill>
                  <a:schemeClr val="accent4"/>
                </a:solidFill>
              </a:rPr>
              <a:t>distributed</a:t>
            </a:r>
            <a:r>
              <a:rPr lang="it-IT" sz="3600" b="1" dirty="0">
                <a:solidFill>
                  <a:schemeClr val="accent4"/>
                </a:solidFill>
              </a:rPr>
              <a:t> Systems  </a:t>
            </a:r>
            <a:r>
              <a:rPr lang="it-IT" sz="3600" dirty="0">
                <a:solidFill>
                  <a:schemeClr val="accent4"/>
                </a:solidFill>
              </a:rPr>
              <a:t>AY 2019/20</a:t>
            </a:r>
            <a:endParaRPr lang="it-IT" dirty="0">
              <a:solidFill>
                <a:schemeClr val="accent4"/>
              </a:solidFill>
            </a:endParaRPr>
          </a:p>
        </p:txBody>
      </p:sp>
      <p:sp>
        <p:nvSpPr>
          <p:cNvPr id="4" name="Rombo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5" name="Rombo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grpSp>
        <p:nvGrpSpPr>
          <p:cNvPr id="7" name="Gruppo 6" descr="Icona di diagramma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51021" y="4451184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igura a mano libera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9" name="Figura a mano libera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</p:grpSp>
      <p:sp>
        <p:nvSpPr>
          <p:cNvPr id="11" name="Titolo 1">
            <a:extLst>
              <a:ext uri="{FF2B5EF4-FFF2-40B4-BE49-F238E27FC236}">
                <a16:creationId xmlns:a16="http://schemas.microsoft.com/office/drawing/2014/main" id="{E34B95EC-36C5-4265-AA2B-737E8C101B11}"/>
              </a:ext>
            </a:extLst>
          </p:cNvPr>
          <p:cNvSpPr txBox="1">
            <a:spLocks/>
          </p:cNvSpPr>
          <p:nvPr/>
        </p:nvSpPr>
        <p:spPr>
          <a:xfrm>
            <a:off x="0" y="6131185"/>
            <a:ext cx="12192000" cy="4985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1800" b="1" dirty="0">
                <a:solidFill>
                  <a:schemeClr val="bg1"/>
                </a:solidFill>
              </a:rPr>
              <a:t>Filippo Scotto</a:t>
            </a:r>
          </a:p>
          <a:p>
            <a:r>
              <a:rPr lang="it-IT" sz="1800" b="1" dirty="0">
                <a:solidFill>
                  <a:schemeClr val="bg1"/>
                </a:solidFill>
              </a:rPr>
              <a:t> Luigi Treccozzi</a:t>
            </a:r>
            <a:endParaRPr lang="it-IT" sz="18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ttangolo con angoli arrotondati 40">
            <a:extLst>
              <a:ext uri="{FF2B5EF4-FFF2-40B4-BE49-F238E27FC236}">
                <a16:creationId xmlns:a16="http://schemas.microsoft.com/office/drawing/2014/main" id="{8EFFD16A-A767-094D-A85B-35F5819C6BE0}"/>
              </a:ext>
            </a:extLst>
          </p:cNvPr>
          <p:cNvSpPr/>
          <p:nvPr/>
        </p:nvSpPr>
        <p:spPr>
          <a:xfrm>
            <a:off x="1679060" y="1802257"/>
            <a:ext cx="7532287" cy="4014652"/>
          </a:xfrm>
          <a:prstGeom prst="roundRect">
            <a:avLst>
              <a:gd name="adj" fmla="val 5172"/>
            </a:avLst>
          </a:prstGeom>
          <a:solidFill>
            <a:schemeClr val="accent1">
              <a:alpha val="0"/>
            </a:schemeClr>
          </a:solidFill>
          <a:ln w="2222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Titolo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it-IT" dirty="0"/>
              <a:t>Analisi progetto diapositiva 3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489270" y="522898"/>
            <a:ext cx="370273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o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it-IT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Dashboard and </a:t>
            </a:r>
            <a:r>
              <a:rPr lang="it-IT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WebServer</a:t>
            </a:r>
            <a:endParaRPr lang="it-IT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675017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2" descr="File:Stemma unipi.png">
            <a:extLst>
              <a:ext uri="{FF2B5EF4-FFF2-40B4-BE49-F238E27FC236}">
                <a16:creationId xmlns:a16="http://schemas.microsoft.com/office/drawing/2014/main" id="{C85EAE21-1B08-4ED4-8052-43B9890F93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0551" y="5623192"/>
            <a:ext cx="1022849" cy="1044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516DB882-57F8-0748-92FF-F7582C44D65A}"/>
              </a:ext>
            </a:extLst>
          </p:cNvPr>
          <p:cNvSpPr txBox="1"/>
          <p:nvPr/>
        </p:nvSpPr>
        <p:spPr>
          <a:xfrm>
            <a:off x="306977" y="866842"/>
            <a:ext cx="9818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Here </a:t>
            </a:r>
            <a:r>
              <a:rPr lang="it-IT" sz="2400" dirty="0" err="1"/>
              <a:t>is</a:t>
            </a:r>
            <a:r>
              <a:rPr lang="it-IT" sz="2400" dirty="0"/>
              <a:t> </a:t>
            </a:r>
            <a:r>
              <a:rPr lang="it-IT" sz="2400" dirty="0" err="1"/>
              <a:t>presented</a:t>
            </a:r>
            <a:r>
              <a:rPr lang="it-IT" sz="2400" dirty="0"/>
              <a:t> the </a:t>
            </a:r>
            <a:r>
              <a:rPr lang="it-IT" sz="2400" b="1" dirty="0" err="1"/>
              <a:t>overall</a:t>
            </a:r>
            <a:r>
              <a:rPr lang="it-IT" sz="2400" b="1" dirty="0"/>
              <a:t> </a:t>
            </a:r>
            <a:r>
              <a:rPr lang="it-IT" sz="2400" b="1" dirty="0" err="1"/>
              <a:t>architecture</a:t>
            </a:r>
            <a:r>
              <a:rPr lang="it-IT" sz="2400" dirty="0"/>
              <a:t> </a:t>
            </a:r>
            <a:r>
              <a:rPr lang="it-IT" sz="2400" dirty="0" err="1"/>
              <a:t>used</a:t>
            </a:r>
            <a:r>
              <a:rPr lang="it-IT" sz="2400" dirty="0"/>
              <a:t> to </a:t>
            </a:r>
            <a:r>
              <a:rPr lang="it-IT" sz="2400" dirty="0" err="1"/>
              <a:t>implement</a:t>
            </a:r>
            <a:r>
              <a:rPr lang="it-IT" sz="2400" dirty="0"/>
              <a:t> the </a:t>
            </a:r>
            <a:r>
              <a:rPr lang="it-IT" sz="2400" dirty="0" err="1"/>
              <a:t>dashboard</a:t>
            </a:r>
            <a:r>
              <a:rPr lang="it-IT" sz="2400" dirty="0"/>
              <a:t>: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4C80DCC-A168-454F-8CF5-99E377496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185" y="3206371"/>
            <a:ext cx="1152363" cy="115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8" name="Gruppo 37">
            <a:extLst>
              <a:ext uri="{FF2B5EF4-FFF2-40B4-BE49-F238E27FC236}">
                <a16:creationId xmlns:a16="http://schemas.microsoft.com/office/drawing/2014/main" id="{A58E6542-1643-ED42-A1F9-2A4DC188FD5A}"/>
              </a:ext>
            </a:extLst>
          </p:cNvPr>
          <p:cNvGrpSpPr/>
          <p:nvPr/>
        </p:nvGrpSpPr>
        <p:grpSpPr>
          <a:xfrm>
            <a:off x="2068356" y="1959775"/>
            <a:ext cx="2969622" cy="3240800"/>
            <a:chOff x="5539048" y="2000249"/>
            <a:chExt cx="2969622" cy="3240800"/>
          </a:xfrm>
        </p:grpSpPr>
        <p:sp>
          <p:nvSpPr>
            <p:cNvPr id="16" name="Rettangolo con angoli arrotondati 15">
              <a:extLst>
                <a:ext uri="{FF2B5EF4-FFF2-40B4-BE49-F238E27FC236}">
                  <a16:creationId xmlns:a16="http://schemas.microsoft.com/office/drawing/2014/main" id="{DD47BF8E-D10D-4549-80BE-D5CB1C94FEF0}"/>
                </a:ext>
              </a:extLst>
            </p:cNvPr>
            <p:cNvSpPr/>
            <p:nvPr/>
          </p:nvSpPr>
          <p:spPr>
            <a:xfrm>
              <a:off x="5894271" y="2870748"/>
              <a:ext cx="609600" cy="609600"/>
            </a:xfrm>
            <a:prstGeom prst="roundRect">
              <a:avLst>
                <a:gd name="adj" fmla="val 26000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8" name="Immagine 17">
              <a:extLst>
                <a:ext uri="{FF2B5EF4-FFF2-40B4-BE49-F238E27FC236}">
                  <a16:creationId xmlns:a16="http://schemas.microsoft.com/office/drawing/2014/main" id="{605DE875-1C17-BA4D-B991-D60BD0802D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8272" y="3009897"/>
              <a:ext cx="380640" cy="364780"/>
            </a:xfrm>
            <a:prstGeom prst="rect">
              <a:avLst/>
            </a:prstGeom>
          </p:spPr>
        </p:pic>
        <p:sp>
          <p:nvSpPr>
            <p:cNvPr id="19" name="CasellaDiTesto 18">
              <a:extLst>
                <a:ext uri="{FF2B5EF4-FFF2-40B4-BE49-F238E27FC236}">
                  <a16:creationId xmlns:a16="http://schemas.microsoft.com/office/drawing/2014/main" id="{D9763D08-75F0-E443-8228-642B87BC9484}"/>
                </a:ext>
              </a:extLst>
            </p:cNvPr>
            <p:cNvSpPr txBox="1"/>
            <p:nvPr/>
          </p:nvSpPr>
          <p:spPr>
            <a:xfrm>
              <a:off x="6587872" y="2865514"/>
              <a:ext cx="16626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6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Planification</a:t>
              </a:r>
              <a:r>
                <a:rPr lang="it-IT" sz="1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of a </a:t>
              </a:r>
            </a:p>
            <a:p>
              <a:r>
                <a:rPr lang="it-IT" sz="1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new </a:t>
              </a:r>
              <a:r>
                <a:rPr lang="it-IT" sz="16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attack</a:t>
              </a:r>
              <a:endParaRPr lang="it-IT" sz="16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5" name="Rettangolo con angoli arrotondati 24">
              <a:extLst>
                <a:ext uri="{FF2B5EF4-FFF2-40B4-BE49-F238E27FC236}">
                  <a16:creationId xmlns:a16="http://schemas.microsoft.com/office/drawing/2014/main" id="{7A566B10-3013-514E-89E8-1D8E9B9D7FCF}"/>
                </a:ext>
              </a:extLst>
            </p:cNvPr>
            <p:cNvSpPr/>
            <p:nvPr/>
          </p:nvSpPr>
          <p:spPr>
            <a:xfrm>
              <a:off x="5894271" y="3711723"/>
              <a:ext cx="609600" cy="609600"/>
            </a:xfrm>
            <a:prstGeom prst="roundRect">
              <a:avLst>
                <a:gd name="adj" fmla="val 26000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7" name="CasellaDiTesto 26">
              <a:extLst>
                <a:ext uri="{FF2B5EF4-FFF2-40B4-BE49-F238E27FC236}">
                  <a16:creationId xmlns:a16="http://schemas.microsoft.com/office/drawing/2014/main" id="{74B498C9-687C-9144-999C-0688427522F3}"/>
                </a:ext>
              </a:extLst>
            </p:cNvPr>
            <p:cNvSpPr txBox="1"/>
            <p:nvPr/>
          </p:nvSpPr>
          <p:spPr>
            <a:xfrm>
              <a:off x="6553375" y="3716927"/>
              <a:ext cx="18810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6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Revoke</a:t>
              </a:r>
              <a:r>
                <a:rPr lang="it-IT" sz="1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an </a:t>
              </a:r>
              <a:r>
                <a:rPr lang="it-IT" sz="16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allocated</a:t>
              </a:r>
              <a:endParaRPr lang="it-IT" sz="16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r>
                <a:rPr lang="it-IT" sz="16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bucket</a:t>
              </a:r>
              <a:endParaRPr lang="it-IT" sz="16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pic>
          <p:nvPicPr>
            <p:cNvPr id="21" name="Immagine 20">
              <a:extLst>
                <a:ext uri="{FF2B5EF4-FFF2-40B4-BE49-F238E27FC236}">
                  <a16:creationId xmlns:a16="http://schemas.microsoft.com/office/drawing/2014/main" id="{F22C3B89-8E7C-5744-AEF8-AAD687734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050925" y="3823027"/>
              <a:ext cx="296291" cy="386992"/>
            </a:xfrm>
            <a:prstGeom prst="rect">
              <a:avLst/>
            </a:prstGeom>
          </p:spPr>
        </p:pic>
        <p:sp>
          <p:nvSpPr>
            <p:cNvPr id="32" name="Rettangolo con angoli arrotondati 31">
              <a:extLst>
                <a:ext uri="{FF2B5EF4-FFF2-40B4-BE49-F238E27FC236}">
                  <a16:creationId xmlns:a16="http://schemas.microsoft.com/office/drawing/2014/main" id="{8E9E211F-A34F-5147-9A01-DB113DBDC017}"/>
                </a:ext>
              </a:extLst>
            </p:cNvPr>
            <p:cNvSpPr/>
            <p:nvPr/>
          </p:nvSpPr>
          <p:spPr>
            <a:xfrm>
              <a:off x="5894271" y="4631449"/>
              <a:ext cx="609600" cy="609600"/>
            </a:xfrm>
            <a:prstGeom prst="roundRect">
              <a:avLst>
                <a:gd name="adj" fmla="val 26000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3" name="Immagine 22">
              <a:extLst>
                <a:ext uri="{FF2B5EF4-FFF2-40B4-BE49-F238E27FC236}">
                  <a16:creationId xmlns:a16="http://schemas.microsoft.com/office/drawing/2014/main" id="{329D9EEF-9125-E045-8076-201F752A4B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21553" y="4758732"/>
              <a:ext cx="355034" cy="355034"/>
            </a:xfrm>
            <a:prstGeom prst="rect">
              <a:avLst/>
            </a:prstGeom>
          </p:spPr>
        </p:pic>
        <p:sp>
          <p:nvSpPr>
            <p:cNvPr id="33" name="CasellaDiTesto 32">
              <a:extLst>
                <a:ext uri="{FF2B5EF4-FFF2-40B4-BE49-F238E27FC236}">
                  <a16:creationId xmlns:a16="http://schemas.microsoft.com/office/drawing/2014/main" id="{2EF7046B-DC6F-6144-A879-5A614E56E97C}"/>
                </a:ext>
              </a:extLst>
            </p:cNvPr>
            <p:cNvSpPr txBox="1"/>
            <p:nvPr/>
          </p:nvSpPr>
          <p:spPr>
            <a:xfrm>
              <a:off x="6587872" y="4631449"/>
              <a:ext cx="18145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Real time </a:t>
              </a:r>
              <a:r>
                <a:rPr lang="it-IT" sz="16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statistics</a:t>
              </a:r>
              <a:r>
                <a:rPr lang="it-IT" sz="1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</a:p>
            <a:p>
              <a:r>
                <a:rPr lang="it-IT" sz="16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analysis</a:t>
              </a:r>
              <a:endParaRPr lang="it-IT" sz="16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8" name="CasellaDiTesto 27">
              <a:extLst>
                <a:ext uri="{FF2B5EF4-FFF2-40B4-BE49-F238E27FC236}">
                  <a16:creationId xmlns:a16="http://schemas.microsoft.com/office/drawing/2014/main" id="{AB77F88F-539A-234D-8081-2439BD2C6CF1}"/>
                </a:ext>
              </a:extLst>
            </p:cNvPr>
            <p:cNvSpPr txBox="1"/>
            <p:nvPr/>
          </p:nvSpPr>
          <p:spPr>
            <a:xfrm>
              <a:off x="5539048" y="2000249"/>
              <a:ext cx="29696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b="1" dirty="0">
                  <a:solidFill>
                    <a:schemeClr val="accent3">
                      <a:lumMod val="50000"/>
                    </a:schemeClr>
                  </a:solidFill>
                </a:rPr>
                <a:t>CLIENT SIDE (WEB APP)</a:t>
              </a:r>
            </a:p>
          </p:txBody>
        </p:sp>
      </p:grp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FD2BEEFC-F265-A14D-ACAC-06769236A13F}"/>
              </a:ext>
            </a:extLst>
          </p:cNvPr>
          <p:cNvSpPr txBox="1"/>
          <p:nvPr/>
        </p:nvSpPr>
        <p:spPr>
          <a:xfrm>
            <a:off x="844429" y="4280849"/>
            <a:ext cx="734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/>
              <a:t>ADMIN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0FF908DC-1A29-9543-BF22-3BF3057EE8B0}"/>
              </a:ext>
            </a:extLst>
          </p:cNvPr>
          <p:cNvSpPr txBox="1"/>
          <p:nvPr/>
        </p:nvSpPr>
        <p:spPr>
          <a:xfrm>
            <a:off x="5445203" y="1959775"/>
            <a:ext cx="3766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solidFill>
                  <a:schemeClr val="accent4">
                    <a:lumMod val="75000"/>
                  </a:schemeClr>
                </a:solidFill>
              </a:rPr>
              <a:t>SERVER SIDE</a:t>
            </a:r>
          </a:p>
        </p:txBody>
      </p:sp>
      <p:sp>
        <p:nvSpPr>
          <p:cNvPr id="42" name="Rettangolo con angoli arrotondati 41">
            <a:extLst>
              <a:ext uri="{FF2B5EF4-FFF2-40B4-BE49-F238E27FC236}">
                <a16:creationId xmlns:a16="http://schemas.microsoft.com/office/drawing/2014/main" id="{D4EDD280-0743-9442-88DE-514F47050627}"/>
              </a:ext>
            </a:extLst>
          </p:cNvPr>
          <p:cNvSpPr/>
          <p:nvPr/>
        </p:nvSpPr>
        <p:spPr>
          <a:xfrm>
            <a:off x="6165369" y="4451519"/>
            <a:ext cx="2779569" cy="1112326"/>
          </a:xfrm>
          <a:prstGeom prst="roundRect">
            <a:avLst>
              <a:gd name="adj" fmla="val 6403"/>
            </a:avLst>
          </a:prstGeom>
          <a:solidFill>
            <a:schemeClr val="accent1">
              <a:alpha val="0"/>
            </a:schemeClr>
          </a:solidFill>
          <a:ln w="2222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1A6E50A4-A4D1-D64D-809E-86DEA7E09B3B}"/>
              </a:ext>
            </a:extLst>
          </p:cNvPr>
          <p:cNvSpPr txBox="1"/>
          <p:nvPr/>
        </p:nvSpPr>
        <p:spPr>
          <a:xfrm>
            <a:off x="7009384" y="4519214"/>
            <a:ext cx="1079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chemeClr val="accent4">
                    <a:lumMod val="75000"/>
                  </a:schemeClr>
                </a:solidFill>
              </a:rPr>
              <a:t>CONTEXT</a:t>
            </a:r>
          </a:p>
        </p:txBody>
      </p: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BB271454-67B1-7643-ACFC-9B894D9D1186}"/>
              </a:ext>
            </a:extLst>
          </p:cNvPr>
          <p:cNvSpPr txBox="1"/>
          <p:nvPr/>
        </p:nvSpPr>
        <p:spPr>
          <a:xfrm>
            <a:off x="6226341" y="4872436"/>
            <a:ext cx="26254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State </a:t>
            </a:r>
            <a:r>
              <a:rPr lang="it-IT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of the information </a:t>
            </a:r>
            <a:r>
              <a:rPr lang="it-IT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about</a:t>
            </a:r>
            <a:r>
              <a:rPr lang="it-IT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the </a:t>
            </a:r>
            <a:r>
              <a:rPr lang="it-IT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attack</a:t>
            </a:r>
            <a:r>
              <a:rPr lang="it-IT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progress</a:t>
            </a:r>
          </a:p>
        </p:txBody>
      </p:sp>
      <p:sp>
        <p:nvSpPr>
          <p:cNvPr id="52" name="Rettangolo con angoli arrotondati 51">
            <a:extLst>
              <a:ext uri="{FF2B5EF4-FFF2-40B4-BE49-F238E27FC236}">
                <a16:creationId xmlns:a16="http://schemas.microsoft.com/office/drawing/2014/main" id="{7838374F-631D-F943-A366-44CE2B4C9453}"/>
              </a:ext>
            </a:extLst>
          </p:cNvPr>
          <p:cNvSpPr/>
          <p:nvPr/>
        </p:nvSpPr>
        <p:spPr>
          <a:xfrm>
            <a:off x="6152904" y="2467155"/>
            <a:ext cx="2792038" cy="1702390"/>
          </a:xfrm>
          <a:prstGeom prst="roundRect">
            <a:avLst>
              <a:gd name="adj" fmla="val 6403"/>
            </a:avLst>
          </a:prstGeom>
          <a:solidFill>
            <a:schemeClr val="accent4">
              <a:lumMod val="75000"/>
              <a:alpha val="0"/>
            </a:schemeClr>
          </a:solidFill>
          <a:ln w="2222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23B6388B-CEDC-5441-847F-F76A8BF0A9B4}"/>
              </a:ext>
            </a:extLst>
          </p:cNvPr>
          <p:cNvSpPr txBox="1"/>
          <p:nvPr/>
        </p:nvSpPr>
        <p:spPr>
          <a:xfrm>
            <a:off x="6246098" y="2537071"/>
            <a:ext cx="2605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chemeClr val="accent4">
                    <a:lumMod val="75000"/>
                  </a:schemeClr>
                </a:solidFill>
              </a:rPr>
              <a:t>WEB SOCKET ENDPOINTS</a:t>
            </a:r>
          </a:p>
        </p:txBody>
      </p:sp>
      <p:cxnSp>
        <p:nvCxnSpPr>
          <p:cNvPr id="44" name="Connettore 1 43">
            <a:extLst>
              <a:ext uri="{FF2B5EF4-FFF2-40B4-BE49-F238E27FC236}">
                <a16:creationId xmlns:a16="http://schemas.microsoft.com/office/drawing/2014/main" id="{E2565A52-9386-9144-AE97-8356F3F540DC}"/>
              </a:ext>
            </a:extLst>
          </p:cNvPr>
          <p:cNvCxnSpPr>
            <a:stCxn id="41" idx="0"/>
            <a:endCxn id="41" idx="2"/>
          </p:cNvCxnSpPr>
          <p:nvPr/>
        </p:nvCxnSpPr>
        <p:spPr>
          <a:xfrm>
            <a:off x="5445204" y="1802257"/>
            <a:ext cx="0" cy="4014652"/>
          </a:xfrm>
          <a:prstGeom prst="line">
            <a:avLst/>
          </a:prstGeom>
          <a:ln w="34925">
            <a:solidFill>
              <a:schemeClr val="accent4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2">
            <a:extLst>
              <a:ext uri="{FF2B5EF4-FFF2-40B4-BE49-F238E27FC236}">
                <a16:creationId xmlns:a16="http://schemas.microsoft.com/office/drawing/2014/main" id="{C2129D3B-5432-0747-ACAD-695449B211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9506" y="5164824"/>
            <a:ext cx="965064" cy="643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1D2145B9-0B14-EE4A-8BCE-CDE7E6DC1E3C}"/>
              </a:ext>
            </a:extLst>
          </p:cNvPr>
          <p:cNvSpPr txBox="1"/>
          <p:nvPr/>
        </p:nvSpPr>
        <p:spPr>
          <a:xfrm>
            <a:off x="6373658" y="2903456"/>
            <a:ext cx="247809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Notifications</a:t>
            </a:r>
            <a:r>
              <a:rPr lang="it-IT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it-IT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from RMI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Plan </a:t>
            </a:r>
            <a:r>
              <a:rPr lang="it-IT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Attack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Revoke</a:t>
            </a:r>
            <a:r>
              <a:rPr lang="it-IT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it-IT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bucket</a:t>
            </a:r>
            <a:endParaRPr lang="it-IT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Updated</a:t>
            </a:r>
            <a:r>
              <a:rPr lang="it-IT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it-IT" sz="14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statistics</a:t>
            </a:r>
            <a:endParaRPr lang="it-IT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55" name="Connettore 2 54">
            <a:extLst>
              <a:ext uri="{FF2B5EF4-FFF2-40B4-BE49-F238E27FC236}">
                <a16:creationId xmlns:a16="http://schemas.microsoft.com/office/drawing/2014/main" id="{2DD1192B-7B9D-A740-8BCC-268F86537790}"/>
              </a:ext>
            </a:extLst>
          </p:cNvPr>
          <p:cNvCxnSpPr>
            <a:cxnSpLocks/>
          </p:cNvCxnSpPr>
          <p:nvPr/>
        </p:nvCxnSpPr>
        <p:spPr>
          <a:xfrm>
            <a:off x="7557631" y="4169545"/>
            <a:ext cx="0" cy="281974"/>
          </a:xfrm>
          <a:prstGeom prst="straightConnector1">
            <a:avLst/>
          </a:prstGeom>
          <a:ln w="15875">
            <a:solidFill>
              <a:schemeClr val="accent4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reccia bidirezionale orizzontale 56">
            <a:extLst>
              <a:ext uri="{FF2B5EF4-FFF2-40B4-BE49-F238E27FC236}">
                <a16:creationId xmlns:a16="http://schemas.microsoft.com/office/drawing/2014/main" id="{4ADA5F99-5CF1-2942-9066-03F2C8BE6B7C}"/>
              </a:ext>
            </a:extLst>
          </p:cNvPr>
          <p:cNvSpPr/>
          <p:nvPr/>
        </p:nvSpPr>
        <p:spPr>
          <a:xfrm>
            <a:off x="4754986" y="1910030"/>
            <a:ext cx="1380421" cy="482674"/>
          </a:xfrm>
          <a:prstGeom prst="leftRightArrow">
            <a:avLst>
              <a:gd name="adj1" fmla="val 64434"/>
              <a:gd name="adj2" fmla="val 50000"/>
            </a:avLst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b="1" dirty="0"/>
              <a:t>WEB SOCKET</a:t>
            </a:r>
          </a:p>
        </p:txBody>
      </p:sp>
      <p:sp>
        <p:nvSpPr>
          <p:cNvPr id="58" name="Freccia destra 57">
            <a:extLst>
              <a:ext uri="{FF2B5EF4-FFF2-40B4-BE49-F238E27FC236}">
                <a16:creationId xmlns:a16="http://schemas.microsoft.com/office/drawing/2014/main" id="{23EEB51B-5698-324B-846C-0C84D9E78585}"/>
              </a:ext>
            </a:extLst>
          </p:cNvPr>
          <p:cNvSpPr/>
          <p:nvPr/>
        </p:nvSpPr>
        <p:spPr>
          <a:xfrm flipH="1">
            <a:off x="9237960" y="2903456"/>
            <a:ext cx="1218699" cy="464307"/>
          </a:xfrm>
          <a:prstGeom prst="rightArrow">
            <a:avLst>
              <a:gd name="adj1" fmla="val 66757"/>
              <a:gd name="adj2" fmla="val 43743"/>
            </a:avLst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b="1" dirty="0"/>
              <a:t>WEB SOCKET</a:t>
            </a:r>
          </a:p>
        </p:txBody>
      </p:sp>
      <p:sp>
        <p:nvSpPr>
          <p:cNvPr id="65" name="Freccia destra 64">
            <a:extLst>
              <a:ext uri="{FF2B5EF4-FFF2-40B4-BE49-F238E27FC236}">
                <a16:creationId xmlns:a16="http://schemas.microsoft.com/office/drawing/2014/main" id="{D5BB4DCC-0AEB-C94D-B8B5-394498DCB183}"/>
              </a:ext>
            </a:extLst>
          </p:cNvPr>
          <p:cNvSpPr/>
          <p:nvPr/>
        </p:nvSpPr>
        <p:spPr>
          <a:xfrm>
            <a:off x="9346517" y="3409815"/>
            <a:ext cx="1218698" cy="464307"/>
          </a:xfrm>
          <a:prstGeom prst="rightArrow">
            <a:avLst>
              <a:gd name="adj1" fmla="val 66757"/>
              <a:gd name="adj2" fmla="val 43743"/>
            </a:avLst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b="1" dirty="0"/>
              <a:t>RMI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7F16D82-18B5-7346-9D70-3DED933646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7371" y="2917575"/>
            <a:ext cx="1022849" cy="1022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CasellaDiTesto 66">
            <a:extLst>
              <a:ext uri="{FF2B5EF4-FFF2-40B4-BE49-F238E27FC236}">
                <a16:creationId xmlns:a16="http://schemas.microsoft.com/office/drawing/2014/main" id="{5474921B-8E07-AC4F-B8B3-CE2C468CD16A}"/>
              </a:ext>
            </a:extLst>
          </p:cNvPr>
          <p:cNvSpPr txBox="1"/>
          <p:nvPr/>
        </p:nvSpPr>
        <p:spPr>
          <a:xfrm>
            <a:off x="10603609" y="3903496"/>
            <a:ext cx="10366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b="1" dirty="0"/>
              <a:t>RMI SERVER</a:t>
            </a:r>
          </a:p>
        </p:txBody>
      </p:sp>
    </p:spTree>
    <p:extLst>
      <p:ext uri="{BB962C8B-B14F-4D97-AF65-F5344CB8AC3E}">
        <p14:creationId xmlns:p14="http://schemas.microsoft.com/office/powerpoint/2010/main" val="3275648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it-IT" dirty="0"/>
              <a:t>Analisi progetto diapositiva 3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489270" y="522898"/>
            <a:ext cx="370273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o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it-IT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WebApp</a:t>
            </a:r>
            <a:r>
              <a:rPr lang="it-IT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Plan an Attack</a:t>
            </a:r>
            <a:endParaRPr lang="it-IT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675017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2" descr="File:Stemma unipi.png">
            <a:extLst>
              <a:ext uri="{FF2B5EF4-FFF2-40B4-BE49-F238E27FC236}">
                <a16:creationId xmlns:a16="http://schemas.microsoft.com/office/drawing/2014/main" id="{C85EAE21-1B08-4ED4-8052-43B9890F93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0551" y="5623192"/>
            <a:ext cx="1022849" cy="1044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4C80DCC-A168-454F-8CF5-99E377496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79" y="5232445"/>
            <a:ext cx="1152363" cy="115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uppo 2">
            <a:extLst>
              <a:ext uri="{FF2B5EF4-FFF2-40B4-BE49-F238E27FC236}">
                <a16:creationId xmlns:a16="http://schemas.microsoft.com/office/drawing/2014/main" id="{8008CE84-D425-8643-AF21-8E1057020FE4}"/>
              </a:ext>
            </a:extLst>
          </p:cNvPr>
          <p:cNvGrpSpPr/>
          <p:nvPr/>
        </p:nvGrpSpPr>
        <p:grpSpPr>
          <a:xfrm>
            <a:off x="1303260" y="5840545"/>
            <a:ext cx="609600" cy="609600"/>
            <a:chOff x="838620" y="4188906"/>
            <a:chExt cx="609600" cy="609600"/>
          </a:xfrm>
        </p:grpSpPr>
        <p:sp>
          <p:nvSpPr>
            <p:cNvPr id="16" name="Rettangolo con angoli arrotondati 15">
              <a:extLst>
                <a:ext uri="{FF2B5EF4-FFF2-40B4-BE49-F238E27FC236}">
                  <a16:creationId xmlns:a16="http://schemas.microsoft.com/office/drawing/2014/main" id="{DD47BF8E-D10D-4549-80BE-D5CB1C94FEF0}"/>
                </a:ext>
              </a:extLst>
            </p:cNvPr>
            <p:cNvSpPr/>
            <p:nvPr/>
          </p:nvSpPr>
          <p:spPr>
            <a:xfrm>
              <a:off x="838620" y="4188906"/>
              <a:ext cx="609600" cy="609600"/>
            </a:xfrm>
            <a:prstGeom prst="roundRect">
              <a:avLst>
                <a:gd name="adj" fmla="val 26000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8" name="Immagine 17">
              <a:extLst>
                <a:ext uri="{FF2B5EF4-FFF2-40B4-BE49-F238E27FC236}">
                  <a16:creationId xmlns:a16="http://schemas.microsoft.com/office/drawing/2014/main" id="{605DE875-1C17-BA4D-B991-D60BD0802D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1330" y="4310637"/>
              <a:ext cx="380640" cy="364780"/>
            </a:xfrm>
            <a:prstGeom prst="rect">
              <a:avLst/>
            </a:prstGeom>
          </p:spPr>
        </p:pic>
      </p:grpSp>
      <p:pic>
        <p:nvPicPr>
          <p:cNvPr id="4" name="Immagine 3">
            <a:extLst>
              <a:ext uri="{FF2B5EF4-FFF2-40B4-BE49-F238E27FC236}">
                <a16:creationId xmlns:a16="http://schemas.microsoft.com/office/drawing/2014/main" id="{AEC83557-9628-A641-B1DD-737ABD9794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60022" y="1234890"/>
            <a:ext cx="7593875" cy="3787109"/>
          </a:xfrm>
          <a:prstGeom prst="rect">
            <a:avLst/>
          </a:prstGeom>
          <a:ln w="19050">
            <a:solidFill>
              <a:srgbClr val="595959"/>
            </a:solidFill>
          </a:ln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54497E11-9B32-9141-B9A3-7771276DBB33}"/>
              </a:ext>
            </a:extLst>
          </p:cNvPr>
          <p:cNvSpPr txBox="1"/>
          <p:nvPr/>
        </p:nvSpPr>
        <p:spPr>
          <a:xfrm>
            <a:off x="595838" y="3429000"/>
            <a:ext cx="11807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400" dirty="0"/>
              <a:t>The </a:t>
            </a:r>
            <a:r>
              <a:rPr lang="it-IT" sz="1400" dirty="0" err="1"/>
              <a:t>plaintext</a:t>
            </a:r>
            <a:r>
              <a:rPr lang="it-IT" sz="1400" dirty="0"/>
              <a:t> </a:t>
            </a:r>
          </a:p>
          <a:p>
            <a:pPr algn="ctr"/>
            <a:r>
              <a:rPr lang="it-IT" sz="1400" dirty="0"/>
              <a:t>to break</a:t>
            </a:r>
          </a:p>
        </p:txBody>
      </p:sp>
      <p:sp>
        <p:nvSpPr>
          <p:cNvPr id="7" name="Arco 6">
            <a:extLst>
              <a:ext uri="{FF2B5EF4-FFF2-40B4-BE49-F238E27FC236}">
                <a16:creationId xmlns:a16="http://schemas.microsoft.com/office/drawing/2014/main" id="{2BB3B5C9-1277-374F-A4F9-A2BBFA0EECDE}"/>
              </a:ext>
            </a:extLst>
          </p:cNvPr>
          <p:cNvSpPr/>
          <p:nvPr/>
        </p:nvSpPr>
        <p:spPr>
          <a:xfrm>
            <a:off x="1576250" y="3374344"/>
            <a:ext cx="1567543" cy="609600"/>
          </a:xfrm>
          <a:prstGeom prst="arc">
            <a:avLst>
              <a:gd name="adj1" fmla="val 11547053"/>
              <a:gd name="adj2" fmla="val 21170083"/>
            </a:avLst>
          </a:prstGeom>
          <a:ln w="15875">
            <a:solidFill>
              <a:srgbClr val="595959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3312642-D72E-2748-B08C-15F51A6F4025}"/>
              </a:ext>
            </a:extLst>
          </p:cNvPr>
          <p:cNvSpPr txBox="1"/>
          <p:nvPr/>
        </p:nvSpPr>
        <p:spPr>
          <a:xfrm>
            <a:off x="0" y="5592944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Once the </a:t>
            </a:r>
            <a:r>
              <a:rPr lang="it-IT" dirty="0" err="1"/>
              <a:t>system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ready, the first </a:t>
            </a:r>
            <a:r>
              <a:rPr lang="it-IT" dirty="0" err="1"/>
              <a:t>thing</a:t>
            </a:r>
            <a:r>
              <a:rPr lang="it-IT" dirty="0"/>
              <a:t> to do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b="1" dirty="0"/>
              <a:t>planning</a:t>
            </a:r>
            <a:r>
              <a:rPr lang="it-IT" dirty="0"/>
              <a:t> the </a:t>
            </a:r>
            <a:r>
              <a:rPr lang="it-IT" dirty="0" err="1"/>
              <a:t>attack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41459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it-IT" dirty="0"/>
              <a:t>Analisi progetto diapositiva 3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489270" y="522898"/>
            <a:ext cx="370273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o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it-IT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WebApp</a:t>
            </a:r>
            <a:r>
              <a:rPr lang="it-IT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Plan an Attack</a:t>
            </a:r>
            <a:endParaRPr lang="it-IT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675017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2" descr="File:Stemma unipi.png">
            <a:extLst>
              <a:ext uri="{FF2B5EF4-FFF2-40B4-BE49-F238E27FC236}">
                <a16:creationId xmlns:a16="http://schemas.microsoft.com/office/drawing/2014/main" id="{C85EAE21-1B08-4ED4-8052-43B9890F93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0551" y="5623192"/>
            <a:ext cx="1022849" cy="1044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4C80DCC-A168-454F-8CF5-99E377496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79" y="5232445"/>
            <a:ext cx="1152363" cy="115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uppo 2">
            <a:extLst>
              <a:ext uri="{FF2B5EF4-FFF2-40B4-BE49-F238E27FC236}">
                <a16:creationId xmlns:a16="http://schemas.microsoft.com/office/drawing/2014/main" id="{8008CE84-D425-8643-AF21-8E1057020FE4}"/>
              </a:ext>
            </a:extLst>
          </p:cNvPr>
          <p:cNvGrpSpPr/>
          <p:nvPr/>
        </p:nvGrpSpPr>
        <p:grpSpPr>
          <a:xfrm>
            <a:off x="1303260" y="5840545"/>
            <a:ext cx="609600" cy="609600"/>
            <a:chOff x="838620" y="4188906"/>
            <a:chExt cx="609600" cy="609600"/>
          </a:xfrm>
        </p:grpSpPr>
        <p:sp>
          <p:nvSpPr>
            <p:cNvPr id="16" name="Rettangolo con angoli arrotondati 15">
              <a:extLst>
                <a:ext uri="{FF2B5EF4-FFF2-40B4-BE49-F238E27FC236}">
                  <a16:creationId xmlns:a16="http://schemas.microsoft.com/office/drawing/2014/main" id="{DD47BF8E-D10D-4549-80BE-D5CB1C94FEF0}"/>
                </a:ext>
              </a:extLst>
            </p:cNvPr>
            <p:cNvSpPr/>
            <p:nvPr/>
          </p:nvSpPr>
          <p:spPr>
            <a:xfrm>
              <a:off x="838620" y="4188906"/>
              <a:ext cx="609600" cy="609600"/>
            </a:xfrm>
            <a:prstGeom prst="roundRect">
              <a:avLst>
                <a:gd name="adj" fmla="val 26000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8" name="Immagine 17">
              <a:extLst>
                <a:ext uri="{FF2B5EF4-FFF2-40B4-BE49-F238E27FC236}">
                  <a16:creationId xmlns:a16="http://schemas.microsoft.com/office/drawing/2014/main" id="{605DE875-1C17-BA4D-B991-D60BD0802D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1330" y="4310637"/>
              <a:ext cx="380640" cy="364780"/>
            </a:xfrm>
            <a:prstGeom prst="rect">
              <a:avLst/>
            </a:prstGeom>
          </p:spPr>
        </p:pic>
      </p:grp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396BF2DC-EE8F-774D-A5A9-8F21B41BD258}"/>
              </a:ext>
            </a:extLst>
          </p:cNvPr>
          <p:cNvSpPr txBox="1"/>
          <p:nvPr/>
        </p:nvSpPr>
        <p:spPr>
          <a:xfrm>
            <a:off x="306977" y="866842"/>
            <a:ext cx="117613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Once the </a:t>
            </a:r>
            <a:r>
              <a:rPr lang="it-IT" sz="2400" dirty="0" err="1"/>
              <a:t>administrator</a:t>
            </a:r>
            <a:r>
              <a:rPr lang="it-IT" sz="2400" dirty="0"/>
              <a:t> </a:t>
            </a:r>
            <a:r>
              <a:rPr lang="it-IT" sz="2400" dirty="0" err="1"/>
              <a:t>has</a:t>
            </a:r>
            <a:r>
              <a:rPr lang="it-IT" sz="2400" dirty="0"/>
              <a:t> </a:t>
            </a:r>
            <a:r>
              <a:rPr lang="it-IT" sz="2400" dirty="0" err="1"/>
              <a:t>decided</a:t>
            </a:r>
            <a:r>
              <a:rPr lang="it-IT" sz="2400" dirty="0"/>
              <a:t> </a:t>
            </a:r>
            <a:r>
              <a:rPr lang="it-IT" sz="2400" dirty="0" err="1"/>
              <a:t>which</a:t>
            </a:r>
            <a:r>
              <a:rPr lang="it-IT" sz="2400" dirty="0"/>
              <a:t> </a:t>
            </a:r>
            <a:r>
              <a:rPr lang="it-IT" sz="2400" dirty="0" err="1"/>
              <a:t>plaintext</a:t>
            </a:r>
            <a:r>
              <a:rPr lang="it-IT" sz="2400" dirty="0"/>
              <a:t> </a:t>
            </a:r>
            <a:r>
              <a:rPr lang="it-IT" sz="2400" dirty="0" err="1"/>
              <a:t>should</a:t>
            </a:r>
            <a:r>
              <a:rPr lang="it-IT" sz="2400" dirty="0"/>
              <a:t> be </a:t>
            </a:r>
            <a:r>
              <a:rPr lang="it-IT" sz="2400" dirty="0" err="1"/>
              <a:t>attacked</a:t>
            </a:r>
            <a:r>
              <a:rPr lang="it-IT" sz="2400" dirty="0"/>
              <a:t>, the </a:t>
            </a:r>
            <a:r>
              <a:rPr lang="it-IT" sz="2400" dirty="0" err="1"/>
              <a:t>WebApp</a:t>
            </a:r>
            <a:r>
              <a:rPr lang="it-IT" sz="2400" dirty="0"/>
              <a:t> </a:t>
            </a:r>
            <a:r>
              <a:rPr lang="it-IT" sz="2400" dirty="0" err="1"/>
              <a:t>sends</a:t>
            </a:r>
            <a:r>
              <a:rPr lang="it-IT" sz="2400" dirty="0"/>
              <a:t> a</a:t>
            </a:r>
          </a:p>
          <a:p>
            <a:r>
              <a:rPr lang="it-IT" sz="2400" dirty="0" err="1"/>
              <a:t>request</a:t>
            </a:r>
            <a:r>
              <a:rPr lang="it-IT" sz="2400" dirty="0"/>
              <a:t> to the </a:t>
            </a:r>
            <a:r>
              <a:rPr lang="it-IT" sz="2400" b="1" dirty="0" err="1"/>
              <a:t>PlanAttackEndpoint</a:t>
            </a:r>
            <a:r>
              <a:rPr lang="it-IT" sz="2400" dirty="0"/>
              <a:t> </a:t>
            </a:r>
            <a:r>
              <a:rPr lang="it-IT" sz="2400" dirty="0" err="1"/>
              <a:t>using</a:t>
            </a:r>
            <a:r>
              <a:rPr lang="it-IT" sz="2400" dirty="0"/>
              <a:t> a </a:t>
            </a:r>
            <a:r>
              <a:rPr lang="it-IT" sz="2400" dirty="0" err="1"/>
              <a:t>simple</a:t>
            </a:r>
            <a:r>
              <a:rPr lang="it-IT" sz="2400" dirty="0"/>
              <a:t> </a:t>
            </a:r>
            <a:r>
              <a:rPr lang="it-IT" sz="2400" b="1" dirty="0"/>
              <a:t>JSON Message</a:t>
            </a:r>
            <a:r>
              <a:rPr lang="it-IT" sz="2400" dirty="0"/>
              <a:t>. The </a:t>
            </a:r>
            <a:r>
              <a:rPr lang="it-IT" sz="2400" dirty="0" err="1"/>
              <a:t>WebServer</a:t>
            </a:r>
            <a:r>
              <a:rPr lang="it-IT" sz="2400" dirty="0"/>
              <a:t> </a:t>
            </a:r>
            <a:r>
              <a:rPr lang="it-IT" sz="2400" dirty="0" err="1"/>
              <a:t>will</a:t>
            </a:r>
            <a:r>
              <a:rPr lang="it-IT" sz="2400" dirty="0"/>
              <a:t> </a:t>
            </a:r>
            <a:r>
              <a:rPr lang="it-IT" sz="2400" dirty="0" err="1"/>
              <a:t>then</a:t>
            </a:r>
            <a:endParaRPr lang="it-IT" sz="2400" dirty="0"/>
          </a:p>
          <a:p>
            <a:r>
              <a:rPr lang="it-IT" sz="2400" dirty="0" err="1"/>
              <a:t>ask</a:t>
            </a:r>
            <a:r>
              <a:rPr lang="it-IT" sz="2400" dirty="0"/>
              <a:t> the RMI Server to </a:t>
            </a:r>
            <a:r>
              <a:rPr lang="it-IT" sz="2400" dirty="0" err="1"/>
              <a:t>prepare</a:t>
            </a:r>
            <a:r>
              <a:rPr lang="it-IT" sz="2400" dirty="0"/>
              <a:t> a new </a:t>
            </a:r>
            <a:r>
              <a:rPr lang="it-IT" sz="2400" dirty="0" err="1"/>
              <a:t>attack</a:t>
            </a:r>
            <a:r>
              <a:rPr lang="it-IT" sz="2400" dirty="0"/>
              <a:t>. 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F6DE9F7-9C17-AA40-AF09-5776DAB6EDFB}"/>
              </a:ext>
            </a:extLst>
          </p:cNvPr>
          <p:cNvSpPr txBox="1"/>
          <p:nvPr/>
        </p:nvSpPr>
        <p:spPr>
          <a:xfrm>
            <a:off x="3110323" y="2697806"/>
            <a:ext cx="13933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</a:p>
          <a:p>
            <a:r>
              <a:rPr lang="it-IT" sz="105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it-IT" sz="105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hash</a:t>
            </a:r>
            <a:r>
              <a:rPr lang="it-IT" sz="105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‘text’</a:t>
            </a:r>
          </a:p>
          <a:p>
            <a:r>
              <a:rPr lang="it-IT" sz="105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br>
              <a:rPr lang="it-IT" sz="105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endParaRPr lang="it-IT" sz="105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4EF52354-DF00-F844-9957-31C1B60AAC31}"/>
              </a:ext>
            </a:extLst>
          </p:cNvPr>
          <p:cNvSpPr/>
          <p:nvPr/>
        </p:nvSpPr>
        <p:spPr>
          <a:xfrm>
            <a:off x="1533296" y="3513644"/>
            <a:ext cx="1152363" cy="65150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b="1" dirty="0"/>
              <a:t>Web </a:t>
            </a:r>
            <a:r>
              <a:rPr lang="it-IT" sz="1600" b="1" dirty="0" err="1"/>
              <a:t>App</a:t>
            </a:r>
            <a:endParaRPr lang="it-IT" sz="1600" b="1" dirty="0"/>
          </a:p>
        </p:txBody>
      </p:sp>
      <p:sp>
        <p:nvSpPr>
          <p:cNvPr id="25" name="Rettangolo con angoli arrotondati 24">
            <a:extLst>
              <a:ext uri="{FF2B5EF4-FFF2-40B4-BE49-F238E27FC236}">
                <a16:creationId xmlns:a16="http://schemas.microsoft.com/office/drawing/2014/main" id="{5F25FCCE-CEA8-5245-BF3D-81C222BDF7BE}"/>
              </a:ext>
            </a:extLst>
          </p:cNvPr>
          <p:cNvSpPr/>
          <p:nvPr/>
        </p:nvSpPr>
        <p:spPr>
          <a:xfrm>
            <a:off x="3110323" y="2605473"/>
            <a:ext cx="1393371" cy="830997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4" name="Immagine 23">
            <a:extLst>
              <a:ext uri="{FF2B5EF4-FFF2-40B4-BE49-F238E27FC236}">
                <a16:creationId xmlns:a16="http://schemas.microsoft.com/office/drawing/2014/main" id="{F98EF6F3-60C2-2747-99CF-213850120EE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4178" y="3305153"/>
            <a:ext cx="357596" cy="257218"/>
          </a:xfrm>
          <a:prstGeom prst="rect">
            <a:avLst/>
          </a:prstGeom>
        </p:spPr>
      </p:pic>
      <p:sp>
        <p:nvSpPr>
          <p:cNvPr id="29" name="Rettangolo con angoli arrotondati 28">
            <a:extLst>
              <a:ext uri="{FF2B5EF4-FFF2-40B4-BE49-F238E27FC236}">
                <a16:creationId xmlns:a16="http://schemas.microsoft.com/office/drawing/2014/main" id="{A534131B-F804-694E-B284-52DD709C43B9}"/>
              </a:ext>
            </a:extLst>
          </p:cNvPr>
          <p:cNvSpPr/>
          <p:nvPr/>
        </p:nvSpPr>
        <p:spPr>
          <a:xfrm>
            <a:off x="4976155" y="3513644"/>
            <a:ext cx="2239690" cy="651500"/>
          </a:xfrm>
          <a:prstGeom prst="roundRect">
            <a:avLst>
              <a:gd name="adj" fmla="val 6403"/>
            </a:avLst>
          </a:prstGeom>
          <a:solidFill>
            <a:schemeClr val="accent4">
              <a:lumMod val="75000"/>
            </a:schemeClr>
          </a:solidFill>
          <a:ln w="2222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b="1" dirty="0" err="1"/>
              <a:t>PlanAttackEndPoint</a:t>
            </a:r>
            <a:endParaRPr lang="it-IT" sz="1600" b="1" dirty="0"/>
          </a:p>
        </p:txBody>
      </p:sp>
      <p:pic>
        <p:nvPicPr>
          <p:cNvPr id="30" name="Picture 4">
            <a:extLst>
              <a:ext uri="{FF2B5EF4-FFF2-40B4-BE49-F238E27FC236}">
                <a16:creationId xmlns:a16="http://schemas.microsoft.com/office/drawing/2014/main" id="{8204213C-CE4D-1646-BF5C-7D329A00B4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699" y="3337152"/>
            <a:ext cx="1022849" cy="1022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Freccia destra 34">
            <a:extLst>
              <a:ext uri="{FF2B5EF4-FFF2-40B4-BE49-F238E27FC236}">
                <a16:creationId xmlns:a16="http://schemas.microsoft.com/office/drawing/2014/main" id="{97EDEEDC-D905-6549-8B05-1FE78AF531D6}"/>
              </a:ext>
            </a:extLst>
          </p:cNvPr>
          <p:cNvSpPr/>
          <p:nvPr/>
        </p:nvSpPr>
        <p:spPr>
          <a:xfrm>
            <a:off x="2869050" y="3616424"/>
            <a:ext cx="2014903" cy="464307"/>
          </a:xfrm>
          <a:prstGeom prst="rightArrow">
            <a:avLst>
              <a:gd name="adj1" fmla="val 66757"/>
              <a:gd name="adj2" fmla="val 43743"/>
            </a:avLst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b="1" dirty="0"/>
              <a:t>WEB SOCKET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D88B0C1D-3B22-7442-83BB-E17012F35419}"/>
              </a:ext>
            </a:extLst>
          </p:cNvPr>
          <p:cNvSpPr txBox="1"/>
          <p:nvPr/>
        </p:nvSpPr>
        <p:spPr>
          <a:xfrm>
            <a:off x="9120699" y="4341345"/>
            <a:ext cx="10366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b="1" dirty="0"/>
              <a:t>RMI SERVER</a:t>
            </a:r>
          </a:p>
        </p:txBody>
      </p:sp>
      <p:sp>
        <p:nvSpPr>
          <p:cNvPr id="37" name="Freccia destra 36">
            <a:extLst>
              <a:ext uri="{FF2B5EF4-FFF2-40B4-BE49-F238E27FC236}">
                <a16:creationId xmlns:a16="http://schemas.microsoft.com/office/drawing/2014/main" id="{7D5230CA-C024-9A4A-84A1-9A4C34A1CA14}"/>
              </a:ext>
            </a:extLst>
          </p:cNvPr>
          <p:cNvSpPr/>
          <p:nvPr/>
        </p:nvSpPr>
        <p:spPr>
          <a:xfrm>
            <a:off x="7302663" y="3607240"/>
            <a:ext cx="1735277" cy="464307"/>
          </a:xfrm>
          <a:prstGeom prst="rightArrow">
            <a:avLst>
              <a:gd name="adj1" fmla="val 66757"/>
              <a:gd name="adj2" fmla="val 43743"/>
            </a:avLst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b="1" dirty="0"/>
              <a:t>RMI</a:t>
            </a: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BE304F9D-A730-5B49-9871-8EBA724DDDC7}"/>
              </a:ext>
            </a:extLst>
          </p:cNvPr>
          <p:cNvSpPr txBox="1"/>
          <p:nvPr/>
        </p:nvSpPr>
        <p:spPr>
          <a:xfrm>
            <a:off x="7308047" y="3307892"/>
            <a:ext cx="15440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planAttack</a:t>
            </a:r>
            <a:r>
              <a:rPr lang="it-IT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it-IT" sz="11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hash</a:t>
            </a:r>
            <a:r>
              <a:rPr lang="it-IT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</p:txBody>
      </p:sp>
      <p:pic>
        <p:nvPicPr>
          <p:cNvPr id="39" name="Picture 2">
            <a:extLst>
              <a:ext uri="{FF2B5EF4-FFF2-40B4-BE49-F238E27FC236}">
                <a16:creationId xmlns:a16="http://schemas.microsoft.com/office/drawing/2014/main" id="{B538A2DA-3C2B-1E4A-A1D8-7EF2E25B98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3468" y="2823824"/>
            <a:ext cx="965064" cy="643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6398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it-IT" dirty="0"/>
              <a:t>Analisi progetto diapositiva 3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489270" y="522898"/>
            <a:ext cx="370273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o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it-IT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WebApp</a:t>
            </a:r>
            <a:r>
              <a:rPr lang="it-IT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Global </a:t>
            </a:r>
            <a:r>
              <a:rPr lang="it-IT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Statistics</a:t>
            </a:r>
            <a:endParaRPr lang="it-IT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675017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2" descr="File:Stemma unipi.png">
            <a:extLst>
              <a:ext uri="{FF2B5EF4-FFF2-40B4-BE49-F238E27FC236}">
                <a16:creationId xmlns:a16="http://schemas.microsoft.com/office/drawing/2014/main" id="{C85EAE21-1B08-4ED4-8052-43B9890F93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0551" y="5623192"/>
            <a:ext cx="1022849" cy="1044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4C80DCC-A168-454F-8CF5-99E377496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79" y="5232445"/>
            <a:ext cx="1152363" cy="115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ttangolo con angoli arrotondati 15">
            <a:extLst>
              <a:ext uri="{FF2B5EF4-FFF2-40B4-BE49-F238E27FC236}">
                <a16:creationId xmlns:a16="http://schemas.microsoft.com/office/drawing/2014/main" id="{DD47BF8E-D10D-4549-80BE-D5CB1C94FEF0}"/>
              </a:ext>
            </a:extLst>
          </p:cNvPr>
          <p:cNvSpPr/>
          <p:nvPr/>
        </p:nvSpPr>
        <p:spPr>
          <a:xfrm>
            <a:off x="1303260" y="5840545"/>
            <a:ext cx="609600" cy="609600"/>
          </a:xfrm>
          <a:prstGeom prst="roundRect">
            <a:avLst>
              <a:gd name="adj" fmla="val 26000"/>
            </a:avLst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3312642-D72E-2748-B08C-15F51A6F4025}"/>
              </a:ext>
            </a:extLst>
          </p:cNvPr>
          <p:cNvSpPr txBox="1"/>
          <p:nvPr/>
        </p:nvSpPr>
        <p:spPr>
          <a:xfrm>
            <a:off x="0" y="5590665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/>
              <a:t>Operatively</a:t>
            </a:r>
            <a:r>
              <a:rPr lang="it-IT" dirty="0"/>
              <a:t>, the </a:t>
            </a:r>
            <a:r>
              <a:rPr lang="it-IT" dirty="0" err="1"/>
              <a:t>administrator</a:t>
            </a:r>
            <a:r>
              <a:rPr lang="it-IT" dirty="0"/>
              <a:t> can </a:t>
            </a:r>
            <a:r>
              <a:rPr lang="it-IT" dirty="0" err="1"/>
              <a:t>see</a:t>
            </a:r>
            <a:r>
              <a:rPr lang="it-IT" dirty="0"/>
              <a:t> the global </a:t>
            </a:r>
            <a:r>
              <a:rPr lang="it-IT" b="1" dirty="0" err="1"/>
              <a:t>statistics</a:t>
            </a:r>
            <a:r>
              <a:rPr lang="it-IT" dirty="0"/>
              <a:t> of the </a:t>
            </a:r>
            <a:r>
              <a:rPr lang="it-IT" dirty="0" err="1"/>
              <a:t>attack</a:t>
            </a:r>
            <a:endParaRPr lang="it-IT" dirty="0"/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25A9DC80-5229-E04B-9606-CB7684A063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543" y="5950263"/>
            <a:ext cx="355034" cy="355034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9488D41D-64CA-AE4B-A8BD-E859916B916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18785"/>
          <a:stretch/>
        </p:blipFill>
        <p:spPr>
          <a:xfrm>
            <a:off x="2606521" y="910696"/>
            <a:ext cx="7016699" cy="4517274"/>
          </a:xfrm>
          <a:prstGeom prst="rect">
            <a:avLst/>
          </a:prstGeom>
          <a:ln w="19050">
            <a:solidFill>
              <a:srgbClr val="595959"/>
            </a:solidFill>
          </a:ln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684D1BAC-C736-7645-A931-DE23ABE2155B}"/>
              </a:ext>
            </a:extLst>
          </p:cNvPr>
          <p:cNvSpPr txBox="1"/>
          <p:nvPr/>
        </p:nvSpPr>
        <p:spPr>
          <a:xfrm>
            <a:off x="345529" y="3324215"/>
            <a:ext cx="19154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400" dirty="0" err="1"/>
              <a:t>Graph</a:t>
            </a:r>
            <a:r>
              <a:rPr lang="it-IT" sz="1400" dirty="0"/>
              <a:t> of the </a:t>
            </a:r>
            <a:r>
              <a:rPr lang="it-IT" sz="1400" dirty="0" err="1"/>
              <a:t>number</a:t>
            </a:r>
            <a:r>
              <a:rPr lang="it-IT" sz="1400" dirty="0"/>
              <a:t> of</a:t>
            </a:r>
          </a:p>
          <a:p>
            <a:pPr algn="ctr"/>
            <a:r>
              <a:rPr lang="it-IT" sz="1400" dirty="0" err="1"/>
              <a:t>Inspected</a:t>
            </a:r>
            <a:r>
              <a:rPr lang="it-IT" sz="1400" dirty="0"/>
              <a:t> </a:t>
            </a:r>
            <a:r>
              <a:rPr lang="it-IT" sz="1400" dirty="0" err="1"/>
              <a:t>plaintext</a:t>
            </a:r>
            <a:endParaRPr lang="it-IT" sz="1400" dirty="0"/>
          </a:p>
        </p:txBody>
      </p:sp>
      <p:sp>
        <p:nvSpPr>
          <p:cNvPr id="22" name="Arco 21">
            <a:extLst>
              <a:ext uri="{FF2B5EF4-FFF2-40B4-BE49-F238E27FC236}">
                <a16:creationId xmlns:a16="http://schemas.microsoft.com/office/drawing/2014/main" id="{4962C51A-A087-9141-ADDC-2A0A16B75075}"/>
              </a:ext>
            </a:extLst>
          </p:cNvPr>
          <p:cNvSpPr/>
          <p:nvPr/>
        </p:nvSpPr>
        <p:spPr>
          <a:xfrm rot="20729621">
            <a:off x="1912860" y="3004189"/>
            <a:ext cx="1246151" cy="604671"/>
          </a:xfrm>
          <a:prstGeom prst="arc">
            <a:avLst>
              <a:gd name="adj1" fmla="val 11663100"/>
              <a:gd name="adj2" fmla="val 21170083"/>
            </a:avLst>
          </a:prstGeom>
          <a:ln w="15875">
            <a:solidFill>
              <a:srgbClr val="595959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AAFDE43A-827C-6947-BDB6-367B93ACDAB6}"/>
              </a:ext>
            </a:extLst>
          </p:cNvPr>
          <p:cNvSpPr txBox="1"/>
          <p:nvPr/>
        </p:nvSpPr>
        <p:spPr>
          <a:xfrm>
            <a:off x="723205" y="1892531"/>
            <a:ext cx="1366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400" dirty="0" err="1"/>
              <a:t>Overall</a:t>
            </a:r>
            <a:r>
              <a:rPr lang="it-IT" sz="1400" dirty="0"/>
              <a:t> progress</a:t>
            </a:r>
          </a:p>
        </p:txBody>
      </p:sp>
      <p:sp>
        <p:nvSpPr>
          <p:cNvPr id="24" name="Arco 23">
            <a:extLst>
              <a:ext uri="{FF2B5EF4-FFF2-40B4-BE49-F238E27FC236}">
                <a16:creationId xmlns:a16="http://schemas.microsoft.com/office/drawing/2014/main" id="{5596F697-DF6E-F043-9772-A98AE62DD373}"/>
              </a:ext>
            </a:extLst>
          </p:cNvPr>
          <p:cNvSpPr/>
          <p:nvPr/>
        </p:nvSpPr>
        <p:spPr>
          <a:xfrm rot="20729621">
            <a:off x="1716917" y="1570423"/>
            <a:ext cx="1246151" cy="604671"/>
          </a:xfrm>
          <a:prstGeom prst="arc">
            <a:avLst>
              <a:gd name="adj1" fmla="val 11663100"/>
              <a:gd name="adj2" fmla="val 21170083"/>
            </a:avLst>
          </a:prstGeom>
          <a:ln w="15875">
            <a:solidFill>
              <a:srgbClr val="595959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19962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it-IT" dirty="0"/>
              <a:t>Analisi progetto diapositiva 3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489270" y="522898"/>
            <a:ext cx="370273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o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it-IT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WebApp</a:t>
            </a:r>
            <a:r>
              <a:rPr lang="it-IT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it-IT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Bucket</a:t>
            </a:r>
            <a:r>
              <a:rPr lang="it-IT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t-IT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Statistics</a:t>
            </a:r>
            <a:endParaRPr lang="it-IT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675017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2" descr="File:Stemma unipi.png">
            <a:extLst>
              <a:ext uri="{FF2B5EF4-FFF2-40B4-BE49-F238E27FC236}">
                <a16:creationId xmlns:a16="http://schemas.microsoft.com/office/drawing/2014/main" id="{C85EAE21-1B08-4ED4-8052-43B9890F93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0551" y="5623192"/>
            <a:ext cx="1022849" cy="1044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4C80DCC-A168-454F-8CF5-99E377496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79" y="5232445"/>
            <a:ext cx="1152363" cy="115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ttangolo con angoli arrotondati 15">
            <a:extLst>
              <a:ext uri="{FF2B5EF4-FFF2-40B4-BE49-F238E27FC236}">
                <a16:creationId xmlns:a16="http://schemas.microsoft.com/office/drawing/2014/main" id="{DD47BF8E-D10D-4549-80BE-D5CB1C94FEF0}"/>
              </a:ext>
            </a:extLst>
          </p:cNvPr>
          <p:cNvSpPr/>
          <p:nvPr/>
        </p:nvSpPr>
        <p:spPr>
          <a:xfrm>
            <a:off x="1303260" y="5840545"/>
            <a:ext cx="609600" cy="609600"/>
          </a:xfrm>
          <a:prstGeom prst="roundRect">
            <a:avLst>
              <a:gd name="adj" fmla="val 26000"/>
            </a:avLst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3312642-D72E-2748-B08C-15F51A6F4025}"/>
              </a:ext>
            </a:extLst>
          </p:cNvPr>
          <p:cNvSpPr txBox="1"/>
          <p:nvPr/>
        </p:nvSpPr>
        <p:spPr>
          <a:xfrm>
            <a:off x="0" y="5590665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The </a:t>
            </a:r>
            <a:r>
              <a:rPr lang="it-IT" dirty="0" err="1"/>
              <a:t>administrator</a:t>
            </a:r>
            <a:r>
              <a:rPr lang="it-IT" dirty="0"/>
              <a:t> can </a:t>
            </a:r>
            <a:r>
              <a:rPr lang="it-IT" dirty="0" err="1"/>
              <a:t>also</a:t>
            </a:r>
            <a:r>
              <a:rPr lang="it-IT" dirty="0"/>
              <a:t> </a:t>
            </a:r>
            <a:r>
              <a:rPr lang="it-IT" dirty="0" err="1"/>
              <a:t>see</a:t>
            </a:r>
            <a:r>
              <a:rPr lang="it-IT" dirty="0"/>
              <a:t> the </a:t>
            </a:r>
            <a:r>
              <a:rPr lang="it-IT" b="1" dirty="0" err="1"/>
              <a:t>statistics</a:t>
            </a:r>
            <a:r>
              <a:rPr lang="it-IT" dirty="0"/>
              <a:t> for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allocated</a:t>
            </a:r>
            <a:r>
              <a:rPr lang="it-IT" dirty="0"/>
              <a:t> </a:t>
            </a:r>
            <a:r>
              <a:rPr lang="it-IT" dirty="0" err="1"/>
              <a:t>bucket</a:t>
            </a:r>
            <a:endParaRPr lang="it-IT" dirty="0"/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25A9DC80-5229-E04B-9606-CB7684A063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543" y="5950263"/>
            <a:ext cx="355034" cy="355034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9AEA0217-4451-F64E-95FD-7233AE6B43F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7194" b="3277"/>
          <a:stretch/>
        </p:blipFill>
        <p:spPr>
          <a:xfrm>
            <a:off x="2658292" y="1148572"/>
            <a:ext cx="7003584" cy="3582613"/>
          </a:xfrm>
          <a:prstGeom prst="rect">
            <a:avLst/>
          </a:prstGeom>
        </p:spPr>
      </p:pic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4BC648CC-2A57-9F4B-9AF7-4B09C33BF032}"/>
              </a:ext>
            </a:extLst>
          </p:cNvPr>
          <p:cNvSpPr txBox="1"/>
          <p:nvPr/>
        </p:nvSpPr>
        <p:spPr>
          <a:xfrm>
            <a:off x="282977" y="2410531"/>
            <a:ext cx="16225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400" dirty="0"/>
              <a:t>Info </a:t>
            </a:r>
            <a:r>
              <a:rPr lang="it-IT" sz="1400" dirty="0" err="1"/>
              <a:t>about</a:t>
            </a:r>
            <a:r>
              <a:rPr lang="it-IT" sz="1400" dirty="0"/>
              <a:t> the </a:t>
            </a:r>
            <a:r>
              <a:rPr lang="it-IT" sz="1400" dirty="0" err="1"/>
              <a:t>user</a:t>
            </a:r>
            <a:r>
              <a:rPr lang="it-IT" sz="1400" dirty="0"/>
              <a:t> </a:t>
            </a:r>
          </a:p>
          <a:p>
            <a:pPr algn="ctr"/>
            <a:r>
              <a:rPr lang="it-IT" sz="1400" dirty="0"/>
              <a:t>and last </a:t>
            </a:r>
            <a:r>
              <a:rPr lang="it-IT" sz="1400" dirty="0" err="1"/>
              <a:t>heartbeat</a:t>
            </a:r>
            <a:endParaRPr lang="it-IT" sz="1400" dirty="0"/>
          </a:p>
        </p:txBody>
      </p:sp>
      <p:sp>
        <p:nvSpPr>
          <p:cNvPr id="19" name="Arco 18">
            <a:extLst>
              <a:ext uri="{FF2B5EF4-FFF2-40B4-BE49-F238E27FC236}">
                <a16:creationId xmlns:a16="http://schemas.microsoft.com/office/drawing/2014/main" id="{D9D91094-36B7-2545-8042-186F5B36A598}"/>
              </a:ext>
            </a:extLst>
          </p:cNvPr>
          <p:cNvSpPr/>
          <p:nvPr/>
        </p:nvSpPr>
        <p:spPr>
          <a:xfrm rot="20729621">
            <a:off x="1703855" y="2090505"/>
            <a:ext cx="1246151" cy="604671"/>
          </a:xfrm>
          <a:prstGeom prst="arc">
            <a:avLst>
              <a:gd name="adj1" fmla="val 11663100"/>
              <a:gd name="adj2" fmla="val 21170083"/>
            </a:avLst>
          </a:prstGeom>
          <a:ln w="15875">
            <a:solidFill>
              <a:srgbClr val="595959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6D09F274-5009-3B48-8A9E-709DF2996ACD}"/>
              </a:ext>
            </a:extLst>
          </p:cNvPr>
          <p:cNvSpPr txBox="1"/>
          <p:nvPr/>
        </p:nvSpPr>
        <p:spPr>
          <a:xfrm>
            <a:off x="425180" y="3821132"/>
            <a:ext cx="21176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/>
              <a:t>Heatmap</a:t>
            </a:r>
            <a:r>
              <a:rPr lang="it-IT" sz="1200" dirty="0"/>
              <a:t> of the </a:t>
            </a:r>
            <a:r>
              <a:rPr lang="it-IT" sz="1200" dirty="0" err="1"/>
              <a:t>buckets</a:t>
            </a:r>
            <a:r>
              <a:rPr lang="it-IT" sz="1200" dirty="0"/>
              <a:t>: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it-IT" sz="1200" b="1" dirty="0" err="1"/>
              <a:t>Red</a:t>
            </a:r>
            <a:r>
              <a:rPr lang="it-IT" sz="1200" dirty="0"/>
              <a:t>: </a:t>
            </a:r>
            <a:r>
              <a:rPr lang="it-IT" sz="1200" dirty="0" err="1"/>
              <a:t>low</a:t>
            </a:r>
            <a:r>
              <a:rPr lang="it-IT" sz="1200" dirty="0"/>
              <a:t> </a:t>
            </a:r>
            <a:r>
              <a:rPr lang="it-IT" sz="1200" dirty="0" err="1"/>
              <a:t>percentage</a:t>
            </a:r>
            <a:endParaRPr lang="it-IT" sz="1200" dirty="0"/>
          </a:p>
          <a:p>
            <a:pPr marL="171450" indent="-171450">
              <a:buFont typeface="Wingdings" pitchFamily="2" charset="2"/>
              <a:buChar char="§"/>
            </a:pPr>
            <a:r>
              <a:rPr lang="it-IT" sz="1200" b="1" dirty="0"/>
              <a:t>Yellow</a:t>
            </a:r>
            <a:r>
              <a:rPr lang="it-IT" sz="1200" dirty="0"/>
              <a:t>: Medium </a:t>
            </a:r>
            <a:r>
              <a:rPr lang="it-IT" sz="1200" dirty="0" err="1"/>
              <a:t>percentage</a:t>
            </a:r>
            <a:endParaRPr lang="it-IT" sz="1200" dirty="0"/>
          </a:p>
          <a:p>
            <a:pPr marL="171450" indent="-171450">
              <a:buFont typeface="Wingdings" pitchFamily="2" charset="2"/>
              <a:buChar char="§"/>
            </a:pPr>
            <a:r>
              <a:rPr lang="it-IT" sz="1200" b="1" dirty="0"/>
              <a:t>Green</a:t>
            </a:r>
            <a:r>
              <a:rPr lang="it-IT" sz="1200" dirty="0"/>
              <a:t>: High </a:t>
            </a:r>
            <a:r>
              <a:rPr lang="it-IT" sz="1200" dirty="0" err="1"/>
              <a:t>percentage</a:t>
            </a:r>
            <a:endParaRPr lang="it-IT" sz="1200" dirty="0"/>
          </a:p>
          <a:p>
            <a:pPr marL="171450" indent="-171450">
              <a:buFont typeface="Wingdings" pitchFamily="2" charset="2"/>
              <a:buChar char="§"/>
            </a:pPr>
            <a:r>
              <a:rPr lang="it-IT" sz="1200" b="1" dirty="0" err="1"/>
              <a:t>Gray</a:t>
            </a:r>
            <a:r>
              <a:rPr lang="it-IT" sz="1200" dirty="0"/>
              <a:t>: </a:t>
            </a:r>
            <a:r>
              <a:rPr lang="it-IT" sz="1200" dirty="0" err="1"/>
              <a:t>Not</a:t>
            </a:r>
            <a:r>
              <a:rPr lang="it-IT" sz="1200" dirty="0"/>
              <a:t> </a:t>
            </a:r>
            <a:r>
              <a:rPr lang="it-IT" sz="1200" dirty="0" err="1"/>
              <a:t>allocated</a:t>
            </a:r>
            <a:endParaRPr lang="it-IT" sz="1200" dirty="0"/>
          </a:p>
        </p:txBody>
      </p:sp>
      <p:sp>
        <p:nvSpPr>
          <p:cNvPr id="25" name="Arco 24">
            <a:extLst>
              <a:ext uri="{FF2B5EF4-FFF2-40B4-BE49-F238E27FC236}">
                <a16:creationId xmlns:a16="http://schemas.microsoft.com/office/drawing/2014/main" id="{207A981A-2B05-514A-AA62-7A4DE152B588}"/>
              </a:ext>
            </a:extLst>
          </p:cNvPr>
          <p:cNvSpPr/>
          <p:nvPr/>
        </p:nvSpPr>
        <p:spPr>
          <a:xfrm rot="20729621">
            <a:off x="1703854" y="3444347"/>
            <a:ext cx="1246151" cy="604671"/>
          </a:xfrm>
          <a:prstGeom prst="arc">
            <a:avLst>
              <a:gd name="adj1" fmla="val 11663100"/>
              <a:gd name="adj2" fmla="val 21170083"/>
            </a:avLst>
          </a:prstGeom>
          <a:ln w="15875">
            <a:solidFill>
              <a:srgbClr val="595959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Arco 25">
            <a:extLst>
              <a:ext uri="{FF2B5EF4-FFF2-40B4-BE49-F238E27FC236}">
                <a16:creationId xmlns:a16="http://schemas.microsoft.com/office/drawing/2014/main" id="{8764E1AA-CFD9-9141-A03D-CE3B85F6BDBC}"/>
              </a:ext>
            </a:extLst>
          </p:cNvPr>
          <p:cNvSpPr/>
          <p:nvPr/>
        </p:nvSpPr>
        <p:spPr>
          <a:xfrm rot="20729621" flipH="1">
            <a:off x="8978381" y="3151698"/>
            <a:ext cx="1110653" cy="538923"/>
          </a:xfrm>
          <a:prstGeom prst="arc">
            <a:avLst>
              <a:gd name="adj1" fmla="val 11663100"/>
              <a:gd name="adj2" fmla="val 21170083"/>
            </a:avLst>
          </a:prstGeom>
          <a:ln w="15875">
            <a:solidFill>
              <a:srgbClr val="595959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10BE26EC-0FEF-274B-BBC9-DCDFF84B2740}"/>
              </a:ext>
            </a:extLst>
          </p:cNvPr>
          <p:cNvSpPr txBox="1"/>
          <p:nvPr/>
        </p:nvSpPr>
        <p:spPr>
          <a:xfrm>
            <a:off x="9979074" y="3159223"/>
            <a:ext cx="1253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200" dirty="0" err="1"/>
              <a:t>Bucket</a:t>
            </a:r>
            <a:r>
              <a:rPr lang="it-IT" sz="1200" dirty="0"/>
              <a:t> </a:t>
            </a:r>
            <a:r>
              <a:rPr lang="it-IT" sz="1200" dirty="0" err="1"/>
              <a:t>allocation</a:t>
            </a:r>
            <a:endParaRPr lang="it-IT" sz="1200" dirty="0"/>
          </a:p>
          <a:p>
            <a:pPr algn="ctr"/>
            <a:r>
              <a:rPr lang="it-IT" sz="1200" dirty="0"/>
              <a:t>chart</a:t>
            </a:r>
          </a:p>
        </p:txBody>
      </p:sp>
      <p:sp>
        <p:nvSpPr>
          <p:cNvPr id="28" name="Arco 27">
            <a:extLst>
              <a:ext uri="{FF2B5EF4-FFF2-40B4-BE49-F238E27FC236}">
                <a16:creationId xmlns:a16="http://schemas.microsoft.com/office/drawing/2014/main" id="{783D49A2-F692-FB4E-B2FE-EF9A17C1EEC5}"/>
              </a:ext>
            </a:extLst>
          </p:cNvPr>
          <p:cNvSpPr/>
          <p:nvPr/>
        </p:nvSpPr>
        <p:spPr>
          <a:xfrm rot="20729621" flipH="1">
            <a:off x="8978381" y="1546263"/>
            <a:ext cx="1110653" cy="538923"/>
          </a:xfrm>
          <a:prstGeom prst="arc">
            <a:avLst>
              <a:gd name="adj1" fmla="val 11663100"/>
              <a:gd name="adj2" fmla="val 21170083"/>
            </a:avLst>
          </a:prstGeom>
          <a:ln w="15875">
            <a:solidFill>
              <a:srgbClr val="595959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04320D85-6AF1-1A44-89CD-61ABBB022CE2}"/>
              </a:ext>
            </a:extLst>
          </p:cNvPr>
          <p:cNvSpPr txBox="1"/>
          <p:nvPr/>
        </p:nvSpPr>
        <p:spPr>
          <a:xfrm>
            <a:off x="9979074" y="1574357"/>
            <a:ext cx="13862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200" dirty="0"/>
              <a:t>Progress for </a:t>
            </a:r>
            <a:r>
              <a:rPr lang="it-IT" sz="1200" dirty="0" err="1"/>
              <a:t>bucket</a:t>
            </a:r>
            <a:endParaRPr lang="it-IT" sz="1200" dirty="0"/>
          </a:p>
        </p:txBody>
      </p:sp>
    </p:spTree>
    <p:extLst>
      <p:ext uri="{BB962C8B-B14F-4D97-AF65-F5344CB8AC3E}">
        <p14:creationId xmlns:p14="http://schemas.microsoft.com/office/powerpoint/2010/main" val="23832091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tangolo con angoli arrotondati 24">
            <a:extLst>
              <a:ext uri="{FF2B5EF4-FFF2-40B4-BE49-F238E27FC236}">
                <a16:creationId xmlns:a16="http://schemas.microsoft.com/office/drawing/2014/main" id="{5F25FCCE-CEA8-5245-BF3D-81C222BDF7BE}"/>
              </a:ext>
            </a:extLst>
          </p:cNvPr>
          <p:cNvSpPr/>
          <p:nvPr/>
        </p:nvSpPr>
        <p:spPr>
          <a:xfrm>
            <a:off x="3270661" y="3421311"/>
            <a:ext cx="1393371" cy="830997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Titolo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it-IT" dirty="0"/>
              <a:t>Analisi progetto diapositiva 3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489270" y="522898"/>
            <a:ext cx="370273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o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it-IT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WebApp</a:t>
            </a:r>
            <a:r>
              <a:rPr lang="it-IT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it-IT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Statistics</a:t>
            </a:r>
            <a:endParaRPr lang="it-IT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675017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2" descr="File:Stemma unipi.png">
            <a:extLst>
              <a:ext uri="{FF2B5EF4-FFF2-40B4-BE49-F238E27FC236}">
                <a16:creationId xmlns:a16="http://schemas.microsoft.com/office/drawing/2014/main" id="{C85EAE21-1B08-4ED4-8052-43B9890F93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0551" y="5623192"/>
            <a:ext cx="1022849" cy="1044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4C80DCC-A168-454F-8CF5-99E377496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79" y="5232445"/>
            <a:ext cx="1152363" cy="115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ttangolo con angoli arrotondati 15">
            <a:extLst>
              <a:ext uri="{FF2B5EF4-FFF2-40B4-BE49-F238E27FC236}">
                <a16:creationId xmlns:a16="http://schemas.microsoft.com/office/drawing/2014/main" id="{DD47BF8E-D10D-4549-80BE-D5CB1C94FEF0}"/>
              </a:ext>
            </a:extLst>
          </p:cNvPr>
          <p:cNvSpPr/>
          <p:nvPr/>
        </p:nvSpPr>
        <p:spPr>
          <a:xfrm>
            <a:off x="1303260" y="5840545"/>
            <a:ext cx="609600" cy="609600"/>
          </a:xfrm>
          <a:prstGeom prst="roundRect">
            <a:avLst>
              <a:gd name="adj" fmla="val 26000"/>
            </a:avLst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396BF2DC-EE8F-774D-A5A9-8F21B41BD258}"/>
              </a:ext>
            </a:extLst>
          </p:cNvPr>
          <p:cNvSpPr txBox="1"/>
          <p:nvPr/>
        </p:nvSpPr>
        <p:spPr>
          <a:xfrm>
            <a:off x="306977" y="866842"/>
            <a:ext cx="115382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err="1"/>
              <a:t>All</a:t>
            </a:r>
            <a:r>
              <a:rPr lang="it-IT" sz="2400" dirty="0"/>
              <a:t> the </a:t>
            </a:r>
            <a:r>
              <a:rPr lang="it-IT" sz="2400" dirty="0" err="1"/>
              <a:t>statistics</a:t>
            </a:r>
            <a:r>
              <a:rPr lang="it-IT" sz="2400" dirty="0"/>
              <a:t> are </a:t>
            </a:r>
            <a:r>
              <a:rPr lang="it-IT" sz="2400" b="1" dirty="0" err="1"/>
              <a:t>periodically</a:t>
            </a:r>
            <a:r>
              <a:rPr lang="it-IT" sz="2400" b="1" dirty="0"/>
              <a:t> </a:t>
            </a:r>
            <a:r>
              <a:rPr lang="it-IT" sz="2400" b="1" dirty="0" err="1"/>
              <a:t>pushed</a:t>
            </a:r>
            <a:r>
              <a:rPr lang="it-IT" sz="2400" dirty="0"/>
              <a:t> from the RMI Server (via a </a:t>
            </a:r>
            <a:r>
              <a:rPr lang="it-IT" sz="2400" dirty="0" err="1"/>
              <a:t>dedicated</a:t>
            </a:r>
            <a:r>
              <a:rPr lang="it-IT" sz="2400" dirty="0"/>
              <a:t> </a:t>
            </a:r>
            <a:r>
              <a:rPr lang="it-IT" sz="2400" dirty="0" err="1"/>
              <a:t>thread</a:t>
            </a:r>
            <a:r>
              <a:rPr lang="it-IT" sz="2400" dirty="0"/>
              <a:t>) </a:t>
            </a:r>
            <a:r>
              <a:rPr lang="it-IT" sz="2400" dirty="0" err="1"/>
              <a:t>using</a:t>
            </a:r>
            <a:endParaRPr lang="it-IT" sz="2400" dirty="0"/>
          </a:p>
          <a:p>
            <a:r>
              <a:rPr lang="it-IT" sz="2400" dirty="0"/>
              <a:t>the </a:t>
            </a:r>
            <a:r>
              <a:rPr lang="it-IT" sz="2400" b="1" dirty="0" err="1"/>
              <a:t>NotifyEndpoint</a:t>
            </a:r>
            <a:r>
              <a:rPr lang="it-IT" sz="2400" dirty="0"/>
              <a:t>. The state in the </a:t>
            </a:r>
            <a:r>
              <a:rPr lang="it-IT" sz="2400" b="1" dirty="0" err="1"/>
              <a:t>context</a:t>
            </a:r>
            <a:r>
              <a:rPr lang="it-IT" sz="2400" dirty="0"/>
              <a:t> of the </a:t>
            </a:r>
            <a:r>
              <a:rPr lang="it-IT" sz="2400" dirty="0" err="1"/>
              <a:t>WebServer</a:t>
            </a:r>
            <a:r>
              <a:rPr lang="it-IT" sz="2400" dirty="0"/>
              <a:t> </a:t>
            </a:r>
            <a:r>
              <a:rPr lang="it-IT" sz="2400" dirty="0" err="1"/>
              <a:t>will</a:t>
            </a:r>
            <a:r>
              <a:rPr lang="it-IT" sz="2400" dirty="0"/>
              <a:t> be </a:t>
            </a:r>
            <a:r>
              <a:rPr lang="it-IT" sz="2400" dirty="0" err="1"/>
              <a:t>modified</a:t>
            </a:r>
            <a:r>
              <a:rPr lang="it-IT" sz="2400" dirty="0"/>
              <a:t> and the </a:t>
            </a:r>
          </a:p>
          <a:p>
            <a:r>
              <a:rPr lang="it-IT" sz="2400" dirty="0" err="1"/>
              <a:t>updates</a:t>
            </a:r>
            <a:r>
              <a:rPr lang="it-IT" sz="2400" dirty="0"/>
              <a:t> </a:t>
            </a:r>
            <a:r>
              <a:rPr lang="it-IT" sz="2400" dirty="0" err="1"/>
              <a:t>will</a:t>
            </a:r>
            <a:r>
              <a:rPr lang="it-IT" sz="2400" dirty="0"/>
              <a:t> be </a:t>
            </a:r>
            <a:r>
              <a:rPr lang="it-IT" sz="2400" dirty="0" err="1"/>
              <a:t>eventually</a:t>
            </a:r>
            <a:r>
              <a:rPr lang="it-IT" sz="2400" dirty="0"/>
              <a:t> </a:t>
            </a:r>
            <a:r>
              <a:rPr lang="it-IT" sz="2400" dirty="0" err="1"/>
              <a:t>propagated</a:t>
            </a:r>
            <a:r>
              <a:rPr lang="it-IT" sz="2400" dirty="0"/>
              <a:t> to the </a:t>
            </a:r>
            <a:r>
              <a:rPr lang="it-IT" sz="2400" dirty="0" err="1"/>
              <a:t>WebApp</a:t>
            </a:r>
            <a:r>
              <a:rPr lang="it-IT" sz="2400" dirty="0"/>
              <a:t> </a:t>
            </a:r>
            <a:r>
              <a:rPr lang="it-IT" sz="2400" dirty="0" err="1"/>
              <a:t>using</a:t>
            </a:r>
            <a:r>
              <a:rPr lang="it-IT" sz="2400" dirty="0"/>
              <a:t> the </a:t>
            </a:r>
            <a:r>
              <a:rPr lang="it-IT" sz="2400" b="1" dirty="0" err="1"/>
              <a:t>AttackStatusEndpoint</a:t>
            </a:r>
            <a:r>
              <a:rPr lang="it-IT" sz="2400" dirty="0"/>
              <a:t>.</a:t>
            </a:r>
            <a:endParaRPr lang="it-IT" sz="2400" b="1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F6DE9F7-9C17-AA40-AF09-5776DAB6EDFB}"/>
              </a:ext>
            </a:extLst>
          </p:cNvPr>
          <p:cNvSpPr txBox="1"/>
          <p:nvPr/>
        </p:nvSpPr>
        <p:spPr>
          <a:xfrm>
            <a:off x="3270661" y="3513644"/>
            <a:ext cx="13933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</a:p>
          <a:p>
            <a:r>
              <a:rPr lang="it-IT" sz="105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…</a:t>
            </a:r>
          </a:p>
          <a:p>
            <a:r>
              <a:rPr lang="it-IT" sz="105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br>
              <a:rPr lang="it-IT" sz="105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endParaRPr lang="it-IT" sz="105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4EF52354-DF00-F844-9957-31C1B60AAC31}"/>
              </a:ext>
            </a:extLst>
          </p:cNvPr>
          <p:cNvSpPr/>
          <p:nvPr/>
        </p:nvSpPr>
        <p:spPr>
          <a:xfrm>
            <a:off x="1978320" y="4341345"/>
            <a:ext cx="1152363" cy="65150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b="1" dirty="0"/>
              <a:t>Web </a:t>
            </a:r>
            <a:r>
              <a:rPr lang="it-IT" sz="1600" b="1" dirty="0" err="1"/>
              <a:t>App</a:t>
            </a:r>
            <a:endParaRPr lang="it-IT" sz="1600" b="1" dirty="0"/>
          </a:p>
        </p:txBody>
      </p:sp>
      <p:pic>
        <p:nvPicPr>
          <p:cNvPr id="24" name="Immagine 23">
            <a:extLst>
              <a:ext uri="{FF2B5EF4-FFF2-40B4-BE49-F238E27FC236}">
                <a16:creationId xmlns:a16="http://schemas.microsoft.com/office/drawing/2014/main" id="{F98EF6F3-60C2-2747-99CF-213850120E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516" y="4120991"/>
            <a:ext cx="357596" cy="257218"/>
          </a:xfrm>
          <a:prstGeom prst="rect">
            <a:avLst/>
          </a:prstGeom>
        </p:spPr>
      </p:pic>
      <p:sp>
        <p:nvSpPr>
          <p:cNvPr id="29" name="Rettangolo con angoli arrotondati 28">
            <a:extLst>
              <a:ext uri="{FF2B5EF4-FFF2-40B4-BE49-F238E27FC236}">
                <a16:creationId xmlns:a16="http://schemas.microsoft.com/office/drawing/2014/main" id="{A534131B-F804-694E-B284-52DD709C43B9}"/>
              </a:ext>
            </a:extLst>
          </p:cNvPr>
          <p:cNvSpPr/>
          <p:nvPr/>
        </p:nvSpPr>
        <p:spPr>
          <a:xfrm>
            <a:off x="4976155" y="3513644"/>
            <a:ext cx="2239690" cy="651500"/>
          </a:xfrm>
          <a:prstGeom prst="roundRect">
            <a:avLst>
              <a:gd name="adj" fmla="val 6403"/>
            </a:avLst>
          </a:prstGeom>
          <a:solidFill>
            <a:schemeClr val="accent4">
              <a:lumMod val="75000"/>
            </a:schemeClr>
          </a:solidFill>
          <a:ln w="2222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b="1" dirty="0" err="1"/>
              <a:t>NotifyEndPoint</a:t>
            </a:r>
            <a:endParaRPr lang="it-IT" sz="1600" b="1" dirty="0"/>
          </a:p>
        </p:txBody>
      </p:sp>
      <p:pic>
        <p:nvPicPr>
          <p:cNvPr id="30" name="Picture 4">
            <a:extLst>
              <a:ext uri="{FF2B5EF4-FFF2-40B4-BE49-F238E27FC236}">
                <a16:creationId xmlns:a16="http://schemas.microsoft.com/office/drawing/2014/main" id="{8204213C-CE4D-1646-BF5C-7D329A00B4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699" y="3337152"/>
            <a:ext cx="1022849" cy="1022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D88B0C1D-3B22-7442-83BB-E17012F35419}"/>
              </a:ext>
            </a:extLst>
          </p:cNvPr>
          <p:cNvSpPr txBox="1"/>
          <p:nvPr/>
        </p:nvSpPr>
        <p:spPr>
          <a:xfrm>
            <a:off x="9120699" y="4341345"/>
            <a:ext cx="10366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b="1" dirty="0"/>
              <a:t>RMI SERVER</a:t>
            </a:r>
          </a:p>
        </p:txBody>
      </p:sp>
      <p:pic>
        <p:nvPicPr>
          <p:cNvPr id="39" name="Picture 2">
            <a:extLst>
              <a:ext uri="{FF2B5EF4-FFF2-40B4-BE49-F238E27FC236}">
                <a16:creationId xmlns:a16="http://schemas.microsoft.com/office/drawing/2014/main" id="{B538A2DA-3C2B-1E4A-A1D8-7EF2E25B98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3468" y="2823824"/>
            <a:ext cx="965064" cy="643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Freccia destra 22">
            <a:extLst>
              <a:ext uri="{FF2B5EF4-FFF2-40B4-BE49-F238E27FC236}">
                <a16:creationId xmlns:a16="http://schemas.microsoft.com/office/drawing/2014/main" id="{FAFF2CE4-A70C-D040-A0CC-48EE985CAF2B}"/>
              </a:ext>
            </a:extLst>
          </p:cNvPr>
          <p:cNvSpPr/>
          <p:nvPr/>
        </p:nvSpPr>
        <p:spPr>
          <a:xfrm flipH="1">
            <a:off x="7570876" y="3607240"/>
            <a:ext cx="1218699" cy="464307"/>
          </a:xfrm>
          <a:prstGeom prst="rightArrow">
            <a:avLst>
              <a:gd name="adj1" fmla="val 66757"/>
              <a:gd name="adj2" fmla="val 43743"/>
            </a:avLst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b="1" dirty="0"/>
              <a:t>WEB SOCKET</a:t>
            </a:r>
          </a:p>
        </p:txBody>
      </p:sp>
      <p:sp>
        <p:nvSpPr>
          <p:cNvPr id="26" name="Rettangolo con angoli arrotondati 25">
            <a:extLst>
              <a:ext uri="{FF2B5EF4-FFF2-40B4-BE49-F238E27FC236}">
                <a16:creationId xmlns:a16="http://schemas.microsoft.com/office/drawing/2014/main" id="{31D55806-E8A1-A547-A91D-D4BDB2F827E2}"/>
              </a:ext>
            </a:extLst>
          </p:cNvPr>
          <p:cNvSpPr/>
          <p:nvPr/>
        </p:nvSpPr>
        <p:spPr>
          <a:xfrm>
            <a:off x="7532288" y="2598003"/>
            <a:ext cx="1393371" cy="830997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7" name="Immagine 26">
            <a:extLst>
              <a:ext uri="{FF2B5EF4-FFF2-40B4-BE49-F238E27FC236}">
                <a16:creationId xmlns:a16="http://schemas.microsoft.com/office/drawing/2014/main" id="{16330978-1FA0-144B-9E64-926CF57B2A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6143" y="3297683"/>
            <a:ext cx="357596" cy="257218"/>
          </a:xfrm>
          <a:prstGeom prst="rect">
            <a:avLst/>
          </a:prstGeom>
        </p:spPr>
      </p:pic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F1E9FD0C-3E25-F542-A882-7E09F80737F0}"/>
              </a:ext>
            </a:extLst>
          </p:cNvPr>
          <p:cNvSpPr txBox="1"/>
          <p:nvPr/>
        </p:nvSpPr>
        <p:spPr>
          <a:xfrm>
            <a:off x="7570876" y="2642857"/>
            <a:ext cx="1393371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</a:p>
          <a:p>
            <a:r>
              <a:rPr lang="it-IT" sz="105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[’STATS’,</a:t>
            </a:r>
          </a:p>
          <a:p>
            <a:r>
              <a:rPr lang="it-IT" sz="105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{ … }]</a:t>
            </a:r>
          </a:p>
          <a:p>
            <a:r>
              <a:rPr lang="it-IT" sz="105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br>
              <a:rPr lang="it-IT" sz="105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endParaRPr lang="it-IT" sz="105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3" name="Rettangolo con angoli arrotondati 32">
            <a:extLst>
              <a:ext uri="{FF2B5EF4-FFF2-40B4-BE49-F238E27FC236}">
                <a16:creationId xmlns:a16="http://schemas.microsoft.com/office/drawing/2014/main" id="{69355EA5-50D7-114A-87BD-AF8B8E196023}"/>
              </a:ext>
            </a:extLst>
          </p:cNvPr>
          <p:cNvSpPr/>
          <p:nvPr/>
        </p:nvSpPr>
        <p:spPr>
          <a:xfrm>
            <a:off x="4976155" y="4360197"/>
            <a:ext cx="2239690" cy="651500"/>
          </a:xfrm>
          <a:prstGeom prst="roundRect">
            <a:avLst>
              <a:gd name="adj" fmla="val 6403"/>
            </a:avLst>
          </a:prstGeom>
          <a:solidFill>
            <a:schemeClr val="accent4">
              <a:lumMod val="75000"/>
            </a:schemeClr>
          </a:solidFill>
          <a:ln w="2222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b="1" dirty="0" err="1"/>
              <a:t>AttackStatusEndpoint</a:t>
            </a:r>
            <a:endParaRPr lang="it-IT" sz="1600" b="1" dirty="0"/>
          </a:p>
        </p:txBody>
      </p:sp>
      <p:sp>
        <p:nvSpPr>
          <p:cNvPr id="34" name="Freccia destra 33">
            <a:extLst>
              <a:ext uri="{FF2B5EF4-FFF2-40B4-BE49-F238E27FC236}">
                <a16:creationId xmlns:a16="http://schemas.microsoft.com/office/drawing/2014/main" id="{BEFD292D-7874-094B-BF3F-259E6F6809F1}"/>
              </a:ext>
            </a:extLst>
          </p:cNvPr>
          <p:cNvSpPr/>
          <p:nvPr/>
        </p:nvSpPr>
        <p:spPr>
          <a:xfrm flipH="1">
            <a:off x="3355434" y="4453793"/>
            <a:ext cx="1218699" cy="464307"/>
          </a:xfrm>
          <a:prstGeom prst="rightArrow">
            <a:avLst>
              <a:gd name="adj1" fmla="val 66757"/>
              <a:gd name="adj2" fmla="val 43743"/>
            </a:avLst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b="1" dirty="0"/>
              <a:t>WEB SOCKET</a:t>
            </a:r>
          </a:p>
        </p:txBody>
      </p:sp>
      <p:pic>
        <p:nvPicPr>
          <p:cNvPr id="38" name="Immagine 37">
            <a:extLst>
              <a:ext uri="{FF2B5EF4-FFF2-40B4-BE49-F238E27FC236}">
                <a16:creationId xmlns:a16="http://schemas.microsoft.com/office/drawing/2014/main" id="{FF24EED6-247B-C346-866C-1E4730593F1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543" y="5950263"/>
            <a:ext cx="355034" cy="355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8737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magine 20">
            <a:extLst>
              <a:ext uri="{FF2B5EF4-FFF2-40B4-BE49-F238E27FC236}">
                <a16:creationId xmlns:a16="http://schemas.microsoft.com/office/drawing/2014/main" id="{33FBAC8F-4654-764E-A972-C25F065BAD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740"/>
          <a:stretch/>
        </p:blipFill>
        <p:spPr>
          <a:xfrm>
            <a:off x="3005874" y="1613059"/>
            <a:ext cx="5981372" cy="1698639"/>
          </a:xfrm>
          <a:prstGeom prst="rect">
            <a:avLst/>
          </a:prstGeom>
        </p:spPr>
      </p:pic>
      <p:sp>
        <p:nvSpPr>
          <p:cNvPr id="9" name="Titolo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it-IT" dirty="0"/>
              <a:t>Analisi progetto diapositiva 3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489270" y="522898"/>
            <a:ext cx="370273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o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it-IT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WebApp</a:t>
            </a:r>
            <a:r>
              <a:rPr lang="it-IT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it-IT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Revoke</a:t>
            </a:r>
            <a:r>
              <a:rPr lang="it-IT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</a:t>
            </a:r>
            <a:r>
              <a:rPr lang="it-IT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Bucket</a:t>
            </a:r>
            <a:endParaRPr lang="it-IT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675017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2" descr="File:Stemma unipi.png">
            <a:extLst>
              <a:ext uri="{FF2B5EF4-FFF2-40B4-BE49-F238E27FC236}">
                <a16:creationId xmlns:a16="http://schemas.microsoft.com/office/drawing/2014/main" id="{C85EAE21-1B08-4ED4-8052-43B9890F93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0551" y="5623192"/>
            <a:ext cx="1022849" cy="1044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4C80DCC-A168-454F-8CF5-99E377496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79" y="5232445"/>
            <a:ext cx="1152363" cy="115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ttangolo con angoli arrotondati 15">
            <a:extLst>
              <a:ext uri="{FF2B5EF4-FFF2-40B4-BE49-F238E27FC236}">
                <a16:creationId xmlns:a16="http://schemas.microsoft.com/office/drawing/2014/main" id="{DD47BF8E-D10D-4549-80BE-D5CB1C94FEF0}"/>
              </a:ext>
            </a:extLst>
          </p:cNvPr>
          <p:cNvSpPr/>
          <p:nvPr/>
        </p:nvSpPr>
        <p:spPr>
          <a:xfrm>
            <a:off x="1303260" y="5840545"/>
            <a:ext cx="609600" cy="609600"/>
          </a:xfrm>
          <a:prstGeom prst="roundRect">
            <a:avLst>
              <a:gd name="adj" fmla="val 26000"/>
            </a:avLst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3312642-D72E-2748-B08C-15F51A6F4025}"/>
              </a:ext>
            </a:extLst>
          </p:cNvPr>
          <p:cNvSpPr txBox="1"/>
          <p:nvPr/>
        </p:nvSpPr>
        <p:spPr>
          <a:xfrm>
            <a:off x="0" y="5590665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The </a:t>
            </a:r>
            <a:r>
              <a:rPr lang="it-IT" dirty="0" err="1"/>
              <a:t>administrator</a:t>
            </a:r>
            <a:r>
              <a:rPr lang="it-IT" dirty="0"/>
              <a:t> can </a:t>
            </a:r>
            <a:r>
              <a:rPr lang="it-IT" b="1" dirty="0" err="1"/>
              <a:t>revoke</a:t>
            </a:r>
            <a:r>
              <a:rPr lang="it-IT" dirty="0"/>
              <a:t> a </a:t>
            </a:r>
            <a:r>
              <a:rPr lang="it-IT" dirty="0" err="1"/>
              <a:t>bucket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was</a:t>
            </a:r>
            <a:r>
              <a:rPr lang="it-IT" dirty="0"/>
              <a:t> </a:t>
            </a:r>
            <a:r>
              <a:rPr lang="it-IT" dirty="0" err="1"/>
              <a:t>allocated</a:t>
            </a:r>
            <a:r>
              <a:rPr lang="it-IT" dirty="0"/>
              <a:t> to a </a:t>
            </a:r>
            <a:r>
              <a:rPr lang="it-IT" dirty="0" err="1"/>
              <a:t>certain</a:t>
            </a:r>
            <a:r>
              <a:rPr lang="it-IT" dirty="0"/>
              <a:t> </a:t>
            </a:r>
            <a:r>
              <a:rPr lang="it-IT" dirty="0" err="1"/>
              <a:t>user</a:t>
            </a:r>
            <a:endParaRPr lang="it-IT" dirty="0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4BC648CC-2A57-9F4B-9AF7-4B09C33BF032}"/>
              </a:ext>
            </a:extLst>
          </p:cNvPr>
          <p:cNvSpPr txBox="1"/>
          <p:nvPr/>
        </p:nvSpPr>
        <p:spPr>
          <a:xfrm>
            <a:off x="1289003" y="2749004"/>
            <a:ext cx="12477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400" dirty="0" err="1"/>
              <a:t>Revoke</a:t>
            </a:r>
            <a:r>
              <a:rPr lang="it-IT" sz="1400" dirty="0"/>
              <a:t> Button</a:t>
            </a:r>
          </a:p>
        </p:txBody>
      </p:sp>
      <p:sp>
        <p:nvSpPr>
          <p:cNvPr id="19" name="Arco 18">
            <a:extLst>
              <a:ext uri="{FF2B5EF4-FFF2-40B4-BE49-F238E27FC236}">
                <a16:creationId xmlns:a16="http://schemas.microsoft.com/office/drawing/2014/main" id="{D9D91094-36B7-2545-8042-186F5B36A598}"/>
              </a:ext>
            </a:extLst>
          </p:cNvPr>
          <p:cNvSpPr/>
          <p:nvPr/>
        </p:nvSpPr>
        <p:spPr>
          <a:xfrm rot="20729621">
            <a:off x="2003046" y="2670554"/>
            <a:ext cx="1282018" cy="883250"/>
          </a:xfrm>
          <a:prstGeom prst="arc">
            <a:avLst>
              <a:gd name="adj1" fmla="val 14390032"/>
              <a:gd name="adj2" fmla="val 21170083"/>
            </a:avLst>
          </a:prstGeom>
          <a:ln w="15875">
            <a:solidFill>
              <a:srgbClr val="595959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2" name="Immagine 21">
            <a:extLst>
              <a:ext uri="{FF2B5EF4-FFF2-40B4-BE49-F238E27FC236}">
                <a16:creationId xmlns:a16="http://schemas.microsoft.com/office/drawing/2014/main" id="{3E0C91C8-64DA-B742-9F02-9BF341B418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59914" y="5951849"/>
            <a:ext cx="296291" cy="386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9743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ttangolo con angoli arrotondati 36">
            <a:extLst>
              <a:ext uri="{FF2B5EF4-FFF2-40B4-BE49-F238E27FC236}">
                <a16:creationId xmlns:a16="http://schemas.microsoft.com/office/drawing/2014/main" id="{39504A95-3A16-374C-A012-92E159488077}"/>
              </a:ext>
            </a:extLst>
          </p:cNvPr>
          <p:cNvSpPr/>
          <p:nvPr/>
        </p:nvSpPr>
        <p:spPr>
          <a:xfrm>
            <a:off x="3110323" y="2605473"/>
            <a:ext cx="1393371" cy="830997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Titolo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it-IT" dirty="0"/>
              <a:t>Analisi progetto diapositiva 3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489270" y="522898"/>
            <a:ext cx="370273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o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it-IT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WebApp</a:t>
            </a:r>
            <a:r>
              <a:rPr lang="it-IT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it-IT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Revoke</a:t>
            </a:r>
            <a:r>
              <a:rPr lang="it-IT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</a:t>
            </a:r>
            <a:r>
              <a:rPr lang="it-IT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Bucket</a:t>
            </a:r>
            <a:endParaRPr lang="it-IT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675017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2" descr="File:Stemma unipi.png">
            <a:extLst>
              <a:ext uri="{FF2B5EF4-FFF2-40B4-BE49-F238E27FC236}">
                <a16:creationId xmlns:a16="http://schemas.microsoft.com/office/drawing/2014/main" id="{C85EAE21-1B08-4ED4-8052-43B9890F93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0551" y="5623192"/>
            <a:ext cx="1022849" cy="1044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4C80DCC-A168-454F-8CF5-99E377496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79" y="5232445"/>
            <a:ext cx="1152363" cy="115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ttangolo con angoli arrotondati 15">
            <a:extLst>
              <a:ext uri="{FF2B5EF4-FFF2-40B4-BE49-F238E27FC236}">
                <a16:creationId xmlns:a16="http://schemas.microsoft.com/office/drawing/2014/main" id="{DD47BF8E-D10D-4549-80BE-D5CB1C94FEF0}"/>
              </a:ext>
            </a:extLst>
          </p:cNvPr>
          <p:cNvSpPr/>
          <p:nvPr/>
        </p:nvSpPr>
        <p:spPr>
          <a:xfrm>
            <a:off x="1303260" y="5840545"/>
            <a:ext cx="609600" cy="609600"/>
          </a:xfrm>
          <a:prstGeom prst="roundRect">
            <a:avLst>
              <a:gd name="adj" fmla="val 26000"/>
            </a:avLst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396BF2DC-EE8F-774D-A5A9-8F21B41BD258}"/>
              </a:ext>
            </a:extLst>
          </p:cNvPr>
          <p:cNvSpPr txBox="1"/>
          <p:nvPr/>
        </p:nvSpPr>
        <p:spPr>
          <a:xfrm>
            <a:off x="306977" y="866842"/>
            <a:ext cx="8822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err="1"/>
              <a:t>Revoking</a:t>
            </a:r>
            <a:r>
              <a:rPr lang="it-IT" sz="2400" dirty="0"/>
              <a:t> a </a:t>
            </a:r>
            <a:r>
              <a:rPr lang="it-IT" sz="2400" dirty="0" err="1"/>
              <a:t>bucket</a:t>
            </a:r>
            <a:r>
              <a:rPr lang="it-IT" sz="2400" dirty="0"/>
              <a:t> </a:t>
            </a:r>
            <a:r>
              <a:rPr lang="it-IT" sz="2400" dirty="0" err="1"/>
              <a:t>is</a:t>
            </a:r>
            <a:r>
              <a:rPr lang="it-IT" sz="2400" dirty="0"/>
              <a:t> </a:t>
            </a:r>
            <a:r>
              <a:rPr lang="it-IT" sz="2400" dirty="0" err="1"/>
              <a:t>not</a:t>
            </a:r>
            <a:r>
              <a:rPr lang="it-IT" sz="2400" dirty="0"/>
              <a:t> </a:t>
            </a:r>
            <a:r>
              <a:rPr lang="it-IT" sz="2400" dirty="0" err="1"/>
              <a:t>much</a:t>
            </a:r>
            <a:r>
              <a:rPr lang="it-IT" sz="2400" dirty="0"/>
              <a:t> </a:t>
            </a:r>
            <a:r>
              <a:rPr lang="it-IT" sz="2400" dirty="0" err="1"/>
              <a:t>different</a:t>
            </a:r>
            <a:r>
              <a:rPr lang="it-IT" sz="2400" dirty="0"/>
              <a:t> from the </a:t>
            </a:r>
            <a:r>
              <a:rPr lang="it-IT" sz="2400" dirty="0" err="1"/>
              <a:t>previous</a:t>
            </a:r>
            <a:r>
              <a:rPr lang="it-IT" sz="2400" dirty="0"/>
              <a:t> </a:t>
            </a:r>
            <a:r>
              <a:rPr lang="it-IT" sz="2400" dirty="0" err="1"/>
              <a:t>operations</a:t>
            </a:r>
            <a:r>
              <a:rPr lang="it-IT" sz="2400" dirty="0"/>
              <a:t>:</a:t>
            </a:r>
            <a:endParaRPr lang="it-IT" sz="2400" b="1" dirty="0"/>
          </a:p>
        </p:txBody>
      </p:sp>
      <p:pic>
        <p:nvPicPr>
          <p:cNvPr id="28" name="Immagine 27">
            <a:extLst>
              <a:ext uri="{FF2B5EF4-FFF2-40B4-BE49-F238E27FC236}">
                <a16:creationId xmlns:a16="http://schemas.microsoft.com/office/drawing/2014/main" id="{12705AAB-DA9D-6148-A486-41A2B4C6ED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59914" y="5951849"/>
            <a:ext cx="296291" cy="386992"/>
          </a:xfrm>
          <a:prstGeom prst="rect">
            <a:avLst/>
          </a:prstGeom>
        </p:spPr>
      </p:pic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559D5433-6602-1C48-A6FC-761443CA6420}"/>
              </a:ext>
            </a:extLst>
          </p:cNvPr>
          <p:cNvSpPr txBox="1"/>
          <p:nvPr/>
        </p:nvSpPr>
        <p:spPr>
          <a:xfrm>
            <a:off x="3110323" y="2697806"/>
            <a:ext cx="13933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</a:p>
          <a:p>
            <a:r>
              <a:rPr lang="it-IT" sz="105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it-IT" sz="105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uuid</a:t>
            </a:r>
            <a:r>
              <a:rPr lang="it-IT" sz="105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‘id’</a:t>
            </a:r>
          </a:p>
          <a:p>
            <a:r>
              <a:rPr lang="it-IT" sz="105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br>
              <a:rPr lang="it-IT" sz="105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endParaRPr lang="it-IT" sz="105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5" name="Rettangolo con angoli arrotondati 34">
            <a:extLst>
              <a:ext uri="{FF2B5EF4-FFF2-40B4-BE49-F238E27FC236}">
                <a16:creationId xmlns:a16="http://schemas.microsoft.com/office/drawing/2014/main" id="{33F67209-5A38-9D48-8C2A-CC6CE52C25AA}"/>
              </a:ext>
            </a:extLst>
          </p:cNvPr>
          <p:cNvSpPr/>
          <p:nvPr/>
        </p:nvSpPr>
        <p:spPr>
          <a:xfrm>
            <a:off x="1533296" y="3513644"/>
            <a:ext cx="1152363" cy="65150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b="1" dirty="0"/>
              <a:t>Web </a:t>
            </a:r>
            <a:r>
              <a:rPr lang="it-IT" sz="1600" b="1" dirty="0" err="1"/>
              <a:t>App</a:t>
            </a:r>
            <a:endParaRPr lang="it-IT" sz="1600" b="1" dirty="0"/>
          </a:p>
        </p:txBody>
      </p:sp>
      <p:pic>
        <p:nvPicPr>
          <p:cNvPr id="41" name="Immagine 40">
            <a:extLst>
              <a:ext uri="{FF2B5EF4-FFF2-40B4-BE49-F238E27FC236}">
                <a16:creationId xmlns:a16="http://schemas.microsoft.com/office/drawing/2014/main" id="{9A000681-4A3F-2045-A12C-6FF4691D0E0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4178" y="3305153"/>
            <a:ext cx="357596" cy="257218"/>
          </a:xfrm>
          <a:prstGeom prst="rect">
            <a:avLst/>
          </a:prstGeom>
        </p:spPr>
      </p:pic>
      <p:sp>
        <p:nvSpPr>
          <p:cNvPr id="42" name="Rettangolo con angoli arrotondati 41">
            <a:extLst>
              <a:ext uri="{FF2B5EF4-FFF2-40B4-BE49-F238E27FC236}">
                <a16:creationId xmlns:a16="http://schemas.microsoft.com/office/drawing/2014/main" id="{5F989C68-E706-1E46-95D6-B43D95639E29}"/>
              </a:ext>
            </a:extLst>
          </p:cNvPr>
          <p:cNvSpPr/>
          <p:nvPr/>
        </p:nvSpPr>
        <p:spPr>
          <a:xfrm>
            <a:off x="4976155" y="3513644"/>
            <a:ext cx="2239690" cy="651500"/>
          </a:xfrm>
          <a:prstGeom prst="roundRect">
            <a:avLst>
              <a:gd name="adj" fmla="val 6403"/>
            </a:avLst>
          </a:prstGeom>
          <a:solidFill>
            <a:schemeClr val="accent4">
              <a:lumMod val="75000"/>
            </a:schemeClr>
          </a:solidFill>
          <a:ln w="2222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b="1" dirty="0" err="1"/>
              <a:t>RevokeBucketEndPoint</a:t>
            </a:r>
            <a:endParaRPr lang="it-IT" sz="1600" b="1" dirty="0"/>
          </a:p>
        </p:txBody>
      </p:sp>
      <p:pic>
        <p:nvPicPr>
          <p:cNvPr id="43" name="Picture 4">
            <a:extLst>
              <a:ext uri="{FF2B5EF4-FFF2-40B4-BE49-F238E27FC236}">
                <a16:creationId xmlns:a16="http://schemas.microsoft.com/office/drawing/2014/main" id="{979D2CD1-6320-0640-B1C7-9BE4B8A6D9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699" y="3337152"/>
            <a:ext cx="1022849" cy="1022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Freccia destra 43">
            <a:extLst>
              <a:ext uri="{FF2B5EF4-FFF2-40B4-BE49-F238E27FC236}">
                <a16:creationId xmlns:a16="http://schemas.microsoft.com/office/drawing/2014/main" id="{A9324147-218A-0C46-B9AD-86471751785A}"/>
              </a:ext>
            </a:extLst>
          </p:cNvPr>
          <p:cNvSpPr/>
          <p:nvPr/>
        </p:nvSpPr>
        <p:spPr>
          <a:xfrm>
            <a:off x="2869050" y="3616424"/>
            <a:ext cx="2014903" cy="464307"/>
          </a:xfrm>
          <a:prstGeom prst="rightArrow">
            <a:avLst>
              <a:gd name="adj1" fmla="val 66757"/>
              <a:gd name="adj2" fmla="val 43743"/>
            </a:avLst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b="1" dirty="0"/>
              <a:t>WEB SOCKET</a:t>
            </a:r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C2FC4352-1415-0A42-B715-83DB14247BD8}"/>
              </a:ext>
            </a:extLst>
          </p:cNvPr>
          <p:cNvSpPr txBox="1"/>
          <p:nvPr/>
        </p:nvSpPr>
        <p:spPr>
          <a:xfrm>
            <a:off x="9120699" y="4341345"/>
            <a:ext cx="10366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b="1" dirty="0"/>
              <a:t>RMI SERVER</a:t>
            </a:r>
          </a:p>
        </p:txBody>
      </p:sp>
      <p:sp>
        <p:nvSpPr>
          <p:cNvPr id="46" name="Freccia destra 45">
            <a:extLst>
              <a:ext uri="{FF2B5EF4-FFF2-40B4-BE49-F238E27FC236}">
                <a16:creationId xmlns:a16="http://schemas.microsoft.com/office/drawing/2014/main" id="{293A7C88-A4A3-2C42-9BF7-33FEF6E27B3B}"/>
              </a:ext>
            </a:extLst>
          </p:cNvPr>
          <p:cNvSpPr/>
          <p:nvPr/>
        </p:nvSpPr>
        <p:spPr>
          <a:xfrm>
            <a:off x="7302663" y="3607240"/>
            <a:ext cx="1735277" cy="464307"/>
          </a:xfrm>
          <a:prstGeom prst="rightArrow">
            <a:avLst>
              <a:gd name="adj1" fmla="val 66757"/>
              <a:gd name="adj2" fmla="val 43743"/>
            </a:avLst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b="1" dirty="0"/>
              <a:t>RMI</a:t>
            </a:r>
          </a:p>
        </p:txBody>
      </p: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B0D1D1C3-0579-CF4D-BB82-E5B09E3C8493}"/>
              </a:ext>
            </a:extLst>
          </p:cNvPr>
          <p:cNvSpPr txBox="1"/>
          <p:nvPr/>
        </p:nvSpPr>
        <p:spPr>
          <a:xfrm>
            <a:off x="7608663" y="3298195"/>
            <a:ext cx="11192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leave</a:t>
            </a:r>
            <a:r>
              <a:rPr lang="it-IT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it-IT" sz="11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uuid</a:t>
            </a:r>
            <a:r>
              <a:rPr lang="it-IT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</p:txBody>
      </p:sp>
      <p:pic>
        <p:nvPicPr>
          <p:cNvPr id="48" name="Picture 2">
            <a:extLst>
              <a:ext uri="{FF2B5EF4-FFF2-40B4-BE49-F238E27FC236}">
                <a16:creationId xmlns:a16="http://schemas.microsoft.com/office/drawing/2014/main" id="{A98F0226-B4B5-F846-9569-A3109FCA9A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3468" y="2823824"/>
            <a:ext cx="965064" cy="643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82136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o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Rombo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sp>
          <p:nvSpPr>
            <p:cNvPr id="13" name="Rombo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</p:grpSp>
      <p:sp>
        <p:nvSpPr>
          <p:cNvPr id="15" name="Titolo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rtlCol="0" anchor="ctr">
            <a:spAutoFit/>
          </a:bodyPr>
          <a:lstStyle/>
          <a:p>
            <a:pPr rtl="0"/>
            <a:r>
              <a:rPr lang="it-IT" sz="7200" b="1" dirty="0">
                <a:solidFill>
                  <a:schemeClr val="bg1"/>
                </a:solidFill>
              </a:rPr>
              <a:t>Thanks</a:t>
            </a:r>
            <a:endParaRPr lang="it-IT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e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4" name="Titolo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it-IT" dirty="0"/>
              <a:t>Analisi progetto diapositiva 2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o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it-IT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Outline</a:t>
            </a:r>
            <a:r>
              <a:rPr lang="it-IT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it-IT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e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48275" y="2857500"/>
            <a:ext cx="1695450" cy="169545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it-IT" sz="1500" b="1" dirty="0">
                <a:latin typeface="+mj-lt"/>
              </a:rPr>
              <a:t>DHB</a:t>
            </a:r>
          </a:p>
        </p:txBody>
      </p:sp>
      <p:sp>
        <p:nvSpPr>
          <p:cNvPr id="16" name="Rettangolo: Angoli arrotondati 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312105" y="1996369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it-IT" sz="1600" dirty="0"/>
              <a:t>SPECIFICATION</a:t>
            </a:r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416F1356-9015-4B5C-9C64-3C1D963E5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00980" y="1896967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25" name="Rettangolo: Angoli arrotondati 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395026" y="4590534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it-IT" sz="1600" dirty="0"/>
              <a:t>TECHNOLOGIES</a:t>
            </a:r>
          </a:p>
        </p:txBody>
      </p:sp>
      <p:sp>
        <p:nvSpPr>
          <p:cNvPr id="26" name="Ovale 25">
            <a:extLst>
              <a:ext uri="{FF2B5EF4-FFF2-40B4-BE49-F238E27FC236}">
                <a16:creationId xmlns:a16="http://schemas.microsoft.com/office/drawing/2014/main" id="{BBC62739-FA35-49F8-8929-743B31F55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60976" y="4491132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27" name="Rettangolo: Angoli arrotondati 26">
            <a:extLst>
              <a:ext uri="{FF2B5EF4-FFF2-40B4-BE49-F238E27FC236}">
                <a16:creationId xmlns:a16="http://schemas.microsoft.com/office/drawing/2014/main" id="{71BB375D-5EE6-4428-9817-2C7DB6B94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489948" y="1963615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it-IT" sz="1600" dirty="0"/>
              <a:t>IMPLEMENTATION</a:t>
            </a:r>
          </a:p>
        </p:txBody>
      </p:sp>
      <p:sp>
        <p:nvSpPr>
          <p:cNvPr id="28" name="Ovale 27">
            <a:extLst>
              <a:ext uri="{FF2B5EF4-FFF2-40B4-BE49-F238E27FC236}">
                <a16:creationId xmlns:a16="http://schemas.microsoft.com/office/drawing/2014/main" id="{B3A511B7-C7F3-4107-9962-1E10D2E0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08475" y="1857334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29" name="Rettangolo: Angoli arrotondati 28">
            <a:extLst>
              <a:ext uri="{FF2B5EF4-FFF2-40B4-BE49-F238E27FC236}">
                <a16:creationId xmlns:a16="http://schemas.microsoft.com/office/drawing/2014/main" id="{D4D7D4B6-62C2-45AB-89A5-3A41DA021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79352" y="4552950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it-IT" sz="1600" dirty="0"/>
              <a:t>TEST</a:t>
            </a:r>
          </a:p>
        </p:txBody>
      </p:sp>
      <p:sp>
        <p:nvSpPr>
          <p:cNvPr id="30" name="Ovale 29">
            <a:extLst>
              <a:ext uri="{FF2B5EF4-FFF2-40B4-BE49-F238E27FC236}">
                <a16:creationId xmlns:a16="http://schemas.microsoft.com/office/drawing/2014/main" id="{83902602-D4BC-4D44-AC14-BB55A86C5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1452" y="4453548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34" name="Figura a mano libera 1676" descr="Icona di casella di controllo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498001" y="2193988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dirty="0"/>
          </a:p>
        </p:txBody>
      </p:sp>
      <p:sp>
        <p:nvSpPr>
          <p:cNvPr id="35" name="Figura a mano libera 4665" descr="Icona di grafico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467459" y="4741431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dirty="0"/>
          </a:p>
        </p:txBody>
      </p:sp>
      <p:grpSp>
        <p:nvGrpSpPr>
          <p:cNvPr id="36" name="Gruppo 35" descr="Icona di persona e ingranaggio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igura a mano libera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8" name="Figura a mano libera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</p:grpSp>
      <p:grpSp>
        <p:nvGrpSpPr>
          <p:cNvPr id="39" name="Gruppo 38" descr="Icona di ingranaggi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409434" y="4751530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igura a mano libera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41" name="Figura a mano libera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</p:grpSp>
      <p:sp>
        <p:nvSpPr>
          <p:cNvPr id="42" name="Figura a mano libera 4346" descr="Icona di grafico a scatola e baffi. ">
            <a:extLst>
              <a:ext uri="{FF2B5EF4-FFF2-40B4-BE49-F238E27FC236}">
                <a16:creationId xmlns:a16="http://schemas.microsoft.com/office/drawing/2014/main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4613047" y="2161234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dirty="0"/>
          </a:p>
        </p:txBody>
      </p:sp>
      <p:pic>
        <p:nvPicPr>
          <p:cNvPr id="43" name="Picture 2" descr="File:Stemma unipi.png">
            <a:extLst>
              <a:ext uri="{FF2B5EF4-FFF2-40B4-BE49-F238E27FC236}">
                <a16:creationId xmlns:a16="http://schemas.microsoft.com/office/drawing/2014/main" id="{8E2E2301-5209-434A-B6E9-DCF29408F0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0551" y="5623192"/>
            <a:ext cx="1022849" cy="1044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it-IT" dirty="0"/>
              <a:t>Analisi progetto diapositiva 3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398251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o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109244" y="190501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it-IT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Specifications</a:t>
            </a:r>
            <a:endParaRPr lang="it-IT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448803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50A788DC-9382-4037-B066-5AD28B7335E4}"/>
              </a:ext>
            </a:extLst>
          </p:cNvPr>
          <p:cNvSpPr txBox="1"/>
          <p:nvPr/>
        </p:nvSpPr>
        <p:spPr>
          <a:xfrm>
            <a:off x="347955" y="4420731"/>
            <a:ext cx="1149608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/>
              <a:t>DHB </a:t>
            </a:r>
            <a:r>
              <a:rPr lang="it-IT" sz="2800" dirty="0" err="1"/>
              <a:t>is</a:t>
            </a:r>
            <a:r>
              <a:rPr lang="it-IT" sz="2800" dirty="0"/>
              <a:t> a </a:t>
            </a:r>
            <a:r>
              <a:rPr lang="it-IT" sz="2800" dirty="0" err="1"/>
              <a:t>distributed</a:t>
            </a:r>
            <a:r>
              <a:rPr lang="it-IT" sz="2800" dirty="0"/>
              <a:t> </a:t>
            </a:r>
            <a:r>
              <a:rPr lang="it-IT" sz="2800" dirty="0" err="1"/>
              <a:t>application</a:t>
            </a:r>
            <a:r>
              <a:rPr lang="it-IT" sz="2800" dirty="0"/>
              <a:t> </a:t>
            </a:r>
            <a:r>
              <a:rPr lang="it-IT" sz="2800" dirty="0" err="1"/>
              <a:t>that</a:t>
            </a:r>
            <a:r>
              <a:rPr lang="it-IT" sz="2800" dirty="0"/>
              <a:t> </a:t>
            </a:r>
            <a:r>
              <a:rPr lang="it-IT" sz="2800" dirty="0" err="1"/>
              <a:t>implements</a:t>
            </a:r>
            <a:r>
              <a:rPr lang="it-IT" sz="2800" dirty="0"/>
              <a:t> an </a:t>
            </a:r>
            <a:r>
              <a:rPr lang="it-IT" sz="2800" dirty="0" err="1"/>
              <a:t>attack</a:t>
            </a:r>
            <a:r>
              <a:rPr lang="it-IT" sz="2800" dirty="0"/>
              <a:t> on a </a:t>
            </a:r>
            <a:r>
              <a:rPr lang="it-IT" sz="2800" dirty="0" err="1"/>
              <a:t>Hash</a:t>
            </a:r>
            <a:r>
              <a:rPr lang="it-IT" sz="2800" dirty="0"/>
              <a:t> </a:t>
            </a:r>
            <a:r>
              <a:rPr lang="it-IT" sz="2800" dirty="0" err="1"/>
              <a:t>function</a:t>
            </a:r>
            <a:r>
              <a:rPr lang="it-IT" sz="2800" dirty="0"/>
              <a:t>, </a:t>
            </a:r>
            <a:r>
              <a:rPr lang="it-IT" sz="2800" dirty="0" err="1"/>
              <a:t>namely</a:t>
            </a:r>
            <a:r>
              <a:rPr lang="it-IT" sz="2800" dirty="0"/>
              <a:t> SHA-2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It provides an </a:t>
            </a:r>
            <a:r>
              <a:rPr lang="en-GB" sz="2800" b="1" dirty="0"/>
              <a:t>interface</a:t>
            </a:r>
            <a:r>
              <a:rPr lang="en-GB" sz="2800" dirty="0"/>
              <a:t> through which users can join the attack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The administrator can </a:t>
            </a:r>
            <a:r>
              <a:rPr lang="en-GB" sz="2800" b="1" dirty="0"/>
              <a:t>plan the attack </a:t>
            </a:r>
            <a:r>
              <a:rPr lang="en-GB" sz="2800" dirty="0"/>
              <a:t>and see the </a:t>
            </a:r>
            <a:r>
              <a:rPr lang="en-GB" sz="2800" b="1" dirty="0"/>
              <a:t>attack progress</a:t>
            </a:r>
            <a:r>
              <a:rPr lang="en-GB" sz="2800" dirty="0"/>
              <a:t>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B0FC676-7FF9-48BD-9B50-B3B6AD7F9A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6939" y="689431"/>
            <a:ext cx="5734050" cy="349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File:Stemma unipi.png">
            <a:extLst>
              <a:ext uri="{FF2B5EF4-FFF2-40B4-BE49-F238E27FC236}">
                <a16:creationId xmlns:a16="http://schemas.microsoft.com/office/drawing/2014/main" id="{C85EAE21-1B08-4ED4-8052-43B9890F93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0551" y="5623192"/>
            <a:ext cx="1022849" cy="1044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it-IT" dirty="0"/>
              <a:t>Analisi progetto diapositiva 3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o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it-IT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Specifications</a:t>
            </a:r>
            <a:endParaRPr lang="it-IT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50A788DC-9382-4037-B066-5AD28B7335E4}"/>
              </a:ext>
            </a:extLst>
          </p:cNvPr>
          <p:cNvSpPr txBox="1"/>
          <p:nvPr/>
        </p:nvSpPr>
        <p:spPr>
          <a:xfrm>
            <a:off x="347955" y="1297703"/>
            <a:ext cx="1149608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b="1" dirty="0"/>
              <a:t>Administrator: </a:t>
            </a:r>
            <a:r>
              <a:rPr lang="it-IT" sz="2800" dirty="0" err="1"/>
              <a:t>through</a:t>
            </a:r>
            <a:r>
              <a:rPr lang="it-IT" sz="2800" dirty="0"/>
              <a:t> the </a:t>
            </a:r>
            <a:r>
              <a:rPr lang="it-IT" sz="2800" dirty="0" err="1"/>
              <a:t>WebApp</a:t>
            </a:r>
            <a:r>
              <a:rPr lang="it-IT" sz="2800" dirty="0"/>
              <a:t> he can </a:t>
            </a:r>
            <a:r>
              <a:rPr lang="it-IT" sz="2800" dirty="0" err="1"/>
              <a:t>launch</a:t>
            </a:r>
            <a:r>
              <a:rPr lang="it-IT" sz="2800" dirty="0"/>
              <a:t> the </a:t>
            </a:r>
            <a:r>
              <a:rPr lang="it-IT" sz="2800" dirty="0" err="1"/>
              <a:t>attack</a:t>
            </a:r>
            <a:r>
              <a:rPr lang="it-IT" sz="2800" dirty="0"/>
              <a:t>, </a:t>
            </a:r>
            <a:r>
              <a:rPr lang="it-IT" sz="2800" dirty="0" err="1"/>
              <a:t>provide</a:t>
            </a:r>
            <a:r>
              <a:rPr lang="it-IT" sz="2800" dirty="0"/>
              <a:t> the </a:t>
            </a:r>
            <a:r>
              <a:rPr lang="it-IT" sz="2800" dirty="0" err="1"/>
              <a:t>plaintext</a:t>
            </a:r>
            <a:r>
              <a:rPr lang="it-IT" sz="2800" dirty="0"/>
              <a:t> to break, monitor the status of the </a:t>
            </a:r>
            <a:r>
              <a:rPr lang="it-IT" sz="2800" dirty="0" err="1"/>
              <a:t>attack</a:t>
            </a:r>
            <a:endParaRPr lang="it-IT" sz="2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b="1" dirty="0"/>
              <a:t>Workers:</a:t>
            </a:r>
            <a:r>
              <a:rPr lang="en-GB" sz="2800" dirty="0"/>
              <a:t> Users that want to join the attack. Through GUI they are requested to provide a username</a:t>
            </a:r>
          </a:p>
        </p:txBody>
      </p:sp>
      <p:pic>
        <p:nvPicPr>
          <p:cNvPr id="40" name="Picture 2" descr="File:Stemma unipi.png">
            <a:extLst>
              <a:ext uri="{FF2B5EF4-FFF2-40B4-BE49-F238E27FC236}">
                <a16:creationId xmlns:a16="http://schemas.microsoft.com/office/drawing/2014/main" id="{C85EAE21-1B08-4ED4-8052-43B9890F93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0551" y="5623192"/>
            <a:ext cx="1022849" cy="1044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4478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it-IT" dirty="0"/>
              <a:t>Analisi progetto diapositiva 3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o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it-IT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Used</a:t>
            </a:r>
            <a:r>
              <a:rPr lang="it-IT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Technologies</a:t>
            </a:r>
            <a:endParaRPr lang="it-IT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50A788DC-9382-4037-B066-5AD28B7335E4}"/>
              </a:ext>
            </a:extLst>
          </p:cNvPr>
          <p:cNvSpPr txBox="1"/>
          <p:nvPr/>
        </p:nvSpPr>
        <p:spPr>
          <a:xfrm>
            <a:off x="1385228" y="1079258"/>
            <a:ext cx="615505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b="1" dirty="0"/>
              <a:t>JDK-11.0.2 (Swing, RMI)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b="1" dirty="0"/>
              <a:t>MAVEN 3.6.1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b="1" dirty="0"/>
              <a:t>APACHE TOMCAT 9.0.27</a:t>
            </a:r>
          </a:p>
        </p:txBody>
      </p:sp>
      <p:pic>
        <p:nvPicPr>
          <p:cNvPr id="40" name="Picture 2" descr="File:Stemma unipi.png">
            <a:extLst>
              <a:ext uri="{FF2B5EF4-FFF2-40B4-BE49-F238E27FC236}">
                <a16:creationId xmlns:a16="http://schemas.microsoft.com/office/drawing/2014/main" id="{C85EAE21-1B08-4ED4-8052-43B9890F93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0551" y="5623192"/>
            <a:ext cx="1022849" cy="1044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35BEA209-A92F-42ED-933A-09D80C87A9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8567" y="4683553"/>
            <a:ext cx="28575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isultati immagini per maven">
            <a:extLst>
              <a:ext uri="{FF2B5EF4-FFF2-40B4-BE49-F238E27FC236}">
                <a16:creationId xmlns:a16="http://schemas.microsoft.com/office/drawing/2014/main" id="{600F21C6-4927-4060-9535-3D5E99F5B7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7709" y="3097357"/>
            <a:ext cx="3481716" cy="881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isultati immagini per java jdk">
            <a:extLst>
              <a:ext uri="{FF2B5EF4-FFF2-40B4-BE49-F238E27FC236}">
                <a16:creationId xmlns:a16="http://schemas.microsoft.com/office/drawing/2014/main" id="{D3B25649-CA4D-45CA-998C-13521F9790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8118" y="522898"/>
            <a:ext cx="3893967" cy="1917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3175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it-IT" dirty="0"/>
              <a:t>Analisi progetto diapositiva 4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342142" y="522898"/>
            <a:ext cx="3849858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o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28999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it-IT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Client-Server Interaction</a:t>
            </a:r>
            <a:endParaRPr lang="it-IT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7232"/>
            <a:ext cx="3896751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30996E72-2BF2-4491-82B5-FC249B62532A}"/>
              </a:ext>
            </a:extLst>
          </p:cNvPr>
          <p:cNvSpPr txBox="1"/>
          <p:nvPr/>
        </p:nvSpPr>
        <p:spPr>
          <a:xfrm>
            <a:off x="7393978" y="2089365"/>
            <a:ext cx="337998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b="1" dirty="0"/>
              <a:t>Java Swing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b="1" dirty="0"/>
              <a:t>RMI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b="1" dirty="0"/>
              <a:t>Multi-</a:t>
            </a:r>
            <a:r>
              <a:rPr lang="it-IT" sz="2800" b="1" dirty="0" err="1"/>
              <a:t>thread</a:t>
            </a:r>
            <a:endParaRPr lang="it-IT" sz="2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b="1" dirty="0"/>
              <a:t>xchart-3.6.0 [1]</a:t>
            </a:r>
            <a:endParaRPr lang="en-GB" sz="2800" b="1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85A57DA-8031-4ADD-8551-95361CD8E8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563" y="1924931"/>
            <a:ext cx="5171376" cy="2355157"/>
          </a:xfrm>
          <a:prstGeom prst="rect">
            <a:avLst/>
          </a:prstGeom>
        </p:spPr>
      </p:pic>
      <p:pic>
        <p:nvPicPr>
          <p:cNvPr id="37" name="Picture 2" descr="File:Stemma unipi.png">
            <a:extLst>
              <a:ext uri="{FF2B5EF4-FFF2-40B4-BE49-F238E27FC236}">
                <a16:creationId xmlns:a16="http://schemas.microsoft.com/office/drawing/2014/main" id="{DD4B7271-3B6D-4C0C-A260-E1E6ECDA6C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0551" y="5623192"/>
            <a:ext cx="1022849" cy="1044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61790E7-3346-4F71-832F-98E6D5A23571}"/>
              </a:ext>
            </a:extLst>
          </p:cNvPr>
          <p:cNvSpPr/>
          <p:nvPr/>
        </p:nvSpPr>
        <p:spPr>
          <a:xfrm>
            <a:off x="469367" y="5921317"/>
            <a:ext cx="57983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[1] https://github.com/knowm/XChart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843768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it-IT" dirty="0"/>
              <a:t>Analisi progetto diapositiva 4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342142" y="522898"/>
            <a:ext cx="3849858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o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28999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it-IT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Client-Server Interaction</a:t>
            </a:r>
            <a:endParaRPr lang="it-IT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7232"/>
            <a:ext cx="3896751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2" descr="File:Stemma unipi.png">
            <a:extLst>
              <a:ext uri="{FF2B5EF4-FFF2-40B4-BE49-F238E27FC236}">
                <a16:creationId xmlns:a16="http://schemas.microsoft.com/office/drawing/2014/main" id="{DD4B7271-3B6D-4C0C-A260-E1E6ECDA6C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0551" y="5623192"/>
            <a:ext cx="1022849" cy="1044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DA43901-76E9-4553-8456-A2529B77EA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4238" y="963292"/>
            <a:ext cx="8947807" cy="4931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703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it-IT" dirty="0"/>
              <a:t>Analisi progetto diapositiva 4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342142" y="522898"/>
            <a:ext cx="3849858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o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28999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it-IT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Client-Server Interaction</a:t>
            </a:r>
            <a:endParaRPr lang="it-IT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7232"/>
            <a:ext cx="3896751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2" descr="File:Stemma unipi.png">
            <a:extLst>
              <a:ext uri="{FF2B5EF4-FFF2-40B4-BE49-F238E27FC236}">
                <a16:creationId xmlns:a16="http://schemas.microsoft.com/office/drawing/2014/main" id="{DD4B7271-3B6D-4C0C-A260-E1E6ECDA6C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0551" y="5623192"/>
            <a:ext cx="1022849" cy="1044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sellaDiTesto 32">
            <a:extLst>
              <a:ext uri="{FF2B5EF4-FFF2-40B4-BE49-F238E27FC236}">
                <a16:creationId xmlns:a16="http://schemas.microsoft.com/office/drawing/2014/main" id="{D4B02AC3-E076-487A-8C85-7C3F3E6FB495}"/>
              </a:ext>
            </a:extLst>
          </p:cNvPr>
          <p:cNvSpPr txBox="1"/>
          <p:nvPr/>
        </p:nvSpPr>
        <p:spPr>
          <a:xfrm>
            <a:off x="999461" y="1400279"/>
            <a:ext cx="976386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b="1" dirty="0" err="1"/>
              <a:t>When</a:t>
            </a:r>
            <a:r>
              <a:rPr lang="it-IT" sz="2800" b="1" dirty="0"/>
              <a:t> a user joins the </a:t>
            </a:r>
            <a:r>
              <a:rPr lang="it-IT" sz="2800" b="1" dirty="0" err="1"/>
              <a:t>attack</a:t>
            </a:r>
            <a:r>
              <a:rPr lang="it-IT" sz="2800" b="1" dirty="0"/>
              <a:t> a </a:t>
            </a:r>
            <a:r>
              <a:rPr lang="it-IT" sz="2800" b="1" dirty="0" err="1"/>
              <a:t>bucke</a:t>
            </a:r>
            <a:r>
              <a:rPr lang="it-IT" sz="2800" b="1" dirty="0"/>
              <a:t> </a:t>
            </a:r>
            <a:r>
              <a:rPr lang="it-IT" sz="2800" b="1" dirty="0" err="1"/>
              <a:t>is</a:t>
            </a:r>
            <a:r>
              <a:rPr lang="it-IT" sz="2800" b="1" dirty="0"/>
              <a:t> </a:t>
            </a:r>
            <a:r>
              <a:rPr lang="it-IT" sz="2800" b="1" dirty="0" err="1"/>
              <a:t>assagned</a:t>
            </a:r>
            <a:endParaRPr lang="it-IT" sz="2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b="1" dirty="0" err="1"/>
              <a:t>This</a:t>
            </a:r>
            <a:r>
              <a:rPr lang="it-IT" sz="2800" b="1" dirty="0"/>
              <a:t> bucket </a:t>
            </a:r>
            <a:r>
              <a:rPr lang="it-IT" sz="2800" b="1" dirty="0" err="1"/>
              <a:t>is</a:t>
            </a:r>
            <a:r>
              <a:rPr lang="it-IT" sz="2800" b="1" dirty="0"/>
              <a:t> </a:t>
            </a:r>
            <a:r>
              <a:rPr lang="it-IT" sz="2800" b="1" dirty="0" err="1"/>
              <a:t>analayzed</a:t>
            </a:r>
            <a:r>
              <a:rPr lang="it-IT" sz="2800" b="1" dirty="0"/>
              <a:t> by </a:t>
            </a:r>
            <a:r>
              <a:rPr lang="it-IT" sz="2800" b="1" dirty="0" err="1"/>
              <a:t>various</a:t>
            </a:r>
            <a:r>
              <a:rPr lang="it-IT" sz="2800" b="1" dirty="0"/>
              <a:t> </a:t>
            </a:r>
            <a:r>
              <a:rPr lang="it-IT" sz="2800" b="1" dirty="0" err="1"/>
              <a:t>threads</a:t>
            </a:r>
            <a:r>
              <a:rPr lang="it-IT" sz="2800" b="1" dirty="0"/>
              <a:t>, in a </a:t>
            </a:r>
            <a:r>
              <a:rPr lang="it-IT" sz="2800" b="1" dirty="0" err="1"/>
              <a:t>number</a:t>
            </a:r>
            <a:r>
              <a:rPr lang="it-IT" sz="2800" b="1" dirty="0"/>
              <a:t> </a:t>
            </a:r>
            <a:r>
              <a:rPr lang="it-IT" sz="2800" b="1" dirty="0" err="1"/>
              <a:t>proportional</a:t>
            </a:r>
            <a:r>
              <a:rPr lang="it-IT" sz="2800" b="1" dirty="0"/>
              <a:t> to the </a:t>
            </a:r>
            <a:r>
              <a:rPr lang="it-IT" sz="2800" b="1" dirty="0" err="1"/>
              <a:t>number</a:t>
            </a:r>
            <a:r>
              <a:rPr lang="it-IT" sz="2800" b="1" dirty="0"/>
              <a:t> of cores </a:t>
            </a:r>
            <a:r>
              <a:rPr lang="it-IT" sz="2800" b="1" dirty="0" err="1"/>
              <a:t>available</a:t>
            </a:r>
            <a:endParaRPr lang="it-IT" sz="2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b="1" dirty="0" err="1"/>
              <a:t>Periodically</a:t>
            </a:r>
            <a:r>
              <a:rPr lang="it-IT" sz="2800" b="1" dirty="0"/>
              <a:t>, </a:t>
            </a:r>
            <a:r>
              <a:rPr lang="it-IT" sz="2800" b="1" dirty="0" err="1"/>
              <a:t>these</a:t>
            </a:r>
            <a:r>
              <a:rPr lang="it-IT" sz="2800" b="1" dirty="0"/>
              <a:t> </a:t>
            </a:r>
            <a:r>
              <a:rPr lang="it-IT" sz="2800" b="1" dirty="0" err="1"/>
              <a:t>threads</a:t>
            </a:r>
            <a:r>
              <a:rPr lang="it-IT" sz="2800" b="1" dirty="0"/>
              <a:t> </a:t>
            </a:r>
            <a:r>
              <a:rPr lang="it-IT" sz="2800" b="1" dirty="0" err="1"/>
              <a:t>gather</a:t>
            </a:r>
            <a:r>
              <a:rPr lang="it-IT" sz="2800" b="1" dirty="0"/>
              <a:t> information </a:t>
            </a:r>
            <a:r>
              <a:rPr lang="it-IT" sz="2800" b="1" dirty="0" err="1"/>
              <a:t>about</a:t>
            </a:r>
            <a:r>
              <a:rPr lang="it-IT" sz="2800" b="1" dirty="0"/>
              <a:t> </a:t>
            </a:r>
            <a:r>
              <a:rPr lang="it-IT" sz="2800" b="1" dirty="0" err="1"/>
              <a:t>their</a:t>
            </a:r>
            <a:r>
              <a:rPr lang="it-IT" sz="2800" b="1" dirty="0"/>
              <a:t> work, and </a:t>
            </a:r>
            <a:r>
              <a:rPr lang="it-IT" sz="2800" b="1" dirty="0" err="1"/>
              <a:t>notify</a:t>
            </a:r>
            <a:r>
              <a:rPr lang="it-IT" sz="2800" b="1" dirty="0"/>
              <a:t> </a:t>
            </a:r>
            <a:r>
              <a:rPr lang="it-IT" sz="2800" b="1" dirty="0" err="1"/>
              <a:t>these</a:t>
            </a:r>
            <a:r>
              <a:rPr lang="it-IT" sz="2800" b="1" dirty="0"/>
              <a:t> updates to the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b="1" dirty="0"/>
              <a:t>A user can monitor </a:t>
            </a:r>
            <a:r>
              <a:rPr lang="it-IT" sz="2800" b="1" dirty="0" err="1"/>
              <a:t>its</a:t>
            </a:r>
            <a:r>
              <a:rPr lang="it-IT" sz="2800" b="1" dirty="0"/>
              <a:t> </a:t>
            </a:r>
            <a:r>
              <a:rPr lang="it-IT" sz="2800" b="1" dirty="0" err="1"/>
              <a:t>own</a:t>
            </a:r>
            <a:r>
              <a:rPr lang="it-IT" sz="2800" b="1" dirty="0"/>
              <a:t> state of the </a:t>
            </a:r>
            <a:r>
              <a:rPr lang="it-IT" sz="2800" b="1" dirty="0" err="1"/>
              <a:t>attack</a:t>
            </a:r>
            <a:r>
              <a:rPr lang="it-IT" sz="2800" b="1" dirty="0"/>
              <a:t>: </a:t>
            </a:r>
            <a:r>
              <a:rPr lang="it-IT" sz="2800" b="1" dirty="0" err="1"/>
              <a:t>number</a:t>
            </a:r>
            <a:r>
              <a:rPr lang="it-IT" sz="2800" b="1" dirty="0"/>
              <a:t> of </a:t>
            </a:r>
            <a:r>
              <a:rPr lang="it-IT" sz="2800" b="1" dirty="0" err="1"/>
              <a:t>assigned</a:t>
            </a:r>
            <a:r>
              <a:rPr lang="it-IT" sz="2800" b="1" dirty="0"/>
              <a:t> bucket, </a:t>
            </a:r>
            <a:r>
              <a:rPr lang="it-IT" sz="2800" b="1" dirty="0" err="1"/>
              <a:t>percentage</a:t>
            </a:r>
            <a:r>
              <a:rPr lang="it-IT" sz="2800" b="1" dirty="0"/>
              <a:t> of </a:t>
            </a:r>
            <a:r>
              <a:rPr lang="it-IT" sz="2800" b="1" dirty="0" err="1"/>
              <a:t>completion</a:t>
            </a:r>
            <a:r>
              <a:rPr lang="it-IT" sz="2800" b="1" dirty="0"/>
              <a:t>, and the </a:t>
            </a:r>
            <a:r>
              <a:rPr lang="it-IT" sz="2800" b="1" dirty="0" err="1"/>
              <a:t>collisions</a:t>
            </a:r>
            <a:r>
              <a:rPr lang="it-IT" sz="2800" b="1" dirty="0"/>
              <a:t> </a:t>
            </a:r>
            <a:r>
              <a:rPr lang="it-IT" sz="2800" b="1" dirty="0" err="1"/>
              <a:t>that</a:t>
            </a:r>
            <a:r>
              <a:rPr lang="it-IT" sz="2800" b="1" dirty="0"/>
              <a:t> </a:t>
            </a:r>
            <a:r>
              <a:rPr lang="it-IT" sz="2800" b="1" dirty="0" err="1"/>
              <a:t>have</a:t>
            </a:r>
            <a:r>
              <a:rPr lang="it-IT" sz="2800" b="1" dirty="0"/>
              <a:t> </a:t>
            </a:r>
            <a:r>
              <a:rPr lang="it-IT" sz="2800" b="1" dirty="0" err="1"/>
              <a:t>been</a:t>
            </a:r>
            <a:r>
              <a:rPr lang="it-IT" sz="2800" b="1" dirty="0"/>
              <a:t> </a:t>
            </a:r>
            <a:r>
              <a:rPr lang="it-IT" sz="2800" b="1" dirty="0" err="1"/>
              <a:t>found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1048378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it-IT" dirty="0"/>
              <a:t>Analisi progetto diapositiva 4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342142" y="522898"/>
            <a:ext cx="3849858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o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28999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it-IT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Server side </a:t>
            </a:r>
            <a:r>
              <a:rPr lang="it-IT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operations</a:t>
            </a:r>
            <a:endParaRPr lang="it-IT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7232"/>
            <a:ext cx="3896751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2" descr="File:Stemma unipi.png">
            <a:extLst>
              <a:ext uri="{FF2B5EF4-FFF2-40B4-BE49-F238E27FC236}">
                <a16:creationId xmlns:a16="http://schemas.microsoft.com/office/drawing/2014/main" id="{DD4B7271-3B6D-4C0C-A260-E1E6ECDA6C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0551" y="5623192"/>
            <a:ext cx="1022849" cy="1044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sellaDiTesto 32">
            <a:extLst>
              <a:ext uri="{FF2B5EF4-FFF2-40B4-BE49-F238E27FC236}">
                <a16:creationId xmlns:a16="http://schemas.microsoft.com/office/drawing/2014/main" id="{D4B02AC3-E076-487A-8C85-7C3F3E6FB495}"/>
              </a:ext>
            </a:extLst>
          </p:cNvPr>
          <p:cNvSpPr txBox="1"/>
          <p:nvPr/>
        </p:nvSpPr>
        <p:spPr>
          <a:xfrm>
            <a:off x="999461" y="1400279"/>
            <a:ext cx="976386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b="1" dirty="0"/>
              <a:t>Server handles a </a:t>
            </a:r>
            <a:r>
              <a:rPr lang="it-IT" sz="2800" b="1" dirty="0" err="1"/>
              <a:t>mutual</a:t>
            </a:r>
            <a:r>
              <a:rPr lang="it-IT" sz="2800" b="1" dirty="0"/>
              <a:t> </a:t>
            </a:r>
            <a:r>
              <a:rPr lang="it-IT" sz="2800" b="1" dirty="0" err="1"/>
              <a:t>exclusion</a:t>
            </a:r>
            <a:r>
              <a:rPr lang="it-IT" sz="2800" b="1" dirty="0"/>
              <a:t> </a:t>
            </a:r>
            <a:r>
              <a:rPr lang="it-IT" sz="2800" b="1" dirty="0" err="1"/>
              <a:t>bucke</a:t>
            </a:r>
            <a:r>
              <a:rPr lang="it-IT" sz="2800" b="1" dirty="0"/>
              <a:t> </a:t>
            </a:r>
            <a:r>
              <a:rPr lang="it-IT" sz="2800" b="1" dirty="0" err="1"/>
              <a:t>assignement</a:t>
            </a:r>
            <a:endParaRPr lang="it-IT" sz="2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b="1" dirty="0" err="1"/>
              <a:t>Gathers</a:t>
            </a:r>
            <a:r>
              <a:rPr lang="it-IT" sz="2800" b="1" dirty="0"/>
              <a:t> information </a:t>
            </a:r>
            <a:r>
              <a:rPr lang="it-IT" sz="2800" b="1" dirty="0" err="1"/>
              <a:t>about</a:t>
            </a:r>
            <a:r>
              <a:rPr lang="it-IT" sz="2800" b="1" dirty="0"/>
              <a:t> the clients </a:t>
            </a:r>
            <a:r>
              <a:rPr lang="it-IT" sz="2800" b="1" dirty="0" err="1"/>
              <a:t>that</a:t>
            </a:r>
            <a:r>
              <a:rPr lang="it-IT" sz="2800" b="1" dirty="0"/>
              <a:t> </a:t>
            </a:r>
            <a:r>
              <a:rPr lang="it-IT" sz="2800" b="1" dirty="0" err="1"/>
              <a:t>joined</a:t>
            </a:r>
            <a:r>
              <a:rPr lang="it-IT" sz="2800" b="1" dirty="0"/>
              <a:t> the </a:t>
            </a:r>
            <a:r>
              <a:rPr lang="it-IT" sz="2800" b="1" dirty="0" err="1"/>
              <a:t>attack</a:t>
            </a:r>
            <a:r>
              <a:rPr lang="it-IT" sz="2800" b="1" dirty="0"/>
              <a:t> and update the </a:t>
            </a:r>
            <a:r>
              <a:rPr lang="it-IT" sz="2800" b="1" dirty="0" err="1"/>
              <a:t>statistics</a:t>
            </a:r>
            <a:r>
              <a:rPr lang="it-IT" sz="2800" b="1" dirty="0"/>
              <a:t> </a:t>
            </a:r>
            <a:r>
              <a:rPr lang="it-IT" sz="2800" b="1" dirty="0" err="1"/>
              <a:t>accordingly</a:t>
            </a:r>
            <a:r>
              <a:rPr lang="it-IT" sz="2800" b="1" dirty="0"/>
              <a:t> (</a:t>
            </a:r>
            <a:r>
              <a:rPr lang="it-IT" sz="2800" b="1" dirty="0" err="1"/>
              <a:t>Statistics</a:t>
            </a:r>
            <a:r>
              <a:rPr lang="it-IT" sz="2800" b="1" dirty="0"/>
              <a:t> </a:t>
            </a:r>
            <a:r>
              <a:rPr lang="it-IT" sz="2800" b="1" dirty="0" err="1"/>
              <a:t>thread</a:t>
            </a:r>
            <a:r>
              <a:rPr lang="it-IT" sz="2800" b="1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b="1" dirty="0"/>
              <a:t>Makes </a:t>
            </a:r>
            <a:r>
              <a:rPr lang="it-IT" sz="2800" b="1" dirty="0" err="1"/>
              <a:t>sure</a:t>
            </a:r>
            <a:r>
              <a:rPr lang="it-IT" sz="2800" b="1" dirty="0"/>
              <a:t> </a:t>
            </a:r>
            <a:r>
              <a:rPr lang="it-IT" sz="2800" b="1" dirty="0" err="1"/>
              <a:t>that</a:t>
            </a:r>
            <a:r>
              <a:rPr lang="it-IT" sz="2800" b="1" dirty="0"/>
              <a:t> clients no </a:t>
            </a:r>
            <a:r>
              <a:rPr lang="it-IT" sz="2800" b="1" dirty="0" err="1"/>
              <a:t>longer</a:t>
            </a:r>
            <a:r>
              <a:rPr lang="it-IT" sz="2800" b="1" dirty="0"/>
              <a:t> </a:t>
            </a:r>
            <a:r>
              <a:rPr lang="it-IT" sz="2800" b="1" dirty="0" err="1"/>
              <a:t>active</a:t>
            </a:r>
            <a:r>
              <a:rPr lang="it-IT" sz="2800" b="1" dirty="0"/>
              <a:t> are </a:t>
            </a:r>
            <a:r>
              <a:rPr lang="it-IT" sz="2800" b="1" dirty="0" err="1"/>
              <a:t>canceled</a:t>
            </a:r>
            <a:r>
              <a:rPr lang="it-IT" sz="2800" b="1" dirty="0"/>
              <a:t> from the </a:t>
            </a:r>
            <a:r>
              <a:rPr lang="it-IT" sz="2800" b="1" dirty="0" err="1"/>
              <a:t>attack</a:t>
            </a:r>
            <a:r>
              <a:rPr lang="it-IT" sz="2800" b="1" dirty="0"/>
              <a:t> and </a:t>
            </a:r>
            <a:r>
              <a:rPr lang="it-IT" sz="2800" b="1" dirty="0" err="1"/>
              <a:t>their</a:t>
            </a:r>
            <a:r>
              <a:rPr lang="it-IT" sz="2800" b="1" dirty="0"/>
              <a:t> bucket are </a:t>
            </a:r>
            <a:r>
              <a:rPr lang="it-IT" sz="2800" b="1" dirty="0" err="1"/>
              <a:t>revoked</a:t>
            </a:r>
            <a:r>
              <a:rPr lang="it-IT" sz="2800" b="1" dirty="0"/>
              <a:t> and </a:t>
            </a:r>
            <a:r>
              <a:rPr lang="it-IT" sz="2800" b="1" dirty="0" err="1"/>
              <a:t>reallocated</a:t>
            </a:r>
            <a:r>
              <a:rPr lang="it-IT" sz="2800" b="1" dirty="0"/>
              <a:t> </a:t>
            </a:r>
            <a:r>
              <a:rPr lang="it-IT" sz="2800" b="1" dirty="0" err="1"/>
              <a:t>as</a:t>
            </a:r>
            <a:r>
              <a:rPr lang="it-IT" sz="2800" b="1" dirty="0"/>
              <a:t> free (Guardian </a:t>
            </a:r>
            <a:r>
              <a:rPr lang="it-IT" sz="2800" b="1" dirty="0" err="1"/>
              <a:t>thread</a:t>
            </a:r>
            <a:r>
              <a:rPr lang="it-IT" sz="2800" b="1" dirty="0"/>
              <a:t>)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17555040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442_TF78455520.potx" id="{18B1944C-1E7D-43C4-975E-E50ACFFDB4A4}" vid="{83F0D432-2B92-4580-B168-71CC71A93FA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Analisi di progetto, da 24Slides</Template>
  <TotalTime>0</TotalTime>
  <Words>757</Words>
  <Application>Microsoft Office PowerPoint</Application>
  <PresentationFormat>Widescreen</PresentationFormat>
  <Paragraphs>167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Century Gothic</vt:lpstr>
      <vt:lpstr>Menlo</vt:lpstr>
      <vt:lpstr>Segoe UI Light</vt:lpstr>
      <vt:lpstr>Wingdings</vt:lpstr>
      <vt:lpstr>Tema di Office</vt:lpstr>
      <vt:lpstr>Distributed Hash-Breaker Concurrent and distributed Systems  AY 2019/20</vt:lpstr>
      <vt:lpstr>Analisi progetto diapositiva 2</vt:lpstr>
      <vt:lpstr>Analisi progetto diapositiva 3</vt:lpstr>
      <vt:lpstr>Analisi progetto diapositiva 3</vt:lpstr>
      <vt:lpstr>Analisi progetto diapositiva 3</vt:lpstr>
      <vt:lpstr>Analisi progetto diapositiva 4</vt:lpstr>
      <vt:lpstr>Analisi progetto diapositiva 4</vt:lpstr>
      <vt:lpstr>Analisi progetto diapositiva 4</vt:lpstr>
      <vt:lpstr>Analisi progetto diapositiva 4</vt:lpstr>
      <vt:lpstr>Analisi progetto diapositiva 3</vt:lpstr>
      <vt:lpstr>Analisi progetto diapositiva 3</vt:lpstr>
      <vt:lpstr>Analisi progetto diapositiva 3</vt:lpstr>
      <vt:lpstr>Analisi progetto diapositiva 3</vt:lpstr>
      <vt:lpstr>Analisi progetto diapositiva 3</vt:lpstr>
      <vt:lpstr>Analisi progetto diapositiva 3</vt:lpstr>
      <vt:lpstr>Analisi progetto diapositiva 3</vt:lpstr>
      <vt:lpstr>Analisi progetto diapositiva 3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2019-12-10T09:12:46Z</dcterms:created>
  <dcterms:modified xsi:type="dcterms:W3CDTF">2020-05-21T07:28:47Z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2018-11-21T00:44:46.2256006Z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