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DB"/>
    <a:srgbClr val="F1C7C8"/>
    <a:srgbClr val="E39193"/>
    <a:srgbClr val="CF4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06/01/2024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 dirty="0" err="1"/>
              <a:t>Robotics</a:t>
            </a:r>
            <a:r>
              <a:rPr lang="it-IT" dirty="0"/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Cristian Lorenzi, Filippo Gottardo, Giulia Pegoraro, Edoardo Di Pietrantonio</a:t>
            </a:r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NON-LINEAR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FEEDBACK SAGITTAL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FEEDBACK DD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439834"/>
            <a:ext cx="10119360" cy="573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7753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</a:t>
            </a:r>
            <a:r>
              <a:rPr lang="it-IT" sz="2000" dirty="0" err="1">
                <a:latin typeface="Bahnschrift SemiCondensed" panose="020B0502040204020203" pitchFamily="34" charset="0"/>
              </a:rPr>
              <a:t>randez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vous</a:t>
            </a:r>
            <a:r>
              <a:rPr lang="it-IT" sz="2000" dirty="0">
                <a:latin typeface="Bahnschrift SemiCondensed" panose="020B0502040204020203" pitchFamily="34" charset="0"/>
              </a:rPr>
              <a:t>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are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the point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on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757067"/>
            <a:ext cx="10515600" cy="3661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robots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robots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robots</a:t>
            </a:r>
            <a:r>
              <a:rPr lang="it-IT" sz="2000" dirty="0">
                <a:latin typeface="Bahnschrift SemiCondensed" panose="020B0502040204020203" pitchFamily="34" charset="0"/>
              </a:rPr>
              <a:t> world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robots</a:t>
            </a:r>
            <a:r>
              <a:rPr lang="it-IT" sz="2000" dirty="0">
                <a:latin typeface="Bahnschrift SemiCondensed" panose="020B0502040204020203" pitchFamily="34" charset="0"/>
              </a:rPr>
              <a:t>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trajecotry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439834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Consensus</a:t>
            </a:r>
            <a:r>
              <a:rPr lang="it-IT" sz="2000" dirty="0">
                <a:latin typeface="Bahnschrift SemiCondensed" panose="020B0502040204020203" pitchFamily="34" charset="0"/>
              </a:rPr>
              <a:t> -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moving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randez-vouz</a:t>
            </a:r>
            <a:r>
              <a:rPr lang="it-IT" sz="2000" dirty="0">
                <a:latin typeface="Bahnschrift SemiCondensed" panose="020B0502040204020203" pitchFamily="34" charset="0"/>
              </a:rPr>
              <a:t> point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Tracking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 INDEPENDENTLY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differente control strategies: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Non-linear controller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a </a:t>
            </a:r>
            <a:r>
              <a:rPr lang="it-IT" sz="2000" dirty="0" err="1">
                <a:latin typeface="Bahnschrift SemiCondensed" panose="020B0502040204020203" pitchFamily="34" charset="0"/>
              </a:rPr>
              <a:t>reference</a:t>
            </a:r>
            <a:r>
              <a:rPr lang="it-IT" sz="2000" dirty="0">
                <a:latin typeface="Bahnschrift SemiCondensed" panose="020B0502040204020203" pitchFamily="34" charset="0"/>
              </a:rPr>
              <a:t> point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sagittal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axis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second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derivatives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one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with the </a:t>
            </a:r>
            <a:r>
              <a:rPr lang="it-IT" sz="2000" dirty="0" err="1">
                <a:latin typeface="Bahnschrift SemiCondensed" panose="020B0502040204020203" pitchFamily="34" charset="0"/>
              </a:rPr>
              <a:t>same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methodology</a:t>
            </a:r>
            <a:r>
              <a:rPr lang="it-IT" sz="2000" dirty="0">
                <a:latin typeface="Bahnschrift SemiCondensed" panose="020B0502040204020203" pitchFamily="34" charset="0"/>
              </a:rPr>
              <a:t> and in the end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compared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draw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conclusions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55983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8506"/>
            <a:ext cx="4685275" cy="1964054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point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>
                <a:latin typeface="Bahnschrift SemiCondensed" panose="020B0502040204020203" pitchFamily="34" charset="0"/>
              </a:rPr>
              <a:t>AVERAGE CONSENSUS </a:t>
            </a:r>
            <a:r>
              <a:rPr lang="it-IT" sz="2000" dirty="0">
                <a:latin typeface="Bahnschrift SemiCondensed" panose="020B0502040204020203" pitchFamily="34" charset="0"/>
              </a:rPr>
              <a:t>– e.g.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mean</a:t>
            </a:r>
            <a:r>
              <a:rPr lang="it-IT" sz="2000" dirty="0">
                <a:latin typeface="Bahnschrift SemiCondensed" panose="020B0502040204020203" pitchFamily="34" charset="0"/>
              </a:rPr>
              <a:t> point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positions of the agents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5807955" y="2008506"/>
            <a:ext cx="5545846" cy="440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3814B4-7351-955C-CA8F-F5D45E473999}"/>
              </a:ext>
            </a:extLst>
          </p:cNvPr>
          <p:cNvSpPr txBox="1">
            <a:spLocks/>
          </p:cNvSpPr>
          <p:nvPr/>
        </p:nvSpPr>
        <p:spPr>
          <a:xfrm>
            <a:off x="838199" y="5212080"/>
            <a:ext cx="4685275" cy="120608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Future </a:t>
            </a:r>
            <a:r>
              <a:rPr lang="it-IT" sz="2000" dirty="0" err="1">
                <a:latin typeface="Bahnschrift SemiCondensed" panose="020B0502040204020203" pitchFamily="34" charset="0"/>
              </a:rPr>
              <a:t>improvement</a:t>
            </a:r>
            <a:r>
              <a:rPr lang="it-IT" sz="2000" dirty="0">
                <a:latin typeface="Bahnschrift SemiCondensed" panose="020B0502040204020203" pitchFamily="34" charset="0"/>
              </a:rPr>
              <a:t> - 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dynamically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step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55983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EXPLAIN THE REASONS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7C2AC-FABF-1A1B-3071-C4B9FE43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8E373D-E473-C914-1E72-E19F958B22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996797"/>
            <a:ext cx="9450315" cy="70010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4" y="3045091"/>
            <a:ext cx="3571546" cy="198989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 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are inside a </a:t>
            </a:r>
            <a:r>
              <a:rPr lang="it-IT" sz="2000" dirty="0" err="1">
                <a:latin typeface="Bahnschrift SemiCondensed" panose="020B0502040204020203" pitchFamily="34" charset="0"/>
              </a:rPr>
              <a:t>fixed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switches controller</a:t>
            </a:r>
          </a:p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5109702" y="3045090"/>
            <a:ext cx="5711454" cy="296217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Posture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and tracking control are </a:t>
            </a:r>
            <a:r>
              <a:rPr lang="it-IT" sz="2000" dirty="0" err="1">
                <a:latin typeface="Bahnschrift SemiCondensed" panose="020B0502040204020203" pitchFamily="34" charset="0"/>
              </a:rPr>
              <a:t>two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to test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result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acceptable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algn="ctr"/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to test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algn="ctr"/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to test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slightly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modify</a:t>
            </a:r>
            <a:r>
              <a:rPr lang="it-IT" sz="2000" dirty="0">
                <a:latin typeface="Bahnschrift SemiCondensed" panose="020B0502040204020203" pitchFamily="34" charset="0"/>
              </a:rPr>
              <a:t> the gains</a:t>
            </a:r>
          </a:p>
          <a:p>
            <a:pPr algn="ctr"/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to test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1391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test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except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test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automated</a:t>
            </a:r>
            <a:r>
              <a:rPr lang="it-IT" sz="2000" dirty="0">
                <a:latin typeface="Bahnschrift SemiCondensed" panose="020B0502040204020203" pitchFamily="34" charset="0"/>
              </a:rPr>
              <a:t> via </a:t>
            </a:r>
            <a:r>
              <a:rPr lang="it-IT" sz="2000" dirty="0" err="1">
                <a:latin typeface="Bahnschrift SemiCondensed" panose="020B0502040204020203" pitchFamily="34" charset="0"/>
              </a:rPr>
              <a:t>MatLab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livescript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Test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impossible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results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interpreted</a:t>
            </a:r>
            <a:r>
              <a:rPr lang="it-IT" sz="2000" dirty="0">
                <a:latin typeface="Bahnschrift SemiCondensed" panose="020B0502040204020203" pitchFamily="34" charset="0"/>
              </a:rPr>
              <a:t> by a human </a:t>
            </a:r>
            <a:r>
              <a:rPr lang="it-IT" sz="2000" dirty="0" err="1">
                <a:latin typeface="Bahnschrift SemiCondensed" panose="020B0502040204020203" pitchFamily="34" charset="0"/>
              </a:rPr>
              <a:t>depending</a:t>
            </a:r>
            <a:r>
              <a:rPr lang="it-IT" sz="2000" dirty="0">
                <a:latin typeface="Bahnschrift SemiCondensed" panose="020B0502040204020203" pitchFamily="34" charset="0"/>
              </a:rPr>
              <a:t> on </a:t>
            </a:r>
            <a:r>
              <a:rPr lang="it-IT" sz="2000" dirty="0" err="1">
                <a:latin typeface="Bahnschrift SemiCondensed" panose="020B0502040204020203" pitchFamily="34" charset="0"/>
              </a:rPr>
              <a:t>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needs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tracking controller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tested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LINEAR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Bahnschrift SemiCondensed</vt:lpstr>
      <vt:lpstr>Calibri</vt:lpstr>
      <vt:lpstr>Calibri Light</vt:lpstr>
      <vt:lpstr>Office Theme</vt:lpstr>
      <vt:lpstr>Robotics and Control 2</vt:lpstr>
      <vt:lpstr>THE PROBLEM</vt:lpstr>
      <vt:lpstr>SOLUTION APPROACH</vt:lpstr>
      <vt:lpstr>CONSENSUS</vt:lpstr>
      <vt:lpstr>REGULATION - CARTESIAN</vt:lpstr>
      <vt:lpstr>REGULATION - POSTURE</vt:lpstr>
      <vt:lpstr>CONTROLLER SWITCH</vt:lpstr>
      <vt:lpstr>TESTING PROCEDURE</vt:lpstr>
      <vt:lpstr>LINEAR CONTROLLER</vt:lpstr>
      <vt:lpstr>NON-LINEAR CONTROLLER</vt:lpstr>
      <vt:lpstr>FEEDBACK SAGITTAL CONTROLLER</vt:lpstr>
      <vt:lpstr>FEEDBACK DD CONTROLLER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10</cp:revision>
  <dcterms:created xsi:type="dcterms:W3CDTF">2024-01-06T13:47:51Z</dcterms:created>
  <dcterms:modified xsi:type="dcterms:W3CDTF">2024-01-06T16:22:57Z</dcterms:modified>
</cp:coreProperties>
</file>