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63" r:id="rId5"/>
    <p:sldId id="291" r:id="rId6"/>
    <p:sldId id="297" r:id="rId7"/>
    <p:sldId id="264" r:id="rId8"/>
    <p:sldId id="298" r:id="rId9"/>
    <p:sldId id="265" r:id="rId10"/>
    <p:sldId id="282" r:id="rId11"/>
    <p:sldId id="266" r:id="rId12"/>
    <p:sldId id="289" r:id="rId13"/>
    <p:sldId id="267" r:id="rId14"/>
    <p:sldId id="278" r:id="rId15"/>
    <p:sldId id="293" r:id="rId16"/>
    <p:sldId id="294" r:id="rId17"/>
    <p:sldId id="295" r:id="rId18"/>
    <p:sldId id="296" r:id="rId19"/>
    <p:sldId id="299" r:id="rId20"/>
    <p:sldId id="272" r:id="rId21"/>
    <p:sldId id="290" r:id="rId22"/>
    <p:sldId id="279" r:id="rId23"/>
    <p:sldId id="269" r:id="rId24"/>
    <p:sldId id="288" r:id="rId25"/>
    <p:sldId id="280" r:id="rId26"/>
    <p:sldId id="281" r:id="rId27"/>
    <p:sldId id="300" r:id="rId28"/>
    <p:sldId id="270" r:id="rId29"/>
    <p:sldId id="287" r:id="rId30"/>
    <p:sldId id="283" r:id="rId31"/>
    <p:sldId id="271" r:id="rId32"/>
    <p:sldId id="286" r:id="rId33"/>
    <p:sldId id="274" r:id="rId34"/>
    <p:sldId id="285" r:id="rId35"/>
    <p:sldId id="276" r:id="rId36"/>
    <p:sldId id="277" r:id="rId37"/>
    <p:sldId id="259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D9E0D"/>
    <a:srgbClr val="2626FE"/>
    <a:srgbClr val="CF4548"/>
    <a:srgbClr val="B4B4B4"/>
    <a:srgbClr val="C5C5C5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36" autoAdjust="0"/>
    <p:restoredTop sz="94626"/>
  </p:normalViewPr>
  <p:slideViewPr>
    <p:cSldViewPr snapToGrid="0">
      <p:cViewPr varScale="1">
        <p:scale>
          <a:sx n="101" d="100"/>
          <a:sy n="101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81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0.png"/><Relationship Id="rId18" Type="http://schemas.openxmlformats.org/officeDocument/2006/relationships/image" Target="../media/image360.png"/><Relationship Id="rId3" Type="http://schemas.openxmlformats.org/officeDocument/2006/relationships/image" Target="../media/image230.png"/><Relationship Id="rId7" Type="http://schemas.openxmlformats.org/officeDocument/2006/relationships/image" Target="../media/image36.png"/><Relationship Id="rId12" Type="http://schemas.openxmlformats.org/officeDocument/2006/relationships/image" Target="../media/image300.png"/><Relationship Id="rId17" Type="http://schemas.openxmlformats.org/officeDocument/2006/relationships/image" Target="../media/image3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90.png"/><Relationship Id="rId5" Type="http://schemas.openxmlformats.org/officeDocument/2006/relationships/image" Target="../media/image34.png"/><Relationship Id="rId15" Type="http://schemas.openxmlformats.org/officeDocument/2006/relationships/image" Target="../media/image330.png"/><Relationship Id="rId10" Type="http://schemas.openxmlformats.org/officeDocument/2006/relationships/image" Target="../media/image280.png"/><Relationship Id="rId4" Type="http://schemas.openxmlformats.org/officeDocument/2006/relationships/image" Target="../media/image291.png"/><Relationship Id="rId9" Type="http://schemas.openxmlformats.org/officeDocument/2006/relationships/image" Target="../media/image270.png"/><Relationship Id="rId14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0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>
            <a:normAutofit/>
          </a:bodyPr>
          <a:lstStyle/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38248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for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manouvers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b="1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80D71FB-D8C2-4521-AEAC-FCFCD14CE197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law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50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05"/>
            <a:ext cx="10515600" cy="959041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3003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397908"/>
            <a:ext cx="10515600" cy="295792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 </a:t>
            </a:r>
            <a:endParaRPr lang="it-IT" sz="2000" b="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b="0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𝑣𝑐𝑜𝑠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𝑣𝑠𝑖𝑛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it-IT" sz="1800" b="0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blipFill>
                <a:blip r:embed="rId2"/>
                <a:stretch>
                  <a:fillRect t="-194737" b="-27368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B89234-4630-2028-D850-648CF24C052E}"/>
              </a:ext>
            </a:extLst>
          </p:cNvPr>
          <p:cNvSpPr txBox="1"/>
          <p:nvPr/>
        </p:nvSpPr>
        <p:spPr>
          <a:xfrm>
            <a:off x="1120364" y="595090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Bahnschrift" panose="020B0502040204020203" pitchFamily="34" charset="0"/>
              </a:rPr>
              <a:t>Unicycle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err="1">
                <a:latin typeface="Bahnschrift" panose="020B0502040204020203" pitchFamily="34" charset="0"/>
              </a:rPr>
              <a:t>kinematic</a:t>
            </a:r>
            <a:r>
              <a:rPr lang="it-IT" dirty="0">
                <a:latin typeface="Bahnschrift" panose="020B0502040204020203" pitchFamily="34" charset="0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FE09773-F452-4170-8649-1DE07C178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 t="5471" r="13880" b="4998"/>
          <a:stretch/>
        </p:blipFill>
        <p:spPr>
          <a:xfrm>
            <a:off x="6471478" y="1620468"/>
            <a:ext cx="4843907" cy="45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AE0983-A248-4E42-A074-4012A27DE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t="5418" r="15123" b="4677"/>
          <a:stretch/>
        </p:blipFill>
        <p:spPr>
          <a:xfrm>
            <a:off x="3864387" y="1503748"/>
            <a:ext cx="4524878" cy="43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STATE-ERROR CONTROLLERS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7083141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PARAMETERS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914640" y="-21425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3428805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05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1938411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NEW DYNAMICS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782835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6">
                <a:extLst>
                  <a:ext uri="{FF2B5EF4-FFF2-40B4-BE49-F238E27FC236}">
                    <a16:creationId xmlns:a16="http://schemas.microsoft.com/office/drawing/2014/main" id="{51A3EAE1-1F17-43CA-947D-545092069C9D}"/>
                  </a:ext>
                </a:extLst>
              </p:cNvPr>
              <p:cNvSpPr txBox="1"/>
              <p:nvPr/>
            </p:nvSpPr>
            <p:spPr>
              <a:xfrm>
                <a:off x="4103286" y="3128374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16">
                <a:extLst>
                  <a:ext uri="{FF2B5EF4-FFF2-40B4-BE49-F238E27FC236}">
                    <a16:creationId xmlns:a16="http://schemas.microsoft.com/office/drawing/2014/main" id="{51A3EAE1-1F17-43CA-947D-54509206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286" y="3128374"/>
                <a:ext cx="2957659" cy="7101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20">
            <a:extLst>
              <a:ext uri="{FF2B5EF4-FFF2-40B4-BE49-F238E27FC236}">
                <a16:creationId xmlns:a16="http://schemas.microsoft.com/office/drawing/2014/main" id="{4F7D54D7-2096-4EDC-864E-44C0924676F9}"/>
              </a:ext>
            </a:extLst>
          </p:cNvPr>
          <p:cNvSpPr txBox="1"/>
          <p:nvPr/>
        </p:nvSpPr>
        <p:spPr>
          <a:xfrm>
            <a:off x="1190572" y="3293826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P2Y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533210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86682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37D116-3FAC-B06F-E494-8A48BF6A216C}"/>
              </a:ext>
            </a:extLst>
          </p:cNvPr>
          <p:cNvSpPr txBox="1"/>
          <p:nvPr/>
        </p:nvSpPr>
        <p:spPr>
          <a:xfrm>
            <a:off x="7456111" y="3085704"/>
            <a:ext cx="7828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b="0" dirty="0"/>
          </a:p>
          <a:p>
            <a:endParaRPr lang="it-IT" b="0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/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94672898-09E5-4CE6-B0C9-BA09226F0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r="5954" b="71643"/>
          <a:stretch/>
        </p:blipFill>
        <p:spPr bwMode="auto">
          <a:xfrm>
            <a:off x="3211677" y="2523477"/>
            <a:ext cx="7359125" cy="1694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/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626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b="0" dirty="0">
                  <a:solidFill>
                    <a:srgbClr val="2626FE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/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A35761-84B8-186C-482F-EECF2B4004B9}"/>
              </a:ext>
            </a:extLst>
          </p:cNvPr>
          <p:cNvSpPr txBox="1"/>
          <p:nvPr/>
        </p:nvSpPr>
        <p:spPr>
          <a:xfrm>
            <a:off x="3858533" y="2691273"/>
            <a:ext cx="333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/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/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/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/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FF2AB7C-94D5-D8CA-90C9-5F435D57F1A1}"/>
                  </a:ext>
                </a:extLst>
              </p:cNvPr>
              <p:cNvSpPr txBox="1"/>
              <p:nvPr/>
            </p:nvSpPr>
            <p:spPr>
              <a:xfrm>
                <a:off x="5446333" y="5263866"/>
                <a:ext cx="4049547" cy="1642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𝑎𝑡𝑎𝑛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FF2AB7C-94D5-D8CA-90C9-5F435D57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33" y="5263866"/>
                <a:ext cx="4049547" cy="1642757"/>
              </a:xfrm>
              <a:prstGeom prst="rect">
                <a:avLst/>
              </a:prstGeom>
              <a:blipFill>
                <a:blip r:embed="rId10"/>
                <a:stretch>
                  <a:fillRect l="-28125" t="-96923" b="-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22">
            <a:extLst>
              <a:ext uri="{FF2B5EF4-FFF2-40B4-BE49-F238E27FC236}">
                <a16:creationId xmlns:a16="http://schemas.microsoft.com/office/drawing/2014/main" id="{28098E40-A8C3-2B90-3A55-1D39A1B7B558}"/>
              </a:ext>
            </a:extLst>
          </p:cNvPr>
          <p:cNvSpPr txBox="1"/>
          <p:nvPr/>
        </p:nvSpPr>
        <p:spPr>
          <a:xfrm>
            <a:off x="2954012" y="5360133"/>
            <a:ext cx="184930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6006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/>
              <p:nvPr/>
            </p:nvSpPr>
            <p:spPr>
              <a:xfrm>
                <a:off x="9168424" y="1952221"/>
                <a:ext cx="8492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424" y="1952221"/>
                <a:ext cx="849205" cy="276999"/>
              </a:xfrm>
              <a:prstGeom prst="rect">
                <a:avLst/>
              </a:prstGeom>
              <a:blipFill>
                <a:blip r:embed="rId2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/>
              <p:nvPr/>
            </p:nvSpPr>
            <p:spPr>
              <a:xfrm>
                <a:off x="1494222" y="192857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22" y="1928578"/>
                <a:ext cx="1752600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9F97668-2F24-8B48-59E8-D4657E587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775" r="-894"/>
          <a:stretch/>
        </p:blipFill>
        <p:spPr bwMode="auto">
          <a:xfrm>
            <a:off x="2230397" y="1927101"/>
            <a:ext cx="7986698" cy="157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/>
              <p:nvPr/>
            </p:nvSpPr>
            <p:spPr>
              <a:xfrm>
                <a:off x="3953293" y="2631328"/>
                <a:ext cx="1016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>
                    <a:solidFill>
                      <a:srgbClr val="2626FE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b="0" dirty="0">
                  <a:solidFill>
                    <a:srgbClr val="2626F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293" y="2631328"/>
                <a:ext cx="1016079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/>
              <p:nvPr/>
            </p:nvSpPr>
            <p:spPr>
              <a:xfrm>
                <a:off x="6799235" y="1952222"/>
                <a:ext cx="511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235" y="1952222"/>
                <a:ext cx="511954" cy="276999"/>
              </a:xfrm>
              <a:prstGeom prst="rect">
                <a:avLst/>
              </a:prstGeom>
              <a:blipFill>
                <a:blip r:embed="rId6"/>
                <a:stretch>
                  <a:fillRect l="-2439" r="-7317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/>
              <p:nvPr/>
            </p:nvSpPr>
            <p:spPr>
              <a:xfrm>
                <a:off x="4407733" y="1927643"/>
                <a:ext cx="9144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733" y="1927643"/>
                <a:ext cx="91440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22">
            <a:extLst>
              <a:ext uri="{FF2B5EF4-FFF2-40B4-BE49-F238E27FC236}">
                <a16:creationId xmlns:a16="http://schemas.microsoft.com/office/drawing/2014/main" id="{5048260A-B257-FCF6-E2A7-87B4EA8E82F8}"/>
              </a:ext>
            </a:extLst>
          </p:cNvPr>
          <p:cNvSpPr txBox="1"/>
          <p:nvPr/>
        </p:nvSpPr>
        <p:spPr>
          <a:xfrm>
            <a:off x="2129687" y="4853300"/>
            <a:ext cx="283968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FDB5FE6-9D70-1939-3308-C05D57396760}"/>
                  </a:ext>
                </a:extLst>
              </p:cNvPr>
              <p:cNvSpPr txBox="1"/>
              <p:nvPr/>
            </p:nvSpPr>
            <p:spPr>
              <a:xfrm>
                <a:off x="5746303" y="5419475"/>
                <a:ext cx="4445712" cy="1117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FDB5FE6-9D70-1939-3308-C05D5739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03" y="5419475"/>
                <a:ext cx="4445712" cy="1117998"/>
              </a:xfrm>
              <a:prstGeom prst="rect">
                <a:avLst/>
              </a:prstGeom>
              <a:blipFill>
                <a:blip r:embed="rId8"/>
                <a:stretch>
                  <a:fillRect l="-36752" t="-208989" b="-2977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22">
            <a:extLst>
              <a:ext uri="{FF2B5EF4-FFF2-40B4-BE49-F238E27FC236}">
                <a16:creationId xmlns:a16="http://schemas.microsoft.com/office/drawing/2014/main" id="{0DFA75D5-F08E-9233-2BDC-E3C9C75688DC}"/>
              </a:ext>
            </a:extLst>
          </p:cNvPr>
          <p:cNvSpPr txBox="1"/>
          <p:nvPr/>
        </p:nvSpPr>
        <p:spPr>
          <a:xfrm>
            <a:off x="2129687" y="3734271"/>
            <a:ext cx="283968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STATE TRANSFORMATION</a:t>
            </a: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24C0D8C6-3E51-BC3A-0D11-EC97FD207FEA}"/>
              </a:ext>
            </a:extLst>
          </p:cNvPr>
          <p:cNvSpPr txBox="1"/>
          <p:nvPr/>
        </p:nvSpPr>
        <p:spPr>
          <a:xfrm>
            <a:off x="2129687" y="5729465"/>
            <a:ext cx="184930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E1533D1-ADC3-E240-D8AB-A1392EF88EF8}"/>
                  </a:ext>
                </a:extLst>
              </p:cNvPr>
              <p:cNvSpPr txBox="1"/>
              <p:nvPr/>
            </p:nvSpPr>
            <p:spPr>
              <a:xfrm>
                <a:off x="5147314" y="3497858"/>
                <a:ext cx="4445712" cy="1117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𝑎𝑡𝑎𝑛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E1533D1-ADC3-E240-D8AB-A1392EF8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14" y="3497858"/>
                <a:ext cx="4445712" cy="1117998"/>
              </a:xfrm>
              <a:prstGeom prst="rect">
                <a:avLst/>
              </a:prstGeom>
              <a:blipFill>
                <a:blip r:embed="rId9"/>
                <a:stretch>
                  <a:fillRect l="-23077" t="-210112" b="-2977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7EAE87-50D9-899A-6950-7649BBA52082}"/>
                  </a:ext>
                </a:extLst>
              </p:cNvPr>
              <p:cNvSpPr txBox="1"/>
              <p:nvPr/>
            </p:nvSpPr>
            <p:spPr>
              <a:xfrm>
                <a:off x="4849795" y="4747935"/>
                <a:ext cx="3277290" cy="613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7EAE87-50D9-899A-6950-7649BBA52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795" y="4747935"/>
                <a:ext cx="3277290" cy="613822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1373</Words>
  <Application>Microsoft Office PowerPoint</Application>
  <PresentationFormat>Widescreen</PresentationFormat>
  <Paragraphs>340</Paragraphs>
  <Slides>37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6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Times New Roman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CARTESIAN</vt:lpstr>
      <vt:lpstr>REGULATION - POSTURE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Presentazione standard di PowerPoint</vt:lpstr>
      <vt:lpstr>NON-LINEAR CONTROLLER - RESULTS</vt:lpstr>
      <vt:lpstr>NON-LINEAR CONTROLLER - RESULTS</vt:lpstr>
      <vt:lpstr>STATE-ERROR CONTROLLERS – IMPLEMENTATION ISSUES</vt:lpstr>
      <vt:lpstr>THIS IS THE EXPLANATION – HIDDEN SLIDE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Lorenzi Cristian</cp:lastModifiedBy>
  <cp:revision>147</cp:revision>
  <dcterms:created xsi:type="dcterms:W3CDTF">2024-01-06T13:47:51Z</dcterms:created>
  <dcterms:modified xsi:type="dcterms:W3CDTF">2024-02-18T14:44:17Z</dcterms:modified>
</cp:coreProperties>
</file>