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61" r:id="rId4"/>
    <p:sldId id="263" r:id="rId5"/>
    <p:sldId id="264" r:id="rId6"/>
    <p:sldId id="265" r:id="rId7"/>
    <p:sldId id="282" r:id="rId8"/>
    <p:sldId id="266" r:id="rId9"/>
    <p:sldId id="289" r:id="rId10"/>
    <p:sldId id="267" r:id="rId11"/>
    <p:sldId id="278" r:id="rId12"/>
    <p:sldId id="268" r:id="rId13"/>
    <p:sldId id="272" r:id="rId14"/>
    <p:sldId id="290" r:id="rId15"/>
    <p:sldId id="280" r:id="rId16"/>
    <p:sldId id="281" r:id="rId17"/>
    <p:sldId id="279" r:id="rId18"/>
    <p:sldId id="269" r:id="rId19"/>
    <p:sldId id="288" r:id="rId20"/>
    <p:sldId id="284" r:id="rId21"/>
    <p:sldId id="270" r:id="rId22"/>
    <p:sldId id="287" r:id="rId23"/>
    <p:sldId id="283" r:id="rId24"/>
    <p:sldId id="271" r:id="rId25"/>
    <p:sldId id="286" r:id="rId26"/>
    <p:sldId id="274" r:id="rId27"/>
    <p:sldId id="285" r:id="rId28"/>
    <p:sldId id="276" r:id="rId29"/>
    <p:sldId id="277" r:id="rId30"/>
    <p:sldId id="259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548"/>
    <a:srgbClr val="F1C7C8"/>
    <a:srgbClr val="777777"/>
    <a:srgbClr val="E39193"/>
    <a:srgbClr val="DAF8DF"/>
    <a:srgbClr val="F6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and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6831" y="2740392"/>
            <a:ext cx="8318339" cy="3087461"/>
          </a:xfrm>
        </p:spPr>
        <p:txBody>
          <a:bodyPr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 – IL GOAT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 – THE DUNGEON MASTER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 – THE C1 ENGLISH TEACHER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TESTING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4139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13915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except</a:t>
            </a:r>
            <a:r>
              <a:rPr lang="it-IT" sz="2000" b="1" dirty="0">
                <a:latin typeface="Bahnschrift SemiCondensed" panose="020B0502040204020203" pitchFamily="34" charset="0"/>
              </a:rPr>
              <a:t>  for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b="1" dirty="0">
                <a:latin typeface="Bahnschrift SemiCondensed" panose="020B0502040204020203" pitchFamily="34" charset="0"/>
              </a:rPr>
              <a:t> test)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automated</a:t>
            </a:r>
            <a:r>
              <a:rPr lang="it-IT" sz="2000" dirty="0">
                <a:latin typeface="Bahnschrift SemiCondensed" panose="020B0502040204020203" pitchFamily="34" charset="0"/>
              </a:rPr>
              <a:t> via </a:t>
            </a:r>
            <a:r>
              <a:rPr lang="it-IT" sz="2000" dirty="0" err="1">
                <a:latin typeface="Bahnschrift SemiCondensed" panose="020B0502040204020203" pitchFamily="34" charset="0"/>
              </a:rPr>
              <a:t>MatLab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livescript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test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impossible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results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only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interpreted</a:t>
            </a:r>
            <a:r>
              <a:rPr lang="it-IT" sz="2000" dirty="0">
                <a:latin typeface="Bahnschrift SemiCondensed" panose="020B0502040204020203" pitchFamily="34" charset="0"/>
              </a:rPr>
              <a:t> by a human </a:t>
            </a:r>
            <a:r>
              <a:rPr lang="it-IT" sz="2000" dirty="0" err="1">
                <a:latin typeface="Bahnschrift SemiCondensed" panose="020B0502040204020203" pitchFamily="34" charset="0"/>
              </a:rPr>
              <a:t>depending</a:t>
            </a:r>
            <a:r>
              <a:rPr lang="it-IT" sz="2000" dirty="0">
                <a:latin typeface="Bahnschrift SemiCondensed" panose="020B0502040204020203" pitchFamily="34" charset="0"/>
              </a:rPr>
              <a:t> on </a:t>
            </a:r>
            <a:r>
              <a:rPr lang="it-IT" sz="2000" dirty="0" err="1">
                <a:latin typeface="Bahnschrift SemiCondensed" panose="020B0502040204020203" pitchFamily="34" charset="0"/>
              </a:rPr>
              <a:t>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needs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tracking controller </a:t>
            </a:r>
            <a:r>
              <a:rPr lang="it-IT" sz="2000" dirty="0" err="1">
                <a:latin typeface="Bahnschrift SemiCondensed" panose="020B0502040204020203" pitchFamily="34" charset="0"/>
              </a:rPr>
              <a:t>was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tested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323E96-CE30-7561-72C2-318964D75F14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4462640" cy="25250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Block </a:t>
            </a:r>
            <a:r>
              <a:rPr lang="it-IT" sz="2000" dirty="0" err="1">
                <a:latin typeface="Bahnschrift SemiCondensed" panose="020B0502040204020203" pitchFamily="34" charset="0"/>
              </a:rPr>
              <a:t>named</a:t>
            </a:r>
            <a:r>
              <a:rPr lang="it-IT" sz="2000" dirty="0">
                <a:latin typeface="Bahnschrift SemiCondensed" panose="020B0502040204020203" pitchFamily="34" charset="0"/>
              </a:rPr>
              <a:t> «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Check&gt;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Collecting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of the agent from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below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given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threshold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say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E482-6432-374E-D767-099441E22469}"/>
              </a:ext>
            </a:extLst>
          </p:cNvPr>
          <p:cNvSpPr txBox="1">
            <a:spLocks/>
          </p:cNvSpPr>
          <p:nvPr/>
        </p:nvSpPr>
        <p:spPr>
          <a:xfrm>
            <a:off x="6328028" y="1544015"/>
            <a:ext cx="4493128" cy="405211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test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divided</a:t>
            </a:r>
            <a:r>
              <a:rPr lang="it-IT" sz="2000" dirty="0">
                <a:latin typeface="Bahnschrift SemiCondensed" panose="020B0502040204020203" pitchFamily="34" charset="0"/>
              </a:rPr>
              <a:t> in steps: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>
                <a:latin typeface="Bahnschrift SemiCondensed" panose="020B0502040204020203" pitchFamily="34" charset="0"/>
              </a:rPr>
              <a:t>Perform</a:t>
            </a:r>
            <a:r>
              <a:rPr lang="it-IT" sz="2000" b="1" dirty="0">
                <a:latin typeface="Bahnschrift SemiCondensed" panose="020B0502040204020203" pitchFamily="34" charset="0"/>
              </a:rPr>
              <a:t> N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with random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collect</a:t>
            </a:r>
            <a:r>
              <a:rPr lang="it-IT" sz="2000" dirty="0">
                <a:latin typeface="Bahnschrift SemiCondensed" panose="020B0502040204020203" pitchFamily="34" charset="0"/>
              </a:rPr>
              <a:t> data from «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Check»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Bahnschrift SemiCondensed" panose="020B0502040204020203" pitchFamily="34" charset="0"/>
              </a:rPr>
              <a:t>To compute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b="1" dirty="0">
                <a:latin typeface="Bahnschrift SemiCondensed" panose="020B0502040204020203" pitchFamily="34" charset="0"/>
              </a:rPr>
              <a:t> score </a:t>
            </a:r>
            <a:r>
              <a:rPr lang="it-IT" sz="2000" dirty="0">
                <a:latin typeface="Bahnschrift SemiCondensed" panose="020B0502040204020203" pitchFamily="34" charset="0"/>
              </a:rPr>
              <a:t>just </a:t>
            </a:r>
            <a:r>
              <a:rPr lang="it-IT" sz="2000" dirty="0" err="1">
                <a:latin typeface="Bahnschrift SemiCondensed" panose="020B0502040204020203" pitchFamily="34" charset="0"/>
              </a:rPr>
              <a:t>verify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many</a:t>
            </a:r>
            <a:r>
              <a:rPr lang="it-IT" sz="2000" dirty="0">
                <a:latin typeface="Bahnschrift SemiCondensed" panose="020B0502040204020203" pitchFamily="34" charset="0"/>
              </a:rPr>
              <a:t> times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dirty="0">
                <a:latin typeface="Bahnschrift SemiCondensed" panose="020B0502040204020203" pitchFamily="34" charset="0"/>
              </a:rPr>
              <a:t> over N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>
                <a:latin typeface="Bahnschrift SemiCondensed" panose="020B0502040204020203" pitchFamily="34" charset="0"/>
              </a:rPr>
              <a:t>If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b="1" dirty="0">
                <a:latin typeface="Bahnschrift SemiCondensed" panose="020B0502040204020203" pitchFamily="34" charset="0"/>
              </a:rPr>
              <a:t> tracking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achieved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test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returns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 from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the time </a:t>
            </a:r>
            <a:r>
              <a:rPr lang="it-IT" sz="2000" dirty="0" err="1">
                <a:latin typeface="Bahnschrift SemiCondensed" panose="020B0502040204020203" pitchFamily="34" charset="0"/>
              </a:rPr>
              <a:t>needed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</a:t>
            </a:r>
            <a:r>
              <a:rPr lang="it-IT" sz="2000" dirty="0">
                <a:latin typeface="Bahnschrift SemiCondensed" panose="020B0502040204020203" pitchFamily="34" charset="0"/>
              </a:rPr>
              <a:t> tracking</a:t>
            </a:r>
          </a:p>
        </p:txBody>
      </p: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57A8C-9035-DB7C-DAB1-822DC348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02" y="830980"/>
            <a:ext cx="6836596" cy="22418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7866640" y="3898769"/>
            <a:ext cx="3116417" cy="17508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036085" y="3488828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85" y="3488828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3481530" y="4455264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2876334" y="5603177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334" y="5603177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007555" y="377610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007554" y="4774205"/>
            <a:ext cx="20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007554" y="5776119"/>
            <a:ext cx="306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328029" y="1544015"/>
            <a:ext cx="4858132" cy="4500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high 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7690103" y="3909325"/>
            <a:ext cx="3456895" cy="197026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linear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angular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nevere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convergin</a:t>
            </a:r>
            <a:r>
              <a:rPr lang="it-IT" sz="2000" dirty="0">
                <a:latin typeface="Bahnschrift SemiCondensed" panose="020B0502040204020203" pitchFamily="34" charset="0"/>
              </a:rPr>
              <a:t> to zero </a:t>
            </a:r>
            <a:r>
              <a:rPr lang="it-IT" sz="2000" dirty="0" err="1">
                <a:latin typeface="Bahnschrift SemiCondensed" panose="020B0502040204020203" pitchFamily="34" charset="0"/>
              </a:rPr>
              <a:t>together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13553-415F-094A-95E6-1CC13B7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79" y="987674"/>
            <a:ext cx="7164931" cy="22804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2927008" y="5849361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08" y="5849361"/>
                <a:ext cx="4234148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058228" y="6022303"/>
            <a:ext cx="306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481601" y="4792160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601" y="4792160"/>
                <a:ext cx="3362706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564256" y="5398146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56" y="5398146"/>
                <a:ext cx="3048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045002" y="5161314"/>
            <a:ext cx="20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595179" y="3633221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9" y="3633221"/>
                <a:ext cx="5423886" cy="1117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031852" y="4012555"/>
            <a:ext cx="20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439834"/>
            <a:ext cx="10119360" cy="5737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7753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then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757067"/>
            <a:ext cx="10515600" cy="366109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 or 0.5;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028418" y="4210156"/>
            <a:ext cx="2824550" cy="16924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2913-04B2-D18A-6ECC-09910F0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23" y="887562"/>
            <a:ext cx="5689043" cy="26899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2656001" y="4887577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01" y="4887577"/>
                <a:ext cx="4117157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3235751" y="4008223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751" y="4008223"/>
                <a:ext cx="2957659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003025" y="5765457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25" y="5765457"/>
                <a:ext cx="3423107" cy="84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341791" y="6028438"/>
            <a:ext cx="306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341791" y="4178654"/>
            <a:ext cx="306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341791" y="5056399"/>
            <a:ext cx="306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7535696" y="4221521"/>
            <a:ext cx="3725838" cy="193418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Asympatotically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Few</a:t>
            </a:r>
            <a:r>
              <a:rPr lang="it-IT" sz="2000" b="1" dirty="0">
                <a:latin typeface="Bahnschrift SemiCondensed" panose="020B0502040204020203" pitchFamily="34" charset="0"/>
              </a:rPr>
              <a:t> Backup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b="1" dirty="0">
                <a:latin typeface="Bahnschrift SemiCondensed" panose="020B0502040204020203" pitchFamily="34" charset="0"/>
              </a:rPr>
              <a:t> and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B1F9-BBFC-E643-F711-41EFBE77E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79" y="882713"/>
            <a:ext cx="5614042" cy="24270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DOUBLE DERIVATIVE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208988" y="4515334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88" y="4515334"/>
                <a:ext cx="7263352" cy="1114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460698" y="5641534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98" y="5641534"/>
                <a:ext cx="7263352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191769" y="3526798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69" y="3526798"/>
                <a:ext cx="7263352" cy="1171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690581" y="3942788"/>
            <a:ext cx="306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52874" y="4897106"/>
            <a:ext cx="306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661377" y="5871756"/>
            <a:ext cx="306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DOUBLE DERIVATIVE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7200" b="1" dirty="0">
                <a:latin typeface="Bahnschrift SemiCondensed" panose="020B0502040204020203" pitchFamily="34" charset="0"/>
              </a:rPr>
              <a:t>000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7200" b="1" dirty="0">
                <a:latin typeface="Bahnschrift SemiCondensed" panose="020B0502040204020203" pitchFamily="34" charset="0"/>
              </a:rPr>
              <a:t>000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02904"/>
            <a:ext cx="4457031" cy="43925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Filters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dirty="0">
                <a:latin typeface="Bahnschrift SemiCondensed" panose="020B0502040204020203" pitchFamily="34" charset="0"/>
              </a:rPr>
              <a:t> from zero 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60582-67AA-EA5F-EE29-AF0B4055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93" y="3045931"/>
            <a:ext cx="2181870" cy="1458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</a:t>
            </a:r>
            <a:r>
              <a:rPr lang="it-IT" sz="2400">
                <a:latin typeface="Bahnschrift SemiCondensed" panose="020B0502040204020203" pitchFamily="34" charset="0"/>
              </a:rPr>
              <a:t>: Set </a:t>
            </a:r>
            <a:r>
              <a:rPr lang="it-IT" sz="2400" dirty="0">
                <a:latin typeface="Bahnschrift SemiCondensed" panose="020B0502040204020203" pitchFamily="34" charset="0"/>
              </a:rPr>
              <a:t>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83214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82903"/>
              </p:ext>
            </p:extLst>
          </p:nvPr>
        </p:nvGraphicFramePr>
        <p:xfrm>
          <a:off x="1713997" y="1516452"/>
          <a:ext cx="8764005" cy="434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476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218688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291841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2334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8454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Linear dynamics</a:t>
                      </a:r>
                    </a:p>
                    <a:p>
                      <a:pPr algn="ctr"/>
                      <a:r>
                        <a:rPr lang="en-GB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Sensitivity</a:t>
                      </a:r>
                    </a:p>
                    <a:p>
                      <a:pPr algn="ctr"/>
                      <a:r>
                        <a:rPr lang="en-GB" sz="1400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454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 approximation needed</a:t>
                      </a:r>
                    </a:p>
                    <a:p>
                      <a:pPr algn="ctr"/>
                      <a:r>
                        <a:rPr lang="en-GB" dirty="0"/>
                        <a:t>Non linear control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8454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Decoupled dynamics</a:t>
                      </a:r>
                    </a:p>
                    <a:p>
                      <a:pPr algn="ctr"/>
                      <a:r>
                        <a:rPr lang="en-GB" dirty="0"/>
                        <a:t>No differential flatness</a:t>
                      </a:r>
                    </a:p>
                    <a:p>
                      <a:pPr algn="ctr"/>
                      <a:r>
                        <a:rPr lang="en-GB" dirty="0"/>
                        <a:t>Linear control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dirty="0"/>
                        <a:t>Constraint on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84544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Linear control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dirty="0"/>
                        <a:t>Constraint on linear velocity 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439834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Consensus</a:t>
            </a:r>
            <a:r>
              <a:rPr lang="it-IT" sz="2000" dirty="0">
                <a:latin typeface="Bahnschrift SemiCondensed" panose="020B0502040204020203" pitchFamily="34" charset="0"/>
              </a:rPr>
              <a:t> -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moving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dirty="0">
                <a:latin typeface="Bahnschrift SemiCondensed" panose="020B0502040204020203" pitchFamily="34" charset="0"/>
              </a:rPr>
              <a:t> point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>
                <a:latin typeface="Bahnschrift SemiCondensed" panose="020B0502040204020203" pitchFamily="34" charset="0"/>
              </a:rPr>
              <a:t>Tracking</a:t>
            </a:r>
            <a:r>
              <a:rPr lang="it-IT" sz="2000" dirty="0">
                <a:latin typeface="Bahnschrift SemiCondensed" panose="020B0502040204020203" pitchFamily="34" charset="0"/>
              </a:rPr>
              <a:t> – </a:t>
            </a:r>
            <a:r>
              <a:rPr lang="it-IT" sz="2000" dirty="0" err="1">
                <a:latin typeface="Bahnschrift SemiCondensed" panose="020B0502040204020203" pitchFamily="34" charset="0"/>
              </a:rPr>
              <a:t>until</a:t>
            </a:r>
            <a:r>
              <a:rPr lang="it-IT" sz="2000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simulation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 </a:t>
            </a:r>
            <a:r>
              <a:rPr lang="it-IT" sz="2000" b="1" dirty="0">
                <a:latin typeface="Bahnschrift SemiCondensed" panose="020B0502040204020203" pitchFamily="34" charset="0"/>
              </a:rPr>
              <a:t>INDEPENDENTLY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dirty="0">
                <a:latin typeface="Bahnschrift SemiCondensed" panose="020B0502040204020203" pitchFamily="34" charset="0"/>
              </a:rPr>
              <a:t> control strategies: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Non-linear controller of state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dynamics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a </a:t>
            </a:r>
            <a:r>
              <a:rPr lang="it-IT" sz="2000" dirty="0" err="1">
                <a:latin typeface="Bahnschrift SemiCondensed" panose="020B0502040204020203" pitchFamily="34" charset="0"/>
              </a:rPr>
              <a:t>reference</a:t>
            </a:r>
            <a:r>
              <a:rPr lang="it-IT" sz="2000" dirty="0">
                <a:latin typeface="Bahnschrift SemiCondensed" panose="020B0502040204020203" pitchFamily="34" charset="0"/>
              </a:rPr>
              <a:t> point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sagittal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axis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>
                <a:latin typeface="Bahnschrift SemiCondensed" panose="020B0502040204020203" pitchFamily="34" charset="0"/>
              </a:rPr>
              <a:t>Feedback </a:t>
            </a:r>
            <a:r>
              <a:rPr lang="it-IT" sz="2000" dirty="0" err="1">
                <a:latin typeface="Bahnschrift SemiCondensed" panose="020B0502040204020203" pitchFamily="34" charset="0"/>
              </a:rPr>
              <a:t>linearization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second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derivatives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one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using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same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methodologies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compared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order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draw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conclusions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A21873-61F6-2EF0-33C0-85E6F450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04FD33-00B8-4055-DE61-7939B41F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8506"/>
            <a:ext cx="4685275" cy="1964054"/>
          </a:xfrm>
          <a:ln w="28575">
            <a:solidFill>
              <a:schemeClr val="tx1"/>
            </a:solidFill>
          </a:ln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consensus point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any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movement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based</a:t>
            </a:r>
            <a:r>
              <a:rPr lang="it-IT" sz="2000" dirty="0">
                <a:latin typeface="Bahnschrift SemiCondensed" panose="020B0502040204020203" pitchFamily="34" charset="0"/>
              </a:rPr>
              <a:t> on the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position of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agent.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</a:t>
            </a:r>
            <a:r>
              <a:rPr lang="it-IT" sz="2000" dirty="0">
                <a:latin typeface="Bahnschrift SemiCondensed" panose="020B0502040204020203" pitchFamily="34" charset="0"/>
              </a:rPr>
              <a:t>,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meaning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compute the center of mass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as</a:t>
            </a:r>
            <a:r>
              <a:rPr lang="it-IT" sz="2000" dirty="0">
                <a:latin typeface="Bahnschrift SemiCondensed" panose="020B0502040204020203" pitchFamily="34" charset="0"/>
              </a:rPr>
              <a:t> rendez-vous point.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5807955" y="2008506"/>
            <a:ext cx="5545846" cy="44096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MISSING IMAGE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946EB3-6FD2-E8EC-EE12-E34072E34710}"/>
                  </a:ext>
                </a:extLst>
              </p:cNvPr>
              <p:cNvSpPr txBox="1"/>
              <p:nvPr/>
            </p:nvSpPr>
            <p:spPr>
              <a:xfrm>
                <a:off x="-1076785" y="4616892"/>
                <a:ext cx="516636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			P </a:t>
                </a:r>
                <a14:m>
                  <m:oMath xmlns:m="http://schemas.openxmlformats.org/officeDocument/2006/math"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946EB3-6FD2-E8EC-EE12-E34072E34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6785" y="4616892"/>
                <a:ext cx="516636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468398"/>
            <a:ext cx="10698480" cy="57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847196"/>
            <a:ext cx="5279894" cy="189326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996797"/>
            <a:ext cx="9450315" cy="700103"/>
          </a:xfr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How do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we</a:t>
            </a:r>
            <a:r>
              <a:rPr lang="it-IT" sz="2000" b="1" dirty="0">
                <a:latin typeface="Bahnschrift SemiCondensed" panose="020B0502040204020203" pitchFamily="34" charset="0"/>
              </a:rPr>
              <a:t> switch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b="1" dirty="0">
                <a:latin typeface="Bahnschrift SemiCondensed" panose="020B0502040204020203" pitchFamily="34" charset="0"/>
              </a:rPr>
              <a:t> posture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and tracking control?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370844" y="3045091"/>
            <a:ext cx="3571546" cy="198989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A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responsible</a:t>
            </a:r>
            <a:r>
              <a:rPr lang="it-IT" sz="2000" dirty="0">
                <a:latin typeface="Bahnschrift SemiCondensed" panose="020B0502040204020203" pitchFamily="34" charset="0"/>
              </a:rPr>
              <a:t> for checking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are inside a </a:t>
            </a:r>
            <a:r>
              <a:rPr lang="it-IT" sz="2000" dirty="0" err="1">
                <a:latin typeface="Bahnschrift SemiCondensed" panose="020B0502040204020203" pitchFamily="34" charset="0"/>
              </a:rPr>
              <a:t>fixed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, in </a:t>
            </a:r>
            <a:r>
              <a:rPr lang="it-IT" sz="2000" dirty="0" err="1">
                <a:latin typeface="Bahnschrift SemiCondensed" panose="020B0502040204020203" pitchFamily="34" charset="0"/>
              </a:rPr>
              <a:t>which</a:t>
            </a:r>
            <a:r>
              <a:rPr lang="it-IT" sz="2000" dirty="0">
                <a:latin typeface="Bahnschrift SemiCondensed" panose="020B0502040204020203" pitchFamily="34" charset="0"/>
              </a:rPr>
              <a:t> case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switches controller</a:t>
            </a:r>
          </a:p>
          <a:p>
            <a:pPr marL="0" indent="0" algn="ctr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set to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BCFF-A03B-2A00-99CA-D1B798232891}"/>
              </a:ext>
            </a:extLst>
          </p:cNvPr>
          <p:cNvSpPr txBox="1">
            <a:spLocks/>
          </p:cNvSpPr>
          <p:nvPr/>
        </p:nvSpPr>
        <p:spPr>
          <a:xfrm>
            <a:off x="5109702" y="3045090"/>
            <a:ext cx="5711454" cy="296217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IMPLEMENTATION PROBLEMS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Posture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and tracking control are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two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subsystems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Simulink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tracking </a:t>
            </a:r>
            <a:r>
              <a:rPr lang="it-IT" sz="2000" dirty="0" err="1">
                <a:latin typeface="Bahnschrift SemiCondensed" panose="020B0502040204020203" pitchFamily="34" charset="0"/>
              </a:rPr>
              <a:t>subsytem</a:t>
            </a:r>
            <a:r>
              <a:rPr lang="it-IT" sz="2000" dirty="0">
                <a:latin typeface="Bahnschrift SemiCondensed" panose="020B0502040204020203" pitchFamily="34" charset="0"/>
              </a:rPr>
              <a:t> must </a:t>
            </a:r>
            <a:r>
              <a:rPr lang="it-IT" sz="2000" dirty="0" err="1">
                <a:latin typeface="Bahnschrift SemiCondensed" panose="020B0502040204020203" pitchFamily="34" charset="0"/>
              </a:rPr>
              <a:t>inherit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from the last </a:t>
            </a:r>
            <a:r>
              <a:rPr lang="it-IT" sz="2000" dirty="0" err="1">
                <a:latin typeface="Bahnschrift SemiCondensed" panose="020B0502040204020203" pitchFamily="34" charset="0"/>
              </a:rPr>
              <a:t>iteration</a:t>
            </a:r>
            <a:r>
              <a:rPr lang="it-IT" sz="2000" dirty="0">
                <a:latin typeface="Bahnschrift SemiCondensed" panose="020B0502040204020203" pitchFamily="34" charset="0"/>
              </a:rPr>
              <a:t> of the </a:t>
            </a:r>
            <a:r>
              <a:rPr lang="it-IT" sz="2000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subsystem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Transition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between</a:t>
            </a:r>
            <a:r>
              <a:rPr lang="it-IT" sz="2000" dirty="0">
                <a:latin typeface="Bahnschrift SemiCondensed" panose="020B0502040204020203" pitchFamily="34" charset="0"/>
              </a:rPr>
              <a:t> controllers must be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avoid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4224" y="1385646"/>
            <a:ext cx="6363552" cy="610084"/>
          </a:xfrm>
          <a:ln w="28575">
            <a:noFill/>
          </a:ln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–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117955"/>
            <a:ext cx="5167083" cy="39913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Widescreen</PresentationFormat>
  <Paragraphs>207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and Control 2</vt:lpstr>
      <vt:lpstr>THE PROBLEM</vt:lpstr>
      <vt:lpstr>SOLUTION APPROACH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TESTING PROCEDURE</vt:lpstr>
      <vt:lpstr>CONVERGENCE AND PROXIMITY TESTS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PowerPoint Presentation</vt:lpstr>
      <vt:lpstr>NON-LINEAR CONTROLLER - RESULTS</vt:lpstr>
      <vt:lpstr>NON-LINEAR CONTROLLER - RESULTS</vt:lpstr>
      <vt:lpstr>PowerPoint Presentation</vt:lpstr>
      <vt:lpstr>SAGITTAL CONTROLLER - RESULTS</vt:lpstr>
      <vt:lpstr>SAGITTAL CONTROLLER - RESULTS</vt:lpstr>
      <vt:lpstr>PowerPoint Presentation</vt:lpstr>
      <vt:lpstr>DOUBLE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Edoardo Di Pietrantonio</cp:lastModifiedBy>
  <cp:revision>73</cp:revision>
  <dcterms:created xsi:type="dcterms:W3CDTF">2024-01-06T13:47:51Z</dcterms:created>
  <dcterms:modified xsi:type="dcterms:W3CDTF">2024-02-12T11:27:38Z</dcterms:modified>
</cp:coreProperties>
</file>