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61" r:id="rId4"/>
    <p:sldId id="263" r:id="rId5"/>
    <p:sldId id="291" r:id="rId6"/>
    <p:sldId id="297" r:id="rId7"/>
    <p:sldId id="264" r:id="rId8"/>
    <p:sldId id="298" r:id="rId9"/>
    <p:sldId id="265" r:id="rId10"/>
    <p:sldId id="282" r:id="rId11"/>
    <p:sldId id="266" r:id="rId12"/>
    <p:sldId id="289" r:id="rId13"/>
    <p:sldId id="267" r:id="rId14"/>
    <p:sldId id="278" r:id="rId15"/>
    <p:sldId id="293" r:id="rId16"/>
    <p:sldId id="294" r:id="rId17"/>
    <p:sldId id="295" r:id="rId18"/>
    <p:sldId id="296" r:id="rId19"/>
    <p:sldId id="299" r:id="rId20"/>
    <p:sldId id="272" r:id="rId21"/>
    <p:sldId id="290" r:id="rId22"/>
    <p:sldId id="279" r:id="rId23"/>
    <p:sldId id="269" r:id="rId24"/>
    <p:sldId id="288" r:id="rId25"/>
    <p:sldId id="280" r:id="rId26"/>
    <p:sldId id="281" r:id="rId27"/>
    <p:sldId id="284" r:id="rId28"/>
    <p:sldId id="270" r:id="rId29"/>
    <p:sldId id="287" r:id="rId30"/>
    <p:sldId id="300" r:id="rId31"/>
    <p:sldId id="283" r:id="rId32"/>
    <p:sldId id="271" r:id="rId33"/>
    <p:sldId id="286" r:id="rId34"/>
    <p:sldId id="274" r:id="rId35"/>
    <p:sldId id="285" r:id="rId36"/>
    <p:sldId id="276" r:id="rId37"/>
    <p:sldId id="277" r:id="rId38"/>
    <p:sldId id="259" r:id="rId3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D9E0D"/>
    <a:srgbClr val="2626FE"/>
    <a:srgbClr val="CF4548"/>
    <a:srgbClr val="B4B4B4"/>
    <a:srgbClr val="C5C5C5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3" autoAdjust="0"/>
    <p:restoredTop sz="94626"/>
  </p:normalViewPr>
  <p:slideViewPr>
    <p:cSldViewPr snapToGrid="0">
      <p:cViewPr varScale="1">
        <p:scale>
          <a:sx n="101" d="100"/>
          <a:sy n="101" d="100"/>
        </p:scale>
        <p:origin x="1002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27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0.png"/><Relationship Id="rId7" Type="http://schemas.openxmlformats.org/officeDocument/2006/relationships/image" Target="../media/image30.png"/><Relationship Id="rId12" Type="http://schemas.openxmlformats.org/officeDocument/2006/relationships/image" Target="../media/image30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110.png"/><Relationship Id="rId15" Type="http://schemas.openxmlformats.org/officeDocument/2006/relationships/image" Target="../media/image33.png"/><Relationship Id="rId10" Type="http://schemas.openxmlformats.org/officeDocument/2006/relationships/image" Target="../media/image280.png"/><Relationship Id="rId4" Type="http://schemas.openxmlformats.org/officeDocument/2006/relationships/image" Target="../media/image291.png"/><Relationship Id="rId9" Type="http://schemas.openxmlformats.org/officeDocument/2006/relationships/image" Target="../media/image270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0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38248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for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manouvers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b="1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(due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/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4401F6C-6C06-4D71-A451-942AB552A2A8}" type="mathplaceholder">
                        <a:rPr lang="en-GB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TRACKING: CIRCULAR TRAJECTORY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0C4EB6-31F6-4172-9B26-C98C92B3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1632328"/>
            <a:ext cx="6255071" cy="25020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4E892B-8385-403B-B6E3-2FA787596B1F}"/>
              </a:ext>
            </a:extLst>
          </p:cNvPr>
          <p:cNvSpPr txBox="1"/>
          <p:nvPr/>
        </p:nvSpPr>
        <p:spPr>
          <a:xfrm>
            <a:off x="5536869" y="3592419"/>
            <a:ext cx="156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x</a:t>
            </a:r>
            <a:r>
              <a:rPr lang="it-IT" sz="1100" baseline="-25000" dirty="0" err="1"/>
              <a:t>C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C</a:t>
            </a:r>
            <a:r>
              <a:rPr lang="it-IT" sz="1100" dirty="0"/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03E69F-7D4D-49D4-80E5-88211EC1131E}"/>
              </a:ext>
            </a:extLst>
          </p:cNvPr>
          <p:cNvSpPr txBox="1"/>
          <p:nvPr/>
        </p:nvSpPr>
        <p:spPr>
          <a:xfrm>
            <a:off x="6611691" y="2725461"/>
            <a:ext cx="102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p</a:t>
            </a:r>
            <a:r>
              <a:rPr lang="it-IT" sz="1100" baseline="-25000" dirty="0" err="1"/>
              <a:t>d</a:t>
            </a:r>
            <a:r>
              <a:rPr lang="it-IT" sz="1100" dirty="0"/>
              <a:t> = (</a:t>
            </a:r>
            <a:r>
              <a:rPr lang="it-IT" sz="1100" dirty="0" err="1"/>
              <a:t>x</a:t>
            </a:r>
            <a:r>
              <a:rPr lang="it-IT" sz="1100" baseline="-25000" dirty="0" err="1"/>
              <a:t>d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d</a:t>
            </a:r>
            <a:r>
              <a:rPr lang="it-IT" sz="1100" dirty="0"/>
              <a:t>)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2C74768A-8BF9-4866-9E5D-7FAA93B7AC62}"/>
              </a:ext>
            </a:extLst>
          </p:cNvPr>
          <p:cNvSpPr txBox="1"/>
          <p:nvPr/>
        </p:nvSpPr>
        <p:spPr>
          <a:xfrm>
            <a:off x="1652456" y="4655875"/>
            <a:ext cx="1657097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CENTER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EAD2A2C-EA0E-41F3-AA44-A220DB6B9541}"/>
              </a:ext>
            </a:extLst>
          </p:cNvPr>
          <p:cNvSpPr txBox="1"/>
          <p:nvPr/>
        </p:nvSpPr>
        <p:spPr>
          <a:xfrm>
            <a:off x="6805118" y="4650253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RADIUS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FBD0065A-7FE2-4AD1-A1F3-5F1D43DC27D9}"/>
              </a:ext>
            </a:extLst>
          </p:cNvPr>
          <p:cNvSpPr txBox="1"/>
          <p:nvPr/>
        </p:nvSpPr>
        <p:spPr>
          <a:xfrm>
            <a:off x="1652456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FREQUENCY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E900FB2-7BF6-4A80-BAF3-F10F482576ED}"/>
              </a:ext>
            </a:extLst>
          </p:cNvPr>
          <p:cNvSpPr txBox="1"/>
          <p:nvPr/>
        </p:nvSpPr>
        <p:spPr>
          <a:xfrm>
            <a:off x="6805118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/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/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 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/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/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𝐶𝑜𝑛𝑠𝑒𝑛𝑠𝑢𝑠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7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law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503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09582" y="1198609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05"/>
            <a:ext cx="10515600" cy="959041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73003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397908"/>
            <a:ext cx="10515600" cy="295792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 </a:t>
            </a:r>
            <a:endParaRPr lang="it-IT" sz="2000" b="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b="0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𝑣𝑐𝑜𝑠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𝑣𝑠𝑖𝑛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it-IT" sz="1800" b="0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blipFill>
                <a:blip r:embed="rId2"/>
                <a:stretch>
                  <a:fillRect t="-194737" b="-27368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B89234-4630-2028-D850-648CF24C052E}"/>
              </a:ext>
            </a:extLst>
          </p:cNvPr>
          <p:cNvSpPr txBox="1"/>
          <p:nvPr/>
        </p:nvSpPr>
        <p:spPr>
          <a:xfrm>
            <a:off x="1120364" y="595090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Bahnschrift" panose="020B0502040204020203" pitchFamily="34" charset="0"/>
              </a:rPr>
              <a:t>Unicycle</a:t>
            </a:r>
            <a:r>
              <a:rPr lang="it-IT" dirty="0">
                <a:latin typeface="Bahnschrift" panose="020B0502040204020203" pitchFamily="34" charset="0"/>
              </a:rPr>
              <a:t> </a:t>
            </a:r>
            <a:r>
              <a:rPr lang="it-IT" dirty="0" err="1">
                <a:latin typeface="Bahnschrift" panose="020B0502040204020203" pitchFamily="34" charset="0"/>
              </a:rPr>
              <a:t>kinematic</a:t>
            </a:r>
            <a:r>
              <a:rPr lang="it-IT" dirty="0">
                <a:latin typeface="Bahnschrift" panose="020B0502040204020203" pitchFamily="34" charset="0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80976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FE09773-F452-4170-8649-1DE07C1785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 t="5471" r="13880" b="4998"/>
          <a:stretch/>
        </p:blipFill>
        <p:spPr>
          <a:xfrm>
            <a:off x="6471478" y="1620468"/>
            <a:ext cx="4843907" cy="45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1AE0983-A248-4E42-A074-4012A27DE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t="5418" r="15123" b="4677"/>
          <a:stretch/>
        </p:blipFill>
        <p:spPr>
          <a:xfrm>
            <a:off x="3864387" y="1503748"/>
            <a:ext cx="4524878" cy="43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STATE-ERROR CONTROLLERS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7083141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PARAMETERS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914640" y="-21425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3428805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805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1938411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NEW DYNAMICS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782835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6">
                <a:extLst>
                  <a:ext uri="{FF2B5EF4-FFF2-40B4-BE49-F238E27FC236}">
                    <a16:creationId xmlns:a16="http://schemas.microsoft.com/office/drawing/2014/main" id="{51A3EAE1-1F17-43CA-947D-545092069C9D}"/>
                  </a:ext>
                </a:extLst>
              </p:cNvPr>
              <p:cNvSpPr txBox="1"/>
              <p:nvPr/>
            </p:nvSpPr>
            <p:spPr>
              <a:xfrm>
                <a:off x="4103286" y="3128374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16">
                <a:extLst>
                  <a:ext uri="{FF2B5EF4-FFF2-40B4-BE49-F238E27FC236}">
                    <a16:creationId xmlns:a16="http://schemas.microsoft.com/office/drawing/2014/main" id="{51A3EAE1-1F17-43CA-947D-545092069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286" y="3128374"/>
                <a:ext cx="2957659" cy="7101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20">
            <a:extLst>
              <a:ext uri="{FF2B5EF4-FFF2-40B4-BE49-F238E27FC236}">
                <a16:creationId xmlns:a16="http://schemas.microsoft.com/office/drawing/2014/main" id="{4F7D54D7-2096-4EDC-864E-44C0924676F9}"/>
              </a:ext>
            </a:extLst>
          </p:cNvPr>
          <p:cNvSpPr txBox="1"/>
          <p:nvPr/>
        </p:nvSpPr>
        <p:spPr>
          <a:xfrm>
            <a:off x="1190572" y="3293826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P2Y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– IMPLEMENTATION ISSUES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2874264" y="2353469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>
                <a:latin typeface="Bahnschrift SemiCondensed" panose="020B0502040204020203" pitchFamily="34" charset="0"/>
              </a:rPr>
              <a:t>of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1639292" y="4227615"/>
            <a:ext cx="8913415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PARAMETERS b, K</a:t>
            </a:r>
            <a:r>
              <a:rPr lang="it-IT" sz="4800" baseline="-25000" dirty="0">
                <a:latin typeface="Bahnschrift SemiCondensed" panose="020B0502040204020203" pitchFamily="34" charset="0"/>
              </a:rPr>
              <a:t>1</a:t>
            </a:r>
            <a:r>
              <a:rPr lang="it-IT" sz="4800" dirty="0">
                <a:latin typeface="Bahnschrift SemiCondensed" panose="020B0502040204020203" pitchFamily="34" charset="0"/>
              </a:rPr>
              <a:t>,</a:t>
            </a:r>
            <a:r>
              <a:rPr lang="it-IT" sz="4800" baseline="-25000" dirty="0">
                <a:latin typeface="Bahnschrift SemiCondensed" panose="020B0502040204020203" pitchFamily="34" charset="0"/>
              </a:rPr>
              <a:t> </a:t>
            </a:r>
            <a:r>
              <a:rPr lang="it-IT" sz="4800" dirty="0">
                <a:latin typeface="Bahnschrift SemiCondensed" panose="020B0502040204020203" pitchFamily="34" charset="0"/>
              </a:rPr>
              <a:t>K</a:t>
            </a:r>
            <a:r>
              <a:rPr lang="it-IT" sz="4800" baseline="-25000" dirty="0">
                <a:latin typeface="Bahnschrift SemiCondensed" panose="020B0502040204020203" pitchFamily="34" charset="0"/>
              </a:rPr>
              <a:t>2 </a:t>
            </a:r>
            <a:r>
              <a:rPr lang="it-IT" sz="4800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792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>
                <a:latin typeface="Bahnschrift SemiCondensed" panose="020B0502040204020203" pitchFamily="34" charset="0"/>
              </a:rPr>
              <a:t> primitive </a:t>
            </a:r>
            <a:r>
              <a:rPr lang="it-IT" sz="1800" dirty="0">
                <a:latin typeface="Bahnschrift SemiCondensed" panose="020B0502040204020203" pitchFamily="34" charset="0"/>
              </a:rPr>
              <a:t>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1133117" y="3686826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6821518" y="3694424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F45BBF55-BF9A-4967-BC1C-16AC211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0" y="4464655"/>
            <a:ext cx="2340371" cy="229981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7C43EB-E768-4D76-9A4B-863C72830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98" y="4464655"/>
            <a:ext cx="2340371" cy="22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86682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37D116-3FAC-B06F-E494-8A48BF6A216C}"/>
              </a:ext>
            </a:extLst>
          </p:cNvPr>
          <p:cNvSpPr txBox="1"/>
          <p:nvPr/>
        </p:nvSpPr>
        <p:spPr>
          <a:xfrm>
            <a:off x="7456111" y="3085704"/>
            <a:ext cx="7828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it-IT" b="0" dirty="0"/>
          </a:p>
          <a:p>
            <a:endParaRPr lang="it-IT" b="0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/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94672898-09E5-4CE6-B0C9-BA09226F0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r="5954" b="71643"/>
          <a:stretch/>
        </p:blipFill>
        <p:spPr bwMode="auto">
          <a:xfrm>
            <a:off x="3211677" y="2523477"/>
            <a:ext cx="7359125" cy="16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/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626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b="0" dirty="0">
                  <a:solidFill>
                    <a:srgbClr val="2626FE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/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A35761-84B8-186C-482F-EECF2B4004B9}"/>
              </a:ext>
            </a:extLst>
          </p:cNvPr>
          <p:cNvSpPr txBox="1"/>
          <p:nvPr/>
        </p:nvSpPr>
        <p:spPr>
          <a:xfrm>
            <a:off x="3858533" y="2691273"/>
            <a:ext cx="333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/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/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/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1111" r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/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/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blipFill>
                <a:blip r:embed="rId2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/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09F97668-2F24-8B48-59E8-D4657E587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3775" r="-894"/>
          <a:stretch/>
        </p:blipFill>
        <p:spPr bwMode="auto">
          <a:xfrm>
            <a:off x="2636659" y="2837493"/>
            <a:ext cx="7986698" cy="157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/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>
                    <a:solidFill>
                      <a:srgbClr val="2626FE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t-IT" b="0" dirty="0">
                  <a:solidFill>
                    <a:srgbClr val="2626F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/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blipFill>
                <a:blip r:embed="rId6"/>
                <a:stretch>
                  <a:fillRect l="-2439" r="-4878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/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3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1381</Words>
  <Application>Microsoft Office PowerPoint</Application>
  <PresentationFormat>Widescreen</PresentationFormat>
  <Paragraphs>335</Paragraphs>
  <Slides>38</Slides>
  <Notes>4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7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Times New Roman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CARTESIAN</vt:lpstr>
      <vt:lpstr>REGULATION - POSTURE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TRACKING: CIRCULAR TRAJECTORY</vt:lpstr>
      <vt:lpstr>LINEAR CONTROLLER - IMPLEMENTATION</vt:lpstr>
      <vt:lpstr>LINEAR CONTROLLER - RESULTS</vt:lpstr>
      <vt:lpstr>LINEAR CONTROLLER - RESULTS</vt:lpstr>
      <vt:lpstr>Presentazione standard di PowerPoint</vt:lpstr>
      <vt:lpstr>NON-LINEAR CONTROLLER - RESULTS</vt:lpstr>
      <vt:lpstr>NON-LINEAR CONTROLLER - RESULTS</vt:lpstr>
      <vt:lpstr>STATE-ERROR CONTROLLERS – IMPLEMENTATION ISSUES</vt:lpstr>
      <vt:lpstr>THIS IS THE EXPLANATION – HIDDEN SLIDE</vt:lpstr>
      <vt:lpstr>Presentazione standard di PowerPoint</vt:lpstr>
      <vt:lpstr>SAGITTAL CONTROLLER - RESULTS</vt:lpstr>
      <vt:lpstr>SAGITTAL CONTROLLER - RESULTS</vt:lpstr>
      <vt:lpstr>SAGITTAL CONTROLLER – IMPLEMENTATION ISSUES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Lorenzi Cristian</cp:lastModifiedBy>
  <cp:revision>147</cp:revision>
  <dcterms:created xsi:type="dcterms:W3CDTF">2024-01-06T13:47:51Z</dcterms:created>
  <dcterms:modified xsi:type="dcterms:W3CDTF">2024-02-16T18:10:23Z</dcterms:modified>
</cp:coreProperties>
</file>