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61" r:id="rId4"/>
    <p:sldId id="263" r:id="rId5"/>
    <p:sldId id="291" r:id="rId6"/>
    <p:sldId id="297" r:id="rId7"/>
    <p:sldId id="264" r:id="rId8"/>
    <p:sldId id="298" r:id="rId9"/>
    <p:sldId id="265" r:id="rId10"/>
    <p:sldId id="282" r:id="rId11"/>
    <p:sldId id="266" r:id="rId12"/>
    <p:sldId id="289" r:id="rId13"/>
    <p:sldId id="267" r:id="rId14"/>
    <p:sldId id="278" r:id="rId15"/>
    <p:sldId id="293" r:id="rId16"/>
    <p:sldId id="294" r:id="rId17"/>
    <p:sldId id="295" r:id="rId18"/>
    <p:sldId id="296" r:id="rId19"/>
    <p:sldId id="299" r:id="rId20"/>
    <p:sldId id="272" r:id="rId21"/>
    <p:sldId id="290" r:id="rId22"/>
    <p:sldId id="279" r:id="rId23"/>
    <p:sldId id="269" r:id="rId24"/>
    <p:sldId id="288" r:id="rId25"/>
    <p:sldId id="280" r:id="rId26"/>
    <p:sldId id="281" r:id="rId27"/>
    <p:sldId id="284" r:id="rId28"/>
    <p:sldId id="270" r:id="rId29"/>
    <p:sldId id="287" r:id="rId30"/>
    <p:sldId id="283" r:id="rId31"/>
    <p:sldId id="271" r:id="rId32"/>
    <p:sldId id="286" r:id="rId33"/>
    <p:sldId id="274" r:id="rId34"/>
    <p:sldId id="285" r:id="rId35"/>
    <p:sldId id="276" r:id="rId36"/>
    <p:sldId id="277" r:id="rId37"/>
    <p:sldId id="259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D9E0D"/>
    <a:srgbClr val="2626FE"/>
    <a:srgbClr val="CF4548"/>
    <a:srgbClr val="B4B4B4"/>
    <a:srgbClr val="C5C5C5"/>
    <a:srgbClr val="000000"/>
    <a:srgbClr val="FF9900"/>
    <a:srgbClr val="F1C7C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 autoAdjust="0"/>
    <p:restoredTop sz="94626"/>
  </p:normalViewPr>
  <p:slideViewPr>
    <p:cSldViewPr snapToGrid="0">
      <p:cViewPr>
        <p:scale>
          <a:sx n="127" d="100"/>
          <a:sy n="127" d="100"/>
        </p:scale>
        <p:origin x="-1784" y="-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4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0.png"/><Relationship Id="rId7" Type="http://schemas.openxmlformats.org/officeDocument/2006/relationships/image" Target="../media/image30.png"/><Relationship Id="rId12" Type="http://schemas.openxmlformats.org/officeDocument/2006/relationships/image" Target="../media/image30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110.png"/><Relationship Id="rId15" Type="http://schemas.openxmlformats.org/officeDocument/2006/relationships/image" Target="../media/image33.png"/><Relationship Id="rId10" Type="http://schemas.openxmlformats.org/officeDocument/2006/relationships/image" Target="../media/image280.png"/><Relationship Id="rId4" Type="http://schemas.openxmlformats.org/officeDocument/2006/relationships/image" Target="../media/image291.png"/><Relationship Id="rId9" Type="http://schemas.openxmlformats.org/officeDocument/2006/relationships/image" Target="../media/image270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&amp;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noFill/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530933"/>
            <a:ext cx="9450315" cy="700103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How do </a:t>
            </a:r>
            <a:r>
              <a:rPr lang="it-IT" sz="2400" b="1" dirty="0" err="1">
                <a:latin typeface="Bahnschrift SemiCondensed" panose="020B0502040204020203" pitchFamily="34" charset="0"/>
              </a:rPr>
              <a:t>we</a:t>
            </a:r>
            <a:r>
              <a:rPr lang="it-IT" sz="2400" b="1" dirty="0">
                <a:latin typeface="Bahnschrift SemiCondensed" panose="020B0502040204020203" pitchFamily="34" charset="0"/>
              </a:rPr>
              <a:t> switch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400" b="1" dirty="0">
                <a:latin typeface="Bahnschrift SemiCondensed" panose="020B0502040204020203" pitchFamily="34" charset="0"/>
              </a:rPr>
              <a:t> posture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400" b="1" dirty="0">
                <a:latin typeface="Bahnschrift SemiCondensed" panose="020B0502040204020203" pitchFamily="34" charset="0"/>
              </a:rPr>
              <a:t> and tracking control ?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73A68C-E87F-B3CC-E63F-D5FBAEF4E2A8}"/>
              </a:ext>
            </a:extLst>
          </p:cNvPr>
          <p:cNvGrpSpPr/>
          <p:nvPr/>
        </p:nvGrpSpPr>
        <p:grpSpPr>
          <a:xfrm>
            <a:off x="542179" y="2616614"/>
            <a:ext cx="11107642" cy="3415974"/>
            <a:chOff x="542179" y="2616614"/>
            <a:chExt cx="11107642" cy="3415974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D043BCFF-A03B-2A00-99CA-D1B798232891}"/>
                </a:ext>
              </a:extLst>
            </p:cNvPr>
            <p:cNvSpPr txBox="1">
              <a:spLocks/>
            </p:cNvSpPr>
            <p:nvPr/>
          </p:nvSpPr>
          <p:spPr>
            <a:xfrm>
              <a:off x="8473867" y="2616614"/>
              <a:ext cx="3175954" cy="3415974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IMPLEMENTATION PROBLEM:</a:t>
              </a:r>
            </a:p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Posture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and tracking control </a:t>
              </a:r>
              <a:r>
                <a:rPr lang="it-IT" sz="2000" dirty="0">
                  <a:latin typeface="Bahnschrift SemiCondensed" panose="020B0502040204020203" pitchFamily="34" charset="0"/>
                </a:rPr>
                <a:t>are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two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different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subsystems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Simulink</a:t>
              </a:r>
              <a:r>
                <a:rPr lang="it-IT" sz="2000" dirty="0">
                  <a:latin typeface="Bahnschrift SemiCondensed" panose="020B0502040204020203" pitchFamily="34" charset="0"/>
                </a:rPr>
                <a:t> ! 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The tracking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subsytem</a:t>
              </a:r>
              <a:r>
                <a:rPr lang="it-IT" sz="2000" dirty="0">
                  <a:latin typeface="Bahnschrift SemiCondensed" panose="020B0502040204020203" pitchFamily="34" charset="0"/>
                </a:rPr>
                <a:t> must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inherit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conditions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the last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iteration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of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subsystem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Transition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between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controllers must be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smooth</a:t>
              </a:r>
              <a:r>
                <a:rPr lang="it-IT" sz="2000" dirty="0">
                  <a:latin typeface="Bahnschrift SemiCondensed" panose="020B0502040204020203" pitchFamily="34" charset="0"/>
                </a:rPr>
                <a:t>.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We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should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avoid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sudden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changes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orientation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velocity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72FD1219-F7CB-C1DF-677F-245DFD705E4A}"/>
                </a:ext>
              </a:extLst>
            </p:cNvPr>
            <p:cNvGrpSpPr/>
            <p:nvPr/>
          </p:nvGrpSpPr>
          <p:grpSpPr>
            <a:xfrm>
              <a:off x="542179" y="2616615"/>
              <a:ext cx="7696751" cy="3415973"/>
              <a:chOff x="542179" y="2573085"/>
              <a:chExt cx="7696751" cy="3415973"/>
            </a:xfrm>
          </p:grpSpPr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C8351E0A-BF0C-A36D-7404-48EE6FCA6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179" y="2573085"/>
                <a:ext cx="7696751" cy="34159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9" y="1341473"/>
            <a:ext cx="6345523" cy="949374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</a:t>
            </a:r>
          </a:p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 THIS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-25848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TESTS &amp; EVALUATION PROCEDURE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17EA97B-9041-6099-629A-7B8E36B2108B}"/>
              </a:ext>
            </a:extLst>
          </p:cNvPr>
          <p:cNvGrpSpPr/>
          <p:nvPr/>
        </p:nvGrpSpPr>
        <p:grpSpPr>
          <a:xfrm>
            <a:off x="862687" y="1690688"/>
            <a:ext cx="10466627" cy="4599392"/>
            <a:chOff x="1238735" y="1689080"/>
            <a:chExt cx="10466627" cy="459939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23CA22D-7DFF-D6BA-3BB8-A8069F090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5567" y="1690688"/>
              <a:ext cx="2979795" cy="4597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525B4B22-80C7-739F-2567-14B64EBB9038}"/>
                </a:ext>
              </a:extLst>
            </p:cNvPr>
            <p:cNvGrpSpPr/>
            <p:nvPr/>
          </p:nvGrpSpPr>
          <p:grpSpPr>
            <a:xfrm>
              <a:off x="1238735" y="1689080"/>
              <a:ext cx="3564120" cy="4599392"/>
              <a:chOff x="1238735" y="1689080"/>
              <a:chExt cx="3564120" cy="4599392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28FB3F-55D8-B5A3-38D9-A54CA6DEA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168908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CONVERGENCE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91122F-FDEC-95A4-9E85-23A4EE452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413442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SMOOTHNESS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9C0B44-26F0-1441-A65F-8D3A89D65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5" y="5357091"/>
                <a:ext cx="3564120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SENSITIVITY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5C86408-61A3-C3A6-4DA6-ACD60F3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291175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PROXIMITY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2902F42A-7363-2F47-2BD7-11155DE4CA31}"/>
                </a:ext>
              </a:extLst>
            </p:cNvPr>
            <p:cNvGrpSpPr/>
            <p:nvPr/>
          </p:nvGrpSpPr>
          <p:grpSpPr>
            <a:xfrm>
              <a:off x="4982151" y="1846994"/>
              <a:ext cx="3564120" cy="4329730"/>
              <a:chOff x="4918129" y="1846994"/>
              <a:chExt cx="3564120" cy="4329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/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sz="20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it-IT" sz="2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5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Compare </a:t>
                    </a:r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it-IT" sz="2000" dirty="0"/>
                      <a:t> for </a:t>
                    </a:r>
                    <a:r>
                      <a:rPr lang="it-IT" sz="2000" dirty="0" err="1"/>
                      <a:t>different</a:t>
                    </a:r>
                    <a:r>
                      <a:rPr lang="it-IT" sz="2000" dirty="0"/>
                      <a:t> tracking strategies</a:t>
                    </a:r>
                  </a:p>
                </p:txBody>
              </p:sp>
            </mc:Choice>
            <mc:Fallback xmlns="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10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6C33116-F1AB-9F4A-9FA8-865B6B38279D}"/>
                  </a:ext>
                </a:extLst>
              </p:cNvPr>
              <p:cNvSpPr txBox="1"/>
              <p:nvPr/>
            </p:nvSpPr>
            <p:spPr>
              <a:xfrm>
                <a:off x="5426731" y="4230779"/>
                <a:ext cx="2546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err="1"/>
                  <a:t>Evaluate</a:t>
                </a:r>
                <a:r>
                  <a:rPr lang="it-IT" sz="2000" dirty="0"/>
                  <a:t> the agents’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smoothness</a:t>
                </a:r>
                <a:endParaRPr lang="it-IT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/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How </a:t>
                    </a:r>
                    <a:r>
                      <a:rPr lang="it-IT" sz="2000" dirty="0" err="1"/>
                      <a:t>robust</a:t>
                    </a:r>
                    <a:r>
                      <a:rPr lang="it-IT" sz="2000" dirty="0"/>
                      <a:t> </a:t>
                    </a:r>
                    <a:r>
                      <a:rPr lang="it-IT" sz="2000" dirty="0" err="1"/>
                      <a:t>is</a:t>
                    </a:r>
                    <a:r>
                      <a:rPr lang="it-IT" sz="2000" dirty="0"/>
                      <a:t> the controller to gain </a:t>
                    </a:r>
                    <a:r>
                      <a:rPr lang="it-IT" sz="2000" dirty="0" err="1"/>
                      <a:t>changes</a:t>
                    </a:r>
                    <a:r>
                      <a:rPr lang="it-IT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±5%</m:t>
                            </m:r>
                          </m:e>
                        </m:d>
                      </m:oMath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74" r="-171" b="-136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ERROR CHECK BLOCK</a:t>
            </a:r>
          </a:p>
        </p:txBody>
      </p:sp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DB69241-F45F-36FC-AE05-C3FF6ED1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3148456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36B25D1-2B99-0E02-E1B3-283E176D2D9A}"/>
              </a:ext>
            </a:extLst>
          </p:cNvPr>
          <p:cNvSpPr txBox="1"/>
          <p:nvPr/>
        </p:nvSpPr>
        <p:spPr>
          <a:xfrm>
            <a:off x="1567763" y="2234906"/>
            <a:ext cx="905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For easy and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of controller </a:t>
            </a:r>
            <a:r>
              <a:rPr lang="it-IT" dirty="0" err="1"/>
              <a:t>functionality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: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C2CCB9A-31AE-E8FC-568B-92D551A8E31B}"/>
              </a:ext>
            </a:extLst>
          </p:cNvPr>
          <p:cNvGrpSpPr/>
          <p:nvPr/>
        </p:nvGrpSpPr>
        <p:grpSpPr>
          <a:xfrm>
            <a:off x="1898928" y="5434949"/>
            <a:ext cx="8394145" cy="884281"/>
            <a:chOff x="3162184" y="5334835"/>
            <a:chExt cx="8394145" cy="884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/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it-IT" dirty="0"/>
                    <a:t>Convergence flag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≜ 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𝑒𝑛𝑜𝑢𝑔h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e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blipFill>
                  <a:blip r:embed="rId3"/>
                  <a:stretch>
                    <a:fillRect l="-240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/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We set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6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74868-A4BF-58F5-FFB4-C836346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E41303-4D46-6EFA-7B3F-0B04CFB47424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901DA-2F29-DD6C-1C93-2669270C1BE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1034-1BA5-4BAE-5044-A3815DA16E6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4097E-891C-B4A0-5187-0492D168FD4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CBABF1-44CB-3335-59AA-FD9D0797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B6C90AA-B81F-6A5F-07AF-9CB302E6B013}"/>
              </a:ext>
            </a:extLst>
          </p:cNvPr>
          <p:cNvGrpSpPr/>
          <p:nvPr/>
        </p:nvGrpSpPr>
        <p:grpSpPr>
          <a:xfrm>
            <a:off x="413790" y="4440158"/>
            <a:ext cx="11364420" cy="2138044"/>
            <a:chOff x="476482" y="4411776"/>
            <a:chExt cx="11364420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BE169810-7C73-DDE4-1CF9-E772F9C5AA8B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and</a:t>
              </a:r>
              <a:br>
                <a:rPr lang="it-IT" sz="2000" b="1" dirty="0">
                  <a:latin typeface="Bahnschrift SemiCondensed" panose="020B0502040204020203" pitchFamily="34" charset="0"/>
                </a:rPr>
              </a:b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l="-1182" t="-2849" r="-28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9C352-C2DE-327E-EA41-E26BEB0B9B56}"/>
                </a:ext>
              </a:extLst>
            </p:cNvPr>
            <p:cNvSpPr txBox="1">
              <a:spLocks/>
            </p:cNvSpPr>
            <p:nvPr/>
          </p:nvSpPr>
          <p:spPr>
            <a:xfrm>
              <a:off x="8234028" y="4411777"/>
              <a:ext cx="3606874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3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Compute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time to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proper</a:t>
              </a:r>
              <a:r>
                <a:rPr lang="it-IT" sz="2000" dirty="0">
                  <a:latin typeface="Bahnschrift SemiCondensed" panose="020B0502040204020203" pitchFamily="34" charset="0"/>
                </a:rPr>
                <a:t> tracking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distance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desired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trajectory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at</a:t>
              </a:r>
              <a:r>
                <a:rPr lang="it-IT" sz="2000" dirty="0">
                  <a:latin typeface="Bahnschrift SemiCondensed" panose="020B0502040204020203" pitchFamily="34" charset="0"/>
                </a:rPr>
                <a:t> flag switch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ONLY USE SUCCESSFUL RUNS!</a:t>
              </a:r>
            </a:p>
          </p:txBody>
        </p:sp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AEA6A09-197C-667E-054A-4907AD7A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6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101B-BC52-3C16-9F79-353CAFE6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BD0ED-DBA4-D754-4DEB-12AF5EFED6B8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299C-CE98-D3E7-F85A-E50BF015AF6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C05F9-07ED-0983-A8F8-4E37B369BAA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C48F9-757C-5944-3B92-B3F513E9A5A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E5724A-FE7C-0639-FF76-77992A2D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258D639-FE48-38C5-6960-EECCD35DF55F}"/>
              </a:ext>
            </a:extLst>
          </p:cNvPr>
          <p:cNvGrpSpPr/>
          <p:nvPr/>
        </p:nvGrpSpPr>
        <p:grpSpPr>
          <a:xfrm>
            <a:off x="758726" y="4165162"/>
            <a:ext cx="10674548" cy="2413040"/>
            <a:chOff x="476482" y="4411776"/>
            <a:chExt cx="7485648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7756F23-483E-C424-5ABD-F760373A4F16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slightly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parameters</a:t>
              </a: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t="-252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1D70792B-B746-D6FD-2561-36909B9A8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21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B7A0AE-8870-624F-1F36-F37EC9E23EEF}"/>
              </a:ext>
            </a:extLst>
          </p:cNvPr>
          <p:cNvSpPr/>
          <p:nvPr/>
        </p:nvSpPr>
        <p:spPr>
          <a:xfrm>
            <a:off x="85725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SMOOTHNESS TEST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7FC90B-B568-E6FB-7D54-CAD1B469FF63}"/>
              </a:ext>
            </a:extLst>
          </p:cNvPr>
          <p:cNvSpPr txBox="1">
            <a:spLocks/>
          </p:cNvSpPr>
          <p:nvPr/>
        </p:nvSpPr>
        <p:spPr>
          <a:xfrm>
            <a:off x="1120323" y="1661508"/>
            <a:ext cx="9951355" cy="38248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description</a:t>
            </a:r>
            <a:r>
              <a:rPr lang="it-IT" sz="2000" dirty="0">
                <a:latin typeface="Bahnschrift SemiCondensed" panose="020B0502040204020203" pitchFamily="34" charset="0"/>
              </a:rPr>
              <a:t> of «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»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generic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definition</a:t>
            </a:r>
            <a:r>
              <a:rPr lang="it-IT" sz="2000" dirty="0">
                <a:latin typeface="Bahnschrift SemiCondensed" panose="020B0502040204020203" pitchFamily="34" charset="0"/>
              </a:rPr>
              <a:t> can </a:t>
            </a:r>
            <a:r>
              <a:rPr lang="it-IT" sz="2000" dirty="0" err="1">
                <a:latin typeface="Bahnschrift SemiCondensed" panose="020B0502040204020203" pitchFamily="34" charset="0"/>
              </a:rPr>
              <a:t>become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cumbersome</a:t>
            </a:r>
            <a:r>
              <a:rPr lang="it-IT" sz="2000" dirty="0">
                <a:latin typeface="Bahnschrift SemiCondensed" panose="020B0502040204020203" pitchFamily="34" charset="0"/>
              </a:rPr>
              <a:t> and hard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,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performed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for a small </a:t>
            </a:r>
            <a:r>
              <a:rPr lang="it-IT" sz="2000" dirty="0" err="1">
                <a:latin typeface="Bahnschrift SemiCondensed" panose="020B0502040204020203" pitchFamily="34" charset="0"/>
              </a:rPr>
              <a:t>number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runs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characteristics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considered</a:t>
            </a:r>
            <a:r>
              <a:rPr lang="it-IT" sz="2000" dirty="0">
                <a:latin typeface="Bahnschrift SemiCondensed" panose="020B0502040204020203" pitchFamily="34" charset="0"/>
              </a:rPr>
              <a:t> for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Inversion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manouvers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b="1" dirty="0">
                <a:latin typeface="Bahnschrift SemiCondensed" panose="020B0502040204020203" pitchFamily="34" charset="0"/>
              </a:rPr>
              <a:t> to speeds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(due to </a:t>
            </a:r>
            <a:r>
              <a:rPr lang="it-IT" sz="2000" dirty="0" err="1">
                <a:latin typeface="Bahnschrift SemiCondensed" panose="020B0502040204020203" pitchFamily="34" charset="0"/>
              </a:rPr>
              <a:t>improper</a:t>
            </a:r>
            <a:r>
              <a:rPr lang="it-IT" sz="2000" dirty="0">
                <a:latin typeface="Bahnschrift SemiCondensed" panose="020B0502040204020203" pitchFamily="34" charset="0"/>
              </a:rPr>
              <a:t> gain tuning)</a:t>
            </a:r>
          </a:p>
        </p:txBody>
      </p:sp>
    </p:spTree>
    <p:extLst>
      <p:ext uri="{BB962C8B-B14F-4D97-AF65-F5344CB8AC3E}">
        <p14:creationId xmlns:p14="http://schemas.microsoft.com/office/powerpoint/2010/main" val="209004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/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GB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TRACKING: CIRCULAR TRAJECTORY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0C4EB6-31F6-4172-9B26-C98C92B3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64" y="1632328"/>
            <a:ext cx="6255071" cy="25020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4E892B-8385-403B-B6E3-2FA787596B1F}"/>
              </a:ext>
            </a:extLst>
          </p:cNvPr>
          <p:cNvSpPr txBox="1"/>
          <p:nvPr/>
        </p:nvSpPr>
        <p:spPr>
          <a:xfrm>
            <a:off x="5536869" y="3592419"/>
            <a:ext cx="156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x</a:t>
            </a:r>
            <a:r>
              <a:rPr lang="it-IT" sz="1100" baseline="-25000" dirty="0" err="1"/>
              <a:t>C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C</a:t>
            </a:r>
            <a:r>
              <a:rPr lang="it-IT" sz="1100" dirty="0"/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03E69F-7D4D-49D4-80E5-88211EC1131E}"/>
              </a:ext>
            </a:extLst>
          </p:cNvPr>
          <p:cNvSpPr txBox="1"/>
          <p:nvPr/>
        </p:nvSpPr>
        <p:spPr>
          <a:xfrm>
            <a:off x="6611691" y="2725461"/>
            <a:ext cx="102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p</a:t>
            </a:r>
            <a:r>
              <a:rPr lang="it-IT" sz="1100" baseline="-25000" dirty="0" err="1"/>
              <a:t>d</a:t>
            </a:r>
            <a:r>
              <a:rPr lang="it-IT" sz="1100" dirty="0"/>
              <a:t> = (</a:t>
            </a:r>
            <a:r>
              <a:rPr lang="it-IT" sz="1100" dirty="0" err="1"/>
              <a:t>x</a:t>
            </a:r>
            <a:r>
              <a:rPr lang="it-IT" sz="1100" baseline="-25000" dirty="0" err="1"/>
              <a:t>d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d</a:t>
            </a:r>
            <a:r>
              <a:rPr lang="it-IT" sz="1100" dirty="0"/>
              <a:t>)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2C74768A-8BF9-4866-9E5D-7FAA93B7AC62}"/>
              </a:ext>
            </a:extLst>
          </p:cNvPr>
          <p:cNvSpPr txBox="1"/>
          <p:nvPr/>
        </p:nvSpPr>
        <p:spPr>
          <a:xfrm>
            <a:off x="1652456" y="4655875"/>
            <a:ext cx="1657097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CENTER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EAD2A2C-EA0E-41F3-AA44-A220DB6B9541}"/>
              </a:ext>
            </a:extLst>
          </p:cNvPr>
          <p:cNvSpPr txBox="1"/>
          <p:nvPr/>
        </p:nvSpPr>
        <p:spPr>
          <a:xfrm>
            <a:off x="6805118" y="4650253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RADIUS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FBD0065A-7FE2-4AD1-A1F3-5F1D43DC27D9}"/>
              </a:ext>
            </a:extLst>
          </p:cNvPr>
          <p:cNvSpPr txBox="1"/>
          <p:nvPr/>
        </p:nvSpPr>
        <p:spPr>
          <a:xfrm>
            <a:off x="1652456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FREQUENCY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7E900FB2-7BF6-4A80-BAF3-F10F482576ED}"/>
              </a:ext>
            </a:extLst>
          </p:cNvPr>
          <p:cNvSpPr txBox="1"/>
          <p:nvPr/>
        </p:nvSpPr>
        <p:spPr>
          <a:xfrm>
            <a:off x="6805118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/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/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 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/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[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/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𝐶𝑜𝑛𝑠𝑒𝑛𝑠𝑢𝑠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7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84600" y="3738907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law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4233285" y="4418069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1759309" y="3738907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1759309" y="4737010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1759310" y="5738924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AE348D0-D4A7-CDF0-5BD0-A5173DAE9440}"/>
              </a:ext>
            </a:extLst>
          </p:cNvPr>
          <p:cNvGrpSpPr/>
          <p:nvPr/>
        </p:nvGrpSpPr>
        <p:grpSpPr>
          <a:xfrm>
            <a:off x="1813156" y="961384"/>
            <a:ext cx="8728977" cy="2143572"/>
            <a:chOff x="1217926" y="247440"/>
            <a:chExt cx="8728977" cy="2143572"/>
          </a:xfrm>
        </p:grpSpPr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5E90B07C-01B3-E28C-4978-BB41B8C5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7926" y="524439"/>
              <a:ext cx="8728977" cy="1866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/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162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/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1C755153-29DF-6E5E-7559-AC989964CD67}"/>
                </a:ext>
              </a:extLst>
            </p:cNvPr>
            <p:cNvGrpSpPr/>
            <p:nvPr/>
          </p:nvGrpSpPr>
          <p:grpSpPr>
            <a:xfrm>
              <a:off x="1235239" y="247440"/>
              <a:ext cx="8684154" cy="1902382"/>
              <a:chOff x="1235239" y="247440"/>
              <a:chExt cx="8684154" cy="19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626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05" r="-270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08" r="-408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408" r="-61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429" r="-178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355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125" r="-21875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/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/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503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09582" y="1198609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05"/>
            <a:ext cx="10515600" cy="959041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73003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397908"/>
            <a:ext cx="10515600" cy="295792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4; </a:t>
            </a:r>
            <a:endParaRPr lang="it-IT" sz="2000" b="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it-IT" sz="2000" b="0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1C7D9A7-5562-9DB5-B195-7DD29EF5C8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600700"/>
                <a:ext cx="10515600" cy="1204012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𝑣𝑐𝑜𝑠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𝑣𝑠𝑖𝑛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it-IT" sz="1800" b="0" dirty="0">
                  <a:latin typeface="Bahnschrift SemiCondensed" panose="020B0502040204020203" pitchFamily="34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1C7D9A7-5562-9DB5-B195-7DD29EF5C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00700"/>
                <a:ext cx="10515600" cy="1204012"/>
              </a:xfrm>
              <a:prstGeom prst="rect">
                <a:avLst/>
              </a:prstGeom>
              <a:blipFill>
                <a:blip r:embed="rId2"/>
                <a:stretch>
                  <a:fillRect t="-194737" b="-27368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6B89234-4630-2028-D850-648CF24C052E}"/>
              </a:ext>
            </a:extLst>
          </p:cNvPr>
          <p:cNvSpPr txBox="1"/>
          <p:nvPr/>
        </p:nvSpPr>
        <p:spPr>
          <a:xfrm>
            <a:off x="1120364" y="5950904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Bahnschrift" panose="020B0502040204020203" pitchFamily="34" charset="0"/>
              </a:rPr>
              <a:t>Unicycle</a:t>
            </a:r>
            <a:r>
              <a:rPr lang="it-IT" dirty="0">
                <a:latin typeface="Bahnschrift" panose="020B0502040204020203" pitchFamily="34" charset="0"/>
              </a:rPr>
              <a:t> </a:t>
            </a:r>
            <a:r>
              <a:rPr lang="it-IT" dirty="0" err="1">
                <a:latin typeface="Bahnschrift" panose="020B0502040204020203" pitchFamily="34" charset="0"/>
              </a:rPr>
              <a:t>kinematic</a:t>
            </a:r>
            <a:r>
              <a:rPr lang="it-IT" dirty="0">
                <a:latin typeface="Bahnschrift" panose="020B0502040204020203" pitchFamily="34" charset="0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80976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FE09773-F452-4170-8649-1DE07C1785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9" t="5471" r="13880" b="4998"/>
          <a:stretch/>
        </p:blipFill>
        <p:spPr>
          <a:xfrm>
            <a:off x="6471478" y="1620468"/>
            <a:ext cx="4843907" cy="450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1AE0983-A248-4E42-A074-4012A27DE6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4" t="5418" r="15123" b="4677"/>
          <a:stretch/>
        </p:blipFill>
        <p:spPr>
          <a:xfrm>
            <a:off x="3864387" y="1503748"/>
            <a:ext cx="4524878" cy="43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0730" y="4017218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1130704" y="6026966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ξ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1130704" y="5165977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1130704" y="4017218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2111D84-4614-7D2A-7F26-BB803C407F3B}"/>
              </a:ext>
            </a:extLst>
          </p:cNvPr>
          <p:cNvGrpSpPr/>
          <p:nvPr/>
        </p:nvGrpSpPr>
        <p:grpSpPr>
          <a:xfrm>
            <a:off x="1921955" y="1211343"/>
            <a:ext cx="8728977" cy="2142369"/>
            <a:chOff x="1921955" y="1211343"/>
            <a:chExt cx="8728977" cy="2142369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F6041C89-C25B-BD1D-CBD4-AE5DF8E536A6}"/>
                </a:ext>
              </a:extLst>
            </p:cNvPr>
            <p:cNvGrpSpPr/>
            <p:nvPr/>
          </p:nvGrpSpPr>
          <p:grpSpPr>
            <a:xfrm>
              <a:off x="1921955" y="1211343"/>
              <a:ext cx="8728977" cy="2142369"/>
              <a:chOff x="1217925" y="3762895"/>
              <a:chExt cx="8728977" cy="2142369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9E7FAE12-AB5D-64A4-4627-8B6C82B3E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17925" y="4038691"/>
                <a:ext cx="8728977" cy="1866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B580065D-20D0-B07F-8CB6-7766AA9152A9}"/>
                  </a:ext>
                </a:extLst>
              </p:cNvPr>
              <p:cNvGrpSpPr/>
              <p:nvPr/>
            </p:nvGrpSpPr>
            <p:grpSpPr>
              <a:xfrm>
                <a:off x="1240336" y="3762895"/>
                <a:ext cx="8684154" cy="1902382"/>
                <a:chOff x="1235239" y="247440"/>
                <a:chExt cx="8684154" cy="19023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2626F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rgbClr val="2626FE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545" r="-363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0833" r="-6250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0408" r="-612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429" r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9355" r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9032" r="-2580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2258" r="-22581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2258" r="-2258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4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/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/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STATE-ERROR CONTROLLERS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7083141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PARAMETERS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8302537" y="3886150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1179292" y="6028722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1179291" y="4178938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1179291" y="5056683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445BD4A-F156-26F3-CC5D-1D2B16D326A1}"/>
              </a:ext>
            </a:extLst>
          </p:cNvPr>
          <p:cNvGrpSpPr/>
          <p:nvPr/>
        </p:nvGrpSpPr>
        <p:grpSpPr>
          <a:xfrm>
            <a:off x="1921955" y="978408"/>
            <a:ext cx="8777872" cy="2348193"/>
            <a:chOff x="1159006" y="309228"/>
            <a:chExt cx="8777872" cy="2348193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E6BA5A41-42E1-77BB-6333-C110A7283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44772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8DB8857E-A8ED-4752-4B6C-2FC24B252DCA}"/>
                </a:ext>
              </a:extLst>
            </p:cNvPr>
            <p:cNvGrpSpPr/>
            <p:nvPr/>
          </p:nvGrpSpPr>
          <p:grpSpPr>
            <a:xfrm>
              <a:off x="1159006" y="309228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408" t="-4444" r="-816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408" r="-61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258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032" r="-2580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870" r="-8696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053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405" r="-540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8042977" y="39625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blipFill>
                <a:blip r:embed="rId4"/>
                <a:stretch>
                  <a:fillRect b="-9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729968" y="3975020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692261" y="4929338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700764" y="5903988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E01F6277-6236-D696-90BB-DFA59A57BE35}"/>
              </a:ext>
            </a:extLst>
          </p:cNvPr>
          <p:cNvGrpSpPr/>
          <p:nvPr/>
        </p:nvGrpSpPr>
        <p:grpSpPr>
          <a:xfrm>
            <a:off x="1851878" y="1003920"/>
            <a:ext cx="8777872" cy="2358372"/>
            <a:chOff x="1159006" y="2677899"/>
            <a:chExt cx="8777872" cy="2358372"/>
          </a:xfrm>
        </p:grpSpPr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04874DD6-E1B6-6EBE-4F30-706F36CA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282657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262D1B45-0B60-5D28-3A74-E279AF42A8F4}"/>
                </a:ext>
              </a:extLst>
            </p:cNvPr>
            <p:cNvGrpSpPr/>
            <p:nvPr/>
          </p:nvGrpSpPr>
          <p:grpSpPr>
            <a:xfrm>
              <a:off x="1159006" y="2677899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t="-4444" r="-1521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65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636" r="-909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2258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953" r="-232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108" r="-270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4848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Choice of parameter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926663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 dirty="0">
                <a:latin typeface="Bahnschrift SemiCondensed" panose="020B0502040204020203" pitchFamily="34" charset="0"/>
              </a:rPr>
              <a:t> primitive and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1133117" y="3686826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6821518" y="3694424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F45BBF55-BF9A-4967-BC1C-16AC2118B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0" y="4464655"/>
            <a:ext cx="2340371" cy="229981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97C43EB-E768-4D76-9A4B-863C72830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98" y="4464655"/>
            <a:ext cx="2340371" cy="22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86682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37D116-3FAC-B06F-E494-8A48BF6A216C}"/>
              </a:ext>
            </a:extLst>
          </p:cNvPr>
          <p:cNvSpPr txBox="1"/>
          <p:nvPr/>
        </p:nvSpPr>
        <p:spPr>
          <a:xfrm>
            <a:off x="7456111" y="3085704"/>
            <a:ext cx="7828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it-IT" b="0" dirty="0"/>
          </a:p>
          <a:p>
            <a:endParaRPr lang="it-IT" b="0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/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26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94672898-09E5-4CE6-B0C9-BA09226F0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r="5954" b="71643"/>
          <a:stretch/>
        </p:blipFill>
        <p:spPr bwMode="auto">
          <a:xfrm>
            <a:off x="3211677" y="2523477"/>
            <a:ext cx="7359125" cy="169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/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626F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it-IT" b="0" dirty="0">
                  <a:solidFill>
                    <a:srgbClr val="2626FE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/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BA35761-84B8-186C-482F-EECF2B4004B9}"/>
              </a:ext>
            </a:extLst>
          </p:cNvPr>
          <p:cNvSpPr txBox="1"/>
          <p:nvPr/>
        </p:nvSpPr>
        <p:spPr>
          <a:xfrm>
            <a:off x="3858533" y="2691273"/>
            <a:ext cx="333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/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/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/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11111" r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/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FF2AB7C-94D5-D8CA-90C9-5F435D57F1A1}"/>
                  </a:ext>
                </a:extLst>
              </p:cNvPr>
              <p:cNvSpPr txBox="1"/>
              <p:nvPr/>
            </p:nvSpPr>
            <p:spPr>
              <a:xfrm>
                <a:off x="5446333" y="5263866"/>
                <a:ext cx="4049547" cy="1642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𝑎𝑡𝑎𝑛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b="0" dirty="0"/>
              </a:p>
              <a:p>
                <a:endParaRPr lang="it-IT" b="0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FF2AB7C-94D5-D8CA-90C9-5F435D57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33" y="5263866"/>
                <a:ext cx="4049547" cy="1642757"/>
              </a:xfrm>
              <a:prstGeom prst="rect">
                <a:avLst/>
              </a:prstGeom>
              <a:blipFill>
                <a:blip r:embed="rId10"/>
                <a:stretch>
                  <a:fillRect l="-28125" t="-96923" b="-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22">
            <a:extLst>
              <a:ext uri="{FF2B5EF4-FFF2-40B4-BE49-F238E27FC236}">
                <a16:creationId xmlns:a16="http://schemas.microsoft.com/office/drawing/2014/main" id="{28098E40-A8C3-2B90-3A55-1D39A1B7B558}"/>
              </a:ext>
            </a:extLst>
          </p:cNvPr>
          <p:cNvSpPr txBox="1"/>
          <p:nvPr/>
        </p:nvSpPr>
        <p:spPr>
          <a:xfrm>
            <a:off x="2954012" y="5360133"/>
            <a:ext cx="184930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</p:spTree>
    <p:extLst>
      <p:ext uri="{BB962C8B-B14F-4D97-AF65-F5344CB8AC3E}">
        <p14:creationId xmlns:p14="http://schemas.microsoft.com/office/powerpoint/2010/main" val="60060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/>
              <p:nvPr/>
            </p:nvSpPr>
            <p:spPr>
              <a:xfrm>
                <a:off x="9574686" y="2862569"/>
                <a:ext cx="8492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686" y="2862569"/>
                <a:ext cx="849205" cy="276999"/>
              </a:xfrm>
              <a:prstGeom prst="rect">
                <a:avLst/>
              </a:prstGeom>
              <a:blipFill>
                <a:blip r:embed="rId2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/>
              <p:nvPr/>
            </p:nvSpPr>
            <p:spPr>
              <a:xfrm>
                <a:off x="1828472" y="2862569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472" y="2862569"/>
                <a:ext cx="175260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09F97668-2F24-8B48-59E8-D4657E587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3775" r="-894"/>
          <a:stretch/>
        </p:blipFill>
        <p:spPr bwMode="auto">
          <a:xfrm>
            <a:off x="2636659" y="2837493"/>
            <a:ext cx="7986698" cy="157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/>
              <p:nvPr/>
            </p:nvSpPr>
            <p:spPr>
              <a:xfrm>
                <a:off x="4290707" y="3622871"/>
                <a:ext cx="10160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b="0" dirty="0">
                    <a:solidFill>
                      <a:srgbClr val="2626FE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t-IT" b="0" dirty="0">
                  <a:solidFill>
                    <a:srgbClr val="2626F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707" y="3622871"/>
                <a:ext cx="1016079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/>
              <p:nvPr/>
            </p:nvSpPr>
            <p:spPr>
              <a:xfrm>
                <a:off x="7129817" y="2837493"/>
                <a:ext cx="5119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817" y="2837493"/>
                <a:ext cx="511954" cy="276999"/>
              </a:xfrm>
              <a:prstGeom prst="rect">
                <a:avLst/>
              </a:prstGeom>
              <a:blipFill>
                <a:blip r:embed="rId6"/>
                <a:stretch>
                  <a:fillRect l="-2439" r="-4878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/>
              <p:nvPr/>
            </p:nvSpPr>
            <p:spPr>
              <a:xfrm>
                <a:off x="4798746" y="2862568"/>
                <a:ext cx="9144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46" y="2862568"/>
                <a:ext cx="91440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3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1358</Words>
  <Application>Microsoft Macintosh PowerPoint</Application>
  <PresentationFormat>Widescreen</PresentationFormat>
  <Paragraphs>332</Paragraphs>
  <Slides>37</Slides>
  <Notes>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5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Office Theme</vt:lpstr>
      <vt:lpstr>Robotics &amp; Control 2</vt:lpstr>
      <vt:lpstr>THE PROBLEM</vt:lpstr>
      <vt:lpstr>SOLUTION APPROACH</vt:lpstr>
      <vt:lpstr>CONSENSUS</vt:lpstr>
      <vt:lpstr>CONSENSUS</vt:lpstr>
      <vt:lpstr>REGULATION - CARTESIAN</vt:lpstr>
      <vt:lpstr>REGULATION - CARTESIAN</vt:lpstr>
      <vt:lpstr>REGULATION - POSTURE</vt:lpstr>
      <vt:lpstr>REGULATION - POSTURE</vt:lpstr>
      <vt:lpstr>REGULATION - POSTURE</vt:lpstr>
      <vt:lpstr>CONTROLLER SWITCH</vt:lpstr>
      <vt:lpstr>CONTROLLER SWITCH</vt:lpstr>
      <vt:lpstr>TESTS &amp; EVALUATION PROCEDURE</vt:lpstr>
      <vt:lpstr>ERROR CHECK BLOCK</vt:lpstr>
      <vt:lpstr>CONVERGENCE AND PROXIMITY TESTS</vt:lpstr>
      <vt:lpstr>SENSITIVITY TEST</vt:lpstr>
      <vt:lpstr>SMOOTHNESS TEST</vt:lpstr>
      <vt:lpstr>TRACKING: CIRCULAR TRAJECTORY</vt:lpstr>
      <vt:lpstr>LINEAR CONTROLLER - IMPLEMENTATION</vt:lpstr>
      <vt:lpstr>LINEAR CONTROLLER - RESULTS</vt:lpstr>
      <vt:lpstr>LINEAR CONTROLLER - RESULTS</vt:lpstr>
      <vt:lpstr>Presentazione standard di PowerPoint</vt:lpstr>
      <vt:lpstr>NON-LINEAR CONTROLLER - RESULTS</vt:lpstr>
      <vt:lpstr>NON-LINEAR CONTROLLER - RESULTS</vt:lpstr>
      <vt:lpstr>STATE-ERROR CONTROLLERS – IMPLEMENTATION ISSUES</vt:lpstr>
      <vt:lpstr>THIS IS THE EXPLANATION – HIDDEN SLIDE</vt:lpstr>
      <vt:lpstr>Presentazione standard di PowerPoint</vt:lpstr>
      <vt:lpstr>SAGITTAL CONTROLLER - RESULTS</vt:lpstr>
      <vt:lpstr>SAGITTAL CONTROLLER - RESULTS</vt:lpstr>
      <vt:lpstr>Presentazione standard di PowerPoint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Giulia Pegoraro</cp:lastModifiedBy>
  <cp:revision>143</cp:revision>
  <dcterms:created xsi:type="dcterms:W3CDTF">2024-01-06T13:47:51Z</dcterms:created>
  <dcterms:modified xsi:type="dcterms:W3CDTF">2024-02-18T09:32:48Z</dcterms:modified>
</cp:coreProperties>
</file>