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261" r:id="rId4"/>
    <p:sldId id="263" r:id="rId5"/>
    <p:sldId id="291" r:id="rId6"/>
    <p:sldId id="264" r:id="rId7"/>
    <p:sldId id="265" r:id="rId8"/>
    <p:sldId id="282" r:id="rId9"/>
    <p:sldId id="266" r:id="rId10"/>
    <p:sldId id="289" r:id="rId11"/>
    <p:sldId id="267" r:id="rId12"/>
    <p:sldId id="278" r:id="rId13"/>
    <p:sldId id="293" r:id="rId14"/>
    <p:sldId id="294" r:id="rId15"/>
    <p:sldId id="295" r:id="rId16"/>
    <p:sldId id="296" r:id="rId17"/>
    <p:sldId id="268" r:id="rId18"/>
    <p:sldId id="272" r:id="rId19"/>
    <p:sldId id="290" r:id="rId20"/>
    <p:sldId id="280" r:id="rId21"/>
    <p:sldId id="281" r:id="rId22"/>
    <p:sldId id="279" r:id="rId23"/>
    <p:sldId id="269" r:id="rId24"/>
    <p:sldId id="288" r:id="rId25"/>
    <p:sldId id="284" r:id="rId26"/>
    <p:sldId id="270" r:id="rId27"/>
    <p:sldId id="287" r:id="rId28"/>
    <p:sldId id="283" r:id="rId29"/>
    <p:sldId id="271" r:id="rId30"/>
    <p:sldId id="286" r:id="rId31"/>
    <p:sldId id="274" r:id="rId32"/>
    <p:sldId id="285" r:id="rId33"/>
    <p:sldId id="276" r:id="rId34"/>
    <p:sldId id="277" r:id="rId35"/>
    <p:sldId id="259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E0D"/>
    <a:srgbClr val="2626FE"/>
    <a:srgbClr val="CF4548"/>
    <a:srgbClr val="B4B4B4"/>
    <a:srgbClr val="C5C5C5"/>
    <a:srgbClr val="BFBFBF"/>
    <a:srgbClr val="000000"/>
    <a:srgbClr val="FF9900"/>
    <a:srgbClr val="F1C7C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94626"/>
  </p:normalViewPr>
  <p:slideViewPr>
    <p:cSldViewPr snapToGrid="0">
      <p:cViewPr>
        <p:scale>
          <a:sx n="83" d="100"/>
          <a:sy n="83" d="100"/>
        </p:scale>
        <p:origin x="1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5EDBA-B138-4236-BC15-49AA070228CC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48C75-6FAC-4900-AA69-1876E864B2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7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4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48C75-6FAC-4900-AA69-1876E864B2D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6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ABB6-D991-B87B-BE46-C00B0DB8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6547-7591-CCED-CAD0-2190453D1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8AAA9-0FB9-7572-07BE-F0D7ACEB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9CF6-8D2B-7679-EC55-8705CBA4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B624-C3AA-F100-B452-934CCCE7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7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AD2C-98F3-B04C-4B1A-03359569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D5D4-2D20-D207-8391-91834554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CA89-0B9C-BC9B-EAC4-D58B931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4375-4402-6EC2-1A68-4A4E5D3D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C7A0-EDE7-1349-CF28-97D75E28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A76A3-DDBF-DDE1-9DEE-806862207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A566-8DC4-CDC0-FE1C-49D6AFE63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E752-2EBE-2558-C7AA-46030BA4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9367-7BC9-4BA0-6C8C-8287798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710C9-F48E-05C5-763C-8BA67208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52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10D7-4EF0-CB70-672D-3D9651E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D8C7-C143-B482-C14E-0EBD89D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8E11-6FBB-C919-ED2B-E4A2AE59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A738-50A0-5D70-0B2F-D84D929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197B-8432-41CD-DC45-87AF6C7D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0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803B-0A34-BF99-0727-2754F182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5A12-7A77-B6F6-E945-0905DA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7642-E486-BB6E-1762-F9DF74CC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08F1-3DDA-22A4-304F-08A5AC63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AC746-2A2E-7200-4D74-A7D31349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65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E2C4-A784-5402-4B0F-5C5D3758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ABBB-DC56-AD5B-A13B-965AEBA84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E006D-1DCC-361D-9F0A-0FDE9D02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4DA6-EC0C-23E4-20A1-0D37189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E906-1B98-EE16-76C3-C429291E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248E-3B57-9887-EBE7-433482F6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41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4E-AC20-DA9D-E716-24C27893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DEDC-C291-29D5-5C4E-D8527A6D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80C2-C36B-7410-E261-E41E8E24E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99894-515C-7794-6032-40892CCC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B37C5-B91B-F716-FB98-674831976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84C4A-BF4D-4F61-18B4-561FD86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05738-C426-A7EB-5899-44B1E2B8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25B8B-1B67-991D-1FE1-48DC2D8A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1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7B0E-E5A4-45C0-B197-F412D9CD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206B5-C409-6D24-0CFD-44CDF5F8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AB381-83A7-C823-9E97-539EDB7F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E98D7-2934-83CE-F969-C53F64A6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43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D71B1-24AC-5001-0B2A-9FF91165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1CD18-2A7E-6D5D-6749-3D1F0D36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B291-7AB5-83AD-2675-8115CC9A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38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F99-54D3-823D-1DDC-1067F928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7EBA-9C50-404B-C29C-0D350EF3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1E756-4E21-6857-CB9B-7FB17A2E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A890-4A0B-3C9B-8BDE-91A12885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BB1A-8DF2-8F84-2165-7137BD0C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C2F52-D290-1972-3C41-A1128BB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6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62EE-0619-4D8C-025A-28AFD81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052E0-AA40-816C-2EA0-63EF03B3A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A0400-823E-3732-1C5A-A64C57F90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E56F4-CEE2-CA1F-BB2F-E489525D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4FF0-E40F-6A77-DFE5-C31219B8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F0785-7C46-A1F2-3554-4A78A653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7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2E623-8D09-6192-E064-F6B91FCF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CAE1-C6A5-EE12-E17B-9B15AD995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4BF9-37D3-2F37-3A6E-2094CCCF0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EDA2-A3D8-44A3-A89B-0F29AADCE6D8}" type="datetimeFigureOut">
              <a:rPr lang="it-IT" smtClean="0"/>
              <a:t>15/02/2024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D91A-F389-73A0-9000-4B42904F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9C77-DFEC-1921-9A51-E846D6924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A6E2-E168-450F-A79D-65183BD15D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8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0.png"/><Relationship Id="rId7" Type="http://schemas.openxmlformats.org/officeDocument/2006/relationships/image" Target="../media/image29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110.png"/><Relationship Id="rId15" Type="http://schemas.openxmlformats.org/officeDocument/2006/relationships/image" Target="../media/image33.png"/><Relationship Id="rId10" Type="http://schemas.openxmlformats.org/officeDocument/2006/relationships/image" Target="../media/image280.png"/><Relationship Id="rId4" Type="http://schemas.openxmlformats.org/officeDocument/2006/relationships/image" Target="../media/image100.PNG"/><Relationship Id="rId9" Type="http://schemas.openxmlformats.org/officeDocument/2006/relationships/image" Target="../media/image270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463B28-58F0-F46A-4D08-3FFDB38B188F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4D802-C973-5AB8-983E-D742C160640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FC981F-3576-A92B-5C35-A532A4CFA8A3}"/>
              </a:ext>
            </a:extLst>
          </p:cNvPr>
          <p:cNvSpPr/>
          <p:nvPr/>
        </p:nvSpPr>
        <p:spPr>
          <a:xfrm>
            <a:off x="4392602" y="-853700"/>
            <a:ext cx="16465293" cy="8565399"/>
          </a:xfrm>
          <a:prstGeom prst="triangle">
            <a:avLst>
              <a:gd name="adj" fmla="val 51615"/>
            </a:avLst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22C6F-5D98-33FC-3783-8AAAD077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74" y="1030147"/>
            <a:ext cx="11771452" cy="129636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it-IT" dirty="0" err="1">
                <a:solidFill>
                  <a:schemeClr val="tx1"/>
                </a:solidFill>
                <a:latin typeface="Bahnschrift" panose="020B0502040204020203" pitchFamily="34" charset="0"/>
              </a:rPr>
              <a:t>Robotics</a:t>
            </a:r>
            <a:r>
              <a:rPr lang="it-IT" dirty="0">
                <a:solidFill>
                  <a:schemeClr val="tx1"/>
                </a:solidFill>
                <a:latin typeface="Bahnschrift" panose="020B0502040204020203" pitchFamily="34" charset="0"/>
              </a:rPr>
              <a:t> &amp; Control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AC58D-8DBC-4F29-234E-3249B122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0679" y="2740393"/>
            <a:ext cx="6030642" cy="2065146"/>
          </a:xfrm>
          <a:noFill/>
        </p:spPr>
        <p:txBody>
          <a:bodyPr anchor="ctr"/>
          <a:lstStyle/>
          <a:p>
            <a:r>
              <a:rPr lang="it-IT" dirty="0">
                <a:latin typeface="Bahnschrift Condensed" panose="020B0502040204020203" pitchFamily="34" charset="0"/>
              </a:rPr>
              <a:t>Cristian Lorenzi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Filippo Gottardo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Giulia Pegoraro</a:t>
            </a:r>
          </a:p>
          <a:p>
            <a:r>
              <a:rPr lang="it-IT" dirty="0">
                <a:latin typeface="Bahnschrift Condensed" panose="020B0502040204020203" pitchFamily="34" charset="0"/>
              </a:rPr>
              <a:t>Edoardo Di Pietrantonio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49D35-17E3-E09E-902D-8C5030D301D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4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1ADB-5749-BFDF-5A2A-726CE492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2563FF-08E9-AAF9-4E07-7A6808811C4A}"/>
              </a:ext>
            </a:extLst>
          </p:cNvPr>
          <p:cNvSpPr/>
          <p:nvPr/>
        </p:nvSpPr>
        <p:spPr>
          <a:xfrm>
            <a:off x="876300" y="0"/>
            <a:ext cx="113157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C73774-ABE8-8739-9388-DCAF1FA48F7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CC97-CAD6-F5C1-473D-9601618E82E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460F2-D7A7-FBBB-8D1A-BE6F49820DE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CAA03D-A895-CA5D-97AC-6A01975E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A334D1-B8D0-F3D4-67B4-54D8FB317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39" y="1341473"/>
            <a:ext cx="6345523" cy="949374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EXAMPLE OF NON SMOOTH TRANSITION </a:t>
            </a:r>
          </a:p>
          <a:p>
            <a:pPr marL="0" indent="0" algn="ctr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 THIS CAN BE AVOIDED WITH PROPER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F94038-DE87-6C0A-C2E3-7CBDF5944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3" t="20158" r="11820" b="4194"/>
          <a:stretch/>
        </p:blipFill>
        <p:spPr>
          <a:xfrm>
            <a:off x="3512459" y="2501495"/>
            <a:ext cx="5167083" cy="3991380"/>
          </a:xfrm>
          <a:prstGeom prst="rect">
            <a:avLst/>
          </a:prstGeom>
          <a:ln w="28575">
            <a:solidFill>
              <a:srgbClr val="B4B4B4"/>
            </a:solidFill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14C610-21B4-2B57-7757-C6C9AD887650}"/>
              </a:ext>
            </a:extLst>
          </p:cNvPr>
          <p:cNvSpPr txBox="1"/>
          <p:nvPr/>
        </p:nvSpPr>
        <p:spPr>
          <a:xfrm>
            <a:off x="8881188" y="3028950"/>
            <a:ext cx="2193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NOTA: si riesce ad avere degli zoom delle discontinuità?</a:t>
            </a:r>
          </a:p>
        </p:txBody>
      </p:sp>
    </p:spTree>
    <p:extLst>
      <p:ext uri="{BB962C8B-B14F-4D97-AF65-F5344CB8AC3E}">
        <p14:creationId xmlns:p14="http://schemas.microsoft.com/office/powerpoint/2010/main" val="4409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-25848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TESTS &amp; EVALUATION PROCEDURE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38A505-5569-961A-20BE-5DB4C3A8AA0E}"/>
              </a:ext>
            </a:extLst>
          </p:cNvPr>
          <p:cNvSpPr txBox="1">
            <a:spLocks/>
          </p:cNvSpPr>
          <p:nvPr/>
        </p:nvSpPr>
        <p:spPr>
          <a:xfrm>
            <a:off x="12435318" y="550884"/>
            <a:ext cx="4462640" cy="413915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if</a:t>
            </a:r>
            <a:r>
              <a:rPr lang="it-IT" sz="2000" dirty="0">
                <a:latin typeface="Bahnschrift SemiCondensed" panose="020B0502040204020203" pitchFamily="34" charset="0"/>
              </a:rPr>
              <a:t> the controller strategy works and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quickly</a:t>
            </a:r>
            <a:r>
              <a:rPr lang="it-IT" sz="2000" dirty="0">
                <a:latin typeface="Bahnschrift SemiCondensed" panose="020B0502040204020203" pitchFamily="34" charset="0"/>
              </a:rPr>
              <a:t>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move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position/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SMOOTHNESS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smoothness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paths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robustness</a:t>
            </a:r>
            <a:r>
              <a:rPr lang="it-IT" sz="2000" dirty="0">
                <a:latin typeface="Bahnschrift SemiCondensed" panose="020B0502040204020203" pitchFamily="34" charset="0"/>
              </a:rPr>
              <a:t> of the controllers to small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of gain </a:t>
            </a:r>
            <a:r>
              <a:rPr lang="it-IT" sz="2000" dirty="0" err="1">
                <a:latin typeface="Bahnschrift SemiCondensed" panose="020B0502040204020203" pitchFamily="34" charset="0"/>
              </a:rPr>
              <a:t>values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PROXIMITY TEST </a:t>
            </a:r>
            <a:r>
              <a:rPr lang="it-IT" sz="2000" dirty="0">
                <a:latin typeface="Bahnschrift SemiCondensed" panose="020B0502040204020203" pitchFamily="34" charset="0"/>
              </a:rPr>
              <a:t>– </a:t>
            </a:r>
            <a:r>
              <a:rPr lang="it-IT" sz="2000" dirty="0" err="1">
                <a:latin typeface="Bahnschrift SemiCondensed" panose="020B0502040204020203" pitchFamily="34" charset="0"/>
              </a:rPr>
              <a:t>tests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how</a:t>
            </a:r>
            <a:r>
              <a:rPr lang="it-IT" sz="2000" dirty="0">
                <a:latin typeface="Bahnschrift SemiCondensed" panose="020B0502040204020203" pitchFamily="34" charset="0"/>
              </a:rPr>
              <a:t> close the agents are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17EA97B-9041-6099-629A-7B8E36B2108B}"/>
              </a:ext>
            </a:extLst>
          </p:cNvPr>
          <p:cNvGrpSpPr/>
          <p:nvPr/>
        </p:nvGrpSpPr>
        <p:grpSpPr>
          <a:xfrm>
            <a:off x="862687" y="1690688"/>
            <a:ext cx="10466627" cy="4599392"/>
            <a:chOff x="1238735" y="1689080"/>
            <a:chExt cx="10466627" cy="459939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23CA22D-7DFF-D6BA-3BB8-A8069F090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5567" y="1690688"/>
              <a:ext cx="2979795" cy="45977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525B4B22-80C7-739F-2567-14B64EBB9038}"/>
                </a:ext>
              </a:extLst>
            </p:cNvPr>
            <p:cNvGrpSpPr/>
            <p:nvPr/>
          </p:nvGrpSpPr>
          <p:grpSpPr>
            <a:xfrm>
              <a:off x="1238735" y="1689080"/>
              <a:ext cx="3564120" cy="4599392"/>
              <a:chOff x="1238735" y="1689080"/>
              <a:chExt cx="3564120" cy="4599392"/>
            </a:xfrm>
          </p:grpSpPr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28FB3F-55D8-B5A3-38D9-A54CA6DEA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168908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CONVERGENCE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91122F-FDEC-95A4-9E85-23A4EE45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413442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SMOOTHNESS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9C0B44-26F0-1441-A65F-8D3A89D65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5" y="5357091"/>
                <a:ext cx="3564120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SENSITIVITY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5C86408-61A3-C3A6-4DA6-ACD60F3F8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8736" y="2911750"/>
                <a:ext cx="3564119" cy="93138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it-IT" sz="3200" b="1" dirty="0">
                    <a:latin typeface="Bahnschrift SemiCondensed" panose="020B0502040204020203" pitchFamily="34" charset="0"/>
                  </a:rPr>
                  <a:t>PROXIMITY TEST:</a:t>
                </a:r>
                <a:endParaRPr lang="it-IT" sz="3200" dirty="0">
                  <a:latin typeface="Bahnschrift SemiCondensed" panose="020B0502040204020203" pitchFamily="34" charset="0"/>
                </a:endParaRP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2902F42A-7363-2F47-2BD7-11155DE4CA31}"/>
                </a:ext>
              </a:extLst>
            </p:cNvPr>
            <p:cNvGrpSpPr/>
            <p:nvPr/>
          </p:nvGrpSpPr>
          <p:grpSpPr>
            <a:xfrm>
              <a:off x="4982151" y="1846994"/>
              <a:ext cx="3564120" cy="4329730"/>
              <a:chOff x="4918129" y="1846994"/>
              <a:chExt cx="3564120" cy="4329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/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sz="2000" b="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it-IT" sz="2000" b="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84EBFE61-863F-EC99-84E0-BF8C355D2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6731" y="1846994"/>
                    <a:ext cx="2546916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5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Compare </a:t>
                    </a:r>
                    <a14:m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lang="it-IT" sz="2000" dirty="0"/>
                      <a:t> for </a:t>
                    </a:r>
                    <a:r>
                      <a:rPr lang="it-IT" sz="2000" dirty="0" err="1"/>
                      <a:t>different</a:t>
                    </a:r>
                    <a:r>
                      <a:rPr lang="it-IT" sz="2000" dirty="0"/>
                      <a:t> tracking strategies</a:t>
                    </a:r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308AB5FA-5B8C-DFBD-E5EB-453CCBADC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514" y="2992720"/>
                    <a:ext cx="2907351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4310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6C33116-F1AB-9F4A-9FA8-865B6B38279D}"/>
                  </a:ext>
                </a:extLst>
              </p:cNvPr>
              <p:cNvSpPr txBox="1"/>
              <p:nvPr/>
            </p:nvSpPr>
            <p:spPr>
              <a:xfrm>
                <a:off x="5426731" y="4230779"/>
                <a:ext cx="25469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 err="1"/>
                  <a:t>Evaluate</a:t>
                </a:r>
                <a:r>
                  <a:rPr lang="it-IT" sz="2000" dirty="0"/>
                  <a:t> the agents’ </a:t>
                </a:r>
                <a:r>
                  <a:rPr lang="it-IT" sz="2000" dirty="0" err="1"/>
                  <a:t>path</a:t>
                </a:r>
                <a:r>
                  <a:rPr lang="it-IT" sz="2000" dirty="0"/>
                  <a:t> </a:t>
                </a:r>
                <a:r>
                  <a:rPr lang="it-IT" sz="2000" dirty="0" err="1"/>
                  <a:t>smoothness</a:t>
                </a:r>
                <a:endParaRPr lang="it-IT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/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2000" dirty="0"/>
                      <a:t>How </a:t>
                    </a:r>
                    <a:r>
                      <a:rPr lang="it-IT" sz="2000" dirty="0" err="1"/>
                      <a:t>robust</a:t>
                    </a:r>
                    <a:r>
                      <a:rPr lang="it-IT" sz="2000" dirty="0"/>
                      <a:t> </a:t>
                    </a:r>
                    <a:r>
                      <a:rPr lang="it-IT" sz="2000" dirty="0" err="1"/>
                      <a:t>is</a:t>
                    </a:r>
                    <a:r>
                      <a:rPr lang="it-IT" sz="2000" dirty="0"/>
                      <a:t> the controller to gain </a:t>
                    </a:r>
                    <a:r>
                      <a:rPr lang="it-IT" sz="2000" dirty="0" err="1"/>
                      <a:t>changes</a:t>
                    </a:r>
                    <a:r>
                      <a:rPr lang="it-IT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±5%</m:t>
                            </m:r>
                          </m:e>
                        </m:d>
                      </m:oMath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97C8BB8E-2419-706C-0039-33001C58A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8129" y="5468838"/>
                    <a:ext cx="3564120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274" r="-171" b="-1367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946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A798-6CAD-735A-3264-F7891086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552DB7-3334-93CD-032F-276FB3B25A5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F4B7F-1B71-E84C-31F8-9F520088360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21BAF-5E47-F8E6-437A-754EE47B6167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70B3F-ADE1-E500-CAC4-BE2B25E439CA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2333-51CD-B485-4913-E08C47F7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ERROR CHECK BLOCK</a:t>
            </a:r>
          </a:p>
        </p:txBody>
      </p:sp>
      <p:pic>
        <p:nvPicPr>
          <p:cNvPr id="7" name="Immagine 6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DB69241-F45F-36FC-AE05-C3FF6ED1B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3148456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36B25D1-2B99-0E02-E1B3-283E176D2D9A}"/>
              </a:ext>
            </a:extLst>
          </p:cNvPr>
          <p:cNvSpPr txBox="1"/>
          <p:nvPr/>
        </p:nvSpPr>
        <p:spPr>
          <a:xfrm>
            <a:off x="1567763" y="2234906"/>
            <a:ext cx="905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For easy and </a:t>
            </a:r>
            <a:r>
              <a:rPr lang="it-IT" dirty="0" err="1"/>
              <a:t>automatic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of controller </a:t>
            </a:r>
            <a:r>
              <a:rPr lang="it-IT" dirty="0" err="1"/>
              <a:t>functionality</a:t>
            </a:r>
            <a:r>
              <a:rPr lang="it-IT" dirty="0"/>
              <a:t> a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: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FC2CCB9A-31AE-E8FC-568B-92D551A8E31B}"/>
              </a:ext>
            </a:extLst>
          </p:cNvPr>
          <p:cNvGrpSpPr/>
          <p:nvPr/>
        </p:nvGrpSpPr>
        <p:grpSpPr>
          <a:xfrm>
            <a:off x="1898928" y="5434949"/>
            <a:ext cx="8394145" cy="884281"/>
            <a:chOff x="3162184" y="5334835"/>
            <a:chExt cx="8394145" cy="884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/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it-IT" dirty="0"/>
                    <a:t>Convergence flag 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≜ </m:t>
                      </m:r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𝑒𝑛𝑜𝑢𝑔h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𝑡𝑖𝑚𝑒</m:t>
                              </m:r>
                            </m:e>
                            <m:e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D368850-7837-3413-D9CD-6B2A52FF0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2184" y="5334835"/>
                  <a:ext cx="6080704" cy="884281"/>
                </a:xfrm>
                <a:prstGeom prst="rect">
                  <a:avLst/>
                </a:prstGeom>
                <a:blipFill>
                  <a:blip r:embed="rId3"/>
                  <a:stretch>
                    <a:fillRect l="-24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/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We set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9B0AA87F-768F-1FBA-DAFF-84E3AECE6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5434" y="5592309"/>
                  <a:ext cx="170089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6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444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4868-A4BF-58F5-FFB4-C836346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E41303-4D46-6EFA-7B3F-0B04CFB47424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901DA-2F29-DD6C-1C93-2669270C1BE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1034-1BA5-4BAE-5044-A3815DA16E6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4097E-891C-B4A0-5187-0492D168FD4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BABF1-44CB-3335-59AA-FD9D0797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CONVERGENCE AND PROXIMITY TESTS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6C90AA-B81F-6A5F-07AF-9CB302E6B013}"/>
              </a:ext>
            </a:extLst>
          </p:cNvPr>
          <p:cNvGrpSpPr/>
          <p:nvPr/>
        </p:nvGrpSpPr>
        <p:grpSpPr>
          <a:xfrm>
            <a:off x="413790" y="4440158"/>
            <a:ext cx="11364420" cy="2138044"/>
            <a:chOff x="476482" y="4411776"/>
            <a:chExt cx="11364420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BE169810-7C73-DDE4-1CF9-E772F9C5AA8B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and</a:t>
              </a:r>
              <a:br>
                <a:rPr lang="it-IT" sz="2000" b="1" dirty="0">
                  <a:latin typeface="Bahnschrift SemiCondensed" panose="020B0502040204020203" pitchFamily="34" charset="0"/>
                </a:rPr>
              </a:b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A9C132BA-44DC-2B25-BFD2-F2CDFD517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l="-1182" t="-2849" r="-28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0269C352-C2DE-327E-EA41-E26BEB0B9B56}"/>
                </a:ext>
              </a:extLst>
            </p:cNvPr>
            <p:cNvSpPr txBox="1">
              <a:spLocks/>
            </p:cNvSpPr>
            <p:nvPr/>
          </p:nvSpPr>
          <p:spPr>
            <a:xfrm>
              <a:off x="8234028" y="4411777"/>
              <a:ext cx="3606874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3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Compute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time to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proper</a:t>
              </a:r>
              <a:r>
                <a:rPr lang="it-IT" sz="2000" dirty="0">
                  <a:latin typeface="Bahnschrift SemiCondensed" panose="020B0502040204020203" pitchFamily="34" charset="0"/>
                </a:rPr>
                <a:t> tracking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average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distance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desired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trajectory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at</a:t>
              </a:r>
              <a:r>
                <a:rPr lang="it-IT" sz="2000" dirty="0">
                  <a:latin typeface="Bahnschrift SemiCondensed" panose="020B0502040204020203" pitchFamily="34" charset="0"/>
                </a:rPr>
                <a:t> flag switch</a:t>
              </a: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ONLY USE SUCCESSFUL RUNS!</a:t>
              </a:r>
            </a:p>
          </p:txBody>
        </p:sp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9AEA6A09-197C-667E-054A-4907AD7A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66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101B-BC52-3C16-9F79-353CAFE6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BD0ED-DBA4-D754-4DEB-12AF5EFED6B8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299C-CE98-D3E7-F85A-E50BF015AF63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C05F9-07ED-0983-A8F8-4E37B369BAA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DC48F9-757C-5944-3B92-B3F513E9A5A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E5724A-FE7C-0639-FF76-77992A2D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SENSITIVITY TEST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258D639-FE48-38C5-6960-EECCD35DF55F}"/>
              </a:ext>
            </a:extLst>
          </p:cNvPr>
          <p:cNvGrpSpPr/>
          <p:nvPr/>
        </p:nvGrpSpPr>
        <p:grpSpPr>
          <a:xfrm>
            <a:off x="758726" y="4165162"/>
            <a:ext cx="10674548" cy="2413040"/>
            <a:chOff x="476482" y="4411776"/>
            <a:chExt cx="7485648" cy="2138044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57756F23-483E-C424-5ABD-F760373A4F16}"/>
                </a:ext>
              </a:extLst>
            </p:cNvPr>
            <p:cNvSpPr txBox="1">
              <a:spLocks/>
            </p:cNvSpPr>
            <p:nvPr/>
          </p:nvSpPr>
          <p:spPr>
            <a:xfrm>
              <a:off x="476482" y="4411777"/>
              <a:ext cx="3606875" cy="2138043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1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Perform</a:t>
              </a:r>
              <a:r>
                <a:rPr lang="it-IT" sz="2000" dirty="0">
                  <a:latin typeface="Bahnschrift SemiCondensed" panose="020B0502040204020203" pitchFamily="34" charset="0"/>
                </a:rPr>
                <a:t> 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starting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random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positions </a:t>
              </a:r>
            </a:p>
            <a:p>
              <a:pPr algn="ctr"/>
              <a:r>
                <a:rPr lang="it-IT" sz="2000" dirty="0" err="1">
                  <a:latin typeface="Bahnschrift SemiCondensed" panose="020B0502040204020203" pitchFamily="34" charset="0"/>
                </a:rPr>
                <a:t>Slightly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changing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parameters</a:t>
              </a: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for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each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collect</a:t>
              </a:r>
              <a:r>
                <a:rPr lang="it-IT" sz="2000" dirty="0">
                  <a:latin typeface="Bahnschrift SemiCondensed" panose="020B0502040204020203" pitchFamily="34" charset="0"/>
                </a:rPr>
                <a:t> the output of </a:t>
              </a: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error</a:t>
              </a:r>
              <a:r>
                <a:rPr lang="it-IT" sz="2000" dirty="0">
                  <a:latin typeface="Bahnschrift SemiCondensed" panose="020B0502040204020203" pitchFamily="34" charset="0"/>
                </a:rPr>
                <a:t> check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block</a:t>
              </a:r>
              <a:endParaRPr lang="it-IT" sz="2000" dirty="0">
                <a:latin typeface="Bahnschrift SemiCondensed" panose="020B05020402040202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solidFill>
                  <a:srgbClr val="BFBFBF">
                    <a:alpha val="40000"/>
                  </a:srgbClr>
                </a:solidFill>
                <a:ln w="28575">
                  <a:noFill/>
                </a:ln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it-IT" sz="2000" b="1" dirty="0">
                      <a:latin typeface="Bahnschrift SemiCondensed" panose="020B0502040204020203" pitchFamily="34" charset="0"/>
                    </a:rPr>
                    <a:t>2</a:t>
                  </a:r>
                </a:p>
                <a:p>
                  <a:pPr marL="0" indent="0" algn="ctr">
                    <a:buNone/>
                  </a:pPr>
                  <a:r>
                    <a:rPr lang="it-IT" sz="2000" dirty="0" err="1">
                      <a:latin typeface="Bahnschrift SemiCondensed" panose="020B0502040204020203" pitchFamily="34" charset="0"/>
                    </a:rPr>
                    <a:t>Convergence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score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is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given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 by the following </a:t>
                  </a:r>
                  <a:r>
                    <a:rPr lang="it-IT" sz="2000" dirty="0" err="1">
                      <a:latin typeface="Bahnschrift SemiCondensed" panose="020B0502040204020203" pitchFamily="34" charset="0"/>
                    </a:rPr>
                    <a:t>equation</a:t>
                  </a:r>
                  <a:r>
                    <a:rPr lang="it-IT" sz="2000" dirty="0">
                      <a:latin typeface="Bahnschrift SemiCondensed" panose="020B0502040204020203" pitchFamily="34" charset="0"/>
                    </a:rPr>
                    <a:t>:</a:t>
                  </a:r>
                </a:p>
                <a:p>
                  <a:pPr marL="0" indent="0" algn="ctr">
                    <a:buNone/>
                  </a:pPr>
                  <a:endParaRPr lang="it-IT" sz="2000" dirty="0">
                    <a:latin typeface="Bahnschrift SemiCondensed" panose="020B0502040204020203" pitchFamily="34" charset="0"/>
                  </a:endParaRPr>
                </a:p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𝑆𝑢𝑐𝑐𝑒𝑠𝑠𝑓𝑢𝑙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𝑅𝑢𝑛𝑠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latin typeface="Bahnschrift Semi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1" name="Content Placeholder 2">
                  <a:extLst>
                    <a:ext uri="{FF2B5EF4-FFF2-40B4-BE49-F238E27FC236}">
                      <a16:creationId xmlns:a16="http://schemas.microsoft.com/office/drawing/2014/main" id="{B73D8D2C-56F4-282A-90A4-BAC35548D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255" y="4411776"/>
                  <a:ext cx="3606875" cy="2138043"/>
                </a:xfrm>
                <a:prstGeom prst="rect">
                  <a:avLst/>
                </a:prstGeom>
                <a:blipFill>
                  <a:blip r:embed="rId2"/>
                  <a:stretch>
                    <a:fillRect t="-252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1D70792B-B746-D6FD-2561-36909B9A8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3" y="2010759"/>
            <a:ext cx="8371014" cy="1642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21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B7A0AE-8870-624F-1F36-F37EC9E23EEF}"/>
              </a:ext>
            </a:extLst>
          </p:cNvPr>
          <p:cNvSpPr/>
          <p:nvPr/>
        </p:nvSpPr>
        <p:spPr>
          <a:xfrm>
            <a:off x="85725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SMOOTHNESS TEST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7FC90B-B568-E6FB-7D54-CAD1B469FF63}"/>
              </a:ext>
            </a:extLst>
          </p:cNvPr>
          <p:cNvSpPr txBox="1">
            <a:spLocks/>
          </p:cNvSpPr>
          <p:nvPr/>
        </p:nvSpPr>
        <p:spPr>
          <a:xfrm>
            <a:off x="1120323" y="1661508"/>
            <a:ext cx="9951355" cy="4727478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description</a:t>
            </a:r>
            <a:r>
              <a:rPr lang="it-IT" sz="2000" dirty="0">
                <a:latin typeface="Bahnschrift SemiCondensed" panose="020B0502040204020203" pitchFamily="34" charset="0"/>
              </a:rPr>
              <a:t> of «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»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very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generic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its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definition</a:t>
            </a:r>
            <a:r>
              <a:rPr lang="it-IT" sz="2000" dirty="0">
                <a:latin typeface="Bahnschrift SemiCondensed" panose="020B0502040204020203" pitchFamily="34" charset="0"/>
              </a:rPr>
              <a:t> can </a:t>
            </a:r>
            <a:r>
              <a:rPr lang="it-IT" sz="2000" dirty="0" err="1">
                <a:latin typeface="Bahnschrift SemiCondensed" panose="020B0502040204020203" pitchFamily="34" charset="0"/>
              </a:rPr>
              <a:t>become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cumbersome</a:t>
            </a:r>
            <a:r>
              <a:rPr lang="it-IT" sz="2000" dirty="0">
                <a:latin typeface="Bahnschrift SemiCondensed" panose="020B0502040204020203" pitchFamily="34" charset="0"/>
              </a:rPr>
              <a:t> and hard to </a:t>
            </a:r>
            <a:r>
              <a:rPr lang="it-IT" sz="2000" dirty="0" err="1">
                <a:latin typeface="Bahnschrift SemiCondensed" panose="020B0502040204020203" pitchFamily="34" charset="0"/>
              </a:rPr>
              <a:t>automate</a:t>
            </a:r>
            <a:r>
              <a:rPr lang="it-IT" sz="2000" dirty="0">
                <a:latin typeface="Bahnschrift SemiCondensed" panose="020B0502040204020203" pitchFamily="34" charset="0"/>
              </a:rPr>
              <a:t>,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this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property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performed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manually</a:t>
            </a:r>
            <a:r>
              <a:rPr lang="it-IT" sz="2000" dirty="0">
                <a:latin typeface="Bahnschrift SemiCondensed" panose="020B0502040204020203" pitchFamily="34" charset="0"/>
              </a:rPr>
              <a:t> in a small </a:t>
            </a:r>
            <a:r>
              <a:rPr lang="it-IT" sz="2000" dirty="0" err="1">
                <a:latin typeface="Bahnschrift SemiCondensed" panose="020B0502040204020203" pitchFamily="34" charset="0"/>
              </a:rPr>
              <a:t>number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runs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  <a:p>
            <a:pPr marL="0" indent="0" algn="ctr"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Path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characteristics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that</a:t>
            </a:r>
            <a:r>
              <a:rPr lang="it-IT" sz="2000" dirty="0">
                <a:latin typeface="Bahnschrift SemiCondensed" panose="020B0502040204020203" pitchFamily="34" charset="0"/>
              </a:rPr>
              <a:t> are </a:t>
            </a:r>
            <a:r>
              <a:rPr lang="it-IT" sz="2000" dirty="0" err="1">
                <a:latin typeface="Bahnschrift SemiCondensed" panose="020B0502040204020203" pitchFamily="34" charset="0"/>
              </a:rPr>
              <a:t>considered</a:t>
            </a:r>
            <a:r>
              <a:rPr lang="it-IT" sz="2000" dirty="0">
                <a:latin typeface="Bahnschrift SemiCondensed" panose="020B0502040204020203" pitchFamily="34" charset="0"/>
              </a:rPr>
              <a:t> for the </a:t>
            </a:r>
            <a:r>
              <a:rPr lang="it-IT" sz="2000" dirty="0" err="1">
                <a:latin typeface="Bahnschrift SemiCondensed" panose="020B0502040204020203" pitchFamily="34" charset="0"/>
              </a:rPr>
              <a:t>evaluation</a:t>
            </a:r>
            <a:r>
              <a:rPr lang="it-IT" sz="2000" dirty="0">
                <a:latin typeface="Bahnschrift SemiCondensed" panose="020B0502040204020203" pitchFamily="34" charset="0"/>
              </a:rPr>
              <a:t>: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Inversion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manouvers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to speeds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(due to </a:t>
            </a:r>
            <a:r>
              <a:rPr lang="it-IT" sz="2000" dirty="0" err="1">
                <a:latin typeface="Bahnschrift SemiCondensed" panose="020B0502040204020203" pitchFamily="34" charset="0"/>
              </a:rPr>
              <a:t>improper</a:t>
            </a:r>
            <a:r>
              <a:rPr lang="it-IT" sz="2000" dirty="0">
                <a:latin typeface="Bahnschrift SemiCondensed" panose="020B0502040204020203" pitchFamily="34" charset="0"/>
              </a:rPr>
              <a:t> gain tuning)</a:t>
            </a:r>
          </a:p>
          <a:p>
            <a:endParaRPr lang="it-IT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Solution </a:t>
            </a:r>
            <a:r>
              <a:rPr lang="it-IT" sz="2000" dirty="0" err="1">
                <a:latin typeface="Bahnschrift SemiCondensed" panose="020B0502040204020203" pitchFamily="34" charset="0"/>
              </a:rPr>
              <a:t>proposal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sudden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velocity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changes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may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mitigated</a:t>
            </a:r>
            <a:r>
              <a:rPr lang="it-IT" sz="2000" dirty="0">
                <a:latin typeface="Bahnschrift SemiCondensed" panose="020B0502040204020203" pitchFamily="34" charset="0"/>
              </a:rPr>
              <a:t> by </a:t>
            </a:r>
            <a:r>
              <a:rPr lang="it-IT" sz="2000" dirty="0" err="1">
                <a:latin typeface="Bahnschrift SemiCondensed" panose="020B0502040204020203" pitchFamily="34" charset="0"/>
              </a:rPr>
              <a:t>cascading</a:t>
            </a:r>
            <a:r>
              <a:rPr lang="it-IT" sz="2000" dirty="0">
                <a:latin typeface="Bahnschrift SemiCondensed" panose="020B0502040204020203" pitchFamily="34" charset="0"/>
              </a:rPr>
              <a:t> a low-pass filter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command</a:t>
            </a:r>
            <a:r>
              <a:rPr lang="it-IT" sz="2000" dirty="0">
                <a:latin typeface="Bahnschrift SemiCondensed" panose="020B0502040204020203" pitchFamily="34" charset="0"/>
              </a:rPr>
              <a:t> speeds.</a:t>
            </a:r>
          </a:p>
        </p:txBody>
      </p:sp>
    </p:spTree>
    <p:extLst>
      <p:ext uri="{BB962C8B-B14F-4D97-AF65-F5344CB8AC3E}">
        <p14:creationId xmlns:p14="http://schemas.microsoft.com/office/powerpoint/2010/main" val="209004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548A-CBB5-261D-D59C-52BED81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/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28A6AEE-196C-4C78-8785-AF9C0878F868}" type="mathplaceholder">
                        <a:rPr lang="en-GB" i="1" smtClean="0">
                          <a:latin typeface="Cambria Math" panose="02040503050406030204" pitchFamily="18" charset="0"/>
                        </a:rPr>
                        <a:t>Digitare l'equazione qui.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7A0AE-8870-624F-1F36-F37EC9E23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0"/>
                <a:ext cx="113157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B984BBB-6385-71F5-7EB6-152D5DB8819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8E47E-9245-12CA-1E6C-B08BA84BBD4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F5A91-3A51-E8D9-9D22-C5CE48B3B4F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831A-8B67-C4A0-9E36-67039BA5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TRACKING: CIRCULAR TRAJECTORY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E0C4EB6-31F6-4172-9B26-C98C92B3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64" y="1632328"/>
            <a:ext cx="6255071" cy="25020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4E892B-8385-403B-B6E3-2FA787596B1F}"/>
              </a:ext>
            </a:extLst>
          </p:cNvPr>
          <p:cNvSpPr txBox="1"/>
          <p:nvPr/>
        </p:nvSpPr>
        <p:spPr>
          <a:xfrm>
            <a:off x="5536869" y="3592419"/>
            <a:ext cx="156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x</a:t>
            </a:r>
            <a:r>
              <a:rPr lang="it-IT" sz="1100" baseline="-25000" dirty="0" err="1"/>
              <a:t>C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C</a:t>
            </a:r>
            <a:r>
              <a:rPr lang="it-IT" sz="1100" dirty="0"/>
              <a:t>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03E69F-7D4D-49D4-80E5-88211EC1131E}"/>
              </a:ext>
            </a:extLst>
          </p:cNvPr>
          <p:cNvSpPr txBox="1"/>
          <p:nvPr/>
        </p:nvSpPr>
        <p:spPr>
          <a:xfrm>
            <a:off x="6611691" y="2725461"/>
            <a:ext cx="102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err="1"/>
              <a:t>p</a:t>
            </a:r>
            <a:r>
              <a:rPr lang="it-IT" sz="1100" baseline="-25000" dirty="0" err="1"/>
              <a:t>d</a:t>
            </a:r>
            <a:r>
              <a:rPr lang="it-IT" sz="1100" dirty="0"/>
              <a:t> = (</a:t>
            </a:r>
            <a:r>
              <a:rPr lang="it-IT" sz="1100" dirty="0" err="1"/>
              <a:t>x</a:t>
            </a:r>
            <a:r>
              <a:rPr lang="it-IT" sz="1100" baseline="-25000" dirty="0" err="1"/>
              <a:t>d</a:t>
            </a:r>
            <a:r>
              <a:rPr lang="it-IT" sz="1100" dirty="0"/>
              <a:t> , </a:t>
            </a:r>
            <a:r>
              <a:rPr lang="it-IT" sz="1100" dirty="0" err="1"/>
              <a:t>y</a:t>
            </a:r>
            <a:r>
              <a:rPr lang="it-IT" sz="1100" baseline="-25000" dirty="0" err="1"/>
              <a:t>d</a:t>
            </a:r>
            <a:r>
              <a:rPr lang="it-IT" sz="1100" dirty="0"/>
              <a:t>)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2C74768A-8BF9-4866-9E5D-7FAA93B7AC62}"/>
              </a:ext>
            </a:extLst>
          </p:cNvPr>
          <p:cNvSpPr txBox="1"/>
          <p:nvPr/>
        </p:nvSpPr>
        <p:spPr>
          <a:xfrm>
            <a:off x="1652456" y="4655875"/>
            <a:ext cx="1657097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CENTER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EAD2A2C-EA0E-41F3-AA44-A220DB6B9541}"/>
              </a:ext>
            </a:extLst>
          </p:cNvPr>
          <p:cNvSpPr txBox="1"/>
          <p:nvPr/>
        </p:nvSpPr>
        <p:spPr>
          <a:xfrm>
            <a:off x="6805118" y="4650253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RADIUS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BD0065A-7FE2-4AD1-A1F3-5F1D43DC27D9}"/>
              </a:ext>
            </a:extLst>
          </p:cNvPr>
          <p:cNvSpPr txBox="1"/>
          <p:nvPr/>
        </p:nvSpPr>
        <p:spPr>
          <a:xfrm>
            <a:off x="1652456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FREQUENCY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7E900FB2-7BF6-4A80-BAF3-F10F482576ED}"/>
              </a:ext>
            </a:extLst>
          </p:cNvPr>
          <p:cNvSpPr txBox="1"/>
          <p:nvPr/>
        </p:nvSpPr>
        <p:spPr>
          <a:xfrm>
            <a:off x="6805118" y="5526389"/>
            <a:ext cx="1657098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TRAJECTORY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/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E3FDDA6-4F41-406F-8EFC-A21AA7C40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667" y="5225672"/>
                <a:ext cx="4234148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/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dirty="0"/>
                  <a:t>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 [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75053E54-D96D-4731-96C0-6935AF6A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559" y="4644089"/>
                <a:ext cx="423414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/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 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19">
                <a:extLst>
                  <a:ext uri="{FF2B5EF4-FFF2-40B4-BE49-F238E27FC236}">
                    <a16:creationId xmlns:a16="http://schemas.microsoft.com/office/drawing/2014/main" id="{DA3B61C9-2205-4045-A8F3-ACBBD5446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87" y="5401560"/>
                <a:ext cx="4234148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/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𝐶𝑜𝑛𝑠𝑒𝑛𝑠𝑢𝑠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C487855C-A150-4FA6-A6BB-E97B893E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61" y="4642711"/>
                <a:ext cx="423414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7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C3E3FF-6E4C-7523-0BD4-BEDA6EB5875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98589" y="2338012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2"/>
            <a:ext cx="12192000" cy="976276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IMPLEMENTATION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4B984C-DBFB-4103-2E6F-27C9D15FF2E6}"/>
              </a:ext>
            </a:extLst>
          </p:cNvPr>
          <p:cNvSpPr txBox="1">
            <a:spLocks/>
          </p:cNvSpPr>
          <p:nvPr/>
        </p:nvSpPr>
        <p:spPr>
          <a:xfrm>
            <a:off x="8084600" y="3738907"/>
            <a:ext cx="3116417" cy="2241870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 and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/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CA56D0-456C-0612-70E3-033AD0685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40" y="3451633"/>
                <a:ext cx="3811247" cy="825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0B798C2-9248-5B17-DB67-A795DBB9C04A}"/>
              </a:ext>
            </a:extLst>
          </p:cNvPr>
          <p:cNvGrpSpPr/>
          <p:nvPr/>
        </p:nvGrpSpPr>
        <p:grpSpPr>
          <a:xfrm>
            <a:off x="4233285" y="4418069"/>
            <a:ext cx="3023755" cy="979993"/>
            <a:chOff x="7134606" y="3429000"/>
            <a:chExt cx="3737610" cy="979993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/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DF01D4E-FEAF-27D9-DBE0-82E0E4BA1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4606" y="3429000"/>
                  <a:ext cx="37376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/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E14A9FF-85D9-69AB-106B-3002C176A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920" y="3706813"/>
                  <a:ext cx="3246120" cy="702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/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2C3660-E0A6-6268-F7A4-77643BDE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089" y="5565982"/>
                <a:ext cx="4234148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B96251-41CD-8405-7290-EDCFB43F31B9}"/>
              </a:ext>
            </a:extLst>
          </p:cNvPr>
          <p:cNvSpPr txBox="1"/>
          <p:nvPr/>
        </p:nvSpPr>
        <p:spPr>
          <a:xfrm>
            <a:off x="1759309" y="3738907"/>
            <a:ext cx="175590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F16572-E2DD-8865-7AEA-A0BDA6A17740}"/>
              </a:ext>
            </a:extLst>
          </p:cNvPr>
          <p:cNvSpPr txBox="1"/>
          <p:nvPr/>
        </p:nvSpPr>
        <p:spPr>
          <a:xfrm>
            <a:off x="1759309" y="4737010"/>
            <a:ext cx="198846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CB8CC-22F7-24B2-607D-396E5289BFF6}"/>
              </a:ext>
            </a:extLst>
          </p:cNvPr>
          <p:cNvSpPr txBox="1"/>
          <p:nvPr/>
        </p:nvSpPr>
        <p:spPr>
          <a:xfrm>
            <a:off x="1759310" y="5738924"/>
            <a:ext cx="28329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AE348D0-D4A7-CDF0-5BD0-A5173DAE9440}"/>
              </a:ext>
            </a:extLst>
          </p:cNvPr>
          <p:cNvGrpSpPr/>
          <p:nvPr/>
        </p:nvGrpSpPr>
        <p:grpSpPr>
          <a:xfrm>
            <a:off x="1813156" y="961384"/>
            <a:ext cx="8728977" cy="2143572"/>
            <a:chOff x="1217926" y="247440"/>
            <a:chExt cx="8728977" cy="2143572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E90B07C-01B3-E28C-4978-BB41B8C5B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7926" y="524439"/>
              <a:ext cx="8728977" cy="186657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/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526F011-4051-DF5A-4A25-ABFE732A9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875" y="1028700"/>
                  <a:ext cx="2260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622" r="-21622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/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1321A32-108A-7B83-0B5A-7C5376F39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0925" y="1609725"/>
                  <a:ext cx="226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8108" r="-27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1C755153-29DF-6E5E-7559-AC989964CD67}"/>
                </a:ext>
              </a:extLst>
            </p:cNvPr>
            <p:cNvGrpSpPr/>
            <p:nvPr/>
          </p:nvGrpSpPr>
          <p:grpSpPr>
            <a:xfrm>
              <a:off x="1235239" y="247440"/>
              <a:ext cx="8684154" cy="1902382"/>
              <a:chOff x="1235239" y="247440"/>
              <a:chExt cx="8684154" cy="19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626F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A46B93C8-81E4-AFDA-7791-2624C9BCC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350" y="247440"/>
                    <a:ext cx="673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05" r="-2703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41361401-CCF1-02AF-32BD-2990D0F1A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164" y="1554360"/>
                    <a:ext cx="2957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08" r="-408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8DF13D0C-A174-F26B-B928-29C41F25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239" y="1028700"/>
                    <a:ext cx="29610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408" r="-612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801A1F9A-9DAB-FE71-1EFC-B89F4276C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938" y="1073361"/>
                    <a:ext cx="17177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429" r="-17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966C1127-ECCE-BA9F-661E-DFEA797D4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415" y="1073360"/>
                    <a:ext cx="1917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355" r="-161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1D9F8FA1-504D-0A60-1C8F-B62BB6EB4C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0842" y="1872823"/>
                    <a:ext cx="189475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8125" r="-2187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/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4A972F35-7329-4A11-66BC-EDDBD14C1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5834" y="1872822"/>
                    <a:ext cx="18947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/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E93E60AC-5F0A-FCFC-6045-323E7004E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4471" y="1028700"/>
                    <a:ext cx="18492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6BAA7F9A-6DD0-3603-3AB7-C406BD833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673" y="1073360"/>
                    <a:ext cx="47532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719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E4881A-30C6-6AA1-366D-4FCAEE820166}"/>
              </a:ext>
            </a:extLst>
          </p:cNvPr>
          <p:cNvSpPr txBox="1">
            <a:spLocks/>
          </p:cNvSpPr>
          <p:nvPr/>
        </p:nvSpPr>
        <p:spPr>
          <a:xfrm>
            <a:off x="1370843" y="1580976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754ABA-4B90-B483-5295-069CEDBD8359}"/>
              </a:ext>
            </a:extLst>
          </p:cNvPr>
          <p:cNvSpPr txBox="1">
            <a:spLocks/>
          </p:cNvSpPr>
          <p:nvPr/>
        </p:nvSpPr>
        <p:spPr>
          <a:xfrm>
            <a:off x="2202813" y="3137814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86.67%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1370843" y="46946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norm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distance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0.240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5DE4B-2554-BDA3-D6C7-374469914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5241" r="11933" b="4626"/>
          <a:stretch/>
        </p:blipFill>
        <p:spPr>
          <a:xfrm>
            <a:off x="6457568" y="1620468"/>
            <a:ext cx="4858132" cy="4500522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63127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10D7C-2213-5F0E-0021-EFBE2414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6C7E1D-3E23-249F-B350-7FD947073D42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32ED-2363-DB09-96E1-8A23CAFFE345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B9BF1-C823-476D-C322-2A2338FC5C8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D84C-C7A3-ACA1-80D1-7F3944753680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43288-25F4-AD3E-ED68-A32F3B1F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07F09-0BB4-A609-374B-38D86BEF9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1" t="4447" r="14357" b="5977"/>
          <a:stretch/>
        </p:blipFill>
        <p:spPr>
          <a:xfrm>
            <a:off x="3758775" y="150374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4858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DF8C74-3DD6-0661-95C0-52B3983589E1}"/>
              </a:ext>
            </a:extLst>
          </p:cNvPr>
          <p:cNvSpPr/>
          <p:nvPr/>
        </p:nvSpPr>
        <p:spPr>
          <a:xfrm>
            <a:off x="1016000" y="0"/>
            <a:ext cx="11176000" cy="7062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09582" y="1198609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EABE6-0288-5127-5D5C-D284C8D6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BF60-57F9-CF0A-2E05-ADF86528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5585"/>
            <a:ext cx="10515600" cy="7753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3 mobile </a:t>
            </a:r>
            <a:r>
              <a:rPr lang="it-IT" sz="2000" dirty="0" err="1">
                <a:latin typeface="Bahnschrift SemiCondensed" panose="020B0502040204020203" pitchFamily="34" charset="0"/>
              </a:rPr>
              <a:t>robotic</a:t>
            </a:r>
            <a:r>
              <a:rPr lang="it-IT" sz="2000" dirty="0">
                <a:latin typeface="Bahnschrift SemiCondensed" panose="020B0502040204020203" pitchFamily="34" charset="0"/>
              </a:rPr>
              <a:t> agents </a:t>
            </a:r>
            <a:r>
              <a:rPr lang="it-IT" sz="2000" dirty="0" err="1">
                <a:latin typeface="Bahnschrift SemiCondensed" panose="020B0502040204020203" pitchFamily="34" charset="0"/>
              </a:rPr>
              <a:t>should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agree</a:t>
            </a:r>
            <a:r>
              <a:rPr lang="it-IT" sz="2000" dirty="0">
                <a:latin typeface="Bahnschrift SemiCondensed" panose="020B0502040204020203" pitchFamily="34" charset="0"/>
              </a:rPr>
              <a:t> on a rendez-vous point and </a:t>
            </a:r>
            <a:r>
              <a:rPr lang="it-IT" sz="2000" dirty="0" err="1">
                <a:latin typeface="Bahnschrift SemiCondensed" panose="020B0502040204020203" pitchFamily="34" charset="0"/>
              </a:rPr>
              <a:t>when</a:t>
            </a:r>
            <a:r>
              <a:rPr lang="it-IT" sz="2000" dirty="0">
                <a:latin typeface="Bahnschrift SemiCondensed" panose="020B0502040204020203" pitchFamily="34" charset="0"/>
              </a:rPr>
              <a:t> in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such</a:t>
            </a:r>
            <a:r>
              <a:rPr lang="it-IT" sz="2000" dirty="0">
                <a:latin typeface="Bahnschrift SemiCondensed" panose="020B0502040204020203" pitchFamily="34" charset="0"/>
              </a:rPr>
              <a:t> point, </a:t>
            </a:r>
            <a:r>
              <a:rPr lang="it-IT" sz="2000" dirty="0" err="1">
                <a:latin typeface="Bahnschrift SemiCondensed" panose="020B0502040204020203" pitchFamily="34" charset="0"/>
              </a:rPr>
              <a:t>they</a:t>
            </a:r>
            <a:r>
              <a:rPr lang="it-IT" sz="2000" dirty="0">
                <a:latin typeface="Bahnschrift SemiCondensed" panose="020B0502040204020203" pitchFamily="34" charset="0"/>
              </a:rPr>
              <a:t> start a tracking task over a </a:t>
            </a:r>
            <a:r>
              <a:rPr lang="it-IT" sz="2000" dirty="0" err="1">
                <a:latin typeface="Bahnschrift SemiCondensed" panose="020B0502040204020203" pitchFamily="34" charset="0"/>
              </a:rPr>
              <a:t>circular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centered</a:t>
            </a:r>
            <a:r>
              <a:rPr lang="it-IT" sz="2000" dirty="0">
                <a:latin typeface="Bahnschrift SemiCondensed" panose="020B0502040204020203" pitchFamily="34" charset="0"/>
              </a:rPr>
              <a:t> in the rendez-vous point.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01759-D996-9DE0-2A91-591F81DCE936}"/>
              </a:ext>
            </a:extLst>
          </p:cNvPr>
          <p:cNvSpPr txBox="1">
            <a:spLocks/>
          </p:cNvSpPr>
          <p:nvPr/>
        </p:nvSpPr>
        <p:spPr>
          <a:xfrm>
            <a:off x="838200" y="2583331"/>
            <a:ext cx="10515600" cy="3661099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SCENARIO SPECIFICS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unicycles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All</a:t>
            </a:r>
            <a:r>
              <a:rPr lang="it-IT" sz="2000" dirty="0">
                <a:latin typeface="Bahnschrift SemiCondensed" panose="020B0502040204020203" pitchFamily="34" charset="0"/>
              </a:rPr>
              <a:t> agents are </a:t>
            </a:r>
            <a:r>
              <a:rPr lang="it-IT" sz="2000" dirty="0" err="1">
                <a:latin typeface="Bahnschrift SemiCondensed" panose="020B0502040204020203" pitchFamily="34" charset="0"/>
              </a:rPr>
              <a:t>independent</a:t>
            </a:r>
            <a:r>
              <a:rPr lang="it-IT" sz="2000" dirty="0">
                <a:latin typeface="Bahnschrift SemiCondensed" panose="020B0502040204020203" pitchFamily="34" charset="0"/>
              </a:rPr>
              <a:t> from </a:t>
            </a:r>
            <a:r>
              <a:rPr lang="it-IT" sz="2000" dirty="0" err="1">
                <a:latin typeface="Bahnschrift SemiCondensed" panose="020B0502040204020203" pitchFamily="34" charset="0"/>
              </a:rPr>
              <a:t>each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other</a:t>
            </a:r>
            <a:r>
              <a:rPr lang="it-IT" sz="2000" dirty="0">
                <a:latin typeface="Bahnschrift SemiCondensed" panose="020B0502040204020203" pitchFamily="34" charset="0"/>
              </a:rPr>
              <a:t>;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ADDITIONAL CONSTRAINTS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Agents live in a 2D </a:t>
            </a:r>
            <a:r>
              <a:rPr lang="it-IT" sz="2000" dirty="0" err="1">
                <a:latin typeface="Bahnschrift SemiCondensed" panose="020B0502040204020203" pitchFamily="34" charset="0"/>
              </a:rPr>
              <a:t>grid</a:t>
            </a:r>
            <a:r>
              <a:rPr lang="it-IT" sz="2000" dirty="0">
                <a:latin typeface="Bahnschrift SemiCondensed" panose="020B0502040204020203" pitchFamily="34" charset="0"/>
              </a:rPr>
              <a:t> 12x12;</a:t>
            </a:r>
          </a:p>
          <a:p>
            <a:r>
              <a:rPr lang="it-IT" sz="2000" dirty="0" err="1">
                <a:latin typeface="Bahnschrift SemiCondensed" panose="020B0502040204020203" pitchFamily="34" charset="0"/>
              </a:rPr>
              <a:t>Initial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conditions</a:t>
            </a:r>
            <a:r>
              <a:rPr lang="it-IT" sz="2000" dirty="0">
                <a:latin typeface="Bahnschrift SemiCondensed" panose="020B0502040204020203" pitchFamily="34" charset="0"/>
              </a:rPr>
              <a:t> of the agents can be </a:t>
            </a:r>
            <a:r>
              <a:rPr lang="it-IT" sz="2000" dirty="0" err="1">
                <a:latin typeface="Bahnschrift SemiCondensed" panose="020B0502040204020203" pitchFamily="34" charset="0"/>
              </a:rPr>
              <a:t>randomly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chosen</a:t>
            </a:r>
            <a:r>
              <a:rPr lang="it-IT" sz="2000" dirty="0">
                <a:latin typeface="Bahnschrift SemiCondensed" panose="020B0502040204020203" pitchFamily="34" charset="0"/>
              </a:rPr>
              <a:t> (</a:t>
            </a:r>
            <a:r>
              <a:rPr lang="it-IT" sz="2000" dirty="0" err="1">
                <a:latin typeface="Bahnschrift SemiCondensed" panose="020B0502040204020203" pitchFamily="34" charset="0"/>
              </a:rPr>
              <a:t>both</a:t>
            </a:r>
            <a:r>
              <a:rPr lang="it-IT" sz="2000" dirty="0">
                <a:latin typeface="Bahnschrift SemiCondensed" panose="020B0502040204020203" pitchFamily="34" charset="0"/>
              </a:rPr>
              <a:t> position and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); 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target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a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1;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circle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radius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4;</a:t>
            </a:r>
          </a:p>
        </p:txBody>
      </p:sp>
    </p:spTree>
    <p:extLst>
      <p:ext uri="{BB962C8B-B14F-4D97-AF65-F5344CB8AC3E}">
        <p14:creationId xmlns:p14="http://schemas.microsoft.com/office/powerpoint/2010/main" val="357993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A189-FC6E-0FDC-C77A-9E336C70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8FF828-F279-601C-56F8-BBD66FDB1536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7AD18-94BE-7A7B-1AF8-EBEDA7D1523E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748B-7053-7D09-FE86-60369C361744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120FD-7EDB-5AD9-B84D-6F9B022197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4DBB6D-CA6E-55C8-34F3-294EAFF6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LINEAR CONTROLLER – IMPLEMENTATION ISSUES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E1089D-2E0F-2394-5C77-EEA41107456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UNWRAP </a:t>
            </a: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r>
              <a:rPr lang="it-IT" sz="2000" dirty="0">
                <a:latin typeface="Bahnschrift SemiCondensed" panose="020B0502040204020203" pitchFamily="34" charset="0"/>
              </a:rPr>
              <a:t> for 			       angle theta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F5C508-7ABB-8C1E-8BA3-7A146E6CA884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DERIVATIVES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 in 				       </a:t>
            </a:r>
            <a:r>
              <a:rPr lang="it-IT" sz="2000" dirty="0" err="1">
                <a:latin typeface="Bahnschrift SemiCondensed" panose="020B0502040204020203" pitchFamily="34" charset="0"/>
              </a:rPr>
              <a:t>differential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flatness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block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BC9ED-0A94-FA76-2945-A176A62F9A4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4800" dirty="0">
                <a:latin typeface="Bahnschrift SemiCondensed" panose="020B0502040204020203" pitchFamily="34" charset="0"/>
              </a:rPr>
              <a:t>ALPHA </a:t>
            </a:r>
            <a:r>
              <a:rPr lang="it-IT" sz="2000" dirty="0">
                <a:latin typeface="Bahnschrift SemiCondensed" panose="020B0502040204020203" pitchFamily="34" charset="0"/>
              </a:rPr>
              <a:t>tuning via trial and </a:t>
            </a:r>
            <a:r>
              <a:rPr lang="it-IT" sz="2000" dirty="0" err="1">
                <a:latin typeface="Bahnschrift SemiCondensed" panose="020B0502040204020203" pitchFamily="34" charset="0"/>
              </a:rPr>
              <a:t>error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method</a:t>
            </a:r>
            <a:endParaRPr lang="it-IT" sz="48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7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B33654-AFD3-C501-B298-731EFD3B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3AA798-5393-E855-8399-9B0FDB574E04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594A0-55E3-E094-98D4-7700F7525BA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98C72-9771-BDFF-6719-9835B22620F5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E1155-7BB2-6A68-AF32-A338D698C1E9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13A5B9-7628-FDCC-FAC3-0238EDAE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THIS IS THE EXPLANATION – HIDDEN SLIDE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4FC2B-8ECF-356C-5D91-353D430B1AA8}"/>
              </a:ext>
            </a:extLst>
          </p:cNvPr>
          <p:cNvSpPr txBox="1">
            <a:spLocks/>
          </p:cNvSpPr>
          <p:nvPr/>
        </p:nvSpPr>
        <p:spPr>
          <a:xfrm>
            <a:off x="908715" y="1566569"/>
            <a:ext cx="5885277" cy="13960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Unwrap</a:t>
            </a:r>
            <a:r>
              <a:rPr lang="it-IT" sz="2000" dirty="0">
                <a:latin typeface="Bahnschrift SemiCondensed" panose="020B0502040204020203" pitchFamily="34" charset="0"/>
              </a:rPr>
              <a:t>: </a:t>
            </a:r>
            <a:r>
              <a:rPr lang="it-IT" sz="2000" dirty="0" err="1">
                <a:latin typeface="Bahnschrift SemiCondensed" panose="020B0502040204020203" pitchFamily="34" charset="0"/>
              </a:rPr>
              <a:t>used</a:t>
            </a:r>
            <a:r>
              <a:rPr lang="it-IT" sz="2000" dirty="0">
                <a:latin typeface="Bahnschrift SemiCondensed" panose="020B0502040204020203" pitchFamily="34" charset="0"/>
              </a:rPr>
              <a:t> to </a:t>
            </a:r>
            <a:r>
              <a:rPr lang="it-IT" sz="2000" dirty="0" err="1">
                <a:latin typeface="Bahnschrift SemiCondensed" panose="020B0502040204020203" pitchFamily="34" charset="0"/>
              </a:rPr>
              <a:t>avid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discontinuity</a:t>
            </a:r>
            <a:r>
              <a:rPr lang="it-IT" sz="2000" dirty="0">
                <a:latin typeface="Bahnschrift SemiCondensed" panose="020B0502040204020203" pitchFamily="34" charset="0"/>
              </a:rPr>
              <a:t> in angle </a:t>
            </a:r>
            <a:r>
              <a:rPr lang="it-IT" sz="2000" dirty="0" err="1">
                <a:latin typeface="Bahnschrift SemiCondensed" panose="020B0502040204020203" pitchFamily="34" charset="0"/>
              </a:rPr>
              <a:t>computation</a:t>
            </a:r>
            <a:r>
              <a:rPr lang="it-IT" sz="2000" dirty="0">
                <a:latin typeface="Bahnschrift SemiCondensed" panose="020B0502040204020203" pitchFamily="34" charset="0"/>
              </a:rPr>
              <a:t>. </a:t>
            </a:r>
            <a:r>
              <a:rPr lang="it-IT" sz="2000" dirty="0" err="1">
                <a:latin typeface="Bahnschrift SemiCondensed" panose="020B0502040204020203" pitchFamily="34" charset="0"/>
              </a:rPr>
              <a:t>Discontinuities</a:t>
            </a:r>
            <a:r>
              <a:rPr lang="it-IT" sz="2000" dirty="0">
                <a:latin typeface="Bahnschrift SemiCondensed" panose="020B0502040204020203" pitchFamily="34" charset="0"/>
              </a:rPr>
              <a:t> lead to </a:t>
            </a:r>
            <a:r>
              <a:rPr lang="it-IT" sz="2000" dirty="0" err="1">
                <a:latin typeface="Bahnschrift SemiCondensed" panose="020B0502040204020203" pitchFamily="34" charset="0"/>
              </a:rPr>
              <a:t>unexpected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dirty="0">
                <a:latin typeface="Bahnschrift SemiCondensed" panose="020B0502040204020203" pitchFamily="34" charset="0"/>
              </a:rPr>
              <a:t> of the system.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5C40AA-D5EA-1B44-D4B6-7B708D2D3FA2}"/>
              </a:ext>
            </a:extLst>
          </p:cNvPr>
          <p:cNvSpPr txBox="1">
            <a:spLocks/>
          </p:cNvSpPr>
          <p:nvPr/>
        </p:nvSpPr>
        <p:spPr>
          <a:xfrm>
            <a:off x="4434841" y="3090086"/>
            <a:ext cx="6443472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First order high pass filter.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025A-628A-0FBE-AB43-2FA599CC3CF4}"/>
              </a:ext>
            </a:extLst>
          </p:cNvPr>
          <p:cNvSpPr txBox="1">
            <a:spLocks/>
          </p:cNvSpPr>
          <p:nvPr/>
        </p:nvSpPr>
        <p:spPr>
          <a:xfrm>
            <a:off x="908715" y="4540105"/>
            <a:ext cx="5885277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Large </a:t>
            </a:r>
            <a:r>
              <a:rPr lang="it-IT" sz="2000" dirty="0" err="1">
                <a:latin typeface="Bahnschrift SemiCondensed" panose="020B0502040204020203" pitchFamily="34" charset="0"/>
              </a:rPr>
              <a:t>alphas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increase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action. </a:t>
            </a:r>
            <a:r>
              <a:rPr lang="it-IT" sz="2000" dirty="0" err="1">
                <a:latin typeface="Bahnschrift SemiCondensed" panose="020B0502040204020203" pitchFamily="34" charset="0"/>
              </a:rPr>
              <a:t>Excessive</a:t>
            </a:r>
            <a:r>
              <a:rPr lang="it-IT" sz="2000" dirty="0">
                <a:latin typeface="Bahnschrift SemiCondensed" panose="020B0502040204020203" pitchFamily="34" charset="0"/>
              </a:rPr>
              <a:t> control action leads to slow </a:t>
            </a:r>
            <a:r>
              <a:rPr lang="it-IT" sz="2000" dirty="0" err="1">
                <a:latin typeface="Bahnschrift SemiCondensed" panose="020B0502040204020203" pitchFamily="34" charset="0"/>
              </a:rPr>
              <a:t>convergence</a:t>
            </a:r>
            <a:r>
              <a:rPr lang="it-IT" sz="2000" dirty="0">
                <a:latin typeface="Bahnschrift SemiCondensed" panose="020B0502040204020203" pitchFamily="34" charset="0"/>
              </a:rPr>
              <a:t> time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more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manuevers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B8D-E5F4-980B-BF48-95166471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49C7DD3-1202-D345-C1EA-BEBEE6E5A29A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97C9F-BC4A-EDC6-FF85-2E4C451BEDF7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3BDEE9-963E-748E-5DE6-DB86E4EE5B83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6DCC-EE36-AFCC-8437-FB957E4814A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BB408B-1E97-EAE9-79E4-5EE85D5418CC}"/>
              </a:ext>
            </a:extLst>
          </p:cNvPr>
          <p:cNvSpPr txBox="1">
            <a:spLocks/>
          </p:cNvSpPr>
          <p:nvPr/>
        </p:nvSpPr>
        <p:spPr>
          <a:xfrm>
            <a:off x="8130730" y="4017218"/>
            <a:ext cx="3321650" cy="228040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asymptotically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stable</a:t>
            </a:r>
            <a:r>
              <a:rPr lang="it-IT" sz="2000" b="1" dirty="0">
                <a:latin typeface="Bahnschrift SemiCondensed" panose="020B0502040204020203" pitchFamily="34" charset="0"/>
              </a:rPr>
              <a:t> 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from </a:t>
            </a:r>
            <a:r>
              <a:rPr lang="it-IT" sz="2000" dirty="0" err="1">
                <a:latin typeface="Bahnschrift SemiCondensed" panose="020B0502040204020203" pitchFamily="34" charset="0"/>
              </a:rPr>
              <a:t>application</a:t>
            </a:r>
            <a:r>
              <a:rPr lang="it-IT" sz="2000" dirty="0">
                <a:latin typeface="Bahnschrift SemiCondensed" panose="020B0502040204020203" pitchFamily="34" charset="0"/>
              </a:rPr>
              <a:t> of </a:t>
            </a:r>
            <a:r>
              <a:rPr lang="it-IT" sz="2000" dirty="0" err="1">
                <a:latin typeface="Bahnschrift SemiCondensed" panose="020B0502040204020203" pitchFamily="34" charset="0"/>
              </a:rPr>
              <a:t>Barbalat’s</a:t>
            </a:r>
            <a:r>
              <a:rPr lang="it-IT" sz="2000" dirty="0">
                <a:latin typeface="Bahnschrift SemiCondensed" panose="020B0502040204020203" pitchFamily="34" charset="0"/>
              </a:rPr>
              <a:t> Lemma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3347AA-DB92-0899-0321-8C7A88C8BFCE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/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E50B1A-A628-E50F-471F-88939A71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60" y="5854024"/>
                <a:ext cx="4234148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F9C7773-79E6-D3E8-D77A-3F16E005EF6B}"/>
              </a:ext>
            </a:extLst>
          </p:cNvPr>
          <p:cNvSpPr txBox="1"/>
          <p:nvPr/>
        </p:nvSpPr>
        <p:spPr>
          <a:xfrm>
            <a:off x="1130704" y="6026966"/>
            <a:ext cx="306482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/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ad>
                        <m:radPr>
                          <m:deg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974083-BB04-C6C7-4E22-5321515C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53" y="4796823"/>
                <a:ext cx="3362706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/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A36ED4-903B-3C00-ED88-105BFFAE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108" y="5402809"/>
                <a:ext cx="30487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FC374BE-A4D0-BCD7-FFE6-57D0E0B81250}"/>
              </a:ext>
            </a:extLst>
          </p:cNvPr>
          <p:cNvSpPr txBox="1"/>
          <p:nvPr/>
        </p:nvSpPr>
        <p:spPr>
          <a:xfrm>
            <a:off x="1130704" y="5165977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/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AA3ED0-BE01-FC53-530B-7B764647D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031" y="3637884"/>
                <a:ext cx="5423886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CD6BCBB-1BD2-F063-9A3E-39A002E0BBDD}"/>
              </a:ext>
            </a:extLst>
          </p:cNvPr>
          <p:cNvSpPr txBox="1"/>
          <p:nvPr/>
        </p:nvSpPr>
        <p:spPr>
          <a:xfrm>
            <a:off x="1130704" y="4017218"/>
            <a:ext cx="2071019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2111D84-4614-7D2A-7F26-BB803C407F3B}"/>
              </a:ext>
            </a:extLst>
          </p:cNvPr>
          <p:cNvGrpSpPr/>
          <p:nvPr/>
        </p:nvGrpSpPr>
        <p:grpSpPr>
          <a:xfrm>
            <a:off x="1921955" y="1211343"/>
            <a:ext cx="8728977" cy="2142369"/>
            <a:chOff x="1921955" y="1211343"/>
            <a:chExt cx="8728977" cy="214236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F6041C89-C25B-BD1D-CBD4-AE5DF8E536A6}"/>
                </a:ext>
              </a:extLst>
            </p:cNvPr>
            <p:cNvGrpSpPr/>
            <p:nvPr/>
          </p:nvGrpSpPr>
          <p:grpSpPr>
            <a:xfrm>
              <a:off x="1921955" y="1211343"/>
              <a:ext cx="8728977" cy="2142369"/>
              <a:chOff x="1217925" y="3762895"/>
              <a:chExt cx="8728977" cy="2142369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9E7FAE12-AB5D-64A4-4627-8B6C82B3E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17925" y="4038691"/>
                <a:ext cx="8728977" cy="18665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B580065D-20D0-B07F-8CB6-7766AA9152A9}"/>
                  </a:ext>
                </a:extLst>
              </p:cNvPr>
              <p:cNvGrpSpPr/>
              <p:nvPr/>
            </p:nvGrpSpPr>
            <p:grpSpPr>
              <a:xfrm>
                <a:off x="1240336" y="3762895"/>
                <a:ext cx="8684154" cy="1902382"/>
                <a:chOff x="1235239" y="247440"/>
                <a:chExt cx="8684154" cy="1902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626F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626F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rgbClr val="2626FE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CasellaDiTesto 33">
                      <a:extLst>
                        <a:ext uri="{FF2B5EF4-FFF2-40B4-BE49-F238E27FC236}">
                          <a16:creationId xmlns:a16="http://schemas.microsoft.com/office/drawing/2014/main" id="{F07E5462-D485-3AF4-165E-881EF50E6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4350" y="247440"/>
                      <a:ext cx="6735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4545" r="-363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5" name="CasellaDiTesto 34">
                      <a:extLst>
                        <a:ext uri="{FF2B5EF4-FFF2-40B4-BE49-F238E27FC236}">
                          <a16:creationId xmlns:a16="http://schemas.microsoft.com/office/drawing/2014/main" id="{533F2E6E-BA3D-8344-2819-3DB968555C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8164" y="1554360"/>
                      <a:ext cx="29572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0833" r="-6250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6" name="CasellaDiTesto 35">
                      <a:extLst>
                        <a:ext uri="{FF2B5EF4-FFF2-40B4-BE49-F238E27FC236}">
                          <a16:creationId xmlns:a16="http://schemas.microsoft.com/office/drawing/2014/main" id="{50F4918E-8FC6-36D6-5355-7BA0766FAE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239" y="1028700"/>
                      <a:ext cx="29610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0408" r="-612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7" name="CasellaDiTesto 36">
                      <a:extLst>
                        <a:ext uri="{FF2B5EF4-FFF2-40B4-BE49-F238E27FC236}">
                          <a16:creationId xmlns:a16="http://schemas.microsoft.com/office/drawing/2014/main" id="{F8EEC9C9-C898-CC88-0A50-98602C7BEF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938" y="1073361"/>
                      <a:ext cx="171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429" r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EC3F286D-C132-E234-DB93-719BAFAE7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415" y="1073360"/>
                      <a:ext cx="191783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9355" r="-161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39" name="CasellaDiTesto 38">
                      <a:extLst>
                        <a:ext uri="{FF2B5EF4-FFF2-40B4-BE49-F238E27FC236}">
                          <a16:creationId xmlns:a16="http://schemas.microsoft.com/office/drawing/2014/main" id="{99A3C698-8348-EBD7-DD5B-9A95E71680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0842" y="1872823"/>
                      <a:ext cx="189475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032" r="-2580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rgbClr val="0D9E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0" name="CasellaDiTesto 39">
                      <a:extLst>
                        <a:ext uri="{FF2B5EF4-FFF2-40B4-BE49-F238E27FC236}">
                          <a16:creationId xmlns:a16="http://schemas.microsoft.com/office/drawing/2014/main" id="{E42C5EEA-486F-B333-1DB7-5E0CEDEDC8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5834" y="1872822"/>
                      <a:ext cx="18947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258" r="-22581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it-IT" b="0" dirty="0"/>
                    </a:p>
                  </p:txBody>
                </p:sp>
              </mc:Choice>
              <mc:Fallback xmlns="">
                <p:sp>
                  <p:nvSpPr>
                    <p:cNvPr id="41" name="CasellaDiTesto 40">
                      <a:extLst>
                        <a:ext uri="{FF2B5EF4-FFF2-40B4-BE49-F238E27FC236}">
                          <a16:creationId xmlns:a16="http://schemas.microsoft.com/office/drawing/2014/main" id="{4CE914F6-A838-8EE5-FDE1-83CDA1104F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4471" y="1028700"/>
                      <a:ext cx="184922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258" r="-2258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b="0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CasellaDiTesto 41">
                      <a:extLst>
                        <a:ext uri="{FF2B5EF4-FFF2-40B4-BE49-F238E27FC236}">
                          <a16:creationId xmlns:a16="http://schemas.microsoft.com/office/drawing/2014/main" id="{7518D0B0-8F60-02B8-6B3F-0AF018C8D7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6673" y="1073360"/>
                      <a:ext cx="475322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64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/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F6BA15D-D8CE-F790-02B4-F8339A73B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361" y="1997438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/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5D8ADE60-6B1A-E420-C614-0C3304C34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411" y="2578463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9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AEF6F-0F4E-D9FA-8923-F5FDE1C67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4934" r="11932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471E20-6B33-25A7-63FE-F6CA9B55144B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4FC1-8389-1616-BA59-9597A0E5D517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3388C1-C083-A399-7829-A2C43EA72FBD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0.235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7AC8-FF69-24D9-8B25-E0577D259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0B0E05-384D-01BE-F7F7-14B26BADD71C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A313D-885D-0D9B-FD3A-7767AAE86D7A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6BB54-ACE5-EB5C-B864-0770DB0258D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53A12-E8F3-F0C8-8501-EEA1DB1E9338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B1A9BC-BC28-9501-75B1-9C94C50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NON-LINEAR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6B64E-C031-B0AF-DE5F-B9F6A6336F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3316" r="13183" b="4841"/>
          <a:stretch/>
        </p:blipFill>
        <p:spPr>
          <a:xfrm>
            <a:off x="3758775" y="1524068"/>
            <a:ext cx="4674450" cy="439686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363622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A728-5497-8D18-2ADE-69B11B98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71DA9-3D95-5377-7E0E-59A002DACACC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2425-F25B-AA9E-EE47-2F692A0BBE3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7288F-5F8B-C5F3-75EC-E840E64B53F8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BE55C-D879-3FD2-8F55-F5A1DB74469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6B9831B-CEE7-4975-D9AA-E57E5E36BFDC}"/>
              </a:ext>
            </a:extLst>
          </p:cNvPr>
          <p:cNvSpPr txBox="1">
            <a:spLocks/>
          </p:cNvSpPr>
          <p:nvPr/>
        </p:nvSpPr>
        <p:spPr>
          <a:xfrm>
            <a:off x="8302537" y="3886150"/>
            <a:ext cx="3294440" cy="268999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>
                <a:latin typeface="Bahnschrift SemiCondensed" panose="020B0502040204020203" pitchFamily="34" charset="0"/>
              </a:rPr>
              <a:t>and tuning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,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have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decoupled</a:t>
            </a:r>
            <a:r>
              <a:rPr lang="it-IT" sz="2000" dirty="0">
                <a:latin typeface="Bahnschrift SemiCondensed" panose="020B0502040204020203" pitchFamily="34" charset="0"/>
              </a:rPr>
              <a:t> dynamics and </a:t>
            </a:r>
            <a:r>
              <a:rPr lang="it-IT" sz="2000" dirty="0" err="1">
                <a:latin typeface="Bahnschrift SemiCondensed" panose="020B0502040204020203" pitchFamily="34" charset="0"/>
              </a:rPr>
              <a:t>feedforward</a:t>
            </a:r>
            <a:r>
              <a:rPr lang="it-IT" sz="2000" dirty="0">
                <a:latin typeface="Bahnschrift SemiCondensed" panose="020B0502040204020203" pitchFamily="34" charset="0"/>
              </a:rPr>
              <a:t> action</a:t>
            </a:r>
            <a:endParaRPr lang="it-IT" sz="20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83589-A57B-8EBD-20DA-D1F0D94700F4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/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904CA5-E959-E4D2-7BD8-A0EB5891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501" y="4887861"/>
                <a:ext cx="4117157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/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5C3A19-3E1C-F012-6461-E5D8E5E0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51" y="4008507"/>
                <a:ext cx="2957659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/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5EA1A8-7EA1-D34C-4DB8-8B396885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97" y="5765741"/>
                <a:ext cx="3423107" cy="84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5CC5C45-257C-3F61-36C5-36EF801B6CEB}"/>
              </a:ext>
            </a:extLst>
          </p:cNvPr>
          <p:cNvSpPr txBox="1"/>
          <p:nvPr/>
        </p:nvSpPr>
        <p:spPr>
          <a:xfrm>
            <a:off x="1179292" y="6028722"/>
            <a:ext cx="2893960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FE4E2-B907-1039-572D-89839D8F57CA}"/>
              </a:ext>
            </a:extLst>
          </p:cNvPr>
          <p:cNvSpPr txBox="1"/>
          <p:nvPr/>
        </p:nvSpPr>
        <p:spPr>
          <a:xfrm>
            <a:off x="1179291" y="4178938"/>
            <a:ext cx="2597653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P2B TRANSFORMATION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20844-1605-F4A3-9081-2B911374C29B}"/>
              </a:ext>
            </a:extLst>
          </p:cNvPr>
          <p:cNvSpPr txBox="1"/>
          <p:nvPr/>
        </p:nvSpPr>
        <p:spPr>
          <a:xfrm>
            <a:off x="1179291" y="5056683"/>
            <a:ext cx="1752865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7445BD4A-F156-26F3-CC5D-1D2B16D326A1}"/>
              </a:ext>
            </a:extLst>
          </p:cNvPr>
          <p:cNvGrpSpPr/>
          <p:nvPr/>
        </p:nvGrpSpPr>
        <p:grpSpPr>
          <a:xfrm>
            <a:off x="1921955" y="978408"/>
            <a:ext cx="8777872" cy="2348193"/>
            <a:chOff x="1159006" y="309228"/>
            <a:chExt cx="8777872" cy="2348193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E6BA5A41-42E1-77BB-6333-C110A7283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44772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8DB8857E-A8ED-4752-4B6C-2FC24B252DCA}"/>
                </a:ext>
              </a:extLst>
            </p:cNvPr>
            <p:cNvGrpSpPr/>
            <p:nvPr/>
          </p:nvGrpSpPr>
          <p:grpSpPr>
            <a:xfrm>
              <a:off x="1159006" y="309228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E089991E-224E-6E2A-C486-FFFBA6CB9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9803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08" t="-4444" r="-816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CasellaDiTesto 49">
                    <a:extLst>
                      <a:ext uri="{FF2B5EF4-FFF2-40B4-BE49-F238E27FC236}">
                        <a16:creationId xmlns:a16="http://schemas.microsoft.com/office/drawing/2014/main" id="{71085B16-1346-2C47-60C9-83B84EFB5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980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408" r="-61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CD3D238-AF6F-A4D4-6D86-36418DDE2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867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90F29BD3-FA7A-DDAA-EBD8-A23B8045A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18947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032" r="-2580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9A10CD62-0B23-9BB3-F8D1-9E4B1670ED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EE49AA11-1AC3-0231-DB2B-A125AAD08A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CasellaDiTesto 50">
                    <a:extLst>
                      <a:ext uri="{FF2B5EF4-FFF2-40B4-BE49-F238E27FC236}">
                        <a16:creationId xmlns:a16="http://schemas.microsoft.com/office/drawing/2014/main" id="{A95D1C82-AD3F-7E07-E6B3-5B3EFB15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81038" cy="2989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870" r="-8696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2" name="CasellaDiTesto 51">
                    <a:extLst>
                      <a:ext uri="{FF2B5EF4-FFF2-40B4-BE49-F238E27FC236}">
                        <a16:creationId xmlns:a16="http://schemas.microsoft.com/office/drawing/2014/main" id="{B02F4156-F7D3-727C-644D-0B18C3585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3A0D1D51-A9A2-89B4-A85D-8C8EB7063C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053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E377806A-A8B7-1348-0E2B-209B7438C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>
                    <a:extLst>
                      <a:ext uri="{FF2B5EF4-FFF2-40B4-BE49-F238E27FC236}">
                        <a16:creationId xmlns:a16="http://schemas.microsoft.com/office/drawing/2014/main" id="{33070C84-F016-82CB-C17E-1EE1E067C8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1622" r="-2162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6217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C1E4A-2CFF-5885-48DC-14FBFA4D8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4934" r="11933" b="4934"/>
          <a:stretch/>
        </p:blipFill>
        <p:spPr>
          <a:xfrm>
            <a:off x="6328028" y="1544015"/>
            <a:ext cx="4864691" cy="450659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60D5EE-760F-1B4C-932B-0E5378F58BA6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100%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056E-ABF5-9CF8-7470-20004BCB3053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99.33%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8C9B14-1698-6616-32B8-D2AA4E1F5C61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0.300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1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4BA0-E26E-142A-F7F6-96E29B0F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2ED023-A274-298B-F66E-36E773EDDB57}"/>
              </a:ext>
            </a:extLst>
          </p:cNvPr>
          <p:cNvSpPr/>
          <p:nvPr/>
        </p:nvSpPr>
        <p:spPr>
          <a:xfrm>
            <a:off x="876300" y="381130"/>
            <a:ext cx="10439401" cy="5816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A3EC2-572B-57AC-FD45-BEFA5C508E24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C81FE-1D77-9013-DF49-C122C642E5CB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AD311E-852F-8786-0C71-29AFDB7DFD9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F60EA7-3030-BC0D-8839-7284C086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SAGITTAL CONTROLLER -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DE7B35-0FE1-2EAC-BC4B-1DE717D7A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3935" r="12322" b="4069"/>
          <a:stretch/>
        </p:blipFill>
        <p:spPr>
          <a:xfrm>
            <a:off x="3758775" y="1556901"/>
            <a:ext cx="4674450" cy="4396860"/>
          </a:xfrm>
          <a:prstGeom prst="rect">
            <a:avLst/>
          </a:prstGeom>
          <a:solidFill>
            <a:srgbClr val="CF4548"/>
          </a:solidFill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903677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8258-B7B4-8B99-A993-09E9D075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E7E9089-478C-D650-13F9-08DF22C75940}"/>
              </a:ext>
            </a:extLst>
          </p:cNvPr>
          <p:cNvSpPr/>
          <p:nvPr/>
        </p:nvSpPr>
        <p:spPr>
          <a:xfrm>
            <a:off x="876300" y="0"/>
            <a:ext cx="11315700" cy="685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AB268-96DD-3F91-883E-E96ED5AE782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2D796-3673-E425-5BC2-3B6D2B830361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EA210-4F7A-87AD-B5F1-079E45F85E16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279A78-F4BB-EA6C-E610-8DB8682A95AE}"/>
              </a:ext>
            </a:extLst>
          </p:cNvPr>
          <p:cNvSpPr txBox="1">
            <a:spLocks/>
          </p:cNvSpPr>
          <p:nvPr/>
        </p:nvSpPr>
        <p:spPr>
          <a:xfrm>
            <a:off x="8042977" y="3962508"/>
            <a:ext cx="3632199" cy="245059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expect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smooth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and </a:t>
            </a:r>
            <a:r>
              <a:rPr lang="it-IT" sz="2000" dirty="0" err="1">
                <a:latin typeface="Bahnschrift SemiCondensed" panose="020B0502040204020203" pitchFamily="34" charset="0"/>
              </a:rPr>
              <a:t>even</a:t>
            </a:r>
            <a:r>
              <a:rPr lang="it-IT" sz="2000" dirty="0">
                <a:latin typeface="Bahnschrift SemiCondensed" panose="020B0502040204020203" pitchFamily="34" charset="0"/>
              </a:rPr>
              <a:t> more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flexibility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4809D-4E69-7F47-FA78-7B75528FE4A0}"/>
              </a:ext>
            </a:extLst>
          </p:cNvPr>
          <p:cNvSpPr txBox="1">
            <a:spLocks/>
          </p:cNvSpPr>
          <p:nvPr/>
        </p:nvSpPr>
        <p:spPr>
          <a:xfrm>
            <a:off x="0" y="2132"/>
            <a:ext cx="12192000" cy="97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/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EDDA9-A397-2D4A-AED2-ED215034F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878" y="4547566"/>
                <a:ext cx="7263352" cy="1114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/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530CBF-65D1-0556-F14B-8B3E4E90E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2" y="5673766"/>
                <a:ext cx="7263352" cy="848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/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E15CD2-74B9-FC1F-99EC-EC66334C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55" y="3559030"/>
                <a:ext cx="7263352" cy="1171283"/>
              </a:xfrm>
              <a:prstGeom prst="rect">
                <a:avLst/>
              </a:prstGeom>
              <a:blipFill>
                <a:blip r:embed="rId4"/>
                <a:stretch>
                  <a:fillRect b="-98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3CECA5-7E25-D0E4-DF34-927CE3D7CC2A}"/>
              </a:ext>
            </a:extLst>
          </p:cNvPr>
          <p:cNvSpPr txBox="1"/>
          <p:nvPr/>
        </p:nvSpPr>
        <p:spPr>
          <a:xfrm>
            <a:off x="729968" y="3975020"/>
            <a:ext cx="2592114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P2Z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83AECF-CFC2-6625-B445-4C818A331CAA}"/>
              </a:ext>
            </a:extLst>
          </p:cNvPr>
          <p:cNvSpPr txBox="1"/>
          <p:nvPr/>
        </p:nvSpPr>
        <p:spPr>
          <a:xfrm>
            <a:off x="692261" y="4929338"/>
            <a:ext cx="1761142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CONTROL LAW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1A363-247E-15CE-A796-33BAE6B36ACE}"/>
              </a:ext>
            </a:extLst>
          </p:cNvPr>
          <p:cNvSpPr txBox="1"/>
          <p:nvPr/>
        </p:nvSpPr>
        <p:spPr>
          <a:xfrm>
            <a:off x="700764" y="5903988"/>
            <a:ext cx="2913926" cy="369332"/>
          </a:xfrm>
          <a:prstGeom prst="rect">
            <a:avLst/>
          </a:prstGeom>
          <a:solidFill>
            <a:srgbClr val="BFBFB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" panose="020B0502040204020203" pitchFamily="34" charset="0"/>
              </a:rPr>
              <a:t>INPUT TRANSFORMATION</a:t>
            </a: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E01F6277-6236-D696-90BB-DFA59A57BE35}"/>
              </a:ext>
            </a:extLst>
          </p:cNvPr>
          <p:cNvGrpSpPr/>
          <p:nvPr/>
        </p:nvGrpSpPr>
        <p:grpSpPr>
          <a:xfrm>
            <a:off x="1851878" y="1003920"/>
            <a:ext cx="8777872" cy="2358372"/>
            <a:chOff x="1159006" y="2677899"/>
            <a:chExt cx="8777872" cy="2358372"/>
          </a:xfrm>
        </p:grpSpPr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04874DD6-E1B6-6EBE-4F30-706F36CA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7901" y="2826578"/>
              <a:ext cx="8728977" cy="2209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262D1B45-0B60-5D28-3A74-E279AF42A8F4}"/>
                </a:ext>
              </a:extLst>
            </p:cNvPr>
            <p:cNvGrpSpPr/>
            <p:nvPr/>
          </p:nvGrpSpPr>
          <p:grpSpPr>
            <a:xfrm>
              <a:off x="1159006" y="2677899"/>
              <a:ext cx="8777872" cy="2005948"/>
              <a:chOff x="1159006" y="309228"/>
              <a:chExt cx="8777872" cy="20059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/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solidFill>
                                    <a:srgbClr val="2626F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626FE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it-IT" b="0" dirty="0">
                      <a:solidFill>
                        <a:srgbClr val="2626FE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A2E419E4-BC02-907A-875A-2324818B3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548" y="309228"/>
                    <a:ext cx="28174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t="-4444" r="-1521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5C85CA91-CA7D-4D6A-4708-21BDEAD7E9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006" y="1131496"/>
                    <a:ext cx="28174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65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7" name="CasellaDiTesto 56">
                    <a:extLst>
                      <a:ext uri="{FF2B5EF4-FFF2-40B4-BE49-F238E27FC236}">
                        <a16:creationId xmlns:a16="http://schemas.microsoft.com/office/drawing/2014/main" id="{7E92FAFC-E6B0-DA4F-4539-B6FCF3197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189" y="2038177"/>
                    <a:ext cx="16908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D9E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8" name="CasellaDiTesto 57">
                    <a:extLst>
                      <a:ext uri="{FF2B5EF4-FFF2-40B4-BE49-F238E27FC236}">
                        <a16:creationId xmlns:a16="http://schemas.microsoft.com/office/drawing/2014/main" id="{44A1E870-C6C7-8FB5-DEFE-F4CB0179B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241" y="2024739"/>
                    <a:ext cx="40780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636" r="-909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/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b="0" dirty="0"/>
                  </a:p>
                </p:txBody>
              </p:sp>
            </mc:Choice>
            <mc:Fallback xmlns="">
              <p:sp>
                <p:nvSpPr>
                  <p:cNvPr id="59" name="CasellaDiTesto 58">
                    <a:extLst>
                      <a:ext uri="{FF2B5EF4-FFF2-40B4-BE49-F238E27FC236}">
                        <a16:creationId xmlns:a16="http://schemas.microsoft.com/office/drawing/2014/main" id="{723D63B8-85F4-35DD-D14E-748E3BB29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1956" y="1163134"/>
                    <a:ext cx="18492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2258" r="-2258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/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B0483A45-5C7D-5C80-61A7-3805A207EB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8589" y="1153425"/>
                    <a:ext cx="47532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41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CasellaDiTesto 60">
                    <a:extLst>
                      <a:ext uri="{FF2B5EF4-FFF2-40B4-BE49-F238E27FC236}">
                        <a16:creationId xmlns:a16="http://schemas.microsoft.com/office/drawing/2014/main" id="{18F71A0A-C6CD-28C3-12D1-989909E86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533" y="1131496"/>
                    <a:ext cx="26302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3953" r="-232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b="0" dirty="0">
                      <a:solidFill>
                        <a:schemeClr val="tx1"/>
                      </a:solidFill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CasellaDiTesto 61">
                    <a:extLst>
                      <a:ext uri="{FF2B5EF4-FFF2-40B4-BE49-F238E27FC236}">
                        <a16:creationId xmlns:a16="http://schemas.microsoft.com/office/drawing/2014/main" id="{AF5DF0E6-0238-B69E-9BE1-AA4325DEA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541" y="1131496"/>
                    <a:ext cx="23237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7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3" name="CasellaDiTesto 62">
                    <a:extLst>
                      <a:ext uri="{FF2B5EF4-FFF2-40B4-BE49-F238E27FC236}">
                        <a16:creationId xmlns:a16="http://schemas.microsoft.com/office/drawing/2014/main" id="{1E0C34FD-83C2-C68B-C184-6E62465849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753" y="1104469"/>
                    <a:ext cx="22602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4324" r="-1891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4" name="CasellaDiTesto 63">
                    <a:extLst>
                      <a:ext uri="{FF2B5EF4-FFF2-40B4-BE49-F238E27FC236}">
                        <a16:creationId xmlns:a16="http://schemas.microsoft.com/office/drawing/2014/main" id="{D7BB3DED-7E25-E99F-FEDE-0E4A887298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4803" y="1685494"/>
                    <a:ext cx="22602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108" r="-270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>
                    <a:extLst>
                      <a:ext uri="{FF2B5EF4-FFF2-40B4-BE49-F238E27FC236}">
                        <a16:creationId xmlns:a16="http://schemas.microsoft.com/office/drawing/2014/main" id="{A3A8811A-BD2E-63E2-2D47-C7938E89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1596" y="1408495"/>
                    <a:ext cx="22602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324" r="-18919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10631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93B9F8-E303-02DD-1EFA-8F3FAE4C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6" t="5240" r="11932" b="4250"/>
          <a:stretch/>
        </p:blipFill>
        <p:spPr>
          <a:xfrm>
            <a:off x="6387853" y="1544015"/>
            <a:ext cx="4838971" cy="4501518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A5D3B-0DAB-FBBB-870C-A52AF07C1AD1}"/>
              </a:ext>
            </a:extLst>
          </p:cNvPr>
          <p:cNvSpPr txBox="1">
            <a:spLocks/>
          </p:cNvSpPr>
          <p:nvPr/>
        </p:nvSpPr>
        <p:spPr>
          <a:xfrm>
            <a:off x="1289198" y="1617352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CONVERGENCE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94%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7143-E9F9-1FB3-516E-ECD94D33460E}"/>
              </a:ext>
            </a:extLst>
          </p:cNvPr>
          <p:cNvSpPr txBox="1">
            <a:spLocks/>
          </p:cNvSpPr>
          <p:nvPr/>
        </p:nvSpPr>
        <p:spPr>
          <a:xfrm>
            <a:off x="2121168" y="3211151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SENSITIVITY TEST 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78%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800E1-AC46-761A-FF87-A4CC3355CEE5}"/>
              </a:ext>
            </a:extLst>
          </p:cNvPr>
          <p:cNvSpPr txBox="1">
            <a:spLocks/>
          </p:cNvSpPr>
          <p:nvPr/>
        </p:nvSpPr>
        <p:spPr>
          <a:xfrm>
            <a:off x="1289198" y="4767989"/>
            <a:ext cx="3974832" cy="1355961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PROXIMITY TEST (</a:t>
            </a:r>
            <a:r>
              <a:rPr lang="it-IT" sz="2000" b="1" dirty="0" err="1">
                <a:latin typeface="Bahnschrift SemiCondensed" panose="020B0502040204020203" pitchFamily="34" charset="0"/>
              </a:rPr>
              <a:t>avg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error</a:t>
            </a:r>
            <a:r>
              <a:rPr lang="it-IT" sz="2000" b="1" dirty="0">
                <a:latin typeface="Bahnschrift SemiCondensed" panose="020B0502040204020203" pitchFamily="34" charset="0"/>
              </a:rPr>
              <a:t>)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0.262</a:t>
            </a:r>
            <a:endParaRPr lang="it-IT" sz="7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6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1016000" y="0"/>
            <a:ext cx="11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SOLUTION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8506"/>
            <a:ext cx="3561080" cy="323542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THREE STEPS PROCEDURE: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Consensus -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moving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000" b="1" dirty="0">
                <a:latin typeface="Bahnschrift SemiCondensed" panose="020B0502040204020203" pitchFamily="34" charset="0"/>
              </a:rPr>
              <a:t>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proximity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rendez-vouz</a:t>
            </a:r>
            <a:r>
              <a:rPr lang="it-IT" sz="2000" b="1" dirty="0">
                <a:latin typeface="Bahnschrift SemiCondensed" panose="020B0502040204020203" pitchFamily="34" charset="0"/>
              </a:rPr>
              <a:t> point</a:t>
            </a:r>
          </a:p>
          <a:p>
            <a:pPr marL="0" indent="0"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Tracking – </a:t>
            </a:r>
            <a:r>
              <a:rPr lang="it-IT" sz="2000" b="1" dirty="0" err="1">
                <a:latin typeface="Bahnschrift SemiCondensed" panose="020B0502040204020203" pitchFamily="34" charset="0"/>
              </a:rPr>
              <a:t>until</a:t>
            </a:r>
            <a:r>
              <a:rPr lang="it-IT" sz="2000" b="1" dirty="0">
                <a:latin typeface="Bahnschrift SemiCondensed" panose="020B0502040204020203" pitchFamily="34" charset="0"/>
              </a:rPr>
              <a:t> the end of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simulation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This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algorithm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applied</a:t>
            </a:r>
            <a:r>
              <a:rPr lang="it-IT" sz="2000" b="1" dirty="0">
                <a:latin typeface="Bahnschrift SemiCondensed" panose="020B0502040204020203" pitchFamily="34" charset="0"/>
              </a:rPr>
              <a:t> to </a:t>
            </a:r>
            <a:r>
              <a:rPr lang="it-IT" sz="2000" b="1" dirty="0" err="1">
                <a:latin typeface="Bahnschrift SemiCondensed" panose="020B0502040204020203" pitchFamily="34" charset="0"/>
              </a:rPr>
              <a:t>each</a:t>
            </a:r>
            <a:r>
              <a:rPr lang="it-IT" sz="2000" b="1" dirty="0">
                <a:latin typeface="Bahnschrift SemiCondensed" panose="020B0502040204020203" pitchFamily="34" charset="0"/>
              </a:rPr>
              <a:t> agent INDEPENDENTLY.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4547488" y="2008506"/>
            <a:ext cx="7014592" cy="105981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REGULATION 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be </a:t>
            </a:r>
            <a:r>
              <a:rPr lang="it-IT" sz="2000" dirty="0" err="1">
                <a:latin typeface="Bahnschrift SemiCondensed" panose="020B0502040204020203" pitchFamily="34" charset="0"/>
              </a:rPr>
              <a:t>validated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applying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it</a:t>
            </a:r>
            <a:r>
              <a:rPr lang="it-IT" sz="2000" dirty="0">
                <a:latin typeface="Bahnschrift SemiCondensed" panose="020B0502040204020203" pitchFamily="34" charset="0"/>
              </a:rPr>
              <a:t> to the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solution</a:t>
            </a:r>
            <a:r>
              <a:rPr lang="it-IT" sz="2000" dirty="0">
                <a:latin typeface="Bahnschrift SemiCondensed" panose="020B0502040204020203" pitchFamily="34" charset="0"/>
              </a:rPr>
              <a:t> system.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5F6973-072B-8D8F-2AEA-7A241B550C28}"/>
              </a:ext>
            </a:extLst>
          </p:cNvPr>
          <p:cNvSpPr txBox="1">
            <a:spLocks/>
          </p:cNvSpPr>
          <p:nvPr/>
        </p:nvSpPr>
        <p:spPr>
          <a:xfrm>
            <a:off x="4547488" y="3182744"/>
            <a:ext cx="7014592" cy="323542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>
                <a:latin typeface="Bahnschrift SemiCondensed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it-IT" dirty="0"/>
              <a:t>TRACKING CONTROL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control strategies:</a:t>
            </a:r>
          </a:p>
          <a:p>
            <a:r>
              <a:rPr lang="it-IT" dirty="0"/>
              <a:t>- </a:t>
            </a:r>
            <a:r>
              <a:rPr lang="it-IT" dirty="0" err="1"/>
              <a:t>Linearization</a:t>
            </a:r>
            <a:r>
              <a:rPr lang="it-IT" dirty="0"/>
              <a:t>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Non-linear controller of state </a:t>
            </a:r>
            <a:r>
              <a:rPr lang="it-IT" dirty="0" err="1"/>
              <a:t>error</a:t>
            </a:r>
            <a:r>
              <a:rPr lang="it-IT" dirty="0"/>
              <a:t> dynamics</a:t>
            </a:r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 </a:t>
            </a:r>
            <a:r>
              <a:rPr lang="it-IT" dirty="0" err="1"/>
              <a:t>reference</a:t>
            </a:r>
            <a:r>
              <a:rPr lang="it-IT" dirty="0"/>
              <a:t> point on the </a:t>
            </a:r>
            <a:r>
              <a:rPr lang="it-IT" dirty="0" err="1"/>
              <a:t>sagittal</a:t>
            </a:r>
            <a:r>
              <a:rPr lang="it-IT" dirty="0"/>
              <a:t>      </a:t>
            </a:r>
            <a:r>
              <a:rPr lang="it-IT" dirty="0" err="1"/>
              <a:t>axis</a:t>
            </a:r>
            <a:endParaRPr lang="it-IT" dirty="0"/>
          </a:p>
          <a:p>
            <a:r>
              <a:rPr lang="it-IT" dirty="0"/>
              <a:t>- Feedback </a:t>
            </a:r>
            <a:r>
              <a:rPr lang="it-IT" dirty="0" err="1"/>
              <a:t>linearization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second order </a:t>
            </a:r>
            <a:r>
              <a:rPr lang="it-IT" dirty="0" err="1"/>
              <a:t>derivatives</a:t>
            </a:r>
            <a:endParaRPr lang="it-IT" dirty="0"/>
          </a:p>
          <a:p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methodologies</a:t>
            </a:r>
            <a:r>
              <a:rPr lang="it-IT" dirty="0"/>
              <a:t> and </a:t>
            </a:r>
            <a:r>
              <a:rPr lang="it-IT" dirty="0" err="1"/>
              <a:t>compared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draw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conclusions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743A-6465-C511-B57C-C4418679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86571F-F4C1-0C42-36D0-645AE49161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C9C41-6297-11FE-2E04-4ADCFDC52829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0B31E-17CD-CE0D-5BD3-87E1E221DC79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4260E-46AB-A7BE-D0CD-6AECC8CD06C4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BB2F9C-96D6-A149-BBF0-57C68E46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DF8E3-3514-48C7-0F9C-9F5381A3C9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7" t="1906" r="12663" b="1906"/>
          <a:stretch/>
        </p:blipFill>
        <p:spPr>
          <a:xfrm>
            <a:off x="3867484" y="1512048"/>
            <a:ext cx="4457031" cy="43925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115597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30862F-AE1F-34BE-1F57-7797DC41BCB4}"/>
              </a:ext>
            </a:extLst>
          </p:cNvPr>
          <p:cNvSpPr txBox="1">
            <a:spLocks/>
          </p:cNvSpPr>
          <p:nvPr/>
        </p:nvSpPr>
        <p:spPr>
          <a:xfrm>
            <a:off x="2099694" y="158266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DERIVATIVE of STATE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F370B1-A98C-8512-268F-A628C7FE3EC9}"/>
              </a:ext>
            </a:extLst>
          </p:cNvPr>
          <p:cNvSpPr txBox="1">
            <a:spLocks/>
          </p:cNvSpPr>
          <p:nvPr/>
        </p:nvSpPr>
        <p:spPr>
          <a:xfrm>
            <a:off x="2099694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 err="1">
                <a:latin typeface="Bahnschrift SemiCondensed" panose="020B0502040204020203" pitchFamily="34" charset="0"/>
              </a:rPr>
              <a:t>Continuous</a:t>
            </a:r>
            <a:r>
              <a:rPr lang="it-IT" sz="2400" b="1" dirty="0">
                <a:latin typeface="Bahnschrift SemiCondensed" panose="020B0502040204020203" pitchFamily="34" charset="0"/>
              </a:rPr>
              <a:t> time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block</a:t>
            </a:r>
            <a:r>
              <a:rPr lang="it-IT" sz="2400" b="1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 err="1">
                <a:latin typeface="Bahnschrift SemiCondensed" panose="020B0502040204020203" pitchFamily="34" charset="0"/>
              </a:rPr>
              <a:t>Instability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issues</a:t>
            </a:r>
            <a:r>
              <a:rPr lang="it-IT" sz="2400" dirty="0">
                <a:latin typeface="Bahnschrift SemiCondensed" panose="020B0502040204020203" pitchFamily="34" charset="0"/>
              </a:rPr>
              <a:t>, </a:t>
            </a:r>
            <a:r>
              <a:rPr lang="it-IT" sz="2400" dirty="0" err="1">
                <a:latin typeface="Bahnschrift SemiCondensed" panose="020B0502040204020203" pitchFamily="34" charset="0"/>
              </a:rPr>
              <a:t>exploding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values</a:t>
            </a:r>
            <a:r>
              <a:rPr lang="it-IT" sz="2400" dirty="0">
                <a:latin typeface="Bahnschrift SemiCondensed" panose="020B0502040204020203" pitchFamily="34" charset="0"/>
              </a:rPr>
              <a:t> of derivative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07EFD6-629D-003D-3FE0-4FB564533ACF}"/>
              </a:ext>
            </a:extLst>
          </p:cNvPr>
          <p:cNvSpPr txBox="1">
            <a:spLocks/>
          </p:cNvSpPr>
          <p:nvPr/>
        </p:nvSpPr>
        <p:spPr>
          <a:xfrm>
            <a:off x="6308099" y="3227123"/>
            <a:ext cx="3784207" cy="23028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First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order</a:t>
            </a:r>
            <a:r>
              <a:rPr lang="it-IT" sz="2400" b="1" dirty="0">
                <a:latin typeface="Bahnschrift SemiCondensed" panose="020B0502040204020203" pitchFamily="34" charset="0"/>
              </a:rPr>
              <a:t> high pass filter: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Filtering high frequency </a:t>
            </a:r>
            <a:r>
              <a:rPr lang="it-IT" sz="2400" dirty="0" err="1">
                <a:latin typeface="Bahnschrift SemiCondensed" panose="020B0502040204020203" pitchFamily="34" charset="0"/>
              </a:rPr>
              <a:t>components</a:t>
            </a:r>
            <a:r>
              <a:rPr lang="it-IT" sz="2400" dirty="0">
                <a:latin typeface="Bahnschrift SemiCondensed" panose="020B0502040204020203" pitchFamily="34" charset="0"/>
              </a:rPr>
              <a:t> and </a:t>
            </a:r>
            <a:r>
              <a:rPr lang="it-IT" sz="2400" dirty="0" err="1">
                <a:latin typeface="Bahnschrift SemiCondensed" panose="020B0502040204020203" pitchFamily="34" charset="0"/>
              </a:rPr>
              <a:t>thus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avoiding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too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sudden</a:t>
            </a:r>
            <a:r>
              <a:rPr lang="it-IT" sz="2400" dirty="0">
                <a:latin typeface="Bahnschrift SemiCondensed" panose="020B0502040204020203" pitchFamily="34" charset="0"/>
              </a:rPr>
              <a:t> </a:t>
            </a:r>
            <a:r>
              <a:rPr lang="it-IT" sz="2400" dirty="0" err="1">
                <a:latin typeface="Bahnschrift SemiCondensed" panose="020B0502040204020203" pitchFamily="34" charset="0"/>
              </a:rPr>
              <a:t>variations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0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8B7D-4C37-2DE6-21BC-084C993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26AF83-6FDA-9EA9-28F1-0FBFB24A4B9F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8B3F-9786-DE0E-6F46-3B80A488E06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7B3A6-2C1F-64A7-177F-93E0F2BCD9DF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832C9-B533-E6D4-43E8-B68FC18FC981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1064C4-BFE2-E6B3-F88C-ADD30059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3600" b="1" dirty="0">
                <a:latin typeface="Bahnschrift" panose="020B0502040204020203" pitchFamily="34" charset="0"/>
              </a:rPr>
              <a:t>D. DERIVATIVE CONTROLLER - ISSUES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C21847-82B6-0284-F3F7-A17F21892678}"/>
              </a:ext>
            </a:extLst>
          </p:cNvPr>
          <p:cNvSpPr txBox="1">
            <a:spLocks/>
          </p:cNvSpPr>
          <p:nvPr/>
        </p:nvSpPr>
        <p:spPr>
          <a:xfrm>
            <a:off x="2099694" y="1521704"/>
            <a:ext cx="7992613" cy="1325563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6600" b="1" dirty="0">
                <a:latin typeface="Bahnschrift SemiCondensed" panose="020B0502040204020203" pitchFamily="34" charset="0"/>
              </a:rPr>
              <a:t>LINEAR VELOCITY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A184A4-C8A0-5D59-8865-D6CD968ADFB4}"/>
              </a:ext>
            </a:extLst>
          </p:cNvPr>
          <p:cNvSpPr txBox="1">
            <a:spLocks/>
          </p:cNvSpPr>
          <p:nvPr/>
        </p:nvSpPr>
        <p:spPr>
          <a:xfrm>
            <a:off x="4537258" y="3045931"/>
            <a:ext cx="5555050" cy="145818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must be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different</a:t>
            </a:r>
            <a:r>
              <a:rPr lang="it-IT" sz="2400" b="1" dirty="0">
                <a:latin typeface="Bahnschrift SemiCondensed" panose="020B0502040204020203" pitchFamily="34" charset="0"/>
              </a:rPr>
              <a:t> from zero </a:t>
            </a:r>
            <a:r>
              <a:rPr lang="it-IT" sz="2400" dirty="0">
                <a:latin typeface="Bahnschrift SemiCondensed" panose="020B0502040204020203" pitchFamily="34" charset="0"/>
              </a:rPr>
              <a:t>to </a:t>
            </a:r>
            <a:r>
              <a:rPr lang="it-IT" sz="2400" dirty="0" err="1">
                <a:latin typeface="Bahnschrift SemiCondensed" panose="020B0502040204020203" pitchFamily="34" charset="0"/>
              </a:rPr>
              <a:t>ensure</a:t>
            </a:r>
            <a:r>
              <a:rPr lang="it-IT" sz="2400" dirty="0">
                <a:latin typeface="Bahnschrift SemiCondensed" panose="020B0502040204020203" pitchFamily="34" charset="0"/>
              </a:rPr>
              <a:t> non </a:t>
            </a:r>
            <a:r>
              <a:rPr lang="it-IT" sz="24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400" dirty="0">
                <a:latin typeface="Bahnschrift SemiCondensed" panose="020B0502040204020203" pitchFamily="34" charset="0"/>
              </a:rPr>
              <a:t> of the </a:t>
            </a:r>
            <a:r>
              <a:rPr lang="it-IT" sz="2400" dirty="0" err="1">
                <a:latin typeface="Bahnschrift SemiCondensed" panose="020B0502040204020203" pitchFamily="34" charset="0"/>
              </a:rPr>
              <a:t>matrix</a:t>
            </a:r>
            <a:endParaRPr lang="it-IT" sz="2400" dirty="0">
              <a:latin typeface="Bahnschrift SemiCondensed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4277E1-B63F-55ED-E096-4A7B245FF660}"/>
              </a:ext>
            </a:extLst>
          </p:cNvPr>
          <p:cNvSpPr txBox="1">
            <a:spLocks/>
          </p:cNvSpPr>
          <p:nvPr/>
        </p:nvSpPr>
        <p:spPr>
          <a:xfrm>
            <a:off x="2099693" y="4672074"/>
            <a:ext cx="7992613" cy="1207602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it-IT" sz="2400" dirty="0">
                <a:latin typeface="Bahnschrift SemiCondensed" panose="020B0502040204020203" pitchFamily="34" charset="0"/>
              </a:rPr>
              <a:t>Solution: Set the minimum linear </a:t>
            </a:r>
            <a:r>
              <a:rPr lang="it-IT" sz="2400" dirty="0" err="1">
                <a:latin typeface="Bahnschrift SemiCondensed" panose="020B0502040204020203" pitchFamily="34" charset="0"/>
              </a:rPr>
              <a:t>velocity</a:t>
            </a:r>
            <a:r>
              <a:rPr lang="it-IT" sz="2400" dirty="0">
                <a:latin typeface="Bahnschrift SemiCondensed" panose="020B0502040204020203" pitchFamily="34" charset="0"/>
              </a:rPr>
              <a:t> to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/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DB676A-9777-B924-D914-44E9AA9A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702" y="3390130"/>
                <a:ext cx="7264908" cy="8486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440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1CCDE5-ACE1-A1AB-5B4B-0BEF5BA2C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41661"/>
              </p:ext>
            </p:extLst>
          </p:nvPr>
        </p:nvGraphicFramePr>
        <p:xfrm>
          <a:off x="1069340" y="1595120"/>
          <a:ext cx="10053320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664">
                  <a:extLst>
                    <a:ext uri="{9D8B030D-6E8A-4147-A177-3AD203B41FA5}">
                      <a16:colId xmlns:a16="http://schemas.microsoft.com/office/drawing/2014/main" val="3649720071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24840778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543501535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302364533"/>
                    </a:ext>
                  </a:extLst>
                </a:gridCol>
                <a:gridCol w="2010664">
                  <a:extLst>
                    <a:ext uri="{9D8B030D-6E8A-4147-A177-3AD203B41FA5}">
                      <a16:colId xmlns:a16="http://schemas.microsoft.com/office/drawing/2014/main" val="179428817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NON-LINEAR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SAGITTAL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D.DERIVATIVE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97917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6207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SMOOTHNESS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665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IMPL. ISSUES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78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CONV.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3.915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3.319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6536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45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56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FINAL CONSIDERATIONS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913B80-2D2B-5967-1ED6-90975F2E6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48483"/>
              </p:ext>
            </p:extLst>
          </p:nvPr>
        </p:nvGraphicFramePr>
        <p:xfrm>
          <a:off x="1489458" y="1522285"/>
          <a:ext cx="9213083" cy="493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947">
                  <a:extLst>
                    <a:ext uri="{9D8B030D-6E8A-4147-A177-3AD203B41FA5}">
                      <a16:colId xmlns:a16="http://schemas.microsoft.com/office/drawing/2014/main" val="3190939759"/>
                    </a:ext>
                  </a:extLst>
                </a:gridCol>
                <a:gridCol w="3778807">
                  <a:extLst>
                    <a:ext uri="{9D8B030D-6E8A-4147-A177-3AD203B41FA5}">
                      <a16:colId xmlns:a16="http://schemas.microsoft.com/office/drawing/2014/main" val="183368393"/>
                    </a:ext>
                  </a:extLst>
                </a:gridCol>
                <a:gridCol w="3065329">
                  <a:extLst>
                    <a:ext uri="{9D8B030D-6E8A-4147-A177-3AD203B41FA5}">
                      <a16:colId xmlns:a16="http://schemas.microsoft.com/office/drawing/2014/main" val="1538463445"/>
                    </a:ext>
                  </a:extLst>
                </a:gridCol>
              </a:tblGrid>
              <a:tr h="768545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756499"/>
                  </a:ext>
                </a:extLst>
              </a:tr>
              <a:tr h="1003927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Linear dynamics</a:t>
                      </a:r>
                    </a:p>
                    <a:p>
                      <a:pPr algn="ctr"/>
                      <a:r>
                        <a:rPr lang="en-GB" b="1" dirty="0"/>
                        <a:t>Poles allocation rule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Approximation around equilibrium</a:t>
                      </a:r>
                    </a:p>
                    <a:p>
                      <a:pPr algn="ctr"/>
                      <a:r>
                        <a:rPr lang="en-GB" sz="1400" b="1" dirty="0"/>
                        <a:t>Differential Flatness needed</a:t>
                      </a:r>
                    </a:p>
                    <a:p>
                      <a:pPr algn="ctr"/>
                      <a:r>
                        <a:rPr lang="en-GB" sz="1400" b="1" dirty="0"/>
                        <a:t>Stability only for specific conditions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29196"/>
                  </a:ext>
                </a:extLst>
              </a:tr>
              <a:tr h="89828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NON-LINEAR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No approximation needed</a:t>
                      </a:r>
                    </a:p>
                    <a:p>
                      <a:pPr algn="ctr"/>
                      <a:r>
                        <a:rPr lang="en-GB" b="1" dirty="0"/>
                        <a:t>Robustness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Non-linear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Differential Flatness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18488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SAGITTAL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Decoupled dynamics</a:t>
                      </a:r>
                    </a:p>
                    <a:p>
                      <a:pPr algn="ctr"/>
                      <a:r>
                        <a:rPr lang="en-GB" sz="1600" b="1" dirty="0"/>
                        <a:t>No differential flatness</a:t>
                      </a:r>
                    </a:p>
                    <a:p>
                      <a:pPr algn="ctr"/>
                      <a:r>
                        <a:rPr lang="en-GB" sz="1600" b="1" dirty="0"/>
                        <a:t>Linear control law</a:t>
                      </a:r>
                    </a:p>
                    <a:p>
                      <a:pPr algn="ctr"/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Smooth desired trajectory</a:t>
                      </a:r>
                    </a:p>
                    <a:p>
                      <a:pPr algn="ctr"/>
                      <a:r>
                        <a:rPr lang="en-GB" sz="1400" b="1" dirty="0"/>
                        <a:t>Theta is not controllable</a:t>
                      </a:r>
                    </a:p>
                    <a:p>
                      <a:pPr algn="ctr"/>
                      <a:r>
                        <a:rPr lang="en-GB" sz="1400" b="1" dirty="0"/>
                        <a:t>Choice of parameter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93584"/>
                  </a:ext>
                </a:extLst>
              </a:tr>
              <a:tr h="1133466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DOUBLE DERIVATIVES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Decoupled dynamics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No differential flatness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Linear control law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/>
                        <a:t>Feedforward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Relies on second order derivatives</a:t>
                      </a:r>
                    </a:p>
                    <a:p>
                      <a:pPr algn="ctr"/>
                      <a:r>
                        <a:rPr lang="en-GB" sz="1400" b="1" dirty="0"/>
                        <a:t>Constraint on linear velocity v</a:t>
                      </a:r>
                    </a:p>
                    <a:p>
                      <a:pPr algn="ctr"/>
                      <a:r>
                        <a:rPr lang="en-GB" sz="1400" b="1" dirty="0"/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54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62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3930F1-5489-0F2F-11D2-E1C5EDE2982E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42975"/>
            <a:ext cx="10363201" cy="1131062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The </a:t>
            </a:r>
            <a:r>
              <a:rPr lang="it-IT" sz="2000" dirty="0" err="1">
                <a:latin typeface="Bahnschrift SemiCondensed" panose="020B0502040204020203" pitchFamily="34" charset="0"/>
              </a:rPr>
              <a:t>adopted</a:t>
            </a:r>
            <a:r>
              <a:rPr lang="it-IT" sz="2000" dirty="0">
                <a:latin typeface="Bahnschrift SemiCondensed" panose="020B0502040204020203" pitchFamily="34" charset="0"/>
              </a:rPr>
              <a:t> strategy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AVERAGE CONSENSUS.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Consensus </a:t>
            </a:r>
            <a:r>
              <a:rPr lang="it-IT" sz="2000" dirty="0" err="1">
                <a:latin typeface="Bahnschrift SemiCondensed" panose="020B0502040204020203" pitchFamily="34" charset="0"/>
              </a:rPr>
              <a:t>is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computed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before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starting</a:t>
            </a:r>
            <a:r>
              <a:rPr lang="it-IT" sz="2000" dirty="0">
                <a:latin typeface="Bahnschrift SemiCondensed" panose="020B0502040204020203" pitchFamily="34" charset="0"/>
              </a:rPr>
              <a:t> the control action and </a:t>
            </a:r>
            <a:r>
              <a:rPr lang="it-IT" sz="2400" b="1" dirty="0" err="1">
                <a:latin typeface="Bahnschrift SemiCondensed" panose="020B0502040204020203" pitchFamily="34" charset="0"/>
              </a:rPr>
              <a:t>does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not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change</a:t>
            </a:r>
            <a:r>
              <a:rPr lang="it-IT" sz="2400" b="1" dirty="0">
                <a:latin typeface="Bahnschrift SemiCondensed" panose="020B0502040204020203" pitchFamily="34" charset="0"/>
              </a:rPr>
              <a:t> over time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F4E58-C6E4-202D-18D6-1485E6983D78}"/>
              </a:ext>
            </a:extLst>
          </p:cNvPr>
          <p:cNvSpPr txBox="1">
            <a:spLocks/>
          </p:cNvSpPr>
          <p:nvPr/>
        </p:nvSpPr>
        <p:spPr>
          <a:xfrm>
            <a:off x="3722085" y="2768538"/>
            <a:ext cx="4747831" cy="3649628"/>
          </a:xfrm>
          <a:prstGeom prst="rect">
            <a:avLst/>
          </a:prstGeom>
          <a:ln w="28575">
            <a:solidFill>
              <a:srgbClr val="BFBFB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7" name="Immagine 6" descr="Immagine che contiene schizzo, linea, diagramma, design&#10;&#10;Descrizione generata automaticamente">
            <a:extLst>
              <a:ext uri="{FF2B5EF4-FFF2-40B4-BE49-F238E27FC236}">
                <a16:creationId xmlns:a16="http://schemas.microsoft.com/office/drawing/2014/main" id="{7F28BD37-BC92-B43C-AF57-152EA3CE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5" y="2768538"/>
            <a:ext cx="4747831" cy="36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AD95-5D73-8865-BC53-30075AE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C968C-916D-FCA9-C689-9308D7CD2A53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2D08F-1175-FB8D-1CA9-391D34CC46FC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BCB3-5257-8D84-6EC5-DACAD7840A5E}"/>
              </a:ext>
            </a:extLst>
          </p:cNvPr>
          <p:cNvSpPr/>
          <p:nvPr/>
        </p:nvSpPr>
        <p:spPr>
          <a:xfrm rot="18900000">
            <a:off x="-3115424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DABB1F-B6EB-2267-EE51-A0827C7A8F14}"/>
              </a:ext>
            </a:extLst>
          </p:cNvPr>
          <p:cNvSpPr/>
          <p:nvPr/>
        </p:nvSpPr>
        <p:spPr>
          <a:xfrm rot="18900000">
            <a:off x="-2515366" y="-91745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D47841-70D8-0343-9B7D-53B69998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CONSENSUS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8EEBDA-55BA-EFCE-7399-A534D7774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7205" y="2555975"/>
            <a:ext cx="4926663" cy="948717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HOW DO WE CHOOSE THE P MATRIX ? </a:t>
            </a: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	</a:t>
            </a:r>
            <a:r>
              <a:rPr lang="it-IT" sz="1800" dirty="0" err="1">
                <a:latin typeface="Bahnschrift SemiCondensed" panose="020B0502040204020203" pitchFamily="34" charset="0"/>
              </a:rPr>
              <a:t>We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need</a:t>
            </a:r>
            <a:r>
              <a:rPr lang="it-IT" sz="1800" dirty="0">
                <a:latin typeface="Bahnschrift SemiCondensed" panose="020B0502040204020203" pitchFamily="34" charset="0"/>
              </a:rPr>
              <a:t> Primitive and </a:t>
            </a:r>
            <a:r>
              <a:rPr lang="it-IT" sz="1800" dirty="0" err="1">
                <a:latin typeface="Bahnschrift SemiCondensed" panose="020B0502040204020203" pitchFamily="34" charset="0"/>
              </a:rPr>
              <a:t>doubly</a:t>
            </a:r>
            <a:r>
              <a:rPr lang="it-IT" sz="1800" dirty="0">
                <a:latin typeface="Bahnschrift SemiCondensed" panose="020B0502040204020203" pitchFamily="34" charset="0"/>
              </a:rPr>
              <a:t> </a:t>
            </a:r>
            <a:r>
              <a:rPr lang="it-IT" sz="1800" dirty="0" err="1">
                <a:latin typeface="Bahnschrift SemiCondensed" panose="020B0502040204020203" pitchFamily="34" charset="0"/>
              </a:rPr>
              <a:t>stochastic</a:t>
            </a:r>
            <a:r>
              <a:rPr lang="it-IT" sz="1800" dirty="0">
                <a:latin typeface="Bahnschrift SemiCondensed" panose="020B0502040204020203" pitchFamily="34" charset="0"/>
              </a:rPr>
              <a:t> P</a:t>
            </a:r>
            <a:endParaRPr lang="it-IT" sz="1800" b="1" dirty="0"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/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B8A7FB-3A81-A63D-1AA4-B184E6A5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1" y="4464655"/>
                <a:ext cx="2822496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solidFill>
                <a:srgbClr val="BFBFBF">
                  <a:alpha val="40000"/>
                </a:srgbClr>
              </a:solidFill>
              <a:ln w="28575"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2000" dirty="0">
                    <a:latin typeface="Bahnschrift SemiCondensed" panose="020B0502040204020203" pitchFamily="34" charset="0"/>
                  </a:rPr>
                  <a:t>CONSENSUS DYNAMICS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b="1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sz="1800" dirty="0">
                    <a:latin typeface="Bahnschrift SemiCondensed" panose="020B0502040204020203" pitchFamily="34" charset="0"/>
                  </a:rPr>
                  <a:t>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is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state of the system,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containing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position of </a:t>
                </a:r>
                <a:r>
                  <a:rPr lang="it-IT" sz="1800" dirty="0" err="1">
                    <a:latin typeface="Bahnschrift SemiCondensed" panose="020B0502040204020203" pitchFamily="34" charset="0"/>
                  </a:rPr>
                  <a:t>all</a:t>
                </a:r>
                <a:r>
                  <a:rPr lang="it-IT" sz="1800" dirty="0">
                    <a:latin typeface="Bahnschrift SemiCondensed" panose="020B0502040204020203" pitchFamily="34" charset="0"/>
                  </a:rPr>
                  <a:t> the agents</a:t>
                </a:r>
                <a:endParaRPr lang="it-IT" sz="1800" b="1" dirty="0"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10D9FBB-2C53-720E-6C0E-CBAB5B46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05" y="1428184"/>
                <a:ext cx="8097590" cy="906837"/>
              </a:xfrm>
              <a:prstGeom prst="rect">
                <a:avLst/>
              </a:prstGeom>
              <a:blipFill>
                <a:blip r:embed="rId4"/>
                <a:stretch>
                  <a:fillRect l="-828" r="-75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C212F9-5B04-3992-AA7C-2FEA66D28CC5}"/>
              </a:ext>
            </a:extLst>
          </p:cNvPr>
          <p:cNvSpPr txBox="1">
            <a:spLocks/>
          </p:cNvSpPr>
          <p:nvPr/>
        </p:nvSpPr>
        <p:spPr>
          <a:xfrm>
            <a:off x="1133117" y="3686826"/>
            <a:ext cx="4053289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 in one step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70F428-F76F-95C9-3E57-92396A0F9DA2}"/>
              </a:ext>
            </a:extLst>
          </p:cNvPr>
          <p:cNvSpPr txBox="1">
            <a:spLocks/>
          </p:cNvSpPr>
          <p:nvPr/>
        </p:nvSpPr>
        <p:spPr>
          <a:xfrm>
            <a:off x="6821518" y="3694424"/>
            <a:ext cx="4029175" cy="612248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 err="1">
                <a:latin typeface="Bahnschrift SemiCondensed" panose="020B0502040204020203" pitchFamily="34" charset="0"/>
              </a:rPr>
              <a:t>Average</a:t>
            </a:r>
            <a:r>
              <a:rPr lang="it-IT" sz="2000" dirty="0">
                <a:latin typeface="Bahnschrift SemiCondensed" panose="020B0502040204020203" pitchFamily="34" charset="0"/>
              </a:rPr>
              <a:t> consensus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/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t-IT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AFC205-C68F-842C-2731-EF4F72B9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536" y="4464655"/>
                <a:ext cx="282249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F45BBF55-BF9A-4967-BC1C-16AC211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50" y="4464655"/>
            <a:ext cx="2340371" cy="229981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97C43EB-E768-4D76-9A4B-863C72830E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98" y="4464655"/>
            <a:ext cx="2340371" cy="22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6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746760" y="0"/>
            <a:ext cx="1144524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CARTESIAN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99ED09-2A8B-6A19-7F92-998027A0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56053" y="1424777"/>
            <a:ext cx="5279894" cy="1129173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?]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D0B-1817-46D1-2440-54FC98EC75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4" t="2437" r="12510" b="3196"/>
          <a:stretch/>
        </p:blipFill>
        <p:spPr>
          <a:xfrm>
            <a:off x="2175346" y="2690086"/>
            <a:ext cx="3698239" cy="3627930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E53E85-4E6F-93D1-F742-E4D29AB49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2268" r="5354" b="3365"/>
          <a:stretch/>
        </p:blipFill>
        <p:spPr>
          <a:xfrm>
            <a:off x="6177645" y="2690086"/>
            <a:ext cx="4635609" cy="3606839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46376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2683" y="1406489"/>
            <a:ext cx="5279894" cy="1300135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GOAL: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400" b="1" dirty="0">
                <a:latin typeface="Bahnschrift SemiCondensed" panose="020B0502040204020203" pitchFamily="34" charset="0"/>
              </a:rPr>
              <a:t>target </a:t>
            </a:r>
            <a:r>
              <a:rPr lang="it-IT" sz="2400" b="1" dirty="0" err="1">
                <a:latin typeface="Bahnschrift SemiCondensed" panose="020B0502040204020203" pitchFamily="34" charset="0"/>
              </a:rPr>
              <a:t>configuration</a:t>
            </a:r>
            <a:r>
              <a:rPr lang="it-IT" sz="2400" b="1" dirty="0">
                <a:latin typeface="Bahnschrift SemiCondensed" panose="020B0502040204020203" pitchFamily="34" charset="0"/>
              </a:rPr>
              <a:t> 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it-IT" dirty="0">
                <a:latin typeface="Bahnschrift SemiCondensed" panose="020B0502040204020203" pitchFamily="34" charset="0"/>
              </a:rPr>
              <a:t>q = [0, 0, 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B9ADF-A837-8CA9-8B34-D4815786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42" y="1406489"/>
            <a:ext cx="3943350" cy="4473103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85C2-8584-92C0-DFB1-26B2FF10AAC7}"/>
              </a:ext>
            </a:extLst>
          </p:cNvPr>
          <p:cNvSpPr txBox="1">
            <a:spLocks/>
          </p:cNvSpPr>
          <p:nvPr/>
        </p:nvSpPr>
        <p:spPr>
          <a:xfrm>
            <a:off x="5452683" y="2929492"/>
            <a:ext cx="5279894" cy="1893264"/>
          </a:xfrm>
          <a:prstGeom prst="rect">
            <a:avLst/>
          </a:prstGeom>
          <a:solidFill>
            <a:srgbClr val="BFBFBF">
              <a:alpha val="40000"/>
            </a:srgbClr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>
                <a:latin typeface="Bahnschrift SemiCondensed" panose="020B0502040204020203" pitchFamily="34" charset="0"/>
              </a:rPr>
              <a:t>TWO OPTIONS:</a:t>
            </a:r>
          </a:p>
          <a:p>
            <a:r>
              <a:rPr lang="it-IT" sz="2000" dirty="0">
                <a:latin typeface="Bahnschrift SemiCondensed" panose="020B0502040204020203" pitchFamily="34" charset="0"/>
              </a:rPr>
              <a:t>Control </a:t>
            </a:r>
            <a:r>
              <a:rPr lang="it-IT" sz="2000" dirty="0" err="1">
                <a:latin typeface="Bahnschrift SemiCondensed" panose="020B0502040204020203" pitchFamily="34" charset="0"/>
              </a:rPr>
              <a:t>Law</a:t>
            </a:r>
            <a:r>
              <a:rPr lang="it-IT" sz="2000" dirty="0">
                <a:latin typeface="Bahnschrift SemiCondensed" panose="020B0502040204020203" pitchFamily="34" charset="0"/>
              </a:rPr>
              <a:t> with </a:t>
            </a:r>
            <a:r>
              <a:rPr lang="it-IT" sz="2000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origin</a:t>
            </a:r>
            <a:endParaRPr lang="it-IT" sz="2000" dirty="0">
              <a:latin typeface="Bahnschrift SemiCondensed" panose="020B0502040204020203" pitchFamily="34" charset="0"/>
            </a:endParaRPr>
          </a:p>
          <a:p>
            <a:r>
              <a:rPr lang="it-IT" sz="2000" b="1" dirty="0">
                <a:latin typeface="Bahnschrift SemiCondensed" panose="020B0502040204020203" pitchFamily="34" charset="0"/>
              </a:rPr>
              <a:t>Control </a:t>
            </a:r>
            <a:r>
              <a:rPr lang="it-IT" sz="2000" b="1" dirty="0" err="1">
                <a:latin typeface="Bahnschrift SemiCondensed" panose="020B0502040204020203" pitchFamily="34" charset="0"/>
              </a:rPr>
              <a:t>Law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without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singularity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at</a:t>
            </a:r>
            <a:r>
              <a:rPr lang="it-IT" sz="2000" b="1" dirty="0">
                <a:latin typeface="Bahnschrift SemiCondensed" panose="020B0502040204020203" pitchFamily="34" charset="0"/>
              </a:rPr>
              <a:t> the </a:t>
            </a:r>
            <a:r>
              <a:rPr lang="it-IT" sz="2000" b="1" dirty="0" err="1">
                <a:latin typeface="Bahnschrift SemiCondensed" panose="020B0502040204020203" pitchFamily="34" charset="0"/>
              </a:rPr>
              <a:t>origin</a:t>
            </a:r>
            <a:endParaRPr lang="it-IT" sz="2000" b="1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Bahnschrift SemiCondensed" panose="020B0502040204020203" pitchFamily="34" charset="0"/>
              </a:rPr>
              <a:t>In </a:t>
            </a:r>
            <a:r>
              <a:rPr lang="it-IT" sz="2000" dirty="0" err="1">
                <a:latin typeface="Bahnschrift SemiCondensed" panose="020B0502040204020203" pitchFamily="34" charset="0"/>
              </a:rPr>
              <a:t>our</a:t>
            </a:r>
            <a:r>
              <a:rPr lang="it-IT" sz="2000" dirty="0">
                <a:latin typeface="Bahnschrift SemiCondensed" panose="020B0502040204020203" pitchFamily="34" charset="0"/>
              </a:rPr>
              <a:t> scenario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will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implement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latter</a:t>
            </a:r>
            <a:endParaRPr lang="it-IT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7A0C8-582A-1ED5-89EB-63BAB434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8603AA-2872-9CFB-3D7F-2F2CCD62691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7DFFD-7AF8-A244-F9B5-486ABD548692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3A710-A78E-1A59-18E1-269F1A59E4FC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892DFE-350C-5C45-E621-79FDF24A8FF3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0A2E74-E1ED-55E6-45F7-E8D01431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REGULATION - POSTURE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6DBA86-9DCB-61F9-31E3-89018FF7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406489"/>
            <a:ext cx="9450315" cy="970809"/>
          </a:xfrm>
          <a:solidFill>
            <a:srgbClr val="BFBFBF">
              <a:alpha val="40000"/>
            </a:srgbClr>
          </a:solidFill>
          <a:ln w="28575"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b="1" dirty="0" err="1">
                <a:latin typeface="Bahnschrift SemiCondensed" panose="020B0502040204020203" pitchFamily="34" charset="0"/>
              </a:rPr>
              <a:t>Desired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behaviour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is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b="1" dirty="0" err="1">
                <a:latin typeface="Bahnschrift SemiCondensed" panose="020B0502040204020203" pitchFamily="34" charset="0"/>
              </a:rPr>
              <a:t>accomplished</a:t>
            </a:r>
            <a:r>
              <a:rPr lang="it-IT" sz="2000" b="1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since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we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reach</a:t>
            </a:r>
            <a:r>
              <a:rPr lang="it-IT" sz="2000" dirty="0">
                <a:latin typeface="Bahnschrift SemiCondensed" panose="020B0502040204020203" pitchFamily="34" charset="0"/>
              </a:rPr>
              <a:t> consensus point with </a:t>
            </a:r>
            <a:r>
              <a:rPr lang="it-IT" sz="2000" dirty="0" err="1">
                <a:latin typeface="Bahnschrift SemiCondensed" panose="020B0502040204020203" pitchFamily="34" charset="0"/>
              </a:rPr>
              <a:t>final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orientation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equal</a:t>
            </a:r>
            <a:r>
              <a:rPr lang="it-IT" sz="2000" dirty="0">
                <a:latin typeface="Bahnschrift SemiCondensed" panose="020B0502040204020203" pitchFamily="34" charset="0"/>
              </a:rPr>
              <a:t> to zero and </a:t>
            </a:r>
            <a:r>
              <a:rPr lang="it-IT" sz="2000" dirty="0" err="1">
                <a:latin typeface="Bahnschrift SemiCondensed" panose="020B0502040204020203" pitchFamily="34" charset="0"/>
              </a:rPr>
              <a:t>at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most</a:t>
            </a:r>
            <a:r>
              <a:rPr lang="it-IT" sz="2000" dirty="0">
                <a:latin typeface="Bahnschrift SemiCondensed" panose="020B0502040204020203" pitchFamily="34" charset="0"/>
              </a:rPr>
              <a:t> the </a:t>
            </a:r>
            <a:r>
              <a:rPr lang="it-IT" sz="2000" dirty="0" err="1">
                <a:latin typeface="Bahnschrift SemiCondensed" panose="020B0502040204020203" pitchFamily="34" charset="0"/>
              </a:rPr>
              <a:t>trajectory</a:t>
            </a:r>
            <a:r>
              <a:rPr lang="it-IT" sz="2000" dirty="0">
                <a:latin typeface="Bahnschrift SemiCondensed" panose="020B0502040204020203" pitchFamily="34" charset="0"/>
              </a:rPr>
              <a:t> </a:t>
            </a:r>
            <a:r>
              <a:rPr lang="it-IT" sz="2000" dirty="0" err="1">
                <a:latin typeface="Bahnschrift SemiCondensed" panose="020B0502040204020203" pitchFamily="34" charset="0"/>
              </a:rPr>
              <a:t>presents</a:t>
            </a:r>
            <a:r>
              <a:rPr lang="it-IT" sz="2000" dirty="0">
                <a:latin typeface="Bahnschrift SemiCondensed" panose="020B0502040204020203" pitchFamily="34" charset="0"/>
              </a:rPr>
              <a:t> one backup </a:t>
            </a:r>
            <a:r>
              <a:rPr lang="it-IT" sz="2000" dirty="0" err="1">
                <a:latin typeface="Bahnschrift SemiCondensed" panose="020B0502040204020203" pitchFamily="34" charset="0"/>
              </a:rPr>
              <a:t>manuever</a:t>
            </a:r>
            <a:r>
              <a:rPr lang="it-IT" sz="2000" dirty="0">
                <a:latin typeface="Bahnschrift SemiCondensed" panose="020B0502040204020203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F97C9A-D459-F702-12F5-291DDA64A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4369" r="12628" b="4299"/>
          <a:stretch/>
        </p:blipFill>
        <p:spPr>
          <a:xfrm>
            <a:off x="1389491" y="2511786"/>
            <a:ext cx="427228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2EDF67-F3C6-2E8C-40FE-65C573C9B4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4587"/>
          <a:stretch/>
        </p:blipFill>
        <p:spPr>
          <a:xfrm>
            <a:off x="5873276" y="2511786"/>
            <a:ext cx="4942840" cy="4068806"/>
          </a:xfrm>
          <a:prstGeom prst="rect">
            <a:avLst/>
          </a:prstGeom>
          <a:ln w="28575">
            <a:solidFill>
              <a:srgbClr val="BFBFBF"/>
            </a:solidFill>
          </a:ln>
        </p:spPr>
      </p:pic>
    </p:spTree>
    <p:extLst>
      <p:ext uri="{BB962C8B-B14F-4D97-AF65-F5344CB8AC3E}">
        <p14:creationId xmlns:p14="http://schemas.microsoft.com/office/powerpoint/2010/main" val="289040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E79449-FA6D-BFA1-3AC3-2FF2D2669295}"/>
              </a:ext>
            </a:extLst>
          </p:cNvPr>
          <p:cNvSpPr/>
          <p:nvPr/>
        </p:nvSpPr>
        <p:spPr>
          <a:xfrm>
            <a:off x="876300" y="0"/>
            <a:ext cx="113157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6D39B-132B-5398-B7BB-4CD3D01E2CE1}"/>
              </a:ext>
            </a:extLst>
          </p:cNvPr>
          <p:cNvSpPr/>
          <p:nvPr/>
        </p:nvSpPr>
        <p:spPr>
          <a:xfrm rot="18900000">
            <a:off x="-2034582" y="2237427"/>
            <a:ext cx="11231309" cy="1943100"/>
          </a:xfrm>
          <a:prstGeom prst="rect">
            <a:avLst/>
          </a:prstGeom>
          <a:solidFill>
            <a:srgbClr val="F6DA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AF67D-1EF1-6D32-FCE5-58980C4A3D00}"/>
              </a:ext>
            </a:extLst>
          </p:cNvPr>
          <p:cNvSpPr/>
          <p:nvPr/>
        </p:nvSpPr>
        <p:spPr>
          <a:xfrm rot="18900000">
            <a:off x="-3124949" y="1190926"/>
            <a:ext cx="10093808" cy="1943100"/>
          </a:xfrm>
          <a:prstGeom prst="rect">
            <a:avLst/>
          </a:prstGeom>
          <a:solidFill>
            <a:srgbClr val="E39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FE7D5-2689-74E7-57AD-40A94D3F7335}"/>
              </a:ext>
            </a:extLst>
          </p:cNvPr>
          <p:cNvSpPr/>
          <p:nvPr/>
        </p:nvSpPr>
        <p:spPr>
          <a:xfrm rot="18900000">
            <a:off x="-2374508" y="-257741"/>
            <a:ext cx="5996354" cy="1943100"/>
          </a:xfrm>
          <a:prstGeom prst="rect">
            <a:avLst/>
          </a:prstGeom>
          <a:solidFill>
            <a:srgbClr val="CF45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0755D4-C51E-9B71-C07D-D453901F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Bahnschrift" panose="020B0502040204020203" pitchFamily="34" charset="0"/>
              </a:rPr>
              <a:t>CONTROLLER SWITCH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3DC3B1-3B0E-658F-07B4-C70E4634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0843" y="1530933"/>
            <a:ext cx="9450315" cy="700103"/>
          </a:xfrm>
          <a:noFill/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Bahnschrift SemiCondensed" panose="020B0502040204020203" pitchFamily="34" charset="0"/>
              </a:rPr>
              <a:t>How do </a:t>
            </a:r>
            <a:r>
              <a:rPr lang="it-IT" sz="2400" b="1" dirty="0" err="1">
                <a:latin typeface="Bahnschrift SemiCondensed" panose="020B0502040204020203" pitchFamily="34" charset="0"/>
              </a:rPr>
              <a:t>we</a:t>
            </a:r>
            <a:r>
              <a:rPr lang="it-IT" sz="2400" b="1" dirty="0">
                <a:latin typeface="Bahnschrift SemiCondensed" panose="020B0502040204020203" pitchFamily="34" charset="0"/>
              </a:rPr>
              <a:t> switch </a:t>
            </a:r>
            <a:r>
              <a:rPr lang="it-IT" sz="2400" b="1" dirty="0" err="1">
                <a:latin typeface="Bahnschrift SemiCondensed" panose="020B0502040204020203" pitchFamily="34" charset="0"/>
              </a:rPr>
              <a:t>between</a:t>
            </a:r>
            <a:r>
              <a:rPr lang="it-IT" sz="2400" b="1" dirty="0">
                <a:latin typeface="Bahnschrift SemiCondensed" panose="020B0502040204020203" pitchFamily="34" charset="0"/>
              </a:rPr>
              <a:t> posture </a:t>
            </a:r>
            <a:r>
              <a:rPr lang="it-IT" sz="2400" b="1" dirty="0" err="1">
                <a:latin typeface="Bahnschrift SemiCondensed" panose="020B0502040204020203" pitchFamily="34" charset="0"/>
              </a:rPr>
              <a:t>regulation</a:t>
            </a:r>
            <a:r>
              <a:rPr lang="it-IT" sz="2400" b="1" dirty="0">
                <a:latin typeface="Bahnschrift SemiCondensed" panose="020B0502040204020203" pitchFamily="34" charset="0"/>
              </a:rPr>
              <a:t> and tracking control ?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73A68C-E87F-B3CC-E63F-D5FBAEF4E2A8}"/>
              </a:ext>
            </a:extLst>
          </p:cNvPr>
          <p:cNvGrpSpPr/>
          <p:nvPr/>
        </p:nvGrpSpPr>
        <p:grpSpPr>
          <a:xfrm>
            <a:off x="542179" y="2616614"/>
            <a:ext cx="11107642" cy="3415974"/>
            <a:chOff x="542179" y="2616614"/>
            <a:chExt cx="11107642" cy="3415974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043BCFF-A03B-2A00-99CA-D1B798232891}"/>
                </a:ext>
              </a:extLst>
            </p:cNvPr>
            <p:cNvSpPr txBox="1">
              <a:spLocks/>
            </p:cNvSpPr>
            <p:nvPr/>
          </p:nvSpPr>
          <p:spPr>
            <a:xfrm>
              <a:off x="8473867" y="2616614"/>
              <a:ext cx="3175954" cy="3415974"/>
            </a:xfrm>
            <a:prstGeom prst="rect">
              <a:avLst/>
            </a:prstGeom>
            <a:solidFill>
              <a:srgbClr val="BFBFBF">
                <a:alpha val="40000"/>
              </a:srgbClr>
            </a:solidFill>
            <a:ln w="28575">
              <a:noFill/>
            </a:ln>
            <a:effectLst/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IMPLEMENTATION PROBLEM:</a:t>
              </a:r>
            </a:p>
            <a:p>
              <a:pPr marL="0" indent="0" algn="ctr">
                <a:buNone/>
              </a:pPr>
              <a:r>
                <a:rPr lang="it-IT" sz="2000" b="1" dirty="0">
                  <a:latin typeface="Bahnschrift SemiCondensed" panose="020B0502040204020203" pitchFamily="34" charset="0"/>
                </a:rPr>
                <a:t>Posture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and tracking control </a:t>
              </a:r>
              <a:r>
                <a:rPr lang="it-IT" sz="2000" dirty="0">
                  <a:latin typeface="Bahnschrift SemiCondensed" panose="020B0502040204020203" pitchFamily="34" charset="0"/>
                </a:rPr>
                <a:t>are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two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different</a:t>
              </a:r>
              <a:r>
                <a:rPr lang="it-IT" sz="2000" b="1" dirty="0">
                  <a:latin typeface="Bahnschrift SemiCondensed" panose="020B0502040204020203" pitchFamily="34" charset="0"/>
                </a:rPr>
                <a:t> </a:t>
              </a:r>
              <a:r>
                <a:rPr lang="it-IT" sz="2000" b="1" dirty="0" err="1">
                  <a:latin typeface="Bahnschrift SemiCondensed" panose="020B0502040204020203" pitchFamily="34" charset="0"/>
                </a:rPr>
                <a:t>subsystems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Simulink</a:t>
              </a:r>
              <a:r>
                <a:rPr lang="it-IT" sz="2000" dirty="0">
                  <a:latin typeface="Bahnschrift SemiCondensed" panose="020B0502040204020203" pitchFamily="34" charset="0"/>
                </a:rPr>
                <a:t> ! 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>
                  <a:latin typeface="Bahnschrift SemiCondensed" panose="020B0502040204020203" pitchFamily="34" charset="0"/>
                </a:rPr>
                <a:t>The tracking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subsytem</a:t>
              </a:r>
              <a:r>
                <a:rPr lang="it-IT" sz="2000" dirty="0">
                  <a:latin typeface="Bahnschrift SemiCondensed" panose="020B0502040204020203" pitchFamily="34" charset="0"/>
                </a:rPr>
                <a:t> must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inherit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initial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conditions</a:t>
              </a:r>
              <a:r>
                <a:rPr lang="it-IT" sz="2000" dirty="0">
                  <a:latin typeface="Bahnschrift SemiCondensed" panose="020B0502040204020203" pitchFamily="34" charset="0"/>
                </a:rPr>
                <a:t> from the last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iteration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of the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regulation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subsystem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  <a:p>
              <a:pPr marL="0" indent="0" algn="ctr">
                <a:buNone/>
              </a:pPr>
              <a:endParaRPr lang="it-IT" sz="2000" dirty="0">
                <a:latin typeface="Bahnschrift SemiCondensed" panose="020B0502040204020203" pitchFamily="34" charset="0"/>
              </a:endParaRPr>
            </a:p>
            <a:p>
              <a:pPr marL="0" indent="0" algn="ctr">
                <a:buNone/>
              </a:pPr>
              <a:r>
                <a:rPr lang="it-IT" sz="2000" dirty="0" err="1">
                  <a:latin typeface="Bahnschrift SemiCondensed" panose="020B0502040204020203" pitchFamily="34" charset="0"/>
                </a:rPr>
                <a:t>Transition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between</a:t>
              </a:r>
              <a:r>
                <a:rPr lang="it-IT" sz="2000" dirty="0">
                  <a:latin typeface="Bahnschrift SemiCondensed" panose="020B0502040204020203" pitchFamily="34" charset="0"/>
                </a:rPr>
                <a:t> controllers must be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smooth</a:t>
              </a:r>
              <a:r>
                <a:rPr lang="it-IT" sz="2000" dirty="0">
                  <a:latin typeface="Bahnschrift SemiCondensed" panose="020B0502040204020203" pitchFamily="34" charset="0"/>
                </a:rPr>
                <a:t>.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We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should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avoid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sudden</a:t>
              </a:r>
              <a:r>
                <a:rPr lang="it-IT" sz="2000" dirty="0">
                  <a:latin typeface="Bahnschrift SemiCondensed" panose="020B0502040204020203" pitchFamily="34" charset="0"/>
                </a:rPr>
                <a:t>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changes</a:t>
              </a:r>
              <a:r>
                <a:rPr lang="it-IT" sz="2000" dirty="0">
                  <a:latin typeface="Bahnschrift SemiCondensed" panose="020B0502040204020203" pitchFamily="34" charset="0"/>
                </a:rPr>
                <a:t> in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orientation</a:t>
              </a:r>
              <a:r>
                <a:rPr lang="it-IT" sz="2000" dirty="0">
                  <a:latin typeface="Bahnschrift SemiCondensed" panose="020B0502040204020203" pitchFamily="34" charset="0"/>
                </a:rPr>
                <a:t> and </a:t>
              </a:r>
              <a:r>
                <a:rPr lang="it-IT" sz="2000" dirty="0" err="1">
                  <a:latin typeface="Bahnschrift SemiCondensed" panose="020B0502040204020203" pitchFamily="34" charset="0"/>
                </a:rPr>
                <a:t>velocity</a:t>
              </a:r>
              <a:r>
                <a:rPr lang="it-IT" sz="2000" dirty="0">
                  <a:latin typeface="Bahnschrift SemiCondensed" panose="020B0502040204020203" pitchFamily="34" charset="0"/>
                </a:rPr>
                <a:t>.</a:t>
              </a:r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72FD1219-F7CB-C1DF-677F-245DFD705E4A}"/>
                </a:ext>
              </a:extLst>
            </p:cNvPr>
            <p:cNvGrpSpPr/>
            <p:nvPr/>
          </p:nvGrpSpPr>
          <p:grpSpPr>
            <a:xfrm>
              <a:off x="542179" y="2616615"/>
              <a:ext cx="7696751" cy="3415973"/>
              <a:chOff x="542179" y="2573085"/>
              <a:chExt cx="7696751" cy="3415973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C8351E0A-BF0C-A36D-7404-48EE6FCA6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2179" y="2573085"/>
                <a:ext cx="7696751" cy="341597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FE2C0AE-DD6D-962B-7FCB-66B7DFE4C1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577" y="2931978"/>
                    <a:ext cx="130336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C317C0FE-E896-0D20-8E7E-B7DEC633C9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1706" y="2643928"/>
                    <a:ext cx="18492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319089BD-F751-9A51-58B7-8D654D65D4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8227" y="4588552"/>
                    <a:ext cx="18492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333" r="-2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7884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1410</Words>
  <Application>Microsoft Office PowerPoint</Application>
  <PresentationFormat>Widescreen</PresentationFormat>
  <Paragraphs>319</Paragraphs>
  <Slides>35</Slides>
  <Notes>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4" baseType="lpstr">
      <vt:lpstr>Arial</vt:lpstr>
      <vt:lpstr>Bahnschrift</vt:lpstr>
      <vt:lpstr>Bahnschrift Condensed</vt:lpstr>
      <vt:lpstr>Bahnschrift SemiCondensed</vt:lpstr>
      <vt:lpstr>Calibri</vt:lpstr>
      <vt:lpstr>Calibri Light</vt:lpstr>
      <vt:lpstr>Cambria Math</vt:lpstr>
      <vt:lpstr>Times New Roman</vt:lpstr>
      <vt:lpstr>Office Theme</vt:lpstr>
      <vt:lpstr>Robotics &amp; Control 2</vt:lpstr>
      <vt:lpstr>THE PROBLEM</vt:lpstr>
      <vt:lpstr>SOLUTION APPROACH</vt:lpstr>
      <vt:lpstr>CONSENSUS</vt:lpstr>
      <vt:lpstr>CONSENSUS</vt:lpstr>
      <vt:lpstr>REGULATION - CARTESIAN</vt:lpstr>
      <vt:lpstr>REGULATION - POSTURE</vt:lpstr>
      <vt:lpstr>REGULATION - POSTURE</vt:lpstr>
      <vt:lpstr>CONTROLLER SWITCH</vt:lpstr>
      <vt:lpstr>CONTROLLER SWITCH</vt:lpstr>
      <vt:lpstr>TESTS &amp; EVALUATION PROCEDURE</vt:lpstr>
      <vt:lpstr>ERROR CHECK BLOCK</vt:lpstr>
      <vt:lpstr>CONVERGENCE AND PROXIMITY TESTS</vt:lpstr>
      <vt:lpstr>SENSITIVITY TEST</vt:lpstr>
      <vt:lpstr>SMOOTHNESS TEST</vt:lpstr>
      <vt:lpstr>TRACKING: CIRCULAR TRAJECTORY</vt:lpstr>
      <vt:lpstr>LINEAR CONTROLLER - IMPLEMENTATION</vt:lpstr>
      <vt:lpstr>LINEAR CONTROLLER - RESULTS</vt:lpstr>
      <vt:lpstr>LINEAR CONTROLLER - RESULTS</vt:lpstr>
      <vt:lpstr>LINEAR CONTROLLER – IMPLEMENTATION ISSUES</vt:lpstr>
      <vt:lpstr>THIS IS THE EXPLANATION – HIDDEN SLIDE</vt:lpstr>
      <vt:lpstr>Presentazione standard di PowerPoint</vt:lpstr>
      <vt:lpstr>NON-LINEAR CONTROLLER - RESULTS</vt:lpstr>
      <vt:lpstr>NON-LINEAR CONTROLLER - RESULTS</vt:lpstr>
      <vt:lpstr>Presentazione standard di PowerPoint</vt:lpstr>
      <vt:lpstr>SAGITTAL CONTROLLER - RESULTS</vt:lpstr>
      <vt:lpstr>SAGITTAL CONTROLLER - RESULTS</vt:lpstr>
      <vt:lpstr>Presentazione standard di PowerPoint</vt:lpstr>
      <vt:lpstr>D. DERIVATIVE CONTROLLER - RESULTS</vt:lpstr>
      <vt:lpstr>D. DERIVATIVE CONTROLLER - RESULTS</vt:lpstr>
      <vt:lpstr>D. DERIVATIVE CONTROLLER - ISSUES</vt:lpstr>
      <vt:lpstr>D. DERIVATIVE CONTROLLER - ISSUES</vt:lpstr>
      <vt:lpstr>CONTROLLER COMPARISON</vt:lpstr>
      <vt:lpstr>FINAL CONSIDERATIONS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Control 2</dc:title>
  <dc:creator>Edoardo Di Pietrantonio</dc:creator>
  <cp:lastModifiedBy>Lorenzi Cristian</cp:lastModifiedBy>
  <cp:revision>130</cp:revision>
  <dcterms:created xsi:type="dcterms:W3CDTF">2024-01-06T13:47:51Z</dcterms:created>
  <dcterms:modified xsi:type="dcterms:W3CDTF">2024-02-15T11:06:19Z</dcterms:modified>
</cp:coreProperties>
</file>