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3" r:id="rId5"/>
    <p:sldId id="264" r:id="rId6"/>
    <p:sldId id="265" r:id="rId7"/>
    <p:sldId id="282" r:id="rId8"/>
    <p:sldId id="266" r:id="rId9"/>
    <p:sldId id="267" r:id="rId10"/>
    <p:sldId id="278" r:id="rId11"/>
    <p:sldId id="268" r:id="rId12"/>
    <p:sldId id="272" r:id="rId13"/>
    <p:sldId id="280" r:id="rId14"/>
    <p:sldId id="281" r:id="rId15"/>
    <p:sldId id="279" r:id="rId16"/>
    <p:sldId id="269" r:id="rId17"/>
    <p:sldId id="284" r:id="rId18"/>
    <p:sldId id="275" r:id="rId19"/>
    <p:sldId id="270" r:id="rId20"/>
    <p:sldId id="283" r:id="rId21"/>
    <p:sldId id="271" r:id="rId22"/>
    <p:sldId id="274" r:id="rId23"/>
    <p:sldId id="276" r:id="rId24"/>
    <p:sldId id="277" r:id="rId25"/>
    <p:sldId id="259" r:id="rId2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DADB"/>
    <a:srgbClr val="F1C7C8"/>
    <a:srgbClr val="E39193"/>
    <a:srgbClr val="CF45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277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2ABB6-D991-B87B-BE46-C00B0DB86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06547-7591-CCED-CAD0-2190453D1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8AAA9-0FB9-7572-07BE-F0D7ACEBC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10/02/2024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19CF6-8D2B-7679-EC55-8705CBA4B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2B624-C3AA-F100-B452-934CCCE73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687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6AD2C-98F3-B04C-4B1A-033595698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7CD5D4-2D20-D207-8391-91834554C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3CA89-0B9C-BC9B-EAC4-D58B93192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10/02/2024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24375-4402-6EC2-1A68-4A4E5D3DA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EC7A0-EDE7-1349-CF28-97D75E289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5973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2A76A3-DDBF-DDE1-9DEE-8068622073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CA566-8DC4-CDC0-FE1C-49D6AFE63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7E752-2EBE-2558-C7AA-46030BA40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10/02/2024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59367-7BC9-4BA0-6C8C-8287798F2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710C9-F48E-05C5-763C-8BA67208E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6522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C10D7-4EF0-CB70-672D-3D9651E2D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0D8C7-C143-B482-C14E-0EBD89DC7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58E11-6FBB-C919-ED2B-E4A2AE593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10/02/2024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8A738-50A0-5D70-0B2F-D84D92987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D197B-8432-41CD-DC45-87AF6C7D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880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5803B-0A34-BF99-0727-2754F1826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05A12-7A77-B6F6-E945-0905DA785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B7642-E486-BB6E-1762-F9DF74CC0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10/02/2024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908F1-3DDA-22A4-304F-08A5AC63B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AC746-2A2E-7200-4D74-A7D31349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465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E2C4-A784-5402-4B0F-5C5D3758F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EABBB-DC56-AD5B-A13B-965AEBA84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E006D-1DCC-361D-9F0A-0FDE9D029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04DA6-EC0C-23E4-20A1-0D371898A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10/02/2024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0E906-1B98-EE16-76C3-C429291E9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3248E-3B57-9887-EBE7-433482F62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141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9B4E-AC20-DA9D-E716-24C27893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3DEDC-C291-29D5-5C4E-D8527A6D3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580C2-C36B-7410-E261-E41E8E24E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C99894-515C-7794-6032-40892CCC8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4B37C5-B91B-F716-FB98-6748319760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D84C4A-BF4D-4F61-18B4-561FD86F5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10/02/2024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605738-C426-A7EB-5899-44B1E2B8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A25B8B-1B67-991D-1FE1-48DC2D8A2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8184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A7B0E-E5A4-45C0-B197-F412D9CD7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B206B5-C409-6D24-0CFD-44CDF5F83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10/02/2024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2AB381-83A7-C823-9E97-539EDB7F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0E98D7-2934-83CE-F969-C53F64A6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8435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6D71B1-24AC-5001-0B2A-9FF911654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10/02/2024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1CD18-2A7E-6D5D-6749-3D1F0D365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9B291-7AB5-83AD-2675-8115CC9A0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7385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75F99-54D3-823D-1DDC-1067F9288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67EBA-9C50-404B-C29C-0D350EF35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1E756-4E21-6857-CB9B-7FB17A2E6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5A890-4A0B-3C9B-8BDE-91A12885D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10/02/2024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8BB1A-8DF2-8F84-2165-7137BD0C4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C2F52-D290-1972-3C41-A1128BB29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665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B62EE-0619-4D8C-025A-28AFD81DC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3052E0-AA40-816C-2EA0-63EF03B3A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A0400-823E-3732-1C5A-A64C57F90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E56F4-CEE2-CA1F-BB2F-E489525DA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10/02/2024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B4FF0-E40F-6A77-DFE5-C31219B8A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F0785-7C46-A1F2-3554-4A78A653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771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B2E623-8D09-6192-E064-F6B91FCF1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7CAE1-C6A5-EE12-E17B-9B15AD995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F4BF9-37D3-2F37-3A6E-2094CCCF0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4EDA2-A3D8-44A3-A89B-0F29AADCE6D8}" type="datetimeFigureOut">
              <a:rPr lang="it-IT" smtClean="0"/>
              <a:t>10/02/2024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8D91A-F389-73A0-9000-4B42904FB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19C77-DFEC-1921-9A51-E846D6924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798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22C6F-5D98-33FC-3783-8AAAD07753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it-IT" dirty="0" err="1"/>
              <a:t>Robotics</a:t>
            </a:r>
            <a:r>
              <a:rPr lang="it-IT" dirty="0"/>
              <a:t> and Control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2AC58D-8DBC-4F29-234E-3249B1223A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Cristian Lorenzi, Filippo Gottardo, Giulia Pegoraro, Edoardo Di Pietrantonio</a:t>
            </a:r>
          </a:p>
        </p:txBody>
      </p:sp>
    </p:spTree>
    <p:extLst>
      <p:ext uri="{BB962C8B-B14F-4D97-AF65-F5344CB8AC3E}">
        <p14:creationId xmlns:p14="http://schemas.microsoft.com/office/powerpoint/2010/main" val="1133240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3A798-6CAD-735A-3264-F7891086B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552DB7-3334-93CD-032F-276FB3B25A56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4F4B7F-1B71-E84C-31F8-9F5200883604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821BAF-5E47-F8E6-437A-754EE47B6167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270B3F-ADE1-E500-CAC4-BE2B25E439CA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2542333-51CD-B485-4913-E08C47F79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CONVERGENCE AND PROXIMITY TESTS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9323E96-CE30-7561-72C2-318964D75F14}"/>
              </a:ext>
            </a:extLst>
          </p:cNvPr>
          <p:cNvSpPr txBox="1">
            <a:spLocks/>
          </p:cNvSpPr>
          <p:nvPr/>
        </p:nvSpPr>
        <p:spPr>
          <a:xfrm>
            <a:off x="1370843" y="1544015"/>
            <a:ext cx="4462640" cy="252506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A </a:t>
            </a:r>
            <a:r>
              <a:rPr lang="it-IT" sz="2000" dirty="0" err="1">
                <a:latin typeface="Bahnschrift SemiCondensed" panose="020B0502040204020203" pitchFamily="34" charset="0"/>
              </a:rPr>
              <a:t>Simulink</a:t>
            </a:r>
            <a:r>
              <a:rPr lang="it-IT" sz="2000" dirty="0">
                <a:latin typeface="Bahnschrift SemiCondensed" panose="020B0502040204020203" pitchFamily="34" charset="0"/>
              </a:rPr>
              <a:t> Block </a:t>
            </a:r>
            <a:r>
              <a:rPr lang="it-IT" sz="2000" dirty="0" err="1">
                <a:latin typeface="Bahnschrift SemiCondensed" panose="020B0502040204020203" pitchFamily="34" charset="0"/>
              </a:rPr>
              <a:t>named</a:t>
            </a:r>
            <a:r>
              <a:rPr lang="it-IT" sz="2000" dirty="0">
                <a:latin typeface="Bahnschrift SemiCondensed" panose="020B0502040204020203" pitchFamily="34" charset="0"/>
              </a:rPr>
              <a:t> «</a:t>
            </a:r>
            <a:r>
              <a:rPr lang="it-IT" sz="2000" dirty="0" err="1">
                <a:latin typeface="Bahnschrift SemiCondensed" panose="020B0502040204020203" pitchFamily="34" charset="0"/>
              </a:rPr>
              <a:t>Error</a:t>
            </a:r>
            <a:r>
              <a:rPr lang="it-IT" sz="2000" dirty="0">
                <a:latin typeface="Bahnschrift SemiCondensed" panose="020B0502040204020203" pitchFamily="34" charset="0"/>
              </a:rPr>
              <a:t> Check&gt;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responsible</a:t>
            </a:r>
            <a:r>
              <a:rPr lang="it-IT" sz="2000" dirty="0">
                <a:latin typeface="Bahnschrift SemiCondensed" panose="020B0502040204020203" pitchFamily="34" charset="0"/>
              </a:rPr>
              <a:t> for: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Collecting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distance</a:t>
            </a:r>
            <a:r>
              <a:rPr lang="it-IT" sz="2000" dirty="0">
                <a:latin typeface="Bahnschrift SemiCondensed" panose="020B0502040204020203" pitchFamily="34" charset="0"/>
              </a:rPr>
              <a:t> of the agent from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r>
              <a:rPr lang="it-IT" sz="2000" dirty="0">
                <a:latin typeface="Bahnschrift SemiCondensed" panose="020B0502040204020203" pitchFamily="34" charset="0"/>
              </a:rPr>
              <a:t>Checking </a:t>
            </a:r>
            <a:r>
              <a:rPr lang="it-IT" sz="2000" dirty="0" err="1">
                <a:latin typeface="Bahnschrift SemiCondensed" panose="020B0502040204020203" pitchFamily="34" charset="0"/>
              </a:rPr>
              <a:t>if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distance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below</a:t>
            </a:r>
            <a:r>
              <a:rPr lang="it-IT" sz="2000" dirty="0">
                <a:latin typeface="Bahnschrift SemiCondensed" panose="020B0502040204020203" pitchFamily="34" charset="0"/>
              </a:rPr>
              <a:t> a </a:t>
            </a:r>
            <a:r>
              <a:rPr lang="it-IT" sz="2000" dirty="0" err="1">
                <a:latin typeface="Bahnschrift SemiCondensed" panose="020B0502040204020203" pitchFamily="34" charset="0"/>
              </a:rPr>
              <a:t>given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threshold</a:t>
            </a:r>
            <a:r>
              <a:rPr lang="it-IT" sz="2000" dirty="0">
                <a:latin typeface="Bahnschrift SemiCondensed" panose="020B0502040204020203" pitchFamily="34" charset="0"/>
              </a:rPr>
              <a:t>, in </a:t>
            </a:r>
            <a:r>
              <a:rPr lang="it-IT" sz="2000" dirty="0" err="1">
                <a:latin typeface="Bahnschrift SemiCondensed" panose="020B0502040204020203" pitchFamily="34" charset="0"/>
              </a:rPr>
              <a:t>that</a:t>
            </a:r>
            <a:r>
              <a:rPr lang="it-IT" sz="2000" dirty="0">
                <a:latin typeface="Bahnschrift SemiCondensed" panose="020B0502040204020203" pitchFamily="34" charset="0"/>
              </a:rPr>
              <a:t> case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say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that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proper</a:t>
            </a:r>
            <a:r>
              <a:rPr lang="it-IT" sz="2000" dirty="0">
                <a:latin typeface="Bahnschrift SemiCondensed" panose="020B0502040204020203" pitchFamily="34" charset="0"/>
              </a:rPr>
              <a:t> tracking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achieved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CE482-6432-374E-D767-099441E22469}"/>
              </a:ext>
            </a:extLst>
          </p:cNvPr>
          <p:cNvSpPr txBox="1">
            <a:spLocks/>
          </p:cNvSpPr>
          <p:nvPr/>
        </p:nvSpPr>
        <p:spPr>
          <a:xfrm>
            <a:off x="6328028" y="1544015"/>
            <a:ext cx="4493128" cy="405211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The test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divided</a:t>
            </a:r>
            <a:r>
              <a:rPr lang="it-IT" sz="2000" dirty="0">
                <a:latin typeface="Bahnschrift SemiCondensed" panose="020B0502040204020203" pitchFamily="34" charset="0"/>
              </a:rPr>
              <a:t> in steps: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 err="1">
                <a:latin typeface="Bahnschrift SemiCondensed" panose="020B0502040204020203" pitchFamily="34" charset="0"/>
              </a:rPr>
              <a:t>Perform</a:t>
            </a:r>
            <a:r>
              <a:rPr lang="it-IT" sz="2000" dirty="0">
                <a:latin typeface="Bahnschrift SemiCondensed" panose="020B0502040204020203" pitchFamily="34" charset="0"/>
              </a:rPr>
              <a:t> N </a:t>
            </a:r>
            <a:r>
              <a:rPr lang="it-IT" sz="2000" dirty="0" err="1">
                <a:latin typeface="Bahnschrift SemiCondensed" panose="020B0502040204020203" pitchFamily="34" charset="0"/>
              </a:rPr>
              <a:t>simulations</a:t>
            </a:r>
            <a:r>
              <a:rPr lang="it-IT" sz="2000" dirty="0">
                <a:latin typeface="Bahnschrift SemiCondensed" panose="020B0502040204020203" pitchFamily="34" charset="0"/>
              </a:rPr>
              <a:t> with random </a:t>
            </a:r>
            <a:r>
              <a:rPr lang="it-IT" sz="2000" dirty="0" err="1">
                <a:latin typeface="Bahnschrift SemiCondensed" panose="020B0502040204020203" pitchFamily="34" charset="0"/>
              </a:rPr>
              <a:t>initial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conditions</a:t>
            </a:r>
            <a:r>
              <a:rPr lang="it-IT" sz="2000" dirty="0">
                <a:latin typeface="Bahnschrift SemiCondensed" panose="020B0502040204020203" pitchFamily="34" charset="0"/>
              </a:rPr>
              <a:t> and </a:t>
            </a:r>
            <a:r>
              <a:rPr lang="it-IT" sz="2000" dirty="0" err="1">
                <a:latin typeface="Bahnschrift SemiCondensed" panose="020B0502040204020203" pitchFamily="34" charset="0"/>
              </a:rPr>
              <a:t>collect</a:t>
            </a:r>
            <a:r>
              <a:rPr lang="it-IT" sz="2000" dirty="0">
                <a:latin typeface="Bahnschrift SemiCondensed" panose="020B0502040204020203" pitchFamily="34" charset="0"/>
              </a:rPr>
              <a:t> data from «</a:t>
            </a:r>
            <a:r>
              <a:rPr lang="it-IT" sz="2000" dirty="0" err="1">
                <a:latin typeface="Bahnschrift SemiCondensed" panose="020B0502040204020203" pitchFamily="34" charset="0"/>
              </a:rPr>
              <a:t>Error</a:t>
            </a:r>
            <a:r>
              <a:rPr lang="it-IT" sz="2000" dirty="0">
                <a:latin typeface="Bahnschrift SemiCondensed" panose="020B0502040204020203" pitchFamily="34" charset="0"/>
              </a:rPr>
              <a:t> Check» </a:t>
            </a:r>
            <a:r>
              <a:rPr lang="it-IT" sz="2000" dirty="0" err="1">
                <a:latin typeface="Bahnschrift SemiCondensed" panose="020B0502040204020203" pitchFamily="34" charset="0"/>
              </a:rPr>
              <a:t>block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Bahnschrift SemiCondensed" panose="020B0502040204020203" pitchFamily="34" charset="0"/>
              </a:rPr>
              <a:t>To compute the </a:t>
            </a:r>
            <a:r>
              <a:rPr lang="it-IT" sz="2000" dirty="0" err="1">
                <a:latin typeface="Bahnschrift SemiCondensed" panose="020B0502040204020203" pitchFamily="34" charset="0"/>
              </a:rPr>
              <a:t>convergence</a:t>
            </a:r>
            <a:r>
              <a:rPr lang="it-IT" sz="2000" dirty="0">
                <a:latin typeface="Bahnschrift SemiCondensed" panose="020B0502040204020203" pitchFamily="34" charset="0"/>
              </a:rPr>
              <a:t> score just </a:t>
            </a:r>
            <a:r>
              <a:rPr lang="it-IT" sz="2000" dirty="0" err="1">
                <a:latin typeface="Bahnschrift SemiCondensed" panose="020B0502040204020203" pitchFamily="34" charset="0"/>
              </a:rPr>
              <a:t>verify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how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many</a:t>
            </a:r>
            <a:r>
              <a:rPr lang="it-IT" sz="2000" dirty="0">
                <a:latin typeface="Bahnschrift SemiCondensed" panose="020B0502040204020203" pitchFamily="34" charset="0"/>
              </a:rPr>
              <a:t> times </a:t>
            </a:r>
            <a:r>
              <a:rPr lang="it-IT" sz="2000" dirty="0" err="1">
                <a:latin typeface="Bahnschrift SemiCondensed" panose="020B0502040204020203" pitchFamily="34" charset="0"/>
              </a:rPr>
              <a:t>proper</a:t>
            </a:r>
            <a:r>
              <a:rPr lang="it-IT" sz="2000" dirty="0">
                <a:latin typeface="Bahnschrift SemiCondensed" panose="020B0502040204020203" pitchFamily="34" charset="0"/>
              </a:rPr>
              <a:t> tracking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achieved</a:t>
            </a:r>
            <a:r>
              <a:rPr lang="it-IT" sz="2000" dirty="0">
                <a:latin typeface="Bahnschrift SemiCondensed" panose="020B0502040204020203" pitchFamily="34" charset="0"/>
              </a:rPr>
              <a:t> over N </a:t>
            </a:r>
            <a:r>
              <a:rPr lang="it-IT" sz="2000" dirty="0" err="1">
                <a:latin typeface="Bahnschrift SemiCondensed" panose="020B0502040204020203" pitchFamily="34" charset="0"/>
              </a:rPr>
              <a:t>simulations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 err="1">
                <a:latin typeface="Bahnschrift SemiCondensed" panose="020B0502040204020203" pitchFamily="34" charset="0"/>
              </a:rPr>
              <a:t>If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proper</a:t>
            </a:r>
            <a:r>
              <a:rPr lang="it-IT" sz="2000" dirty="0">
                <a:latin typeface="Bahnschrift SemiCondensed" panose="020B0502040204020203" pitchFamily="34" charset="0"/>
              </a:rPr>
              <a:t> tracking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achieved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returns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distance</a:t>
            </a:r>
            <a:r>
              <a:rPr lang="it-IT" sz="2000" dirty="0">
                <a:latin typeface="Bahnschrift SemiCondensed" panose="020B0502040204020203" pitchFamily="34" charset="0"/>
              </a:rPr>
              <a:t> from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and the time </a:t>
            </a:r>
            <a:r>
              <a:rPr lang="it-IT" sz="2000" dirty="0" err="1">
                <a:latin typeface="Bahnschrift SemiCondensed" panose="020B0502040204020203" pitchFamily="34" charset="0"/>
              </a:rPr>
              <a:t>needed</a:t>
            </a:r>
            <a:r>
              <a:rPr lang="it-IT" sz="2000" dirty="0">
                <a:latin typeface="Bahnschrift SemiCondensed" panose="020B0502040204020203" pitchFamily="34" charset="0"/>
              </a:rPr>
              <a:t> to </a:t>
            </a:r>
            <a:r>
              <a:rPr lang="it-IT" sz="2000" dirty="0" err="1">
                <a:latin typeface="Bahnschrift SemiCondensed" panose="020B0502040204020203" pitchFamily="34" charset="0"/>
              </a:rPr>
              <a:t>reach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proper</a:t>
            </a:r>
            <a:r>
              <a:rPr lang="it-IT" sz="2000" dirty="0">
                <a:latin typeface="Bahnschrift SemiCondensed" panose="020B0502040204020203" pitchFamily="34" charset="0"/>
              </a:rPr>
              <a:t> tracking</a:t>
            </a:r>
          </a:p>
        </p:txBody>
      </p:sp>
    </p:spTree>
    <p:extLst>
      <p:ext uri="{BB962C8B-B14F-4D97-AF65-F5344CB8AC3E}">
        <p14:creationId xmlns:p14="http://schemas.microsoft.com/office/powerpoint/2010/main" val="854446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- IMPLEMENTATION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857A8C-9035-DB7C-DAB1-822DC348D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518" y="1472185"/>
            <a:ext cx="6836596" cy="224187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284BAFE-7A9D-FB80-8CDC-3AAB29D8D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193" y="4444839"/>
            <a:ext cx="1950889" cy="89923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4B984C-DBFB-4103-2E6F-27C9D15FF2E6}"/>
              </a:ext>
            </a:extLst>
          </p:cNvPr>
          <p:cNvSpPr txBox="1">
            <a:spLocks/>
          </p:cNvSpPr>
          <p:nvPr/>
        </p:nvSpPr>
        <p:spPr>
          <a:xfrm>
            <a:off x="4992625" y="3909325"/>
            <a:ext cx="6145230" cy="197026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:</a:t>
            </a:r>
          </a:p>
          <a:p>
            <a:r>
              <a:rPr lang="it-IT" sz="2000" b="1" dirty="0" err="1">
                <a:latin typeface="Bahnschrift SemiCondensed" panose="020B0502040204020203" pitchFamily="34" charset="0"/>
              </a:rPr>
              <a:t>Asympatotically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stable</a:t>
            </a:r>
            <a:r>
              <a:rPr lang="it-IT" sz="2000" b="1" dirty="0">
                <a:latin typeface="Bahnschrift SemiCondensed" panose="020B0502040204020203" pitchFamily="34" charset="0"/>
              </a:rPr>
              <a:t> control </a:t>
            </a:r>
            <a:r>
              <a:rPr lang="it-IT" sz="2000" b="1" dirty="0" err="1">
                <a:latin typeface="Bahnschrift SemiCondensed" panose="020B0502040204020203" pitchFamily="34" charset="0"/>
              </a:rPr>
              <a:t>law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circular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r>
              <a:rPr lang="it-IT" sz="2000" dirty="0">
                <a:latin typeface="Bahnschrift SemiCondensed" panose="020B0502040204020203" pitchFamily="34" charset="0"/>
              </a:rPr>
              <a:t>Backup </a:t>
            </a:r>
            <a:r>
              <a:rPr lang="it-IT" sz="2000" dirty="0" err="1">
                <a:latin typeface="Bahnschrift SemiCondensed" panose="020B0502040204020203" pitchFamily="34" charset="0"/>
              </a:rPr>
              <a:t>manuevers</a:t>
            </a:r>
            <a:endParaRPr lang="it-IT" sz="20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19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-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3BCFF-A03B-2A00-99CA-D1B798232891}"/>
              </a:ext>
            </a:extLst>
          </p:cNvPr>
          <p:cNvSpPr txBox="1">
            <a:spLocks/>
          </p:cNvSpPr>
          <p:nvPr/>
        </p:nvSpPr>
        <p:spPr>
          <a:xfrm>
            <a:off x="6328027" y="1544015"/>
            <a:ext cx="4864691" cy="450659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Smoothness</a:t>
            </a:r>
            <a:r>
              <a:rPr lang="it-IT" sz="2000" b="1" dirty="0">
                <a:latin typeface="Bahnschrift SemiCondensed" panose="020B0502040204020203" pitchFamily="34" charset="0"/>
              </a:rPr>
              <a:t> image</a:t>
            </a:r>
            <a:endParaRPr lang="it-IT" sz="2000" dirty="0">
              <a:latin typeface="Bahnschrift SemiCondensed" panose="020B050204020402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E4881A-30C6-6AA1-366D-4FCAEE820166}"/>
              </a:ext>
            </a:extLst>
          </p:cNvPr>
          <p:cNvSpPr txBox="1">
            <a:spLocks/>
          </p:cNvSpPr>
          <p:nvPr/>
        </p:nvSpPr>
        <p:spPr>
          <a:xfrm>
            <a:off x="1370843" y="1544015"/>
            <a:ext cx="3974832" cy="135596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94%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E754ABA-4B90-B483-5295-069CEDBD8359}"/>
              </a:ext>
            </a:extLst>
          </p:cNvPr>
          <p:cNvSpPr txBox="1">
            <a:spLocks/>
          </p:cNvSpPr>
          <p:nvPr/>
        </p:nvSpPr>
        <p:spPr>
          <a:xfrm>
            <a:off x="2202813" y="3137814"/>
            <a:ext cx="3974832" cy="135596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80/100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30862F-AE1F-34BE-1F57-7797DC41BCB4}"/>
              </a:ext>
            </a:extLst>
          </p:cNvPr>
          <p:cNvSpPr txBox="1">
            <a:spLocks/>
          </p:cNvSpPr>
          <p:nvPr/>
        </p:nvSpPr>
        <p:spPr>
          <a:xfrm>
            <a:off x="1370843" y="4694652"/>
            <a:ext cx="3974832" cy="135596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error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2.58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27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BA189-FC6E-0FDC-C77A-9E336C703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48FF828-F279-601C-56F8-BBD66FDB1536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B7AD18-94BE-7A7B-1AF8-EBEDA7D1523E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7F748B-7053-7D09-FE86-60369C361744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7120FD-7EDB-5AD9-B84D-6F9B0221978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D4DBB6D-CA6E-55C8-34F3-294EAFF6F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– IMPLEMENTATION ISSUES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0E1089D-2E0F-2394-5C77-EEA411074568}"/>
              </a:ext>
            </a:extLst>
          </p:cNvPr>
          <p:cNvSpPr txBox="1">
            <a:spLocks/>
          </p:cNvSpPr>
          <p:nvPr/>
        </p:nvSpPr>
        <p:spPr>
          <a:xfrm>
            <a:off x="908715" y="1566569"/>
            <a:ext cx="5885277" cy="139608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800" dirty="0">
                <a:latin typeface="Bahnschrift SemiCondensed" panose="020B0502040204020203" pitchFamily="34" charset="0"/>
              </a:rPr>
              <a:t>UNWRAP </a:t>
            </a:r>
            <a:r>
              <a:rPr lang="it-IT" sz="2000" dirty="0">
                <a:latin typeface="Bahnschrift SemiCondensed" panose="020B0502040204020203" pitchFamily="34" charset="0"/>
              </a:rPr>
              <a:t>in </a:t>
            </a:r>
            <a:r>
              <a:rPr lang="it-IT" sz="2000" dirty="0" err="1">
                <a:latin typeface="Bahnschrift SemiCondensed" panose="020B0502040204020203" pitchFamily="34" charset="0"/>
              </a:rPr>
              <a:t>differential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flatness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block</a:t>
            </a:r>
            <a:r>
              <a:rPr lang="it-IT" sz="2000" dirty="0">
                <a:latin typeface="Bahnschrift SemiCondensed" panose="020B0502040204020203" pitchFamily="34" charset="0"/>
              </a:rPr>
              <a:t> for 			       angle theta </a:t>
            </a:r>
            <a:r>
              <a:rPr lang="it-IT" sz="2000" dirty="0" err="1">
                <a:latin typeface="Bahnschrift SemiCondensed" panose="020B0502040204020203" pitchFamily="34" charset="0"/>
              </a:rPr>
              <a:t>computation</a:t>
            </a:r>
            <a:endParaRPr lang="it-IT" sz="4800" dirty="0">
              <a:latin typeface="Bahnschrift SemiCondensed" panose="020B0502040204020203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AF5C508-7ABB-8C1E-8BA3-7A146E6CA884}"/>
              </a:ext>
            </a:extLst>
          </p:cNvPr>
          <p:cNvSpPr txBox="1">
            <a:spLocks/>
          </p:cNvSpPr>
          <p:nvPr/>
        </p:nvSpPr>
        <p:spPr>
          <a:xfrm>
            <a:off x="4434841" y="3090086"/>
            <a:ext cx="6443472" cy="132556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800" dirty="0">
                <a:latin typeface="Bahnschrift SemiCondensed" panose="020B0502040204020203" pitchFamily="34" charset="0"/>
              </a:rPr>
              <a:t>DERIVATIVES </a:t>
            </a:r>
            <a:r>
              <a:rPr lang="it-IT" sz="2000" dirty="0" err="1">
                <a:latin typeface="Bahnschrift SemiCondensed" panose="020B0502040204020203" pitchFamily="34" charset="0"/>
              </a:rPr>
              <a:t>computation</a:t>
            </a:r>
            <a:r>
              <a:rPr lang="it-IT" sz="2000" dirty="0">
                <a:latin typeface="Bahnschrift SemiCondensed" panose="020B0502040204020203" pitchFamily="34" charset="0"/>
              </a:rPr>
              <a:t> in 				       </a:t>
            </a:r>
            <a:r>
              <a:rPr lang="it-IT" sz="2000" dirty="0" err="1">
                <a:latin typeface="Bahnschrift SemiCondensed" panose="020B0502040204020203" pitchFamily="34" charset="0"/>
              </a:rPr>
              <a:t>differential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flatness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block</a:t>
            </a:r>
            <a:endParaRPr lang="it-IT" sz="4800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BC9ED-0A94-FA76-2945-A176A62F9A44}"/>
              </a:ext>
            </a:extLst>
          </p:cNvPr>
          <p:cNvSpPr txBox="1">
            <a:spLocks/>
          </p:cNvSpPr>
          <p:nvPr/>
        </p:nvSpPr>
        <p:spPr>
          <a:xfrm>
            <a:off x="908715" y="4540105"/>
            <a:ext cx="5885277" cy="132556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800" dirty="0">
                <a:latin typeface="Bahnschrift SemiCondensed" panose="020B0502040204020203" pitchFamily="34" charset="0"/>
              </a:rPr>
              <a:t>ALPHA </a:t>
            </a:r>
            <a:r>
              <a:rPr lang="it-IT" sz="2000" dirty="0">
                <a:latin typeface="Bahnschrift SemiCondensed" panose="020B0502040204020203" pitchFamily="34" charset="0"/>
              </a:rPr>
              <a:t>tuning via trial and </a:t>
            </a:r>
            <a:r>
              <a:rPr lang="it-IT" sz="2000" dirty="0" err="1">
                <a:latin typeface="Bahnschrift SemiCondensed" panose="020B0502040204020203" pitchFamily="34" charset="0"/>
              </a:rPr>
              <a:t>error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method</a:t>
            </a:r>
            <a:endParaRPr lang="it-IT" sz="48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478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2B33654-AFD3-C501-B298-731EFD3B5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73AA798-5393-E855-8399-9B0FDB574E04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0594A0-55E3-E094-98D4-7700F7525BA9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898C72-9771-BDFF-6719-9835B22620F5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4E1155-7BB2-6A68-AF32-A338D698C1E9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13A5B9-7628-FDCC-FAC3-0238EDAEC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THIS IS THE EXPLANATION – HIDDEN SLIDE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5E4FC2B-8ECF-356C-5D91-353D430B1AA8}"/>
              </a:ext>
            </a:extLst>
          </p:cNvPr>
          <p:cNvSpPr txBox="1">
            <a:spLocks/>
          </p:cNvSpPr>
          <p:nvPr/>
        </p:nvSpPr>
        <p:spPr>
          <a:xfrm>
            <a:off x="908715" y="1566569"/>
            <a:ext cx="5885277" cy="139608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Unwrap</a:t>
            </a:r>
            <a:r>
              <a:rPr lang="it-IT" sz="2000" dirty="0">
                <a:latin typeface="Bahnschrift SemiCondensed" panose="020B0502040204020203" pitchFamily="34" charset="0"/>
              </a:rPr>
              <a:t>: </a:t>
            </a:r>
            <a:r>
              <a:rPr lang="it-IT" sz="2000" dirty="0" err="1">
                <a:latin typeface="Bahnschrift SemiCondensed" panose="020B0502040204020203" pitchFamily="34" charset="0"/>
              </a:rPr>
              <a:t>used</a:t>
            </a:r>
            <a:r>
              <a:rPr lang="it-IT" sz="2000" dirty="0">
                <a:latin typeface="Bahnschrift SemiCondensed" panose="020B0502040204020203" pitchFamily="34" charset="0"/>
              </a:rPr>
              <a:t> to </a:t>
            </a:r>
            <a:r>
              <a:rPr lang="it-IT" sz="2000" dirty="0" err="1">
                <a:latin typeface="Bahnschrift SemiCondensed" panose="020B0502040204020203" pitchFamily="34" charset="0"/>
              </a:rPr>
              <a:t>avid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discontinuity</a:t>
            </a:r>
            <a:r>
              <a:rPr lang="it-IT" sz="2000" dirty="0">
                <a:latin typeface="Bahnschrift SemiCondensed" panose="020B0502040204020203" pitchFamily="34" charset="0"/>
              </a:rPr>
              <a:t> in angle </a:t>
            </a:r>
            <a:r>
              <a:rPr lang="it-IT" sz="2000" dirty="0" err="1">
                <a:latin typeface="Bahnschrift SemiCondensed" panose="020B0502040204020203" pitchFamily="34" charset="0"/>
              </a:rPr>
              <a:t>computation</a:t>
            </a:r>
            <a:r>
              <a:rPr lang="it-IT" sz="2000" dirty="0">
                <a:latin typeface="Bahnschrift SemiCondensed" panose="020B0502040204020203" pitchFamily="34" charset="0"/>
              </a:rPr>
              <a:t>. </a:t>
            </a:r>
            <a:r>
              <a:rPr lang="it-IT" sz="2000" dirty="0" err="1">
                <a:latin typeface="Bahnschrift SemiCondensed" panose="020B0502040204020203" pitchFamily="34" charset="0"/>
              </a:rPr>
              <a:t>Discontinuities</a:t>
            </a:r>
            <a:r>
              <a:rPr lang="it-IT" sz="2000" dirty="0">
                <a:latin typeface="Bahnschrift SemiCondensed" panose="020B0502040204020203" pitchFamily="34" charset="0"/>
              </a:rPr>
              <a:t> lead to </a:t>
            </a:r>
            <a:r>
              <a:rPr lang="it-IT" sz="2000" dirty="0" err="1">
                <a:latin typeface="Bahnschrift SemiCondensed" panose="020B0502040204020203" pitchFamily="34" charset="0"/>
              </a:rPr>
              <a:t>unexpected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behaviour</a:t>
            </a:r>
            <a:r>
              <a:rPr lang="it-IT" sz="2000" dirty="0">
                <a:latin typeface="Bahnschrift SemiCondensed" panose="020B0502040204020203" pitchFamily="34" charset="0"/>
              </a:rPr>
              <a:t> of the system.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5C40AA-D5EA-1B44-D4B6-7B708D2D3FA2}"/>
              </a:ext>
            </a:extLst>
          </p:cNvPr>
          <p:cNvSpPr txBox="1">
            <a:spLocks/>
          </p:cNvSpPr>
          <p:nvPr/>
        </p:nvSpPr>
        <p:spPr>
          <a:xfrm>
            <a:off x="4434841" y="3090086"/>
            <a:ext cx="6443472" cy="132556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Simulink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continuous</a:t>
            </a:r>
            <a:r>
              <a:rPr lang="it-IT" sz="2000" dirty="0">
                <a:latin typeface="Bahnschrift SemiCondensed" panose="020B0502040204020203" pitchFamily="34" charset="0"/>
              </a:rPr>
              <a:t> derivative </a:t>
            </a:r>
            <a:r>
              <a:rPr lang="it-IT" sz="2000" dirty="0" err="1">
                <a:latin typeface="Bahnschrift SemiCondensed" panose="020B0502040204020203" pitchFamily="34" charset="0"/>
              </a:rPr>
              <a:t>block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was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used</a:t>
            </a:r>
            <a:r>
              <a:rPr lang="it-IT" sz="2000" dirty="0">
                <a:latin typeface="Bahnschrift SemiCondensed" panose="020B0502040204020203" pitchFamily="34" charset="0"/>
              </a:rPr>
              <a:t> for </a:t>
            </a:r>
            <a:r>
              <a:rPr lang="it-IT" sz="2000" dirty="0" err="1">
                <a:latin typeface="Bahnschrift SemiCondensed" panose="020B0502040204020203" pitchFamily="34" charset="0"/>
              </a:rPr>
              <a:t>derivaives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computation</a:t>
            </a:r>
            <a:r>
              <a:rPr lang="it-IT" sz="2000" dirty="0">
                <a:latin typeface="Bahnschrift SemiCondensed" panose="020B0502040204020203" pitchFamily="34" charset="0"/>
              </a:rPr>
              <a:t> in </a:t>
            </a:r>
            <a:r>
              <a:rPr lang="it-IT" sz="2000" dirty="0" err="1">
                <a:latin typeface="Bahnschrift SemiCondensed" panose="020B0502040204020203" pitchFamily="34" charset="0"/>
              </a:rPr>
              <a:t>differential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flatness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block</a:t>
            </a:r>
            <a:r>
              <a:rPr lang="it-IT" sz="2000" dirty="0">
                <a:latin typeface="Bahnschrift SemiCondensed" panose="020B0502040204020203" pitchFamily="34" charset="0"/>
              </a:rPr>
              <a:t>. </a:t>
            </a: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extremely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simple</a:t>
            </a:r>
            <a:r>
              <a:rPr lang="it-IT" sz="2000" dirty="0">
                <a:latin typeface="Bahnschrift SemiCondensed" panose="020B0502040204020203" pitchFamily="34" charset="0"/>
              </a:rPr>
              <a:t> and </a:t>
            </a:r>
            <a:r>
              <a:rPr lang="it-IT" sz="2000" dirty="0" err="1">
                <a:latin typeface="Bahnschrift SemiCondensed" panose="020B0502040204020203" pitchFamily="34" charset="0"/>
              </a:rPr>
              <a:t>does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not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present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discontiuities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this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block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suitable</a:t>
            </a:r>
            <a:r>
              <a:rPr lang="it-IT" sz="2000" dirty="0">
                <a:latin typeface="Bahnschrift SemiCondensed" panose="020B0502040204020203" pitchFamily="34" charset="0"/>
              </a:rPr>
              <a:t> for the task.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E025A-628A-0FBE-AB43-2FA599CC3CF4}"/>
              </a:ext>
            </a:extLst>
          </p:cNvPr>
          <p:cNvSpPr txBox="1">
            <a:spLocks/>
          </p:cNvSpPr>
          <p:nvPr/>
        </p:nvSpPr>
        <p:spPr>
          <a:xfrm>
            <a:off x="908715" y="4540105"/>
            <a:ext cx="5885277" cy="132556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Large </a:t>
            </a:r>
            <a:r>
              <a:rPr lang="it-IT" sz="2000" dirty="0" err="1">
                <a:latin typeface="Bahnschrift SemiCondensed" panose="020B0502040204020203" pitchFamily="34" charset="0"/>
              </a:rPr>
              <a:t>alphas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increase</a:t>
            </a:r>
            <a:r>
              <a:rPr lang="it-IT" sz="2000" dirty="0">
                <a:latin typeface="Bahnschrift SemiCondensed" panose="020B0502040204020203" pitchFamily="34" charset="0"/>
              </a:rPr>
              <a:t> the control action. </a:t>
            </a:r>
            <a:r>
              <a:rPr lang="it-IT" sz="2000" dirty="0" err="1">
                <a:latin typeface="Bahnschrift SemiCondensed" panose="020B0502040204020203" pitchFamily="34" charset="0"/>
              </a:rPr>
              <a:t>Excessive</a:t>
            </a:r>
            <a:r>
              <a:rPr lang="it-IT" sz="2000" dirty="0">
                <a:latin typeface="Bahnschrift SemiCondensed" panose="020B0502040204020203" pitchFamily="34" charset="0"/>
              </a:rPr>
              <a:t> control action leads to slow </a:t>
            </a:r>
            <a:r>
              <a:rPr lang="it-IT" sz="2000" dirty="0" err="1">
                <a:latin typeface="Bahnschrift SemiCondensed" panose="020B0502040204020203" pitchFamily="34" charset="0"/>
              </a:rPr>
              <a:t>convergence</a:t>
            </a:r>
            <a:r>
              <a:rPr lang="it-IT" sz="2000" dirty="0">
                <a:latin typeface="Bahnschrift SemiCondensed" panose="020B0502040204020203" pitchFamily="34" charset="0"/>
              </a:rPr>
              <a:t> time to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and more backup </a:t>
            </a:r>
            <a:r>
              <a:rPr lang="it-IT" sz="2000" dirty="0" err="1">
                <a:latin typeface="Bahnschrift SemiCondensed" panose="020B0502040204020203" pitchFamily="34" charset="0"/>
              </a:rPr>
              <a:t>manuevers</a:t>
            </a:r>
            <a:endParaRPr lang="it-IT" sz="20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EDB8D-E5F4-980B-BF48-951664710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4C151DC-EC64-C081-057D-8B439CD53B8D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C97C9F-BC4A-EDC6-FF85-2E4C451BEDF7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3BDEE9-963E-748E-5DE6-DB86E4EE5B83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DD6DCC-EE36-AFCC-8437-FB957E4814A4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3784C5C-1FFC-2081-2199-BF2D19327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NON-LINEAR CONTROLLER - IMPLEMENTATION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DBB408B-1E97-EAE9-79E4-5EE85D5418CC}"/>
              </a:ext>
            </a:extLst>
          </p:cNvPr>
          <p:cNvSpPr txBox="1">
            <a:spLocks/>
          </p:cNvSpPr>
          <p:nvPr/>
        </p:nvSpPr>
        <p:spPr>
          <a:xfrm>
            <a:off x="5001769" y="3909325"/>
            <a:ext cx="6145230" cy="197026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:</a:t>
            </a:r>
          </a:p>
          <a:p>
            <a:r>
              <a:rPr lang="it-IT" sz="2000" b="1" dirty="0" err="1">
                <a:latin typeface="Bahnschrift SemiCondensed" panose="020B0502040204020203" pitchFamily="34" charset="0"/>
              </a:rPr>
              <a:t>Asympatotically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stable</a:t>
            </a:r>
            <a:r>
              <a:rPr lang="it-IT" sz="2000" b="1" dirty="0">
                <a:latin typeface="Bahnschrift SemiCondensed" panose="020B0502040204020203" pitchFamily="34" charset="0"/>
              </a:rPr>
              <a:t> control </a:t>
            </a:r>
            <a:r>
              <a:rPr lang="it-IT" sz="2000" b="1" dirty="0" err="1">
                <a:latin typeface="Bahnschrift SemiCondensed" panose="020B0502040204020203" pitchFamily="34" charset="0"/>
              </a:rPr>
              <a:t>law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linear </a:t>
            </a:r>
            <a:r>
              <a:rPr lang="it-IT" sz="2000" dirty="0" err="1">
                <a:latin typeface="Bahnschrift SemiCondensed" panose="020B0502040204020203" pitchFamily="34" charset="0"/>
              </a:rPr>
              <a:t>velocity</a:t>
            </a:r>
            <a:r>
              <a:rPr lang="it-IT" sz="2000" dirty="0">
                <a:latin typeface="Bahnschrift SemiCondensed" panose="020B0502040204020203" pitchFamily="34" charset="0"/>
              </a:rPr>
              <a:t> and </a:t>
            </a:r>
            <a:r>
              <a:rPr lang="it-IT" sz="2000" dirty="0" err="1">
                <a:latin typeface="Bahnschrift SemiCondensed" panose="020B0502040204020203" pitchFamily="34" charset="0"/>
              </a:rPr>
              <a:t>angular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velocity</a:t>
            </a:r>
            <a:r>
              <a:rPr lang="it-IT" sz="2000" dirty="0">
                <a:latin typeface="Bahnschrift SemiCondensed" panose="020B0502040204020203" pitchFamily="34" charset="0"/>
              </a:rPr>
              <a:t> are </a:t>
            </a:r>
            <a:r>
              <a:rPr lang="it-IT" sz="2000" dirty="0" err="1">
                <a:latin typeface="Bahnschrift SemiCondensed" panose="020B0502040204020203" pitchFamily="34" charset="0"/>
              </a:rPr>
              <a:t>nevere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convergin</a:t>
            </a:r>
            <a:r>
              <a:rPr lang="it-IT" sz="2000" dirty="0">
                <a:latin typeface="Bahnschrift SemiCondensed" panose="020B0502040204020203" pitchFamily="34" charset="0"/>
              </a:rPr>
              <a:t> to zero </a:t>
            </a:r>
            <a:r>
              <a:rPr lang="it-IT" sz="2000" dirty="0" err="1">
                <a:latin typeface="Bahnschrift SemiCondensed" panose="020B0502040204020203" pitchFamily="34" charset="0"/>
              </a:rPr>
              <a:t>together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r>
              <a:rPr lang="it-IT" sz="2000" dirty="0">
                <a:latin typeface="Bahnschrift SemiCondensed" panose="020B0502040204020203" pitchFamily="34" charset="0"/>
              </a:rPr>
              <a:t>Backup </a:t>
            </a:r>
            <a:r>
              <a:rPr lang="it-IT" sz="2000" dirty="0" err="1">
                <a:latin typeface="Bahnschrift SemiCondensed" panose="020B0502040204020203" pitchFamily="34" charset="0"/>
              </a:rPr>
              <a:t>manuevers</a:t>
            </a:r>
            <a:endParaRPr lang="it-IT" sz="2000" dirty="0">
              <a:latin typeface="Bahnschrift SemiCondensed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413553-415F-094A-95E6-1CC13B735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09" y="1399430"/>
            <a:ext cx="7164931" cy="228040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8911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NON-LINEAR CONTROLLER -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3BCFF-A03B-2A00-99CA-D1B798232891}"/>
              </a:ext>
            </a:extLst>
          </p:cNvPr>
          <p:cNvSpPr txBox="1">
            <a:spLocks/>
          </p:cNvSpPr>
          <p:nvPr/>
        </p:nvSpPr>
        <p:spPr>
          <a:xfrm>
            <a:off x="6328027" y="1544015"/>
            <a:ext cx="4864691" cy="450659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Smoothness</a:t>
            </a:r>
            <a:r>
              <a:rPr lang="it-IT" sz="2000" b="1" dirty="0">
                <a:latin typeface="Bahnschrift SemiCondensed" panose="020B0502040204020203" pitchFamily="34" charset="0"/>
              </a:rPr>
              <a:t> image</a:t>
            </a:r>
            <a:endParaRPr lang="it-IT" sz="2000" dirty="0">
              <a:latin typeface="Bahnschrift SemiCondensed" panose="020B050204020402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E4881A-30C6-6AA1-366D-4FCAEE820166}"/>
              </a:ext>
            </a:extLst>
          </p:cNvPr>
          <p:cNvSpPr txBox="1">
            <a:spLocks/>
          </p:cNvSpPr>
          <p:nvPr/>
        </p:nvSpPr>
        <p:spPr>
          <a:xfrm>
            <a:off x="1370843" y="1544015"/>
            <a:ext cx="3974832" cy="135596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94%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E754ABA-4B90-B483-5295-069CEDBD8359}"/>
              </a:ext>
            </a:extLst>
          </p:cNvPr>
          <p:cNvSpPr txBox="1">
            <a:spLocks/>
          </p:cNvSpPr>
          <p:nvPr/>
        </p:nvSpPr>
        <p:spPr>
          <a:xfrm>
            <a:off x="2202813" y="3137814"/>
            <a:ext cx="3974832" cy="135596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80/100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30862F-AE1F-34BE-1F57-7797DC41BCB4}"/>
              </a:ext>
            </a:extLst>
          </p:cNvPr>
          <p:cNvSpPr txBox="1">
            <a:spLocks/>
          </p:cNvSpPr>
          <p:nvPr/>
        </p:nvSpPr>
        <p:spPr>
          <a:xfrm>
            <a:off x="1370843" y="4694652"/>
            <a:ext cx="3974832" cy="135596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error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2.58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56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0A728-5497-8D18-2ADE-69B11B983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A6EB3F-7267-F1C4-A191-60A50CEDFE8A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CE2425-F25B-AA9E-EE47-2F692A0BBE3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77288F-5F8B-C5F3-75EC-E840E64B53F8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6BE55C-D879-3FD2-8F55-F5A1DB744696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5AE22D7-4E9A-6447-F5F0-AF4D09B47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SAGITTAL CONTROLLER- IMPLEMENTATION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6B9831B-CEE7-4975-D9AA-E57E5E36BFDC}"/>
              </a:ext>
            </a:extLst>
          </p:cNvPr>
          <p:cNvSpPr txBox="1">
            <a:spLocks/>
          </p:cNvSpPr>
          <p:nvPr/>
        </p:nvSpPr>
        <p:spPr>
          <a:xfrm>
            <a:off x="5058115" y="4277953"/>
            <a:ext cx="6145230" cy="16924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:</a:t>
            </a:r>
          </a:p>
          <a:p>
            <a:r>
              <a:rPr lang="it-IT" sz="2000" b="1" dirty="0" err="1">
                <a:latin typeface="Bahnschrift SemiCondensed" panose="020B0502040204020203" pitchFamily="34" charset="0"/>
              </a:rPr>
              <a:t>Asympatotically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stable</a:t>
            </a:r>
            <a:r>
              <a:rPr lang="it-IT" sz="2000" b="1" dirty="0">
                <a:latin typeface="Bahnschrift SemiCondensed" panose="020B0502040204020203" pitchFamily="34" charset="0"/>
              </a:rPr>
              <a:t> control </a:t>
            </a:r>
            <a:r>
              <a:rPr lang="it-IT" sz="2000" b="1" dirty="0" err="1">
                <a:latin typeface="Bahnschrift SemiCondensed" panose="020B0502040204020203" pitchFamily="34" charset="0"/>
              </a:rPr>
              <a:t>law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</a:p>
          <a:p>
            <a:r>
              <a:rPr lang="it-IT" sz="2000" b="1" dirty="0" err="1">
                <a:latin typeface="Bahnschrift SemiCondensed" panose="020B0502040204020203" pitchFamily="34" charset="0"/>
              </a:rPr>
              <a:t>Possible</a:t>
            </a:r>
            <a:r>
              <a:rPr lang="it-IT" sz="2000" b="1" dirty="0">
                <a:latin typeface="Bahnschrift SemiCondensed" panose="020B0502040204020203" pitchFamily="34" charset="0"/>
              </a:rPr>
              <a:t> backup </a:t>
            </a:r>
            <a:r>
              <a:rPr lang="it-IT" sz="2000" b="1" dirty="0" err="1">
                <a:latin typeface="Bahnschrift SemiCondensed" panose="020B0502040204020203" pitchFamily="34" charset="0"/>
              </a:rPr>
              <a:t>manuevers</a:t>
            </a:r>
            <a:endParaRPr lang="it-IT" sz="2000" b="1" dirty="0">
              <a:latin typeface="Bahnschrift SemiCondensed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F82913-04B2-D18A-6ECC-09910F0B7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667" y="1360798"/>
            <a:ext cx="5689043" cy="268999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62175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SAGITTAL CONTROLLER -IMPLEMENTATION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3BCFF-A03B-2A00-99CA-D1B798232891}"/>
              </a:ext>
            </a:extLst>
          </p:cNvPr>
          <p:cNvSpPr txBox="1">
            <a:spLocks/>
          </p:cNvSpPr>
          <p:nvPr/>
        </p:nvSpPr>
        <p:spPr>
          <a:xfrm>
            <a:off x="6328027" y="1544015"/>
            <a:ext cx="4864691" cy="450659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Controller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scheme</a:t>
            </a:r>
            <a:r>
              <a:rPr lang="it-IT" sz="2000" b="1" dirty="0">
                <a:latin typeface="Bahnschrift SemiCondensed" panose="020B0502040204020203" pitchFamily="34" charset="0"/>
              </a:rPr>
              <a:t>/</a:t>
            </a:r>
            <a:r>
              <a:rPr lang="it-IT" sz="2000" b="1" dirty="0" err="1">
                <a:latin typeface="Bahnschrift SemiCondensed" panose="020B0502040204020203" pitchFamily="34" charset="0"/>
              </a:rPr>
              <a:t>formulas</a:t>
            </a:r>
            <a:endParaRPr lang="it-IT" sz="2000" dirty="0">
              <a:latin typeface="Bahnschrift SemiCondensed" panose="020B050204020402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E4881A-30C6-6AA1-366D-4FCAEE820166}"/>
              </a:ext>
            </a:extLst>
          </p:cNvPr>
          <p:cNvSpPr txBox="1">
            <a:spLocks/>
          </p:cNvSpPr>
          <p:nvPr/>
        </p:nvSpPr>
        <p:spPr>
          <a:xfrm>
            <a:off x="1370843" y="1544015"/>
            <a:ext cx="3974832" cy="135596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E754ABA-4B90-B483-5295-069CEDBD8359}"/>
              </a:ext>
            </a:extLst>
          </p:cNvPr>
          <p:cNvSpPr txBox="1">
            <a:spLocks/>
          </p:cNvSpPr>
          <p:nvPr/>
        </p:nvSpPr>
        <p:spPr>
          <a:xfrm>
            <a:off x="2202813" y="3137814"/>
            <a:ext cx="3974832" cy="135596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30862F-AE1F-34BE-1F57-7797DC41BCB4}"/>
              </a:ext>
            </a:extLst>
          </p:cNvPr>
          <p:cNvSpPr txBox="1">
            <a:spLocks/>
          </p:cNvSpPr>
          <p:nvPr/>
        </p:nvSpPr>
        <p:spPr>
          <a:xfrm>
            <a:off x="1370843" y="4694652"/>
            <a:ext cx="3974832" cy="135596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it-IT" sz="72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189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4000" b="1" dirty="0">
                <a:latin typeface="Bahnschrift" panose="020B0502040204020203" pitchFamily="34" charset="0"/>
              </a:rPr>
              <a:t>SAGITTAL CONTROLLER -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3BCFF-A03B-2A00-99CA-D1B798232891}"/>
              </a:ext>
            </a:extLst>
          </p:cNvPr>
          <p:cNvSpPr txBox="1">
            <a:spLocks/>
          </p:cNvSpPr>
          <p:nvPr/>
        </p:nvSpPr>
        <p:spPr>
          <a:xfrm>
            <a:off x="6328027" y="1544015"/>
            <a:ext cx="4864691" cy="450659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Smoothness</a:t>
            </a:r>
            <a:r>
              <a:rPr lang="it-IT" sz="2000" b="1" dirty="0">
                <a:latin typeface="Bahnschrift SemiCondensed" panose="020B0502040204020203" pitchFamily="34" charset="0"/>
              </a:rPr>
              <a:t> image</a:t>
            </a:r>
            <a:endParaRPr lang="it-IT" sz="2000" dirty="0">
              <a:latin typeface="Bahnschrift SemiCondensed" panose="020B050204020402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E4881A-30C6-6AA1-366D-4FCAEE820166}"/>
              </a:ext>
            </a:extLst>
          </p:cNvPr>
          <p:cNvSpPr txBox="1">
            <a:spLocks/>
          </p:cNvSpPr>
          <p:nvPr/>
        </p:nvSpPr>
        <p:spPr>
          <a:xfrm>
            <a:off x="1370843" y="1544015"/>
            <a:ext cx="3974832" cy="135596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94%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E754ABA-4B90-B483-5295-069CEDBD8359}"/>
              </a:ext>
            </a:extLst>
          </p:cNvPr>
          <p:cNvSpPr txBox="1">
            <a:spLocks/>
          </p:cNvSpPr>
          <p:nvPr/>
        </p:nvSpPr>
        <p:spPr>
          <a:xfrm>
            <a:off x="2202813" y="3137814"/>
            <a:ext cx="3974832" cy="135596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80/100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30862F-AE1F-34BE-1F57-7797DC41BCB4}"/>
              </a:ext>
            </a:extLst>
          </p:cNvPr>
          <p:cNvSpPr txBox="1">
            <a:spLocks/>
          </p:cNvSpPr>
          <p:nvPr/>
        </p:nvSpPr>
        <p:spPr>
          <a:xfrm>
            <a:off x="1370843" y="4694652"/>
            <a:ext cx="3974832" cy="135596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error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2.58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381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DF8C74-3DD6-0661-95C0-52B3983589E1}"/>
              </a:ext>
            </a:extLst>
          </p:cNvPr>
          <p:cNvSpPr/>
          <p:nvPr/>
        </p:nvSpPr>
        <p:spPr>
          <a:xfrm>
            <a:off x="1016000" y="439834"/>
            <a:ext cx="10119360" cy="5737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EABE6-0288-5127-5D5C-D284C8D6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3BF60-57F9-CF0A-2E05-ADF865289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775335"/>
          </a:xfrm>
          <a:ln w="28575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3 mobile </a:t>
            </a:r>
            <a:r>
              <a:rPr lang="it-IT" sz="2000" dirty="0" err="1">
                <a:latin typeface="Bahnschrift SemiCondensed" panose="020B0502040204020203" pitchFamily="34" charset="0"/>
              </a:rPr>
              <a:t>robotic</a:t>
            </a:r>
            <a:r>
              <a:rPr lang="it-IT" sz="2000" dirty="0">
                <a:latin typeface="Bahnschrift SemiCondensed" panose="020B0502040204020203" pitchFamily="34" charset="0"/>
              </a:rPr>
              <a:t> agents </a:t>
            </a:r>
            <a:r>
              <a:rPr lang="it-IT" sz="2000" dirty="0" err="1">
                <a:latin typeface="Bahnschrift SemiCondensed" panose="020B0502040204020203" pitchFamily="34" charset="0"/>
              </a:rPr>
              <a:t>should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agree</a:t>
            </a:r>
            <a:r>
              <a:rPr lang="it-IT" sz="2000" dirty="0">
                <a:latin typeface="Bahnschrift SemiCondensed" panose="020B0502040204020203" pitchFamily="34" charset="0"/>
              </a:rPr>
              <a:t> on a rendez-vous point, </a:t>
            </a:r>
            <a:r>
              <a:rPr lang="it-IT" sz="2000" dirty="0" err="1">
                <a:latin typeface="Bahnschrift SemiCondensed" panose="020B0502040204020203" pitchFamily="34" charset="0"/>
              </a:rPr>
              <a:t>then</a:t>
            </a:r>
            <a:r>
              <a:rPr lang="it-IT" sz="2000" dirty="0">
                <a:latin typeface="Bahnschrift SemiCondensed" panose="020B0502040204020203" pitchFamily="34" charset="0"/>
              </a:rPr>
              <a:t>, </a:t>
            </a:r>
            <a:r>
              <a:rPr lang="it-IT" sz="2000" dirty="0" err="1">
                <a:latin typeface="Bahnschrift SemiCondensed" panose="020B0502040204020203" pitchFamily="34" charset="0"/>
              </a:rPr>
              <a:t>when</a:t>
            </a:r>
            <a:r>
              <a:rPr lang="it-IT" sz="2000" dirty="0">
                <a:latin typeface="Bahnschrift SemiCondensed" panose="020B0502040204020203" pitchFamily="34" charset="0"/>
              </a:rPr>
              <a:t> in </a:t>
            </a:r>
            <a:r>
              <a:rPr lang="it-IT" sz="2000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such</a:t>
            </a:r>
            <a:r>
              <a:rPr lang="it-IT" sz="2000" dirty="0">
                <a:latin typeface="Bahnschrift SemiCondensed" panose="020B0502040204020203" pitchFamily="34" charset="0"/>
              </a:rPr>
              <a:t> point, </a:t>
            </a:r>
            <a:r>
              <a:rPr lang="it-IT" sz="2000" dirty="0" err="1">
                <a:latin typeface="Bahnschrift SemiCondensed" panose="020B0502040204020203" pitchFamily="34" charset="0"/>
              </a:rPr>
              <a:t>they</a:t>
            </a:r>
            <a:r>
              <a:rPr lang="it-IT" sz="2000" dirty="0">
                <a:latin typeface="Bahnschrift SemiCondensed" panose="020B0502040204020203" pitchFamily="34" charset="0"/>
              </a:rPr>
              <a:t> start a tracking task over a </a:t>
            </a:r>
            <a:r>
              <a:rPr lang="it-IT" sz="2000" dirty="0" err="1">
                <a:latin typeface="Bahnschrift SemiCondensed" panose="020B0502040204020203" pitchFamily="34" charset="0"/>
              </a:rPr>
              <a:t>circular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01759-D996-9DE0-2A91-591F81DCE936}"/>
              </a:ext>
            </a:extLst>
          </p:cNvPr>
          <p:cNvSpPr txBox="1">
            <a:spLocks/>
          </p:cNvSpPr>
          <p:nvPr/>
        </p:nvSpPr>
        <p:spPr>
          <a:xfrm>
            <a:off x="838200" y="2757067"/>
            <a:ext cx="10515600" cy="3661099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SCENARIO SPECIFICS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All</a:t>
            </a:r>
            <a:r>
              <a:rPr lang="it-IT" sz="2000" dirty="0">
                <a:latin typeface="Bahnschrift SemiCondensed" panose="020B0502040204020203" pitchFamily="34" charset="0"/>
              </a:rPr>
              <a:t> agents are </a:t>
            </a:r>
            <a:r>
              <a:rPr lang="it-IT" sz="2000" dirty="0" err="1">
                <a:latin typeface="Bahnschrift SemiCondensed" panose="020B0502040204020203" pitchFamily="34" charset="0"/>
              </a:rPr>
              <a:t>unicycles</a:t>
            </a:r>
            <a:r>
              <a:rPr lang="it-IT" sz="2000" dirty="0">
                <a:latin typeface="Bahnschrift SemiCondensed" panose="020B0502040204020203" pitchFamily="34" charset="0"/>
              </a:rPr>
              <a:t>;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All</a:t>
            </a:r>
            <a:r>
              <a:rPr lang="it-IT" sz="2000" dirty="0">
                <a:latin typeface="Bahnschrift SemiCondensed" panose="020B0502040204020203" pitchFamily="34" charset="0"/>
              </a:rPr>
              <a:t> agents are </a:t>
            </a:r>
            <a:r>
              <a:rPr lang="it-IT" sz="2000" dirty="0" err="1">
                <a:latin typeface="Bahnschrift SemiCondensed" panose="020B0502040204020203" pitchFamily="34" charset="0"/>
              </a:rPr>
              <a:t>independent</a:t>
            </a:r>
            <a:r>
              <a:rPr lang="it-IT" sz="2000" dirty="0">
                <a:latin typeface="Bahnschrift SemiCondensed" panose="020B0502040204020203" pitchFamily="34" charset="0"/>
              </a:rPr>
              <a:t> from </a:t>
            </a:r>
            <a:r>
              <a:rPr lang="it-IT" sz="2000" dirty="0" err="1">
                <a:latin typeface="Bahnschrift SemiCondensed" panose="020B0502040204020203" pitchFamily="34" charset="0"/>
              </a:rPr>
              <a:t>each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other</a:t>
            </a:r>
            <a:r>
              <a:rPr lang="it-IT" sz="2000" dirty="0">
                <a:latin typeface="Bahnschrift SemiCondensed" panose="020B0502040204020203" pitchFamily="34" charset="0"/>
              </a:rPr>
              <a:t>;</a:t>
            </a:r>
          </a:p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ADDITIONAL CONSTRAINTS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Agents live in a 2D </a:t>
            </a:r>
            <a:r>
              <a:rPr lang="it-IT" sz="2000" dirty="0" err="1">
                <a:latin typeface="Bahnschrift SemiCondensed" panose="020B0502040204020203" pitchFamily="34" charset="0"/>
              </a:rPr>
              <a:t>grid</a:t>
            </a:r>
            <a:r>
              <a:rPr lang="it-IT" sz="2000" dirty="0">
                <a:latin typeface="Bahnschrift SemiCondensed" panose="020B0502040204020203" pitchFamily="34" charset="0"/>
              </a:rPr>
              <a:t> 12x12;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Initial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conditions</a:t>
            </a:r>
            <a:r>
              <a:rPr lang="it-IT" sz="2000" dirty="0">
                <a:latin typeface="Bahnschrift SemiCondensed" panose="020B0502040204020203" pitchFamily="34" charset="0"/>
              </a:rPr>
              <a:t> of the agents can be </a:t>
            </a:r>
            <a:r>
              <a:rPr lang="it-IT" sz="2000" dirty="0" err="1">
                <a:latin typeface="Bahnschrift SemiCondensed" panose="020B0502040204020203" pitchFamily="34" charset="0"/>
              </a:rPr>
              <a:t>randomly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chosen</a:t>
            </a:r>
            <a:r>
              <a:rPr lang="it-IT" sz="2000" dirty="0">
                <a:latin typeface="Bahnschrift SemiCondensed" panose="020B0502040204020203" pitchFamily="34" charset="0"/>
              </a:rPr>
              <a:t> (</a:t>
            </a:r>
            <a:r>
              <a:rPr lang="it-IT" sz="2000" dirty="0" err="1">
                <a:latin typeface="Bahnschrift SemiCondensed" panose="020B0502040204020203" pitchFamily="34" charset="0"/>
              </a:rPr>
              <a:t>both</a:t>
            </a:r>
            <a:r>
              <a:rPr lang="it-IT" sz="2000" dirty="0">
                <a:latin typeface="Bahnschrift SemiCondensed" panose="020B0502040204020203" pitchFamily="34" charset="0"/>
              </a:rPr>
              <a:t> position and </a:t>
            </a:r>
            <a:r>
              <a:rPr lang="it-IT" sz="2000" dirty="0" err="1">
                <a:latin typeface="Bahnschrift SemiCondensed" panose="020B0502040204020203" pitchFamily="34" charset="0"/>
              </a:rPr>
              <a:t>orientation</a:t>
            </a:r>
            <a:r>
              <a:rPr lang="it-IT" sz="2000" dirty="0">
                <a:latin typeface="Bahnschrift SemiCondensed" panose="020B0502040204020203" pitchFamily="34" charset="0"/>
              </a:rPr>
              <a:t>); 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The </a:t>
            </a:r>
            <a:r>
              <a:rPr lang="it-IT" sz="2000" dirty="0" err="1">
                <a:latin typeface="Bahnschrift SemiCondensed" panose="020B0502040204020203" pitchFamily="34" charset="0"/>
              </a:rPr>
              <a:t>final</a:t>
            </a:r>
            <a:r>
              <a:rPr lang="it-IT" sz="2000" dirty="0">
                <a:latin typeface="Bahnschrift SemiCondensed" panose="020B0502040204020203" pitchFamily="34" charset="0"/>
              </a:rPr>
              <a:t> target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a </a:t>
            </a:r>
            <a:r>
              <a:rPr lang="it-IT" sz="2000" dirty="0" err="1">
                <a:latin typeface="Bahnschrift SemiCondensed" panose="020B0502040204020203" pitchFamily="34" charset="0"/>
              </a:rPr>
              <a:t>circle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radius</a:t>
            </a:r>
            <a:r>
              <a:rPr lang="it-IT" sz="2000" dirty="0">
                <a:latin typeface="Bahnschrift SemiCondensed" panose="020B0502040204020203" pitchFamily="34" charset="0"/>
              </a:rPr>
              <a:t> 1;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The </a:t>
            </a:r>
            <a:r>
              <a:rPr lang="it-IT" sz="2000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circle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radius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4 or 0.5;</a:t>
            </a:r>
          </a:p>
        </p:txBody>
      </p:sp>
    </p:spTree>
    <p:extLst>
      <p:ext uri="{BB962C8B-B14F-4D97-AF65-F5344CB8AC3E}">
        <p14:creationId xmlns:p14="http://schemas.microsoft.com/office/powerpoint/2010/main" val="357993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68258-B7B4-8B99-A993-09E9D075D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797BC4D-2E46-0831-0EF8-875A533EFD28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AAB268-96DD-3F91-883E-E96ED5AE782C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32D796-3673-E425-5BC2-3B6D2B830361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FEA210-4F7A-87AD-B5F1-079E45F85E16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E823FE-7905-B57C-88F0-D83E86B63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IMPLEMENTATION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F279A78-F4BB-EA6C-E610-8DB8682A95AE}"/>
              </a:ext>
            </a:extLst>
          </p:cNvPr>
          <p:cNvSpPr txBox="1">
            <a:spLocks/>
          </p:cNvSpPr>
          <p:nvPr/>
        </p:nvSpPr>
        <p:spPr>
          <a:xfrm>
            <a:off x="5048971" y="4111338"/>
            <a:ext cx="6145230" cy="197026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:</a:t>
            </a:r>
          </a:p>
          <a:p>
            <a:r>
              <a:rPr lang="it-IT" sz="2000" b="1" dirty="0" err="1">
                <a:latin typeface="Bahnschrift SemiCondensed" panose="020B0502040204020203" pitchFamily="34" charset="0"/>
              </a:rPr>
              <a:t>Asympatotically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stable</a:t>
            </a:r>
            <a:r>
              <a:rPr lang="it-IT" sz="2000" b="1" dirty="0">
                <a:latin typeface="Bahnschrift SemiCondensed" panose="020B0502040204020203" pitchFamily="34" charset="0"/>
              </a:rPr>
              <a:t> control </a:t>
            </a:r>
            <a:r>
              <a:rPr lang="it-IT" sz="2000" b="1" dirty="0" err="1">
                <a:latin typeface="Bahnschrift SemiCondensed" panose="020B0502040204020203" pitchFamily="34" charset="0"/>
              </a:rPr>
              <a:t>law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</a:p>
          <a:p>
            <a:r>
              <a:rPr lang="it-IT" sz="2000" b="1" dirty="0">
                <a:latin typeface="Bahnschrift SemiCondensed" panose="020B0502040204020203" pitchFamily="34" charset="0"/>
              </a:rPr>
              <a:t>No Backup </a:t>
            </a:r>
            <a:r>
              <a:rPr lang="it-IT" sz="2000" b="1" dirty="0" err="1">
                <a:latin typeface="Bahnschrift SemiCondensed" panose="020B0502040204020203" pitchFamily="34" charset="0"/>
              </a:rPr>
              <a:t>manuevers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the system must </a:t>
            </a:r>
            <a:r>
              <a:rPr lang="it-IT" sz="2000" dirty="0" err="1">
                <a:latin typeface="Bahnschrift SemiCondensed" panose="020B0502040204020203" pitchFamily="34" charset="0"/>
              </a:rPr>
              <a:t>always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move</a:t>
            </a:r>
            <a:r>
              <a:rPr lang="it-IT" sz="2000" dirty="0">
                <a:latin typeface="Bahnschrift SemiCondensed" panose="020B0502040204020203" pitchFamily="34" charset="0"/>
              </a:rPr>
              <a:t> to </a:t>
            </a:r>
            <a:r>
              <a:rPr lang="it-IT" sz="2000" dirty="0" err="1">
                <a:latin typeface="Bahnschrift SemiCondensed" panose="020B0502040204020203" pitchFamily="34" charset="0"/>
              </a:rPr>
              <a:t>avoid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singularity</a:t>
            </a:r>
            <a:r>
              <a:rPr lang="it-IT" sz="2000" dirty="0">
                <a:latin typeface="Bahnschrift SemiCondensed" panose="020B0502040204020203" pitchFamily="34" charset="0"/>
              </a:rPr>
              <a:t> (linear </a:t>
            </a:r>
            <a:r>
              <a:rPr lang="it-IT" sz="2000" dirty="0" err="1">
                <a:latin typeface="Bahnschrift SemiCondensed" panose="020B0502040204020203" pitchFamily="34" charset="0"/>
              </a:rPr>
              <a:t>velocity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always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different</a:t>
            </a:r>
            <a:r>
              <a:rPr lang="it-IT" sz="2000" dirty="0">
                <a:latin typeface="Bahnschrift SemiCondensed" panose="020B0502040204020203" pitchFamily="34" charset="0"/>
              </a:rPr>
              <a:t> from 0)</a:t>
            </a:r>
            <a:endParaRPr lang="it-IT" sz="2000" b="1" dirty="0">
              <a:latin typeface="Bahnschrift SemiCondensed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0BB1F9-BBFC-E643-F711-41EFBE77E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729" y="1381624"/>
            <a:ext cx="5846216" cy="252743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10631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DOUBLE DERIVATIVE CONTROLLER -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3BCFF-A03B-2A00-99CA-D1B798232891}"/>
              </a:ext>
            </a:extLst>
          </p:cNvPr>
          <p:cNvSpPr txBox="1">
            <a:spLocks/>
          </p:cNvSpPr>
          <p:nvPr/>
        </p:nvSpPr>
        <p:spPr>
          <a:xfrm>
            <a:off x="6328027" y="1544015"/>
            <a:ext cx="4864691" cy="450659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Smoothness</a:t>
            </a:r>
            <a:r>
              <a:rPr lang="it-IT" sz="2000" b="1" dirty="0">
                <a:latin typeface="Bahnschrift SemiCondensed" panose="020B0502040204020203" pitchFamily="34" charset="0"/>
              </a:rPr>
              <a:t> image</a:t>
            </a:r>
            <a:endParaRPr lang="it-IT" sz="2000" dirty="0">
              <a:latin typeface="Bahnschrift SemiCondensed" panose="020B050204020402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E4881A-30C6-6AA1-366D-4FCAEE820166}"/>
              </a:ext>
            </a:extLst>
          </p:cNvPr>
          <p:cNvSpPr txBox="1">
            <a:spLocks/>
          </p:cNvSpPr>
          <p:nvPr/>
        </p:nvSpPr>
        <p:spPr>
          <a:xfrm>
            <a:off x="1370843" y="1544015"/>
            <a:ext cx="3974832" cy="135596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94%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E754ABA-4B90-B483-5295-069CEDBD8359}"/>
              </a:ext>
            </a:extLst>
          </p:cNvPr>
          <p:cNvSpPr txBox="1">
            <a:spLocks/>
          </p:cNvSpPr>
          <p:nvPr/>
        </p:nvSpPr>
        <p:spPr>
          <a:xfrm>
            <a:off x="2202813" y="3137814"/>
            <a:ext cx="3974832" cy="135596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80/100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30862F-AE1F-34BE-1F57-7797DC41BCB4}"/>
              </a:ext>
            </a:extLst>
          </p:cNvPr>
          <p:cNvSpPr txBox="1">
            <a:spLocks/>
          </p:cNvSpPr>
          <p:nvPr/>
        </p:nvSpPr>
        <p:spPr>
          <a:xfrm>
            <a:off x="1370843" y="4694652"/>
            <a:ext cx="3974832" cy="135596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error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2.58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265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IMPLEMENTATION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30862F-AE1F-34BE-1F57-7797DC41BCB4}"/>
              </a:ext>
            </a:extLst>
          </p:cNvPr>
          <p:cNvSpPr txBox="1">
            <a:spLocks/>
          </p:cNvSpPr>
          <p:nvPr/>
        </p:nvSpPr>
        <p:spPr>
          <a:xfrm>
            <a:off x="2099694" y="1582664"/>
            <a:ext cx="7992613" cy="132556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DERIVATIVE of STATE 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2F370B1-A98C-8512-268F-A628C7FE3EC9}"/>
              </a:ext>
            </a:extLst>
          </p:cNvPr>
          <p:cNvSpPr txBox="1">
            <a:spLocks/>
          </p:cNvSpPr>
          <p:nvPr/>
        </p:nvSpPr>
        <p:spPr>
          <a:xfrm>
            <a:off x="1089545" y="3273380"/>
            <a:ext cx="3784207" cy="176527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b="1" dirty="0" err="1">
                <a:latin typeface="Bahnschrift SemiCondensed" panose="020B0502040204020203" pitchFamily="34" charset="0"/>
              </a:rPr>
              <a:t>Continuous</a:t>
            </a:r>
            <a:r>
              <a:rPr lang="it-IT" sz="2400" b="1" dirty="0">
                <a:latin typeface="Bahnschrift SemiCondensed" panose="020B0502040204020203" pitchFamily="34" charset="0"/>
              </a:rPr>
              <a:t> time </a:t>
            </a:r>
            <a:r>
              <a:rPr lang="it-IT" sz="2400" b="1" dirty="0" err="1">
                <a:latin typeface="Bahnschrift SemiCondensed" panose="020B0502040204020203" pitchFamily="34" charset="0"/>
              </a:rPr>
              <a:t>block</a:t>
            </a:r>
            <a:r>
              <a:rPr lang="it-IT" sz="2400" b="1" dirty="0">
                <a:latin typeface="Bahnschrift SemiCondensed" panose="020B0502040204020203" pitchFamily="34" charset="0"/>
              </a:rPr>
              <a:t>: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it-IT" sz="2400" dirty="0" err="1">
                <a:latin typeface="Bahnschrift SemiCondensed" panose="020B0502040204020203" pitchFamily="34" charset="0"/>
              </a:rPr>
              <a:t>Instability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issues</a:t>
            </a:r>
            <a:r>
              <a:rPr lang="it-IT" sz="2400" dirty="0">
                <a:latin typeface="Bahnschrift SemiCondensed" panose="020B0502040204020203" pitchFamily="34" charset="0"/>
              </a:rPr>
              <a:t>, </a:t>
            </a:r>
            <a:r>
              <a:rPr lang="it-IT" sz="2400" dirty="0" err="1">
                <a:latin typeface="Bahnschrift SemiCondensed" panose="020B0502040204020203" pitchFamily="34" charset="0"/>
              </a:rPr>
              <a:t>exploding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values</a:t>
            </a:r>
            <a:r>
              <a:rPr lang="it-IT" sz="2400" dirty="0">
                <a:latin typeface="Bahnschrift SemiCondensed" panose="020B0502040204020203" pitchFamily="34" charset="0"/>
              </a:rPr>
              <a:t> of derivative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D07EFD6-629D-003D-3FE0-4FB564533ACF}"/>
              </a:ext>
            </a:extLst>
          </p:cNvPr>
          <p:cNvSpPr txBox="1">
            <a:spLocks/>
          </p:cNvSpPr>
          <p:nvPr/>
        </p:nvSpPr>
        <p:spPr>
          <a:xfrm>
            <a:off x="7053945" y="3274977"/>
            <a:ext cx="3784207" cy="230286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Discrete time derivative: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it-IT" sz="2400" dirty="0">
                <a:latin typeface="Bahnschrift SemiCondensed" panose="020B0502040204020203" pitchFamily="34" charset="0"/>
              </a:rPr>
              <a:t>Helps to </a:t>
            </a:r>
            <a:r>
              <a:rPr lang="it-IT" sz="2400" dirty="0" err="1">
                <a:latin typeface="Bahnschrift SemiCondensed" panose="020B0502040204020203" pitchFamily="34" charset="0"/>
              </a:rPr>
              <a:t>avoid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explosion</a:t>
            </a:r>
            <a:r>
              <a:rPr lang="it-IT" sz="2400" dirty="0">
                <a:latin typeface="Bahnschrift SemiCondensed" panose="020B0502040204020203" pitchFamily="34" charset="0"/>
              </a:rPr>
              <a:t> of derivative </a:t>
            </a:r>
            <a:r>
              <a:rPr lang="it-IT" sz="2400" dirty="0" err="1">
                <a:latin typeface="Bahnschrift SemiCondensed" panose="020B0502040204020203" pitchFamily="34" charset="0"/>
              </a:rPr>
              <a:t>values</a:t>
            </a:r>
            <a:r>
              <a:rPr lang="it-IT" sz="2400" dirty="0">
                <a:latin typeface="Bahnschrift SemiCondensed" panose="020B0502040204020203" pitchFamily="34" charset="0"/>
              </a:rPr>
              <a:t>, </a:t>
            </a:r>
            <a:r>
              <a:rPr lang="it-IT" sz="2400" dirty="0" err="1">
                <a:latin typeface="Bahnschrift SemiCondensed" panose="020B0502040204020203" pitchFamily="34" charset="0"/>
              </a:rPr>
              <a:t>if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combined</a:t>
            </a:r>
            <a:r>
              <a:rPr lang="it-IT" sz="2400" dirty="0">
                <a:latin typeface="Bahnschrift SemiCondensed" panose="020B0502040204020203" pitchFamily="34" charset="0"/>
              </a:rPr>
              <a:t> with </a:t>
            </a:r>
            <a:r>
              <a:rPr lang="it-IT" sz="2400" dirty="0" err="1">
                <a:latin typeface="Bahnschrift SemiCondensed" panose="020B0502040204020203" pitchFamily="34" charset="0"/>
              </a:rPr>
              <a:t>saturation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blocks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it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gives</a:t>
            </a:r>
            <a:r>
              <a:rPr lang="it-IT" sz="2400" dirty="0">
                <a:latin typeface="Bahnschrift SemiCondensed" panose="020B0502040204020203" pitchFamily="34" charset="0"/>
              </a:rPr>
              <a:t> an </a:t>
            </a:r>
            <a:r>
              <a:rPr lang="it-IT" sz="2400" dirty="0" err="1">
                <a:latin typeface="Bahnschrift SemiCondensed" panose="020B0502040204020203" pitchFamily="34" charset="0"/>
              </a:rPr>
              <a:t>acceptable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implementation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3350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CONTROLLER COMPARISON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F38A505-5569-961A-20BE-5DB4C3A8AA0E}"/>
              </a:ext>
            </a:extLst>
          </p:cNvPr>
          <p:cNvSpPr txBox="1">
            <a:spLocks/>
          </p:cNvSpPr>
          <p:nvPr/>
        </p:nvSpPr>
        <p:spPr>
          <a:xfrm>
            <a:off x="876300" y="1544015"/>
            <a:ext cx="10439400" cy="4139154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>
                <a:latin typeface="Bahnschrift SemiCondensed" panose="020B0502040204020203" pitchFamily="34" charset="0"/>
              </a:rPr>
              <a:t>TABLE OF RESULTS FOR COMPARISON</a:t>
            </a:r>
          </a:p>
        </p:txBody>
      </p:sp>
    </p:spTree>
    <p:extLst>
      <p:ext uri="{BB962C8B-B14F-4D97-AF65-F5344CB8AC3E}">
        <p14:creationId xmlns:p14="http://schemas.microsoft.com/office/powerpoint/2010/main" val="844256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FINAL CONSIDERATIONS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F38A505-5569-961A-20BE-5DB4C3A8AA0E}"/>
              </a:ext>
            </a:extLst>
          </p:cNvPr>
          <p:cNvSpPr txBox="1">
            <a:spLocks/>
          </p:cNvSpPr>
          <p:nvPr/>
        </p:nvSpPr>
        <p:spPr>
          <a:xfrm>
            <a:off x="876300" y="1544015"/>
            <a:ext cx="10439400" cy="4139154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>
                <a:latin typeface="Bahnschrift SemiCondensed" panose="020B0502040204020203" pitchFamily="34" charset="0"/>
              </a:rPr>
              <a:t>TABLE OF RESULTS FOR COMPARISON</a:t>
            </a:r>
          </a:p>
        </p:txBody>
      </p:sp>
    </p:spTree>
    <p:extLst>
      <p:ext uri="{BB962C8B-B14F-4D97-AF65-F5344CB8AC3E}">
        <p14:creationId xmlns:p14="http://schemas.microsoft.com/office/powerpoint/2010/main" val="29137621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DA21873-61F6-2EF0-33C0-85E6F4508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04FD33-00B8-4055-DE61-7939B41F2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013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1016000" y="439834"/>
            <a:ext cx="10698480" cy="57069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SOLUTION APPROACH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08506"/>
            <a:ext cx="3561080" cy="3235422"/>
          </a:xfrm>
          <a:ln w="28575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THREE STEPS PROCEDURE: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b="1" dirty="0">
                <a:latin typeface="Bahnschrift SemiCondensed" panose="020B0502040204020203" pitchFamily="34" charset="0"/>
              </a:rPr>
              <a:t>Consensus</a:t>
            </a:r>
            <a:r>
              <a:rPr lang="it-IT" sz="2000" dirty="0">
                <a:latin typeface="Bahnschrift SemiCondensed" panose="020B0502040204020203" pitchFamily="34" charset="0"/>
              </a:rPr>
              <a:t> - </a:t>
            </a:r>
            <a:r>
              <a:rPr lang="it-IT" sz="2000" dirty="0" err="1">
                <a:latin typeface="Bahnschrift SemiCondensed" panose="020B0502040204020203" pitchFamily="34" charset="0"/>
              </a:rPr>
              <a:t>before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moving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b="1" dirty="0" err="1">
                <a:latin typeface="Bahnschrift SemiCondensed" panose="020B0502040204020203" pitchFamily="34" charset="0"/>
              </a:rPr>
              <a:t>Regulation</a:t>
            </a:r>
            <a:r>
              <a:rPr lang="it-IT" sz="2000" dirty="0">
                <a:latin typeface="Bahnschrift SemiCondensed" panose="020B0502040204020203" pitchFamily="34" charset="0"/>
              </a:rPr>
              <a:t> – </a:t>
            </a:r>
            <a:r>
              <a:rPr lang="it-IT" sz="2000" dirty="0" err="1">
                <a:latin typeface="Bahnschrift SemiCondensed" panose="020B0502040204020203" pitchFamily="34" charset="0"/>
              </a:rPr>
              <a:t>until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dirty="0">
                <a:latin typeface="Bahnschrift SemiCondensed" panose="020B0502040204020203" pitchFamily="34" charset="0"/>
              </a:rPr>
              <a:t> to </a:t>
            </a:r>
            <a:r>
              <a:rPr lang="it-IT" sz="2000" dirty="0" err="1">
                <a:latin typeface="Bahnschrift SemiCondensed" panose="020B0502040204020203" pitchFamily="34" charset="0"/>
              </a:rPr>
              <a:t>rendez-vouz</a:t>
            </a:r>
            <a:r>
              <a:rPr lang="it-IT" sz="2000" dirty="0">
                <a:latin typeface="Bahnschrift SemiCondensed" panose="020B0502040204020203" pitchFamily="34" charset="0"/>
              </a:rPr>
              <a:t> point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b="1" dirty="0">
                <a:latin typeface="Bahnschrift SemiCondensed" panose="020B0502040204020203" pitchFamily="34" charset="0"/>
              </a:rPr>
              <a:t>Tracking</a:t>
            </a:r>
            <a:r>
              <a:rPr lang="it-IT" sz="2000" dirty="0">
                <a:latin typeface="Bahnschrift SemiCondensed" panose="020B0502040204020203" pitchFamily="34" charset="0"/>
              </a:rPr>
              <a:t> – </a:t>
            </a:r>
            <a:r>
              <a:rPr lang="it-IT" sz="2000" dirty="0" err="1">
                <a:latin typeface="Bahnschrift SemiCondensed" panose="020B0502040204020203" pitchFamily="34" charset="0"/>
              </a:rPr>
              <a:t>until</a:t>
            </a:r>
            <a:r>
              <a:rPr lang="it-IT" sz="2000" dirty="0">
                <a:latin typeface="Bahnschrift SemiCondensed" panose="020B0502040204020203" pitchFamily="34" charset="0"/>
              </a:rPr>
              <a:t> the end of the </a:t>
            </a:r>
            <a:r>
              <a:rPr lang="it-IT" sz="2000" dirty="0" err="1">
                <a:latin typeface="Bahnschrift SemiCondensed" panose="020B0502040204020203" pitchFamily="34" charset="0"/>
              </a:rPr>
              <a:t>simulation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This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algorithm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applied</a:t>
            </a:r>
            <a:r>
              <a:rPr lang="it-IT" sz="2000" dirty="0">
                <a:latin typeface="Bahnschrift SemiCondensed" panose="020B0502040204020203" pitchFamily="34" charset="0"/>
              </a:rPr>
              <a:t> to </a:t>
            </a:r>
            <a:r>
              <a:rPr lang="it-IT" sz="2000" dirty="0" err="1">
                <a:latin typeface="Bahnschrift SemiCondensed" panose="020B0502040204020203" pitchFamily="34" charset="0"/>
              </a:rPr>
              <a:t>each</a:t>
            </a:r>
            <a:r>
              <a:rPr lang="it-IT" sz="2000" dirty="0">
                <a:latin typeface="Bahnschrift SemiCondensed" panose="020B0502040204020203" pitchFamily="34" charset="0"/>
              </a:rPr>
              <a:t> agent </a:t>
            </a:r>
            <a:r>
              <a:rPr lang="it-IT" sz="2000" b="1" dirty="0">
                <a:latin typeface="Bahnschrift SemiCondensed" panose="020B0502040204020203" pitchFamily="34" charset="0"/>
              </a:rPr>
              <a:t>INDEPENDENTLY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7F4E58-C6E4-202D-18D6-1485E6983D78}"/>
              </a:ext>
            </a:extLst>
          </p:cNvPr>
          <p:cNvSpPr txBox="1">
            <a:spLocks/>
          </p:cNvSpPr>
          <p:nvPr/>
        </p:nvSpPr>
        <p:spPr>
          <a:xfrm>
            <a:off x="4547488" y="2008506"/>
            <a:ext cx="7014592" cy="1059814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REGULATION CONTROL </a:t>
            </a:r>
            <a:r>
              <a:rPr lang="it-IT" sz="2000" dirty="0" err="1">
                <a:latin typeface="Bahnschrift SemiCondensed" panose="020B0502040204020203" pitchFamily="34" charset="0"/>
              </a:rPr>
              <a:t>will</a:t>
            </a:r>
            <a:r>
              <a:rPr lang="it-IT" sz="2000" dirty="0">
                <a:latin typeface="Bahnschrift SemiCondensed" panose="020B0502040204020203" pitchFamily="34" charset="0"/>
              </a:rPr>
              <a:t> be </a:t>
            </a:r>
            <a:r>
              <a:rPr lang="it-IT" sz="2000" dirty="0" err="1">
                <a:latin typeface="Bahnschrift SemiCondensed" panose="020B0502040204020203" pitchFamily="34" charset="0"/>
              </a:rPr>
              <a:t>validated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before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applying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it</a:t>
            </a:r>
            <a:r>
              <a:rPr lang="it-IT" sz="2000" dirty="0">
                <a:latin typeface="Bahnschrift SemiCondensed" panose="020B0502040204020203" pitchFamily="34" charset="0"/>
              </a:rPr>
              <a:t> to the </a:t>
            </a:r>
            <a:r>
              <a:rPr lang="it-IT" sz="2000" dirty="0" err="1">
                <a:latin typeface="Bahnschrift SemiCondensed" panose="020B0502040204020203" pitchFamily="34" charset="0"/>
              </a:rPr>
              <a:t>final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solution</a:t>
            </a:r>
            <a:r>
              <a:rPr lang="it-IT" sz="2000" dirty="0">
                <a:latin typeface="Bahnschrift SemiCondensed" panose="020B0502040204020203" pitchFamily="34" charset="0"/>
              </a:rPr>
              <a:t> system.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5F6973-072B-8D8F-2AEA-7A241B550C28}"/>
              </a:ext>
            </a:extLst>
          </p:cNvPr>
          <p:cNvSpPr txBox="1">
            <a:spLocks/>
          </p:cNvSpPr>
          <p:nvPr/>
        </p:nvSpPr>
        <p:spPr>
          <a:xfrm>
            <a:off x="4547488" y="3182744"/>
            <a:ext cx="7014592" cy="3235422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TRACKING CONTROL </a:t>
            </a:r>
            <a:r>
              <a:rPr lang="it-IT" sz="2000" dirty="0" err="1">
                <a:latin typeface="Bahnschrift SemiCondensed" panose="020B0502040204020203" pitchFamily="34" charset="0"/>
              </a:rPr>
              <a:t>will</a:t>
            </a:r>
            <a:r>
              <a:rPr lang="it-IT" sz="2000" dirty="0">
                <a:latin typeface="Bahnschrift SemiCondensed" panose="020B0502040204020203" pitchFamily="34" charset="0"/>
              </a:rPr>
              <a:t> be </a:t>
            </a:r>
            <a:r>
              <a:rPr lang="it-IT" sz="2000" dirty="0" err="1">
                <a:latin typeface="Bahnschrift SemiCondensed" panose="020B0502040204020203" pitchFamily="34" charset="0"/>
              </a:rPr>
              <a:t>implemented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using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different</a:t>
            </a:r>
            <a:r>
              <a:rPr lang="it-IT" sz="2000" dirty="0">
                <a:latin typeface="Bahnschrift SemiCondensed" panose="020B0502040204020203" pitchFamily="34" charset="0"/>
              </a:rPr>
              <a:t> control strategies: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Linearization</a:t>
            </a:r>
            <a:r>
              <a:rPr lang="it-IT" sz="2000" dirty="0">
                <a:latin typeface="Bahnschrift SemiCondensed" panose="020B0502040204020203" pitchFamily="34" charset="0"/>
              </a:rPr>
              <a:t> of state </a:t>
            </a:r>
            <a:r>
              <a:rPr lang="it-IT" sz="2000" dirty="0" err="1">
                <a:latin typeface="Bahnschrift SemiCondensed" panose="020B0502040204020203" pitchFamily="34" charset="0"/>
              </a:rPr>
              <a:t>error</a:t>
            </a:r>
            <a:r>
              <a:rPr lang="it-IT" sz="2000" dirty="0">
                <a:latin typeface="Bahnschrift SemiCondensed" panose="020B0502040204020203" pitchFamily="34" charset="0"/>
              </a:rPr>
              <a:t> dynamics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Non-linear controller of state </a:t>
            </a:r>
            <a:r>
              <a:rPr lang="it-IT" sz="2000" dirty="0" err="1">
                <a:latin typeface="Bahnschrift SemiCondensed" panose="020B0502040204020203" pitchFamily="34" charset="0"/>
              </a:rPr>
              <a:t>error</a:t>
            </a:r>
            <a:r>
              <a:rPr lang="it-IT" sz="2000" dirty="0">
                <a:latin typeface="Bahnschrift SemiCondensed" panose="020B0502040204020203" pitchFamily="34" charset="0"/>
              </a:rPr>
              <a:t> dynamics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Feedback </a:t>
            </a:r>
            <a:r>
              <a:rPr lang="it-IT" sz="2000" dirty="0" err="1">
                <a:latin typeface="Bahnschrift SemiCondensed" panose="020B0502040204020203" pitchFamily="34" charset="0"/>
              </a:rPr>
              <a:t>linearization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based</a:t>
            </a:r>
            <a:r>
              <a:rPr lang="it-IT" sz="2000" dirty="0">
                <a:latin typeface="Bahnschrift SemiCondensed" panose="020B0502040204020203" pitchFamily="34" charset="0"/>
              </a:rPr>
              <a:t> on a </a:t>
            </a:r>
            <a:r>
              <a:rPr lang="it-IT" sz="2000" dirty="0" err="1">
                <a:latin typeface="Bahnschrift SemiCondensed" panose="020B0502040204020203" pitchFamily="34" charset="0"/>
              </a:rPr>
              <a:t>reference</a:t>
            </a:r>
            <a:r>
              <a:rPr lang="it-IT" sz="2000" dirty="0">
                <a:latin typeface="Bahnschrift SemiCondensed" panose="020B0502040204020203" pitchFamily="34" charset="0"/>
              </a:rPr>
              <a:t> point on the </a:t>
            </a:r>
            <a:r>
              <a:rPr lang="it-IT" sz="2000" dirty="0" err="1">
                <a:latin typeface="Bahnschrift SemiCondensed" panose="020B0502040204020203" pitchFamily="34" charset="0"/>
              </a:rPr>
              <a:t>sagittal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axis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r>
              <a:rPr lang="it-IT" sz="2000" dirty="0">
                <a:latin typeface="Bahnschrift SemiCondensed" panose="020B0502040204020203" pitchFamily="34" charset="0"/>
              </a:rPr>
              <a:t>Feedback </a:t>
            </a:r>
            <a:r>
              <a:rPr lang="it-IT" sz="2000" dirty="0" err="1">
                <a:latin typeface="Bahnschrift SemiCondensed" panose="020B0502040204020203" pitchFamily="34" charset="0"/>
              </a:rPr>
              <a:t>linearization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based</a:t>
            </a:r>
            <a:r>
              <a:rPr lang="it-IT" sz="2000" dirty="0">
                <a:latin typeface="Bahnschrift SemiCondensed" panose="020B0502040204020203" pitchFamily="34" charset="0"/>
              </a:rPr>
              <a:t> on second </a:t>
            </a:r>
            <a:r>
              <a:rPr lang="it-IT" sz="2000" dirty="0" err="1">
                <a:latin typeface="Bahnschrift SemiCondensed" panose="020B0502040204020203" pitchFamily="34" charset="0"/>
              </a:rPr>
              <a:t>order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derivatives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Each</a:t>
            </a:r>
            <a:r>
              <a:rPr lang="it-IT" sz="2000" dirty="0">
                <a:latin typeface="Bahnschrift SemiCondensed" panose="020B0502040204020203" pitchFamily="34" charset="0"/>
              </a:rPr>
              <a:t> one </a:t>
            </a:r>
            <a:r>
              <a:rPr lang="it-IT" sz="2000" dirty="0" err="1">
                <a:latin typeface="Bahnschrift SemiCondensed" panose="020B0502040204020203" pitchFamily="34" charset="0"/>
              </a:rPr>
              <a:t>will</a:t>
            </a:r>
            <a:r>
              <a:rPr lang="it-IT" sz="2000" dirty="0">
                <a:latin typeface="Bahnschrift SemiCondensed" panose="020B0502040204020203" pitchFamily="34" charset="0"/>
              </a:rPr>
              <a:t> be </a:t>
            </a:r>
            <a:r>
              <a:rPr lang="it-IT" sz="2000" dirty="0" err="1">
                <a:latin typeface="Bahnschrift SemiCondensed" panose="020B0502040204020203" pitchFamily="34" charset="0"/>
              </a:rPr>
              <a:t>validated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using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same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methodologies</a:t>
            </a:r>
            <a:r>
              <a:rPr lang="it-IT" sz="2000" dirty="0">
                <a:latin typeface="Bahnschrift SemiCondensed" panose="020B0502040204020203" pitchFamily="34" charset="0"/>
              </a:rPr>
              <a:t> and </a:t>
            </a:r>
            <a:r>
              <a:rPr lang="it-IT" sz="2000" dirty="0" err="1">
                <a:latin typeface="Bahnschrift SemiCondensed" panose="020B0502040204020203" pitchFamily="34" charset="0"/>
              </a:rPr>
              <a:t>compared</a:t>
            </a:r>
            <a:r>
              <a:rPr lang="it-IT" sz="2000" dirty="0">
                <a:latin typeface="Bahnschrift SemiCondensed" panose="020B0502040204020203" pitchFamily="34" charset="0"/>
              </a:rPr>
              <a:t> in </a:t>
            </a:r>
            <a:r>
              <a:rPr lang="it-IT" sz="2000" dirty="0" err="1">
                <a:latin typeface="Bahnschrift SemiCondensed" panose="020B0502040204020203" pitchFamily="34" charset="0"/>
              </a:rPr>
              <a:t>order</a:t>
            </a:r>
            <a:r>
              <a:rPr lang="it-IT" sz="2000" dirty="0">
                <a:latin typeface="Bahnschrift SemiCondensed" panose="020B0502040204020203" pitchFamily="34" charset="0"/>
              </a:rPr>
              <a:t> to </a:t>
            </a:r>
            <a:r>
              <a:rPr lang="it-IT" sz="2000" dirty="0" err="1">
                <a:latin typeface="Bahnschrift SemiCondensed" panose="020B0502040204020203" pitchFamily="34" charset="0"/>
              </a:rPr>
              <a:t>draw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final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conclusions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8824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746760" y="559838"/>
            <a:ext cx="10698480" cy="57069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15424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CONSENSUS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008506"/>
            <a:ext cx="4685275" cy="1964054"/>
          </a:xfrm>
          <a:ln w="28575">
            <a:solidFill>
              <a:schemeClr val="tx1"/>
            </a:solidFill>
          </a:ln>
        </p:spPr>
        <p:txBody>
          <a:bodyPr anchor="ctr">
            <a:normAutofit fontScale="92500"/>
          </a:bodyPr>
          <a:lstStyle/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The consensus point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computed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before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any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movement</a:t>
            </a:r>
            <a:r>
              <a:rPr lang="it-IT" sz="2000" dirty="0">
                <a:latin typeface="Bahnschrift SemiCondensed" panose="020B0502040204020203" pitchFamily="34" charset="0"/>
              </a:rPr>
              <a:t>, </a:t>
            </a:r>
            <a:r>
              <a:rPr lang="it-IT" sz="2000" dirty="0" err="1">
                <a:latin typeface="Bahnschrift SemiCondensed" panose="020B0502040204020203" pitchFamily="34" charset="0"/>
              </a:rPr>
              <a:t>based</a:t>
            </a:r>
            <a:r>
              <a:rPr lang="it-IT" sz="2000" dirty="0">
                <a:latin typeface="Bahnschrift SemiCondensed" panose="020B0502040204020203" pitchFamily="34" charset="0"/>
              </a:rPr>
              <a:t> on the </a:t>
            </a:r>
            <a:r>
              <a:rPr lang="it-IT" sz="2000" dirty="0" err="1">
                <a:latin typeface="Bahnschrift SemiCondensed" panose="020B0502040204020203" pitchFamily="34" charset="0"/>
              </a:rPr>
              <a:t>initial</a:t>
            </a:r>
            <a:r>
              <a:rPr lang="it-IT" sz="2000" dirty="0">
                <a:latin typeface="Bahnschrift SemiCondensed" panose="020B0502040204020203" pitchFamily="34" charset="0"/>
              </a:rPr>
              <a:t> position of </a:t>
            </a:r>
            <a:r>
              <a:rPr lang="it-IT" sz="2000" dirty="0" err="1">
                <a:latin typeface="Bahnschrift SemiCondensed" panose="020B0502040204020203" pitchFamily="34" charset="0"/>
              </a:rPr>
              <a:t>each</a:t>
            </a:r>
            <a:r>
              <a:rPr lang="it-IT" sz="2000" dirty="0">
                <a:latin typeface="Bahnschrift SemiCondensed" panose="020B0502040204020203" pitchFamily="34" charset="0"/>
              </a:rPr>
              <a:t> agent.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The </a:t>
            </a:r>
            <a:r>
              <a:rPr lang="it-IT" sz="2000" dirty="0" err="1">
                <a:latin typeface="Bahnschrift SemiCondensed" panose="020B0502040204020203" pitchFamily="34" charset="0"/>
              </a:rPr>
              <a:t>adopted</a:t>
            </a:r>
            <a:r>
              <a:rPr lang="it-IT" sz="2000" dirty="0">
                <a:latin typeface="Bahnschrift SemiCondensed" panose="020B0502040204020203" pitchFamily="34" charset="0"/>
              </a:rPr>
              <a:t> strategy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>
                <a:latin typeface="Bahnschrift SemiCondensed" panose="020B0502040204020203" pitchFamily="34" charset="0"/>
              </a:rPr>
              <a:t>AVERAGE CONSENSUS</a:t>
            </a:r>
            <a:r>
              <a:rPr lang="it-IT" sz="2000" dirty="0">
                <a:latin typeface="Bahnschrift SemiCondensed" panose="020B0502040204020203" pitchFamily="34" charset="0"/>
              </a:rPr>
              <a:t>,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meaning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compute the center of mass of the agents </a:t>
            </a:r>
            <a:r>
              <a:rPr lang="it-IT" sz="2000" dirty="0" err="1">
                <a:latin typeface="Bahnschrift SemiCondensed" panose="020B0502040204020203" pitchFamily="34" charset="0"/>
              </a:rPr>
              <a:t>as</a:t>
            </a:r>
            <a:r>
              <a:rPr lang="it-IT" sz="2000" dirty="0">
                <a:latin typeface="Bahnschrift SemiCondensed" panose="020B0502040204020203" pitchFamily="34" charset="0"/>
              </a:rPr>
              <a:t> rendez-vous point.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7F4E58-C6E4-202D-18D6-1485E6983D78}"/>
              </a:ext>
            </a:extLst>
          </p:cNvPr>
          <p:cNvSpPr txBox="1">
            <a:spLocks/>
          </p:cNvSpPr>
          <p:nvPr/>
        </p:nvSpPr>
        <p:spPr>
          <a:xfrm>
            <a:off x="5807955" y="2008506"/>
            <a:ext cx="5545846" cy="440966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MISSING IMAGE</a:t>
            </a:r>
            <a:endParaRPr lang="it-IT" sz="2000" dirty="0">
              <a:latin typeface="Bahnschrift SemiCondensed" panose="020B0502040204020203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53814B4-7351-955C-CA8F-F5D45E473999}"/>
              </a:ext>
            </a:extLst>
          </p:cNvPr>
          <p:cNvSpPr txBox="1">
            <a:spLocks/>
          </p:cNvSpPr>
          <p:nvPr/>
        </p:nvSpPr>
        <p:spPr>
          <a:xfrm>
            <a:off x="838199" y="5212080"/>
            <a:ext cx="4685275" cy="1206086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Future </a:t>
            </a:r>
            <a:r>
              <a:rPr lang="it-IT" sz="2000" dirty="0" err="1">
                <a:latin typeface="Bahnschrift SemiCondensed" panose="020B0502040204020203" pitchFamily="34" charset="0"/>
              </a:rPr>
              <a:t>improvement</a:t>
            </a:r>
            <a:r>
              <a:rPr lang="it-IT" sz="2000" dirty="0">
                <a:latin typeface="Bahnschrift SemiCondensed" panose="020B0502040204020203" pitchFamily="34" charset="0"/>
              </a:rPr>
              <a:t> - Consensus </a:t>
            </a:r>
            <a:r>
              <a:rPr lang="it-IT" sz="2000" dirty="0" err="1">
                <a:latin typeface="Bahnschrift SemiCondensed" panose="020B0502040204020203" pitchFamily="34" charset="0"/>
              </a:rPr>
              <a:t>could</a:t>
            </a:r>
            <a:r>
              <a:rPr lang="it-IT" sz="2000" dirty="0">
                <a:latin typeface="Bahnschrift SemiCondensed" panose="020B0502040204020203" pitchFamily="34" charset="0"/>
              </a:rPr>
              <a:t> be </a:t>
            </a:r>
            <a:r>
              <a:rPr lang="it-IT" sz="2000" dirty="0" err="1">
                <a:latin typeface="Bahnschrift SemiCondensed" panose="020B0502040204020203" pitchFamily="34" charset="0"/>
              </a:rPr>
              <a:t>dynamically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computed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every</a:t>
            </a:r>
            <a:r>
              <a:rPr lang="it-IT" sz="2000" dirty="0">
                <a:latin typeface="Bahnschrift SemiCondensed" panose="020B0502040204020203" pitchFamily="34" charset="0"/>
              </a:rPr>
              <a:t> step of the </a:t>
            </a:r>
            <a:r>
              <a:rPr lang="it-IT" sz="2000" dirty="0" err="1">
                <a:latin typeface="Bahnschrift SemiCondensed" panose="020B0502040204020203" pitchFamily="34" charset="0"/>
              </a:rPr>
              <a:t>iteration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until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every</a:t>
            </a:r>
            <a:r>
              <a:rPr lang="it-IT" sz="2000" dirty="0">
                <a:latin typeface="Bahnschrift SemiCondensed" panose="020B0502040204020203" pitchFamily="34" charset="0"/>
              </a:rPr>
              <a:t> agent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in </a:t>
            </a:r>
            <a:r>
              <a:rPr lang="it-IT" sz="2000" dirty="0" err="1">
                <a:latin typeface="Bahnschrift SemiCondensed" panose="020B0502040204020203" pitchFamily="34" charset="0"/>
              </a:rPr>
              <a:t>its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3758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746760" y="468398"/>
            <a:ext cx="10698480" cy="57069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CARTESIAN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F99ED09-2A8B-6A19-7F92-998027A0B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56053" y="1424777"/>
            <a:ext cx="5279894" cy="1129173"/>
          </a:xfrm>
          <a:ln w="28575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GOAL: </a:t>
            </a:r>
            <a:r>
              <a:rPr lang="it-IT" sz="2000" dirty="0" err="1">
                <a:latin typeface="Bahnschrift SemiCondensed" panose="020B0502040204020203" pitchFamily="34" charset="0"/>
              </a:rPr>
              <a:t>reach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>
                <a:latin typeface="Bahnschrift SemiCondensed" panose="020B0502040204020203" pitchFamily="34" charset="0"/>
              </a:rPr>
              <a:t>target </a:t>
            </a:r>
            <a:r>
              <a:rPr lang="it-IT" sz="2400" b="1" dirty="0" err="1">
                <a:latin typeface="Bahnschrift SemiCondensed" panose="020B0502040204020203" pitchFamily="34" charset="0"/>
              </a:rPr>
              <a:t>configuration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 algn="ctr">
              <a:buNone/>
            </a:pPr>
            <a:r>
              <a:rPr lang="it-IT" dirty="0">
                <a:latin typeface="Bahnschrift SemiCondensed" panose="020B0502040204020203" pitchFamily="34" charset="0"/>
              </a:rPr>
              <a:t>q = [0, 0, ?]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E81D0B-1817-46D1-2440-54FC98EC75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4" t="2437" r="12510" b="3196"/>
          <a:stretch/>
        </p:blipFill>
        <p:spPr>
          <a:xfrm>
            <a:off x="2175346" y="2690086"/>
            <a:ext cx="3698239" cy="362793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E53E85-4E6F-93D1-F742-E4D29AB49C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5" t="2268" r="5354" b="3365"/>
          <a:stretch/>
        </p:blipFill>
        <p:spPr>
          <a:xfrm>
            <a:off x="6177645" y="2690086"/>
            <a:ext cx="4635609" cy="360683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63766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POSTURE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52683" y="1406489"/>
            <a:ext cx="5279894" cy="1300135"/>
          </a:xfrm>
          <a:ln w="28575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GOAL: </a:t>
            </a:r>
            <a:r>
              <a:rPr lang="it-IT" sz="2000" dirty="0" err="1">
                <a:latin typeface="Bahnschrift SemiCondensed" panose="020B0502040204020203" pitchFamily="34" charset="0"/>
              </a:rPr>
              <a:t>reach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>
                <a:latin typeface="Bahnschrift SemiCondensed" panose="020B0502040204020203" pitchFamily="34" charset="0"/>
              </a:rPr>
              <a:t>target </a:t>
            </a:r>
            <a:r>
              <a:rPr lang="it-IT" sz="2400" b="1" dirty="0" err="1">
                <a:latin typeface="Bahnschrift SemiCondensed" panose="020B0502040204020203" pitchFamily="34" charset="0"/>
              </a:rPr>
              <a:t>configuration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 algn="ctr">
              <a:buNone/>
            </a:pPr>
            <a:r>
              <a:rPr lang="it-IT" dirty="0">
                <a:latin typeface="Bahnschrift SemiCondensed" panose="020B0502040204020203" pitchFamily="34" charset="0"/>
              </a:rPr>
              <a:t>q = [0, 0, 0]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2B9ADF-A837-8CA9-8B34-D4815786F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842" y="1406489"/>
            <a:ext cx="3943350" cy="447310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5B85C2-8584-92C0-DFB1-26B2FF10AAC7}"/>
              </a:ext>
            </a:extLst>
          </p:cNvPr>
          <p:cNvSpPr txBox="1">
            <a:spLocks/>
          </p:cNvSpPr>
          <p:nvPr/>
        </p:nvSpPr>
        <p:spPr>
          <a:xfrm>
            <a:off x="5452683" y="2847196"/>
            <a:ext cx="5279894" cy="1893264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TWO OPTIONS: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Control </a:t>
            </a:r>
            <a:r>
              <a:rPr lang="it-IT" sz="2000" dirty="0" err="1">
                <a:latin typeface="Bahnschrift SemiCondensed" panose="020B0502040204020203" pitchFamily="34" charset="0"/>
              </a:rPr>
              <a:t>Law</a:t>
            </a:r>
            <a:r>
              <a:rPr lang="it-IT" sz="2000" dirty="0">
                <a:latin typeface="Bahnschrift SemiCondensed" panose="020B0502040204020203" pitchFamily="34" charset="0"/>
              </a:rPr>
              <a:t> with </a:t>
            </a:r>
            <a:r>
              <a:rPr lang="it-IT" sz="2000" dirty="0" err="1">
                <a:latin typeface="Bahnschrift SemiCondensed" panose="020B0502040204020203" pitchFamily="34" charset="0"/>
              </a:rPr>
              <a:t>singularity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at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origin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r>
              <a:rPr lang="it-IT" sz="2000" b="1" dirty="0">
                <a:latin typeface="Bahnschrift SemiCondensed" panose="020B0502040204020203" pitchFamily="34" charset="0"/>
              </a:rPr>
              <a:t>Control </a:t>
            </a:r>
            <a:r>
              <a:rPr lang="it-IT" sz="2000" b="1" dirty="0" err="1">
                <a:latin typeface="Bahnschrift SemiCondensed" panose="020B0502040204020203" pitchFamily="34" charset="0"/>
              </a:rPr>
              <a:t>Law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without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singularity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at</a:t>
            </a:r>
            <a:r>
              <a:rPr lang="it-IT" sz="2000" b="1" dirty="0">
                <a:latin typeface="Bahnschrift SemiCondensed" panose="020B0502040204020203" pitchFamily="34" charset="0"/>
              </a:rPr>
              <a:t> the </a:t>
            </a:r>
            <a:r>
              <a:rPr lang="it-IT" sz="2000" b="1" dirty="0" err="1">
                <a:latin typeface="Bahnschrift SemiCondensed" panose="020B0502040204020203" pitchFamily="34" charset="0"/>
              </a:rPr>
              <a:t>origin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In </a:t>
            </a:r>
            <a:r>
              <a:rPr lang="it-IT" sz="2000" dirty="0" err="1">
                <a:latin typeface="Bahnschrift SemiCondensed" panose="020B0502040204020203" pitchFamily="34" charset="0"/>
              </a:rPr>
              <a:t>our</a:t>
            </a:r>
            <a:r>
              <a:rPr lang="it-IT" sz="2000" dirty="0">
                <a:latin typeface="Bahnschrift SemiCondensed" panose="020B0502040204020203" pitchFamily="34" charset="0"/>
              </a:rPr>
              <a:t> scenario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will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implement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latter</a:t>
            </a:r>
            <a:endParaRPr lang="it-IT" sz="20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09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7A0C8-582A-1ED5-89EB-63BAB434B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68603AA-2872-9CFB-3D7F-2F2CCD626915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E7DFFD-7AF8-A244-F9B5-486ABD54869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63A710-A78E-1A59-18E1-269F1A59E4FC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892DFE-350C-5C45-E621-79FDF24A8FF3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0A2E74-E1ED-55E6-45F7-E8D014316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POSTURE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A6DBA86-9DCB-61F9-31E3-89018FF763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0843" y="1406489"/>
            <a:ext cx="9450315" cy="970809"/>
          </a:xfrm>
          <a:ln w="28575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behaviour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is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accomplished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reach</a:t>
            </a:r>
            <a:r>
              <a:rPr lang="it-IT" sz="2000" dirty="0">
                <a:latin typeface="Bahnschrift SemiCondensed" panose="020B0502040204020203" pitchFamily="34" charset="0"/>
              </a:rPr>
              <a:t> consensus point with </a:t>
            </a:r>
            <a:r>
              <a:rPr lang="it-IT" sz="2000" dirty="0" err="1">
                <a:latin typeface="Bahnschrift SemiCondensed" panose="020B0502040204020203" pitchFamily="34" charset="0"/>
              </a:rPr>
              <a:t>final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orientation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equal</a:t>
            </a:r>
            <a:r>
              <a:rPr lang="it-IT" sz="2000" dirty="0">
                <a:latin typeface="Bahnschrift SemiCondensed" panose="020B0502040204020203" pitchFamily="34" charset="0"/>
              </a:rPr>
              <a:t> to zero and </a:t>
            </a:r>
            <a:r>
              <a:rPr lang="it-IT" sz="2000" dirty="0" err="1">
                <a:latin typeface="Bahnschrift SemiCondensed" panose="020B0502040204020203" pitchFamily="34" charset="0"/>
              </a:rPr>
              <a:t>at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most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presents</a:t>
            </a:r>
            <a:r>
              <a:rPr lang="it-IT" sz="2000" dirty="0">
                <a:latin typeface="Bahnschrift SemiCondensed" panose="020B0502040204020203" pitchFamily="34" charset="0"/>
              </a:rPr>
              <a:t> one backup </a:t>
            </a:r>
            <a:r>
              <a:rPr lang="it-IT" sz="2000" dirty="0" err="1">
                <a:latin typeface="Bahnschrift SemiCondensed" panose="020B0502040204020203" pitchFamily="34" charset="0"/>
              </a:rPr>
              <a:t>manuever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F97C9A-D459-F702-12F5-291DDA64A9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9" t="4369" r="12628" b="4299"/>
          <a:stretch/>
        </p:blipFill>
        <p:spPr>
          <a:xfrm>
            <a:off x="1389491" y="2511786"/>
            <a:ext cx="4272280" cy="406880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2EDF67-F3C6-2E8C-40FE-65C573C9B4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1" r="4587"/>
          <a:stretch/>
        </p:blipFill>
        <p:spPr>
          <a:xfrm>
            <a:off x="5873276" y="2511786"/>
            <a:ext cx="4942840" cy="406880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90400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CONTROLLER SWITCH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0843" y="1996797"/>
            <a:ext cx="9450315" cy="700103"/>
          </a:xfrm>
          <a:ln w="28575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How do </a:t>
            </a:r>
            <a:r>
              <a:rPr lang="it-IT" sz="2000" b="1" dirty="0" err="1">
                <a:latin typeface="Bahnschrift SemiCondensed" panose="020B0502040204020203" pitchFamily="34" charset="0"/>
              </a:rPr>
              <a:t>we</a:t>
            </a:r>
            <a:r>
              <a:rPr lang="it-IT" sz="2000" b="1" dirty="0">
                <a:latin typeface="Bahnschrift SemiCondensed" panose="020B0502040204020203" pitchFamily="34" charset="0"/>
              </a:rPr>
              <a:t> switch </a:t>
            </a:r>
            <a:r>
              <a:rPr lang="it-IT" sz="2000" b="1" dirty="0" err="1">
                <a:latin typeface="Bahnschrift SemiCondensed" panose="020B0502040204020203" pitchFamily="34" charset="0"/>
              </a:rPr>
              <a:t>between</a:t>
            </a:r>
            <a:r>
              <a:rPr lang="it-IT" sz="2000" b="1" dirty="0">
                <a:latin typeface="Bahnschrift SemiCondensed" panose="020B0502040204020203" pitchFamily="34" charset="0"/>
              </a:rPr>
              <a:t> posture </a:t>
            </a:r>
            <a:r>
              <a:rPr lang="it-IT" sz="2000" b="1" dirty="0" err="1">
                <a:latin typeface="Bahnschrift SemiCondensed" panose="020B0502040204020203" pitchFamily="34" charset="0"/>
              </a:rPr>
              <a:t>regulation</a:t>
            </a:r>
            <a:r>
              <a:rPr lang="it-IT" sz="2000" b="1" dirty="0">
                <a:latin typeface="Bahnschrift SemiCondensed" panose="020B0502040204020203" pitchFamily="34" charset="0"/>
              </a:rPr>
              <a:t> and tracking control?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F38A505-5569-961A-20BE-5DB4C3A8AA0E}"/>
              </a:ext>
            </a:extLst>
          </p:cNvPr>
          <p:cNvSpPr txBox="1">
            <a:spLocks/>
          </p:cNvSpPr>
          <p:nvPr/>
        </p:nvSpPr>
        <p:spPr>
          <a:xfrm>
            <a:off x="1370844" y="3045091"/>
            <a:ext cx="3571546" cy="1989896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A </a:t>
            </a:r>
            <a:r>
              <a:rPr lang="it-IT" sz="2000" dirty="0" err="1">
                <a:latin typeface="Bahnschrift SemiCondensed" panose="020B0502040204020203" pitchFamily="34" charset="0"/>
              </a:rPr>
              <a:t>simulink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block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responsible</a:t>
            </a:r>
            <a:r>
              <a:rPr lang="it-IT" sz="2000" dirty="0">
                <a:latin typeface="Bahnschrift SemiCondensed" panose="020B0502040204020203" pitchFamily="34" charset="0"/>
              </a:rPr>
              <a:t> for checking </a:t>
            </a:r>
            <a:r>
              <a:rPr lang="it-IT" sz="2000" dirty="0" err="1">
                <a:latin typeface="Bahnschrift SemiCondensed" panose="020B0502040204020203" pitchFamily="34" charset="0"/>
              </a:rPr>
              <a:t>if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are inside a </a:t>
            </a:r>
            <a:r>
              <a:rPr lang="it-IT" sz="2000" dirty="0" err="1">
                <a:latin typeface="Bahnschrift SemiCondensed" panose="020B0502040204020203" pitchFamily="34" charset="0"/>
              </a:rPr>
              <a:t>fixed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radius</a:t>
            </a:r>
            <a:r>
              <a:rPr lang="it-IT" sz="2000" dirty="0">
                <a:latin typeface="Bahnschrift SemiCondensed" panose="020B0502040204020203" pitchFamily="34" charset="0"/>
              </a:rPr>
              <a:t>, in </a:t>
            </a:r>
            <a:r>
              <a:rPr lang="it-IT" sz="2000" dirty="0" err="1">
                <a:latin typeface="Bahnschrift SemiCondensed" panose="020B0502040204020203" pitchFamily="34" charset="0"/>
              </a:rPr>
              <a:t>which</a:t>
            </a:r>
            <a:r>
              <a:rPr lang="it-IT" sz="2000" dirty="0">
                <a:latin typeface="Bahnschrift SemiCondensed" panose="020B0502040204020203" pitchFamily="34" charset="0"/>
              </a:rPr>
              <a:t> case </a:t>
            </a:r>
            <a:r>
              <a:rPr lang="it-IT" sz="2000" dirty="0" err="1">
                <a:latin typeface="Bahnschrift SemiCondensed" panose="020B0502040204020203" pitchFamily="34" charset="0"/>
              </a:rPr>
              <a:t>it</a:t>
            </a:r>
            <a:r>
              <a:rPr lang="it-IT" sz="2000" dirty="0">
                <a:latin typeface="Bahnschrift SemiCondensed" panose="020B0502040204020203" pitchFamily="34" charset="0"/>
              </a:rPr>
              <a:t> switches controller</a:t>
            </a:r>
          </a:p>
          <a:p>
            <a:pPr marL="0" indent="0" algn="ctr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radius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is</a:t>
            </a:r>
            <a:r>
              <a:rPr lang="it-IT" sz="2000" b="1" dirty="0">
                <a:latin typeface="Bahnschrift SemiCondensed" panose="020B0502040204020203" pitchFamily="34" charset="0"/>
              </a:rPr>
              <a:t> set to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3BCFF-A03B-2A00-99CA-D1B798232891}"/>
              </a:ext>
            </a:extLst>
          </p:cNvPr>
          <p:cNvSpPr txBox="1">
            <a:spLocks/>
          </p:cNvSpPr>
          <p:nvPr/>
        </p:nvSpPr>
        <p:spPr>
          <a:xfrm>
            <a:off x="5109702" y="3045090"/>
            <a:ext cx="5711454" cy="296217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IMPLEMENTATION PROBLEMS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Posture </a:t>
            </a:r>
            <a:r>
              <a:rPr lang="it-IT" sz="2000" dirty="0" err="1">
                <a:latin typeface="Bahnschrift SemiCondensed" panose="020B0502040204020203" pitchFamily="34" charset="0"/>
              </a:rPr>
              <a:t>regulation</a:t>
            </a:r>
            <a:r>
              <a:rPr lang="it-IT" sz="2000" dirty="0">
                <a:latin typeface="Bahnschrift SemiCondensed" panose="020B0502040204020203" pitchFamily="34" charset="0"/>
              </a:rPr>
              <a:t> and tracking control are </a:t>
            </a:r>
            <a:r>
              <a:rPr lang="it-IT" sz="2000" b="1" dirty="0" err="1">
                <a:latin typeface="Bahnschrift SemiCondensed" panose="020B0502040204020203" pitchFamily="34" charset="0"/>
              </a:rPr>
              <a:t>two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different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subsystems</a:t>
            </a:r>
            <a:r>
              <a:rPr lang="it-IT" sz="2000" dirty="0">
                <a:latin typeface="Bahnschrift SemiCondensed" panose="020B0502040204020203" pitchFamily="34" charset="0"/>
              </a:rPr>
              <a:t> in </a:t>
            </a:r>
            <a:r>
              <a:rPr lang="it-IT" sz="2000" dirty="0" err="1">
                <a:latin typeface="Bahnschrift SemiCondensed" panose="020B0502040204020203" pitchFamily="34" charset="0"/>
              </a:rPr>
              <a:t>Simulink</a:t>
            </a:r>
            <a:r>
              <a:rPr lang="it-IT" sz="2000" dirty="0">
                <a:latin typeface="Bahnschrift SemiCondensed" panose="020B0502040204020203" pitchFamily="34" charset="0"/>
              </a:rPr>
              <a:t>. 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The tracking </a:t>
            </a:r>
            <a:r>
              <a:rPr lang="it-IT" sz="2000" dirty="0" err="1">
                <a:latin typeface="Bahnschrift SemiCondensed" panose="020B0502040204020203" pitchFamily="34" charset="0"/>
              </a:rPr>
              <a:t>subsytem</a:t>
            </a:r>
            <a:r>
              <a:rPr lang="it-IT" sz="2000" dirty="0">
                <a:latin typeface="Bahnschrift SemiCondensed" panose="020B0502040204020203" pitchFamily="34" charset="0"/>
              </a:rPr>
              <a:t> must </a:t>
            </a:r>
            <a:r>
              <a:rPr lang="it-IT" sz="2000" dirty="0" err="1">
                <a:latin typeface="Bahnschrift SemiCondensed" panose="020B0502040204020203" pitchFamily="34" charset="0"/>
              </a:rPr>
              <a:t>inherit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initial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conditions</a:t>
            </a:r>
            <a:r>
              <a:rPr lang="it-IT" sz="2000" dirty="0">
                <a:latin typeface="Bahnschrift SemiCondensed" panose="020B0502040204020203" pitchFamily="34" charset="0"/>
              </a:rPr>
              <a:t> from the last </a:t>
            </a:r>
            <a:r>
              <a:rPr lang="it-IT" sz="2000" dirty="0" err="1">
                <a:latin typeface="Bahnschrift SemiCondensed" panose="020B0502040204020203" pitchFamily="34" charset="0"/>
              </a:rPr>
              <a:t>iteration</a:t>
            </a:r>
            <a:r>
              <a:rPr lang="it-IT" sz="2000" dirty="0">
                <a:latin typeface="Bahnschrift SemiCondensed" panose="020B0502040204020203" pitchFamily="34" charset="0"/>
              </a:rPr>
              <a:t> of the </a:t>
            </a:r>
            <a:r>
              <a:rPr lang="it-IT" sz="2000" dirty="0" err="1">
                <a:latin typeface="Bahnschrift SemiCondensed" panose="020B0502040204020203" pitchFamily="34" charset="0"/>
              </a:rPr>
              <a:t>regulation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subsystem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Transition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between</a:t>
            </a:r>
            <a:r>
              <a:rPr lang="it-IT" sz="2000" dirty="0">
                <a:latin typeface="Bahnschrift SemiCondensed" panose="020B0502040204020203" pitchFamily="34" charset="0"/>
              </a:rPr>
              <a:t> controllers must be </a:t>
            </a:r>
            <a:r>
              <a:rPr lang="it-IT" sz="2000" dirty="0" err="1">
                <a:latin typeface="Bahnschrift SemiCondensed" panose="020B0502040204020203" pitchFamily="34" charset="0"/>
              </a:rPr>
              <a:t>smooth</a:t>
            </a:r>
            <a:r>
              <a:rPr lang="it-IT" sz="2000" dirty="0">
                <a:latin typeface="Bahnschrift SemiCondensed" panose="020B0502040204020203" pitchFamily="34" charset="0"/>
              </a:rPr>
              <a:t>.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should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avoid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sudden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changes</a:t>
            </a:r>
            <a:r>
              <a:rPr lang="it-IT" sz="2000" dirty="0">
                <a:latin typeface="Bahnschrift SemiCondensed" panose="020B0502040204020203" pitchFamily="34" charset="0"/>
              </a:rPr>
              <a:t> in </a:t>
            </a:r>
            <a:r>
              <a:rPr lang="it-IT" sz="2000" dirty="0" err="1">
                <a:latin typeface="Bahnschrift SemiCondensed" panose="020B0502040204020203" pitchFamily="34" charset="0"/>
              </a:rPr>
              <a:t>orientation</a:t>
            </a:r>
            <a:r>
              <a:rPr lang="it-IT" sz="2000" dirty="0">
                <a:latin typeface="Bahnschrift SemiCondensed" panose="020B0502040204020203" pitchFamily="34" charset="0"/>
              </a:rPr>
              <a:t> and </a:t>
            </a:r>
            <a:r>
              <a:rPr lang="it-IT" sz="2000" dirty="0" err="1">
                <a:latin typeface="Bahnschrift SemiCondensed" panose="020B0502040204020203" pitchFamily="34" charset="0"/>
              </a:rPr>
              <a:t>velocity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8847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TESTING PROCEDURE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F38A505-5569-961A-20BE-5DB4C3A8AA0E}"/>
              </a:ext>
            </a:extLst>
          </p:cNvPr>
          <p:cNvSpPr txBox="1">
            <a:spLocks/>
          </p:cNvSpPr>
          <p:nvPr/>
        </p:nvSpPr>
        <p:spPr>
          <a:xfrm>
            <a:off x="1370843" y="1544015"/>
            <a:ext cx="4462640" cy="4139154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  <a:r>
              <a:rPr lang="it-IT" sz="2000" dirty="0">
                <a:latin typeface="Bahnschrift SemiCondensed" panose="020B0502040204020203" pitchFamily="34" charset="0"/>
              </a:rPr>
              <a:t>– </a:t>
            </a:r>
            <a:r>
              <a:rPr lang="it-IT" sz="2000" dirty="0" err="1">
                <a:latin typeface="Bahnschrift SemiCondensed" panose="020B0502040204020203" pitchFamily="34" charset="0"/>
              </a:rPr>
              <a:t>tests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if</a:t>
            </a:r>
            <a:r>
              <a:rPr lang="it-IT" sz="2000" dirty="0">
                <a:latin typeface="Bahnschrift SemiCondensed" panose="020B0502040204020203" pitchFamily="34" charset="0"/>
              </a:rPr>
              <a:t> the controller strategy works and </a:t>
            </a:r>
            <a:r>
              <a:rPr lang="it-IT" sz="2000" dirty="0" err="1">
                <a:latin typeface="Bahnschrift SemiCondensed" panose="020B0502040204020203" pitchFamily="34" charset="0"/>
              </a:rPr>
              <a:t>how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quickly</a:t>
            </a:r>
            <a:r>
              <a:rPr lang="it-IT" sz="2000" dirty="0">
                <a:latin typeface="Bahnschrift SemiCondensed" panose="020B0502040204020203" pitchFamily="34" charset="0"/>
              </a:rPr>
              <a:t> the agents </a:t>
            </a:r>
            <a:r>
              <a:rPr lang="it-IT" sz="2000" dirty="0" err="1">
                <a:latin typeface="Bahnschrift SemiCondensed" panose="020B0502040204020203" pitchFamily="34" charset="0"/>
              </a:rPr>
              <a:t>move</a:t>
            </a:r>
            <a:r>
              <a:rPr lang="it-IT" sz="2000" dirty="0">
                <a:latin typeface="Bahnschrift SemiCondensed" panose="020B0502040204020203" pitchFamily="34" charset="0"/>
              </a:rPr>
              <a:t> to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position/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r>
              <a:rPr lang="it-IT" sz="2000" b="1" dirty="0">
                <a:latin typeface="Bahnschrift SemiCondensed" panose="020B0502040204020203" pitchFamily="34" charset="0"/>
              </a:rPr>
              <a:t>SMOOTHNESS TEST </a:t>
            </a:r>
            <a:r>
              <a:rPr lang="it-IT" sz="2000" dirty="0">
                <a:latin typeface="Bahnschrift SemiCondensed" panose="020B0502040204020203" pitchFamily="34" charset="0"/>
              </a:rPr>
              <a:t>– </a:t>
            </a:r>
            <a:r>
              <a:rPr lang="it-IT" sz="2000" dirty="0" err="1">
                <a:latin typeface="Bahnschrift SemiCondensed" panose="020B0502040204020203" pitchFamily="34" charset="0"/>
              </a:rPr>
              <a:t>tests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smoothness</a:t>
            </a:r>
            <a:r>
              <a:rPr lang="it-IT" sz="2000" dirty="0">
                <a:latin typeface="Bahnschrift SemiCondensed" panose="020B0502040204020203" pitchFamily="34" charset="0"/>
              </a:rPr>
              <a:t> of the agents </a:t>
            </a:r>
            <a:r>
              <a:rPr lang="it-IT" sz="2000" dirty="0" err="1">
                <a:latin typeface="Bahnschrift SemiCondensed" panose="020B0502040204020203" pitchFamily="34" charset="0"/>
              </a:rPr>
              <a:t>paths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  <a:r>
              <a:rPr lang="it-IT" sz="2000" dirty="0">
                <a:latin typeface="Bahnschrift SemiCondensed" panose="020B0502040204020203" pitchFamily="34" charset="0"/>
              </a:rPr>
              <a:t>– </a:t>
            </a:r>
            <a:r>
              <a:rPr lang="it-IT" sz="2000" dirty="0" err="1">
                <a:latin typeface="Bahnschrift SemiCondensed" panose="020B0502040204020203" pitchFamily="34" charset="0"/>
              </a:rPr>
              <a:t>tests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robustness</a:t>
            </a:r>
            <a:r>
              <a:rPr lang="it-IT" sz="2000" dirty="0">
                <a:latin typeface="Bahnschrift SemiCondensed" panose="020B0502040204020203" pitchFamily="34" charset="0"/>
              </a:rPr>
              <a:t> of the controllers to small </a:t>
            </a:r>
            <a:r>
              <a:rPr lang="it-IT" sz="2000" dirty="0" err="1">
                <a:latin typeface="Bahnschrift SemiCondensed" panose="020B0502040204020203" pitchFamily="34" charset="0"/>
              </a:rPr>
              <a:t>changes</a:t>
            </a:r>
            <a:r>
              <a:rPr lang="it-IT" sz="2000" dirty="0">
                <a:latin typeface="Bahnschrift SemiCondensed" panose="020B0502040204020203" pitchFamily="34" charset="0"/>
              </a:rPr>
              <a:t> of gain </a:t>
            </a:r>
            <a:r>
              <a:rPr lang="it-IT" sz="2000" dirty="0" err="1">
                <a:latin typeface="Bahnschrift SemiCondensed" panose="020B0502040204020203" pitchFamily="34" charset="0"/>
              </a:rPr>
              <a:t>values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r>
              <a:rPr lang="it-IT" sz="2000" b="1" dirty="0">
                <a:latin typeface="Bahnschrift SemiCondensed" panose="020B0502040204020203" pitchFamily="34" charset="0"/>
              </a:rPr>
              <a:t>PROXIMITY TEST </a:t>
            </a:r>
            <a:r>
              <a:rPr lang="it-IT" sz="2000" dirty="0">
                <a:latin typeface="Bahnschrift SemiCondensed" panose="020B0502040204020203" pitchFamily="34" charset="0"/>
              </a:rPr>
              <a:t>– </a:t>
            </a:r>
            <a:r>
              <a:rPr lang="it-IT" sz="2000" dirty="0" err="1">
                <a:latin typeface="Bahnschrift SemiCondensed" panose="020B0502040204020203" pitchFamily="34" charset="0"/>
              </a:rPr>
              <a:t>tests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how</a:t>
            </a:r>
            <a:r>
              <a:rPr lang="it-IT" sz="2000" dirty="0">
                <a:latin typeface="Bahnschrift SemiCondensed" panose="020B0502040204020203" pitchFamily="34" charset="0"/>
              </a:rPr>
              <a:t> close the agents are to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endParaRPr lang="it-IT" sz="2000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3BCFF-A03B-2A00-99CA-D1B798232891}"/>
              </a:ext>
            </a:extLst>
          </p:cNvPr>
          <p:cNvSpPr txBox="1">
            <a:spLocks/>
          </p:cNvSpPr>
          <p:nvPr/>
        </p:nvSpPr>
        <p:spPr>
          <a:xfrm>
            <a:off x="6328028" y="1544015"/>
            <a:ext cx="4493128" cy="413915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Each</a:t>
            </a:r>
            <a:r>
              <a:rPr lang="it-IT" sz="2000" b="1" dirty="0">
                <a:latin typeface="Bahnschrift SemiCondensed" panose="020B0502040204020203" pitchFamily="34" charset="0"/>
              </a:rPr>
              <a:t>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except</a:t>
            </a:r>
            <a:r>
              <a:rPr lang="it-IT" sz="2000" b="1" dirty="0">
                <a:latin typeface="Bahnschrift SemiCondensed" panose="020B0502040204020203" pitchFamily="34" charset="0"/>
              </a:rPr>
              <a:t>  for the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smoothness</a:t>
            </a:r>
            <a:r>
              <a:rPr lang="it-IT" sz="2000" b="1" dirty="0">
                <a:latin typeface="Bahnschrift SemiCondensed" panose="020B0502040204020203" pitchFamily="34" charset="0"/>
              </a:rPr>
              <a:t> test) </a:t>
            </a:r>
            <a:r>
              <a:rPr lang="it-IT" sz="2000" b="1" dirty="0" err="1">
                <a:latin typeface="Bahnschrift SemiCondensed" panose="020B0502040204020203" pitchFamily="34" charset="0"/>
              </a:rPr>
              <a:t>is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automated</a:t>
            </a:r>
            <a:r>
              <a:rPr lang="it-IT" sz="2000" dirty="0">
                <a:latin typeface="Bahnschrift SemiCondensed" panose="020B0502040204020203" pitchFamily="34" charset="0"/>
              </a:rPr>
              <a:t> via </a:t>
            </a:r>
            <a:r>
              <a:rPr lang="it-IT" sz="2000" dirty="0" err="1">
                <a:latin typeface="Bahnschrift SemiCondensed" panose="020B0502040204020203" pitchFamily="34" charset="0"/>
              </a:rPr>
              <a:t>MatLab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livescript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The </a:t>
            </a:r>
            <a:r>
              <a:rPr lang="it-IT" sz="2000" dirty="0" err="1">
                <a:latin typeface="Bahnschrift SemiCondensed" panose="020B0502040204020203" pitchFamily="34" charset="0"/>
              </a:rPr>
              <a:t>smoothness</a:t>
            </a:r>
            <a:r>
              <a:rPr lang="it-IT" sz="2000" dirty="0">
                <a:latin typeface="Bahnschrift SemiCondensed" panose="020B0502040204020203" pitchFamily="34" charset="0"/>
              </a:rPr>
              <a:t> test </a:t>
            </a:r>
            <a:r>
              <a:rPr lang="it-IT" sz="2000" dirty="0" err="1">
                <a:latin typeface="Bahnschrift SemiCondensed" panose="020B0502040204020203" pitchFamily="34" charset="0"/>
              </a:rPr>
              <a:t>was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impossible</a:t>
            </a:r>
            <a:r>
              <a:rPr lang="it-IT" sz="2000" dirty="0">
                <a:latin typeface="Bahnschrift SemiCondensed" panose="020B0502040204020203" pitchFamily="34" charset="0"/>
              </a:rPr>
              <a:t> to </a:t>
            </a:r>
            <a:r>
              <a:rPr lang="it-IT" sz="2000" dirty="0" err="1">
                <a:latin typeface="Bahnschrift SemiCondensed" panose="020B0502040204020203" pitchFamily="34" charset="0"/>
              </a:rPr>
              <a:t>automate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final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results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could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only</a:t>
            </a:r>
            <a:r>
              <a:rPr lang="it-IT" sz="2000" dirty="0">
                <a:latin typeface="Bahnschrift SemiCondensed" panose="020B0502040204020203" pitchFamily="34" charset="0"/>
              </a:rPr>
              <a:t> be </a:t>
            </a:r>
            <a:r>
              <a:rPr lang="it-IT" sz="2000" dirty="0" err="1">
                <a:latin typeface="Bahnschrift SemiCondensed" panose="020B0502040204020203" pitchFamily="34" charset="0"/>
              </a:rPr>
              <a:t>interpreted</a:t>
            </a:r>
            <a:r>
              <a:rPr lang="it-IT" sz="2000" dirty="0">
                <a:latin typeface="Bahnschrift SemiCondensed" panose="020B0502040204020203" pitchFamily="34" charset="0"/>
              </a:rPr>
              <a:t> by a human </a:t>
            </a:r>
            <a:r>
              <a:rPr lang="it-IT" sz="2000" dirty="0" err="1">
                <a:latin typeface="Bahnschrift SemiCondensed" panose="020B0502040204020203" pitchFamily="34" charset="0"/>
              </a:rPr>
              <a:t>depending</a:t>
            </a:r>
            <a:r>
              <a:rPr lang="it-IT" sz="2000" dirty="0">
                <a:latin typeface="Bahnschrift SemiCondensed" panose="020B0502040204020203" pitchFamily="34" charset="0"/>
              </a:rPr>
              <a:t> on </a:t>
            </a:r>
            <a:r>
              <a:rPr lang="it-IT" sz="2000" dirty="0" err="1">
                <a:latin typeface="Bahnschrift SemiCondensed" panose="020B0502040204020203" pitchFamily="34" charset="0"/>
              </a:rPr>
              <a:t>his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needs</a:t>
            </a:r>
            <a:r>
              <a:rPr lang="it-IT" sz="2000" dirty="0">
                <a:latin typeface="Bahnschrift SemiCondensed" panose="020B0502040204020203" pitchFamily="34" charset="0"/>
              </a:rPr>
              <a:t> (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path</a:t>
            </a:r>
            <a:r>
              <a:rPr lang="it-IT" sz="2000" dirty="0">
                <a:latin typeface="Bahnschrift SemiCondensed" panose="020B0502040204020203" pitchFamily="34" charset="0"/>
              </a:rPr>
              <a:t>).</a:t>
            </a:r>
          </a:p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Each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tracking controller </a:t>
            </a:r>
            <a:r>
              <a:rPr lang="it-IT" sz="2000" dirty="0" err="1">
                <a:latin typeface="Bahnschrift SemiCondensed" panose="020B0502040204020203" pitchFamily="34" charset="0"/>
              </a:rPr>
              <a:t>was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tested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using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this</a:t>
            </a:r>
            <a:r>
              <a:rPr lang="it-IT" sz="2000" dirty="0">
                <a:latin typeface="Bahnschrift SemiCondensed" panose="020B0502040204020203" pitchFamily="34" charset="0"/>
              </a:rPr>
              <a:t> procedure.</a:t>
            </a:r>
          </a:p>
        </p:txBody>
      </p:sp>
    </p:spTree>
    <p:extLst>
      <p:ext uri="{BB962C8B-B14F-4D97-AF65-F5344CB8AC3E}">
        <p14:creationId xmlns:p14="http://schemas.microsoft.com/office/powerpoint/2010/main" val="1419464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1028</Words>
  <Application>Microsoft Office PowerPoint</Application>
  <PresentationFormat>Widescreen</PresentationFormat>
  <Paragraphs>134</Paragraphs>
  <Slides>25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Bahnschrift</vt:lpstr>
      <vt:lpstr>Bahnschrift SemiCondensed</vt:lpstr>
      <vt:lpstr>Calibri</vt:lpstr>
      <vt:lpstr>Calibri Light</vt:lpstr>
      <vt:lpstr>Office Theme</vt:lpstr>
      <vt:lpstr>Robotics and Control 2</vt:lpstr>
      <vt:lpstr>THE PROBLEM</vt:lpstr>
      <vt:lpstr>SOLUTION APPROACH</vt:lpstr>
      <vt:lpstr>CONSENSUS</vt:lpstr>
      <vt:lpstr>REGULATION - CARTESIAN</vt:lpstr>
      <vt:lpstr>REGULATION - POSTURE</vt:lpstr>
      <vt:lpstr>REGULATION - POSTURE</vt:lpstr>
      <vt:lpstr>CONTROLLER SWITCH</vt:lpstr>
      <vt:lpstr>TESTING PROCEDURE</vt:lpstr>
      <vt:lpstr>CONVERGENCE AND PROXIMITY TESTS</vt:lpstr>
      <vt:lpstr>LINEAR CONTROLLER - IMPLEMENTATION</vt:lpstr>
      <vt:lpstr>LINEAR CONTROLLER - RESULTS</vt:lpstr>
      <vt:lpstr>LINEAR CONTROLLER – IMPLEMENTATION ISSUES</vt:lpstr>
      <vt:lpstr>THIS IS THE EXPLANATION – HIDDEN SLIDE</vt:lpstr>
      <vt:lpstr>NON-LINEAR CONTROLLER - IMPLEMENTATION</vt:lpstr>
      <vt:lpstr>NON-LINEAR CONTROLLER - RESULTS</vt:lpstr>
      <vt:lpstr>SAGITTAL CONTROLLER- IMPLEMENTATION</vt:lpstr>
      <vt:lpstr>SAGITTAL CONTROLLER -IMPLEMENTATION</vt:lpstr>
      <vt:lpstr>SAGITTAL CONTROLLER - RESULTS</vt:lpstr>
      <vt:lpstr>D. DERIVATIVE CONTROLLER - IMPLEMENTATION</vt:lpstr>
      <vt:lpstr>DOUBLE DERIVATIVE CONTROLLER - RESULTS</vt:lpstr>
      <vt:lpstr>D. DERIVATIVE CONTROLLER - IMPLEMENTATION</vt:lpstr>
      <vt:lpstr>CONTROLLER COMPARISON</vt:lpstr>
      <vt:lpstr>FINAL CONSIDERATIONS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 and Control 2</dc:title>
  <dc:creator>Edoardo Di Pietrantonio</dc:creator>
  <cp:lastModifiedBy>Edoardo Di Pietrantonio</cp:lastModifiedBy>
  <cp:revision>27</cp:revision>
  <dcterms:created xsi:type="dcterms:W3CDTF">2024-01-06T13:47:51Z</dcterms:created>
  <dcterms:modified xsi:type="dcterms:W3CDTF">2024-02-10T15:13:48Z</dcterms:modified>
</cp:coreProperties>
</file>