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61" r:id="rId4"/>
    <p:sldId id="263" r:id="rId5"/>
    <p:sldId id="291" r:id="rId6"/>
    <p:sldId id="264" r:id="rId7"/>
    <p:sldId id="265" r:id="rId8"/>
    <p:sldId id="282" r:id="rId9"/>
    <p:sldId id="266" r:id="rId10"/>
    <p:sldId id="289" r:id="rId11"/>
    <p:sldId id="267" r:id="rId12"/>
    <p:sldId id="278" r:id="rId13"/>
    <p:sldId id="292" r:id="rId14"/>
    <p:sldId id="268" r:id="rId15"/>
    <p:sldId id="272" r:id="rId16"/>
    <p:sldId id="290" r:id="rId17"/>
    <p:sldId id="280" r:id="rId18"/>
    <p:sldId id="281" r:id="rId19"/>
    <p:sldId id="279" r:id="rId20"/>
    <p:sldId id="269" r:id="rId21"/>
    <p:sldId id="288" r:id="rId22"/>
    <p:sldId id="284" r:id="rId23"/>
    <p:sldId id="270" r:id="rId24"/>
    <p:sldId id="287" r:id="rId25"/>
    <p:sldId id="283" r:id="rId26"/>
    <p:sldId id="271" r:id="rId27"/>
    <p:sldId id="286" r:id="rId28"/>
    <p:sldId id="274" r:id="rId29"/>
    <p:sldId id="285" r:id="rId30"/>
    <p:sldId id="276" r:id="rId31"/>
    <p:sldId id="277" r:id="rId32"/>
    <p:sldId id="259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4548"/>
    <a:srgbClr val="B4B4B4"/>
    <a:srgbClr val="C5C5C5"/>
    <a:srgbClr val="BFBFBF"/>
    <a:srgbClr val="000000"/>
    <a:srgbClr val="FF9900"/>
    <a:srgbClr val="F1C7C8"/>
    <a:srgbClr val="777777"/>
    <a:srgbClr val="E39193"/>
    <a:srgbClr val="DAF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2" autoAdjust="0"/>
    <p:restoredTop sz="94626"/>
  </p:normalViewPr>
  <p:slideViewPr>
    <p:cSldViewPr snapToGrid="0">
      <p:cViewPr varScale="1">
        <p:scale>
          <a:sx n="91" d="100"/>
          <a:sy n="91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solidFill>
            <a:srgbClr val="BFBFB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and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solidFill>
            <a:srgbClr val="BFBFBF">
              <a:alpha val="40000"/>
            </a:srgbClr>
          </a:solidFill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7" y="1341473"/>
            <a:ext cx="6345523" cy="949374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–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8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TESTING PROCEDURE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4050723" y="7246137"/>
            <a:ext cx="4462640" cy="413915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controller strategy works and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quickly</a:t>
            </a:r>
            <a:r>
              <a:rPr lang="it-IT" sz="2000" dirty="0">
                <a:latin typeface="Bahnschrift SemiCondensed" panose="020B0502040204020203" pitchFamily="34" charset="0"/>
              </a:rPr>
              <a:t>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move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position/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SMOOTHNESS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paths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robustness</a:t>
            </a:r>
            <a:r>
              <a:rPr lang="it-IT" sz="2000" dirty="0">
                <a:latin typeface="Bahnschrift SemiCondensed" panose="020B0502040204020203" pitchFamily="34" charset="0"/>
              </a:rPr>
              <a:t> of the controllers to small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of gain </a:t>
            </a:r>
            <a:r>
              <a:rPr lang="it-IT" sz="2000" dirty="0" err="1">
                <a:latin typeface="Bahnschrift SemiCondensed" panose="020B0502040204020203" pitchFamily="34" charset="0"/>
              </a:rPr>
              <a:t>values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PROXIMITY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close the agents are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28FB3F-55D8-B5A3-38D9-A54CA6DEA71C}"/>
              </a:ext>
            </a:extLst>
          </p:cNvPr>
          <p:cNvSpPr txBox="1">
            <a:spLocks/>
          </p:cNvSpPr>
          <p:nvPr/>
        </p:nvSpPr>
        <p:spPr>
          <a:xfrm>
            <a:off x="876300" y="1741086"/>
            <a:ext cx="6052105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CONVERGENCE AND PROXIMITY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91122F-FDEC-95A4-9E85-23A4EE45292D}"/>
              </a:ext>
            </a:extLst>
          </p:cNvPr>
          <p:cNvSpPr txBox="1">
            <a:spLocks/>
          </p:cNvSpPr>
          <p:nvPr/>
        </p:nvSpPr>
        <p:spPr>
          <a:xfrm>
            <a:off x="5711026" y="3298236"/>
            <a:ext cx="5604674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SMOOTHNESS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B44-26F0-1441-A65F-8D3A89D650BE}"/>
              </a:ext>
            </a:extLst>
          </p:cNvPr>
          <p:cNvSpPr txBox="1">
            <a:spLocks/>
          </p:cNvSpPr>
          <p:nvPr/>
        </p:nvSpPr>
        <p:spPr>
          <a:xfrm>
            <a:off x="876300" y="4855387"/>
            <a:ext cx="6128813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SENSITIVITY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60BE36-217B-CA00-7B85-C752C37826E0}"/>
              </a:ext>
            </a:extLst>
          </p:cNvPr>
          <p:cNvGrpSpPr/>
          <p:nvPr/>
        </p:nvGrpSpPr>
        <p:grpSpPr>
          <a:xfrm>
            <a:off x="2970377" y="1542326"/>
            <a:ext cx="6251246" cy="1965960"/>
            <a:chOff x="2030170" y="1542326"/>
            <a:chExt cx="6251246" cy="1965960"/>
          </a:xfrm>
        </p:grpSpPr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E9323E96-CE30-7561-72C2-318964D75F14}"/>
                </a:ext>
              </a:extLst>
            </p:cNvPr>
            <p:cNvSpPr txBox="1">
              <a:spLocks/>
            </p:cNvSpPr>
            <p:nvPr/>
          </p:nvSpPr>
          <p:spPr>
            <a:xfrm>
              <a:off x="4215586" y="1542326"/>
              <a:ext cx="1880414" cy="1965960"/>
            </a:xfrm>
            <a:prstGeom prst="rect">
              <a:avLst/>
            </a:prstGeom>
            <a:solidFill>
              <a:srgbClr val="C5C5C5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3600" dirty="0">
                  <a:latin typeface="Bahnschrift SemiCondensed" panose="020B0502040204020203" pitchFamily="34" charset="0"/>
                </a:rPr>
                <a:t>ERROR CHECK BLOCK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C72708-1B7C-B108-6088-D644DEB83A60}"/>
                </a:ext>
              </a:extLst>
            </p:cNvPr>
            <p:cNvCxnSpPr/>
            <p:nvPr/>
          </p:nvCxnSpPr>
          <p:spPr>
            <a:xfrm>
              <a:off x="2030170" y="2162476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D90A83-9639-5E3E-0D61-9E07EFD1E46D}"/>
                </a:ext>
              </a:extLst>
            </p:cNvPr>
            <p:cNvCxnSpPr/>
            <p:nvPr/>
          </p:nvCxnSpPr>
          <p:spPr>
            <a:xfrm>
              <a:off x="2030170" y="2945812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EB95E8-F35F-D6C2-5A22-2A9A6F580D74}"/>
                </a:ext>
              </a:extLst>
            </p:cNvPr>
            <p:cNvSpPr txBox="1"/>
            <p:nvPr/>
          </p:nvSpPr>
          <p:spPr>
            <a:xfrm>
              <a:off x="2379281" y="1843272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Desired trajectory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2AE1C7-F95F-8D89-B085-4394E1967D17}"/>
                </a:ext>
              </a:extLst>
            </p:cNvPr>
            <p:cNvSpPr txBox="1"/>
            <p:nvPr/>
          </p:nvSpPr>
          <p:spPr>
            <a:xfrm>
              <a:off x="2379281" y="256949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Actual trajectory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0C460B7-D77E-006F-802B-DE4631146BFB}"/>
                </a:ext>
              </a:extLst>
            </p:cNvPr>
            <p:cNvCxnSpPr/>
            <p:nvPr/>
          </p:nvCxnSpPr>
          <p:spPr>
            <a:xfrm>
              <a:off x="6096000" y="2151049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F6A9D3-BB4C-3718-D98F-B15F2D050916}"/>
                </a:ext>
              </a:extLst>
            </p:cNvPr>
            <p:cNvCxnSpPr/>
            <p:nvPr/>
          </p:nvCxnSpPr>
          <p:spPr>
            <a:xfrm>
              <a:off x="6096000" y="2954117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0FC959-70CF-93E5-0648-4A1E9E153FA8}"/>
                </a:ext>
              </a:extLst>
            </p:cNvPr>
            <p:cNvSpPr txBox="1"/>
            <p:nvPr/>
          </p:nvSpPr>
          <p:spPr>
            <a:xfrm>
              <a:off x="6383992" y="184327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Distance norm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2E7FE9-C05F-8FB4-37C3-5E27B64A6EC7}"/>
                </a:ext>
              </a:extLst>
            </p:cNvPr>
            <p:cNvSpPr txBox="1"/>
            <p:nvPr/>
          </p:nvSpPr>
          <p:spPr>
            <a:xfrm>
              <a:off x="6383991" y="2599488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Tracking flag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C188249-36F7-2081-FD45-B9A39A5CF0B0}"/>
              </a:ext>
            </a:extLst>
          </p:cNvPr>
          <p:cNvSpPr txBox="1">
            <a:spLocks/>
          </p:cNvSpPr>
          <p:nvPr/>
        </p:nvSpPr>
        <p:spPr>
          <a:xfrm>
            <a:off x="662665" y="4429543"/>
            <a:ext cx="3004079" cy="2057165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1</a:t>
            </a: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Perform</a:t>
            </a:r>
            <a:r>
              <a:rPr lang="it-IT" sz="2000" b="1" dirty="0">
                <a:latin typeface="Bahnschrift SemiCondensed" panose="020B0502040204020203" pitchFamily="34" charset="0"/>
              </a:rPr>
              <a:t> N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b="1" dirty="0">
                <a:latin typeface="Bahnschrift SemiCondensed" panose="020B0502040204020203" pitchFamily="34" charset="0"/>
              </a:rPr>
              <a:t> from random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b="1" dirty="0">
                <a:latin typeface="Bahnschrift SemiCondensed" panose="020B0502040204020203" pitchFamily="34" charset="0"/>
              </a:rPr>
              <a:t> positions:</a:t>
            </a:r>
            <a:br>
              <a:rPr lang="it-IT" sz="2000" b="1" dirty="0">
                <a:latin typeface="Bahnschrift SemiCondensed" panose="020B0502040204020203" pitchFamily="34" charset="0"/>
              </a:rPr>
            </a:br>
            <a:r>
              <a:rPr lang="it-IT" sz="2000" dirty="0">
                <a:latin typeface="Bahnschrift SemiCondensed" panose="020B0502040204020203" pitchFamily="34" charset="0"/>
              </a:rPr>
              <a:t>for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collect</a:t>
            </a:r>
            <a:r>
              <a:rPr lang="it-IT" sz="2000" dirty="0">
                <a:latin typeface="Bahnschrift SemiCondensed" panose="020B0502040204020203" pitchFamily="34" charset="0"/>
              </a:rPr>
              <a:t> output of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9808BCF-14F1-EA6B-D217-F2A3E0259C17}"/>
              </a:ext>
            </a:extLst>
          </p:cNvPr>
          <p:cNvSpPr txBox="1">
            <a:spLocks/>
          </p:cNvSpPr>
          <p:nvPr/>
        </p:nvSpPr>
        <p:spPr>
          <a:xfrm>
            <a:off x="4215442" y="4429544"/>
            <a:ext cx="3606875" cy="213804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2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Tracking flag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1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close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score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give</a:t>
            </a:r>
            <a:r>
              <a:rPr lang="it-IT" sz="2000" dirty="0">
                <a:latin typeface="Bahnschrift SemiCondensed" panose="020B0502040204020203" pitchFamily="34" charset="0"/>
              </a:rPr>
              <a:t> n by: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SCORE = NUMBER OF SUCCESSFUL SIMULATION / 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930DA88-7453-B796-E678-563FDACFDF73}"/>
              </a:ext>
            </a:extLst>
          </p:cNvPr>
          <p:cNvSpPr txBox="1">
            <a:spLocks/>
          </p:cNvSpPr>
          <p:nvPr/>
        </p:nvSpPr>
        <p:spPr>
          <a:xfrm>
            <a:off x="8371014" y="4429544"/>
            <a:ext cx="3469887" cy="212027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Compute the </a:t>
            </a:r>
            <a:r>
              <a:rPr lang="it-IT" sz="2000" dirty="0" err="1">
                <a:latin typeface="Bahnschrift SemiCondensed" panose="020B0502040204020203" pitchFamily="34" charset="0"/>
              </a:rPr>
              <a:t>avg</a:t>
            </a:r>
            <a:r>
              <a:rPr lang="it-IT" sz="2000" dirty="0">
                <a:latin typeface="Bahnschrift SemiCondensed" panose="020B0502040204020203" pitchFamily="34" charset="0"/>
              </a:rPr>
              <a:t> time to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 and the </a:t>
            </a:r>
            <a:r>
              <a:rPr lang="it-IT" sz="2000" dirty="0" err="1">
                <a:latin typeface="Bahnschrift SemiCondensed" panose="020B0502040204020203" pitchFamily="34" charset="0"/>
              </a:rPr>
              <a:t>avg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flag = 1.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Use </a:t>
            </a:r>
            <a:r>
              <a:rPr lang="it-IT" sz="2000" dirty="0" err="1">
                <a:latin typeface="Bahnschrift SemiCondensed" panose="020B0502040204020203" pitchFamily="34" charset="0"/>
              </a:rPr>
              <a:t>only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successful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C6F02-42D8-1BB8-C3FE-F363C650D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4BE5FE-76A8-6110-1511-2BAB902825F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8E21D4-0813-344F-27C5-8C277DD3570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005B9E-88CD-5FF8-B41B-4F458261AB4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C89AC-C869-A931-5F66-187348644F2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59667A-D0F6-38AC-34CB-FC727EB5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2D328B-66D7-F96C-1932-46841FEAA98F}"/>
              </a:ext>
            </a:extLst>
          </p:cNvPr>
          <p:cNvGrpSpPr/>
          <p:nvPr/>
        </p:nvGrpSpPr>
        <p:grpSpPr>
          <a:xfrm>
            <a:off x="2970377" y="1542326"/>
            <a:ext cx="6251246" cy="1965960"/>
            <a:chOff x="2030170" y="1542326"/>
            <a:chExt cx="6251246" cy="1965960"/>
          </a:xfrm>
        </p:grpSpPr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45EABE33-5F2E-F9DF-1BF1-7F2A434362B9}"/>
                </a:ext>
              </a:extLst>
            </p:cNvPr>
            <p:cNvSpPr txBox="1">
              <a:spLocks/>
            </p:cNvSpPr>
            <p:nvPr/>
          </p:nvSpPr>
          <p:spPr>
            <a:xfrm>
              <a:off x="4215586" y="1542326"/>
              <a:ext cx="1880414" cy="1965960"/>
            </a:xfrm>
            <a:prstGeom prst="rect">
              <a:avLst/>
            </a:prstGeom>
            <a:solidFill>
              <a:srgbClr val="C5C5C5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3600" dirty="0">
                  <a:latin typeface="Bahnschrift SemiCondensed" panose="020B0502040204020203" pitchFamily="34" charset="0"/>
                </a:rPr>
                <a:t>ERROR CHECK BLOCK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9FA2BCE-1DCF-BE04-550B-6D0E66BBDD38}"/>
                </a:ext>
              </a:extLst>
            </p:cNvPr>
            <p:cNvCxnSpPr/>
            <p:nvPr/>
          </p:nvCxnSpPr>
          <p:spPr>
            <a:xfrm>
              <a:off x="2030170" y="2162476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9CF3F2-C71D-1112-763F-F11725A14F59}"/>
                </a:ext>
              </a:extLst>
            </p:cNvPr>
            <p:cNvCxnSpPr/>
            <p:nvPr/>
          </p:nvCxnSpPr>
          <p:spPr>
            <a:xfrm>
              <a:off x="2030170" y="2945812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724602-3675-DA97-EF1F-D20E071D1D01}"/>
                </a:ext>
              </a:extLst>
            </p:cNvPr>
            <p:cNvSpPr txBox="1"/>
            <p:nvPr/>
          </p:nvSpPr>
          <p:spPr>
            <a:xfrm>
              <a:off x="2379281" y="1843272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Desired trajectory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C647B8-DECE-1EE6-A904-E344455A5FDD}"/>
                </a:ext>
              </a:extLst>
            </p:cNvPr>
            <p:cNvSpPr txBox="1"/>
            <p:nvPr/>
          </p:nvSpPr>
          <p:spPr>
            <a:xfrm>
              <a:off x="2379281" y="256949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Actual trajectory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CF149F-53D1-42E2-9D5B-CEC806D44403}"/>
                </a:ext>
              </a:extLst>
            </p:cNvPr>
            <p:cNvCxnSpPr/>
            <p:nvPr/>
          </p:nvCxnSpPr>
          <p:spPr>
            <a:xfrm>
              <a:off x="6096000" y="2151049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356928-59F3-C735-9721-3C68515D4EAF}"/>
                </a:ext>
              </a:extLst>
            </p:cNvPr>
            <p:cNvCxnSpPr/>
            <p:nvPr/>
          </p:nvCxnSpPr>
          <p:spPr>
            <a:xfrm>
              <a:off x="6096000" y="2954117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F79529-A6BF-E62B-94D9-6D0BBA0A62A3}"/>
                </a:ext>
              </a:extLst>
            </p:cNvPr>
            <p:cNvSpPr txBox="1"/>
            <p:nvPr/>
          </p:nvSpPr>
          <p:spPr>
            <a:xfrm>
              <a:off x="6383992" y="184327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Distance norm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741A1B-DAC8-BEFE-A7E4-E26ECCA67F72}"/>
                </a:ext>
              </a:extLst>
            </p:cNvPr>
            <p:cNvSpPr txBox="1"/>
            <p:nvPr/>
          </p:nvSpPr>
          <p:spPr>
            <a:xfrm>
              <a:off x="6383991" y="2599488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Tracking flag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EED842-CC5F-3611-B74A-5E78ADEBFA57}"/>
              </a:ext>
            </a:extLst>
          </p:cNvPr>
          <p:cNvSpPr txBox="1">
            <a:spLocks/>
          </p:cNvSpPr>
          <p:nvPr/>
        </p:nvSpPr>
        <p:spPr>
          <a:xfrm>
            <a:off x="836289" y="3673414"/>
            <a:ext cx="3272727" cy="287640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1</a:t>
            </a: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Perform</a:t>
            </a:r>
            <a:r>
              <a:rPr lang="it-IT" sz="2000" b="1" dirty="0">
                <a:latin typeface="Bahnschrift SemiCondensed" panose="020B0502040204020203" pitchFamily="34" charset="0"/>
              </a:rPr>
              <a:t> N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b="1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b="1" dirty="0">
                <a:latin typeface="Bahnschrift SemiCondensed" panose="020B0502040204020203" pitchFamily="34" charset="0"/>
              </a:rPr>
              <a:t> from random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b="1" dirty="0">
                <a:latin typeface="Bahnschrift SemiCondensed" panose="020B0502040204020203" pitchFamily="34" charset="0"/>
              </a:rPr>
              <a:t> positions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Slightly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changing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parameters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for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collect</a:t>
            </a:r>
            <a:r>
              <a:rPr lang="it-IT" sz="2000" dirty="0">
                <a:latin typeface="Bahnschrift SemiCondensed" panose="020B0502040204020203" pitchFamily="34" charset="0"/>
              </a:rPr>
              <a:t> output of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138A5C7-6E23-D7EB-4C08-AD0AC570F1F9}"/>
              </a:ext>
            </a:extLst>
          </p:cNvPr>
          <p:cNvSpPr txBox="1">
            <a:spLocks/>
          </p:cNvSpPr>
          <p:nvPr/>
        </p:nvSpPr>
        <p:spPr>
          <a:xfrm>
            <a:off x="8049836" y="3673415"/>
            <a:ext cx="3265864" cy="287640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2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Tracking flag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1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close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score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give</a:t>
            </a:r>
            <a:r>
              <a:rPr lang="it-IT" sz="2000" dirty="0">
                <a:latin typeface="Bahnschrift SemiCondensed" panose="020B0502040204020203" pitchFamily="34" charset="0"/>
              </a:rPr>
              <a:t> n by: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SCORE = NUMBER OF SUCCESSFUL SIMULATION / N</a:t>
            </a:r>
          </a:p>
        </p:txBody>
      </p:sp>
    </p:spTree>
    <p:extLst>
      <p:ext uri="{BB962C8B-B14F-4D97-AF65-F5344CB8AC3E}">
        <p14:creationId xmlns:p14="http://schemas.microsoft.com/office/powerpoint/2010/main" val="108338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857A8C-9035-DB7C-DAB1-822DC348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8" y="830980"/>
            <a:ext cx="6836596" cy="224187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97012" y="830980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 and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5468389" y="3488828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389" y="3488828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5913834" y="4455264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5308638" y="5603177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38" y="5603177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3439858" y="3776102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3439858" y="4774205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3439859" y="5776119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5783" y="1060291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13553-415F-094A-95E6-1CC13B735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4" y="1060291"/>
            <a:ext cx="7164931" cy="2280404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4838104" y="5849361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104" y="5849361"/>
                <a:ext cx="423414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2942948" y="6022303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5392697" y="4792160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97" y="4792160"/>
                <a:ext cx="3362706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5475352" y="5398146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352" y="5398146"/>
                <a:ext cx="30487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2942948" y="5161314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4506275" y="3633221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75" y="3633221"/>
                <a:ext cx="5423886" cy="1117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2942948" y="4012555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5585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583331"/>
            <a:ext cx="10515600" cy="3661099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 or 0.5;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7669216" y="880527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2913-04B2-D18A-6ECC-09910F0B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99" y="880527"/>
            <a:ext cx="5689043" cy="2689994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5499785" y="4887577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85" y="4887577"/>
                <a:ext cx="4117157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6079535" y="4008223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35" y="4008223"/>
                <a:ext cx="2957659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5965681" y="5765457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81" y="5765457"/>
                <a:ext cx="3423107" cy="84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3185576" y="6028438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3185575" y="4178654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3185575" y="5056399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7086601" y="9784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BB1F9-BBFC-E643-F711-41EFBE77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81" y="990585"/>
            <a:ext cx="5614042" cy="242706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3952188" y="4515334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188" y="4515334"/>
                <a:ext cx="7263352" cy="1114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3801562" y="5641534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62" y="5641534"/>
                <a:ext cx="7263352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3788665" y="3526798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665" y="3526798"/>
                <a:ext cx="7263352" cy="1171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2830278" y="3942788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2792571" y="4897106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2801074" y="5871756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015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/>
                        <a:t>Non-linear </a:t>
                      </a:r>
                      <a:r>
                        <a:rPr lang="en-GB" b="1" dirty="0"/>
                        <a:t>control law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Constraint on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A21873-61F6-2EF0-33C0-85E6F450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4FD33-00B8-4055-DE61-7939B41F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685275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6973868" y="3717138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68" y="3717138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2679191" y="3892131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2703305" y="5233766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973868" y="5053539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68" y="5053539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1" y="1530933"/>
            <a:ext cx="9450315" cy="70010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How do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we</a:t>
            </a:r>
            <a:r>
              <a:rPr lang="it-IT" sz="2000" b="1" dirty="0">
                <a:latin typeface="Bahnschrift SemiCondensed" panose="020B0502040204020203" pitchFamily="34" charset="0"/>
              </a:rPr>
              <a:t> switch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b="1" dirty="0">
                <a:latin typeface="Bahnschrift SemiCondensed" panose="020B0502040204020203" pitchFamily="34" charset="0"/>
              </a:rPr>
              <a:t> 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7744154" y="3264322"/>
            <a:ext cx="3571546" cy="161674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set to 4</a:t>
            </a:r>
          </a:p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CONTROL SWITCH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managed</a:t>
            </a:r>
            <a:r>
              <a:rPr lang="it-IT" sz="2000" dirty="0">
                <a:latin typeface="Bahnschrift SemiCondensed" panose="020B0502040204020203" pitchFamily="34" charset="0"/>
              </a:rPr>
              <a:t> by a </a:t>
            </a:r>
            <a:r>
              <a:rPr lang="it-IT" sz="2000" b="1" dirty="0">
                <a:latin typeface="Bahnschrift SemiCondensed" panose="020B0502040204020203" pitchFamily="34" charset="0"/>
              </a:rPr>
              <a:t>SIMULINK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1370841" y="2506411"/>
            <a:ext cx="6152270" cy="3132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IMPLEMENTATION PROBLEMS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 </a:t>
            </a:r>
            <a:r>
              <a:rPr lang="it-IT" sz="2000" dirty="0">
                <a:latin typeface="Bahnschrift SemiCondensed" panose="020B0502040204020203" pitchFamily="34" charset="0"/>
              </a:rPr>
              <a:t>are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two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subsystems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</a:p>
          <a:p>
            <a:pPr marL="0" indent="0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subsytem</a:t>
            </a:r>
            <a:r>
              <a:rPr lang="it-IT" sz="2000" dirty="0">
                <a:latin typeface="Bahnschrift SemiCondensed" panose="020B0502040204020203" pitchFamily="34" charset="0"/>
              </a:rPr>
              <a:t> must </a:t>
            </a:r>
            <a:r>
              <a:rPr lang="it-IT" sz="2000" dirty="0" err="1">
                <a:latin typeface="Bahnschrift SemiCondensed" panose="020B0502040204020203" pitchFamily="34" charset="0"/>
              </a:rPr>
              <a:t>inherit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from the last </a:t>
            </a:r>
            <a:r>
              <a:rPr lang="it-IT" sz="2000" dirty="0" err="1">
                <a:latin typeface="Bahnschrift SemiCondensed" panose="020B0502040204020203" pitchFamily="34" charset="0"/>
              </a:rPr>
              <a:t>iteration</a:t>
            </a:r>
            <a:r>
              <a:rPr lang="it-IT" sz="2000" dirty="0">
                <a:latin typeface="Bahnschrift SemiCondensed" panose="020B0502040204020203" pitchFamily="34" charset="0"/>
              </a:rPr>
              <a:t>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subsystem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Transition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dirty="0">
                <a:latin typeface="Bahnschrift SemiCondensed" panose="020B0502040204020203" pitchFamily="34" charset="0"/>
              </a:rPr>
              <a:t> controllers must be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avoid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1218</Words>
  <Application>Microsoft Macintosh PowerPoint</Application>
  <PresentationFormat>Widescreen</PresentationFormat>
  <Paragraphs>247</Paragraphs>
  <Slides>32</Slides>
  <Notes>2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40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and Control 2</vt:lpstr>
      <vt:lpstr>THE PROBLEM</vt:lpstr>
      <vt:lpstr>SOLUTION APPROACH</vt:lpstr>
      <vt:lpstr>CONSENSUS</vt:lpstr>
      <vt:lpstr>CONSENSUS</vt:lpstr>
      <vt:lpstr>REGULATION - CARTESIAN</vt:lpstr>
      <vt:lpstr>REGULATION - POSTURE</vt:lpstr>
      <vt:lpstr>REGULATION - POSTURE</vt:lpstr>
      <vt:lpstr>CONTROLLER SWITCH</vt:lpstr>
      <vt:lpstr>CONTROLLER SWITCH</vt:lpstr>
      <vt:lpstr>TESTING PROCEDURE</vt:lpstr>
      <vt:lpstr>CONVERGENCE AND PROXIMITY TESTS</vt:lpstr>
      <vt:lpstr>SENSITIVITY TEST</vt:lpstr>
      <vt:lpstr>LINEAR CONTROLLER - IMPLEMENTATION</vt:lpstr>
      <vt:lpstr>LINEAR CONTROLLER - RESULTS</vt:lpstr>
      <vt:lpstr>LINEAR CONTROLLER - RESULTS</vt:lpstr>
      <vt:lpstr>LINEAR CONTROLLER – IMPLEMENTATION ISSUES</vt:lpstr>
      <vt:lpstr>THIS IS THE EXPLANATION – HIDDEN SLIDE</vt:lpstr>
      <vt:lpstr>Presentazione standard di PowerPoint</vt:lpstr>
      <vt:lpstr>NON-LINEAR CONTROLLER - RESULTS</vt:lpstr>
      <vt:lpstr>NON-LINEAR CONTROLLER - RESULTS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Giulia Pegoraro</cp:lastModifiedBy>
  <cp:revision>109</cp:revision>
  <dcterms:created xsi:type="dcterms:W3CDTF">2024-01-06T13:47:51Z</dcterms:created>
  <dcterms:modified xsi:type="dcterms:W3CDTF">2024-02-13T16:49:27Z</dcterms:modified>
</cp:coreProperties>
</file>