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60" r:id="rId3"/>
    <p:sldId id="261" r:id="rId4"/>
    <p:sldId id="263" r:id="rId5"/>
    <p:sldId id="291" r:id="rId6"/>
    <p:sldId id="264" r:id="rId7"/>
    <p:sldId id="265" r:id="rId8"/>
    <p:sldId id="282" r:id="rId9"/>
    <p:sldId id="266" r:id="rId10"/>
    <p:sldId id="289" r:id="rId11"/>
    <p:sldId id="267" r:id="rId12"/>
    <p:sldId id="278" r:id="rId13"/>
    <p:sldId id="292" r:id="rId14"/>
    <p:sldId id="268" r:id="rId15"/>
    <p:sldId id="272" r:id="rId16"/>
    <p:sldId id="290" r:id="rId17"/>
    <p:sldId id="280" r:id="rId18"/>
    <p:sldId id="281" r:id="rId19"/>
    <p:sldId id="279" r:id="rId20"/>
    <p:sldId id="269" r:id="rId21"/>
    <p:sldId id="288" r:id="rId22"/>
    <p:sldId id="284" r:id="rId23"/>
    <p:sldId id="270" r:id="rId24"/>
    <p:sldId id="287" r:id="rId25"/>
    <p:sldId id="283" r:id="rId26"/>
    <p:sldId id="271" r:id="rId27"/>
    <p:sldId id="286" r:id="rId28"/>
    <p:sldId id="274" r:id="rId29"/>
    <p:sldId id="285" r:id="rId30"/>
    <p:sldId id="276" r:id="rId31"/>
    <p:sldId id="277" r:id="rId32"/>
    <p:sldId id="259" r:id="rId3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4548"/>
    <a:srgbClr val="B4B4B4"/>
    <a:srgbClr val="C5C5C5"/>
    <a:srgbClr val="BFBFBF"/>
    <a:srgbClr val="000000"/>
    <a:srgbClr val="FF9900"/>
    <a:srgbClr val="F1C7C8"/>
    <a:srgbClr val="777777"/>
    <a:srgbClr val="E39193"/>
    <a:srgbClr val="DAF8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61" autoAdjust="0"/>
    <p:restoredTop sz="94626"/>
  </p:normalViewPr>
  <p:slideViewPr>
    <p:cSldViewPr snapToGrid="0">
      <p:cViewPr varScale="1">
        <p:scale>
          <a:sx n="77" d="100"/>
          <a:sy n="77" d="100"/>
        </p:scale>
        <p:origin x="224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5EDBA-B138-4236-BC15-49AA070228CC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48C75-6FAC-4900-AA69-1876E864B2D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77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48C75-6FAC-4900-AA69-1876E864B2D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170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48C75-6FAC-4900-AA69-1876E864B2D3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069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2ABB6-D991-B87B-BE46-C00B0DB86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06547-7591-CCED-CAD0-2190453D1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8AAA9-0FB9-7572-07BE-F0D7ACEBC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13/02/24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19CF6-8D2B-7679-EC55-8705CBA4B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2B624-C3AA-F100-B452-934CCCE7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687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6AD2C-98F3-B04C-4B1A-033595698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CD5D4-2D20-D207-8391-91834554C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3CA89-0B9C-BC9B-EAC4-D58B93192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13/02/24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24375-4402-6EC2-1A68-4A4E5D3DA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EC7A0-EDE7-1349-CF28-97D75E289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5973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A76A3-DDBF-DDE1-9DEE-8068622073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CA566-8DC4-CDC0-FE1C-49D6AFE63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7E752-2EBE-2558-C7AA-46030BA40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13/02/24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59367-7BC9-4BA0-6C8C-8287798F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710C9-F48E-05C5-763C-8BA67208E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6522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10D7-4EF0-CB70-672D-3D9651E2D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0D8C7-C143-B482-C14E-0EBD89DC7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58E11-6FBB-C919-ED2B-E4A2AE593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13/02/24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8A738-50A0-5D70-0B2F-D84D92987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D197B-8432-41CD-DC45-87AF6C7D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880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5803B-0A34-BF99-0727-2754F1826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05A12-7A77-B6F6-E945-0905DA785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B7642-E486-BB6E-1762-F9DF74CC0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13/02/24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908F1-3DDA-22A4-304F-08A5AC63B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AC746-2A2E-7200-4D74-A7D31349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465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E2C4-A784-5402-4B0F-5C5D3758F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EABBB-DC56-AD5B-A13B-965AEBA84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E006D-1DCC-361D-9F0A-0FDE9D029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04DA6-EC0C-23E4-20A1-0D371898A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13/02/24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0E906-1B98-EE16-76C3-C429291E9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3248E-3B57-9887-EBE7-433482F62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141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9B4E-AC20-DA9D-E716-24C27893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3DEDC-C291-29D5-5C4E-D8527A6D3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580C2-C36B-7410-E261-E41E8E24E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C99894-515C-7794-6032-40892CCC8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4B37C5-B91B-F716-FB98-6748319760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D84C4A-BF4D-4F61-18B4-561FD86F5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13/02/24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605738-C426-A7EB-5899-44B1E2B8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A25B8B-1B67-991D-1FE1-48DC2D8A2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818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A7B0E-E5A4-45C0-B197-F412D9CD7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B206B5-C409-6D24-0CFD-44CDF5F83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13/02/24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AB381-83A7-C823-9E97-539EDB7F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0E98D7-2934-83CE-F969-C53F64A6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8435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6D71B1-24AC-5001-0B2A-9FF911654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13/02/24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1CD18-2A7E-6D5D-6749-3D1F0D365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9B291-7AB5-83AD-2675-8115CC9A0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7385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75F99-54D3-823D-1DDC-1067F9288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67EBA-9C50-404B-C29C-0D350EF35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1E756-4E21-6857-CB9B-7FB17A2E6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5A890-4A0B-3C9B-8BDE-91A12885D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13/02/24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8BB1A-8DF2-8F84-2165-7137BD0C4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C2F52-D290-1972-3C41-A1128BB29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665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B62EE-0619-4D8C-025A-28AFD81DC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3052E0-AA40-816C-2EA0-63EF03B3A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A0400-823E-3732-1C5A-A64C57F90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E56F4-CEE2-CA1F-BB2F-E489525DA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13/02/24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B4FF0-E40F-6A77-DFE5-C31219B8A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F0785-7C46-A1F2-3554-4A78A653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771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B2E623-8D09-6192-E064-F6B91FCF1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7CAE1-C6A5-EE12-E17B-9B15AD995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F4BF9-37D3-2F37-3A6E-2094CCCF0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4EDA2-A3D8-44A3-A89B-0F29AADCE6D8}" type="datetimeFigureOut">
              <a:rPr lang="it-IT" smtClean="0"/>
              <a:t>13/02/24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8D91A-F389-73A0-9000-4B42904FB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19C77-DFEC-1921-9A51-E846D6924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798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463B28-58F0-F46A-4D08-3FFDB38B188F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74D802-C973-5AB8-983E-D742C160640B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5FC981F-3576-A92B-5C35-A532A4CFA8A3}"/>
              </a:ext>
            </a:extLst>
          </p:cNvPr>
          <p:cNvSpPr/>
          <p:nvPr/>
        </p:nvSpPr>
        <p:spPr>
          <a:xfrm>
            <a:off x="4392602" y="-853700"/>
            <a:ext cx="16465293" cy="8565399"/>
          </a:xfrm>
          <a:prstGeom prst="triangle">
            <a:avLst>
              <a:gd name="adj" fmla="val 51615"/>
            </a:avLst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122C6F-5D98-33FC-3783-8AAAD0775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274" y="1030147"/>
            <a:ext cx="11771452" cy="1296364"/>
          </a:xfrm>
          <a:solidFill>
            <a:srgbClr val="BFBFB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it-IT" dirty="0" err="1">
                <a:solidFill>
                  <a:schemeClr val="tx1"/>
                </a:solidFill>
                <a:latin typeface="Bahnschrift" panose="020B0502040204020203" pitchFamily="34" charset="0"/>
              </a:rPr>
              <a:t>Robotics</a:t>
            </a:r>
            <a:r>
              <a:rPr lang="it-IT" dirty="0">
                <a:solidFill>
                  <a:schemeClr val="tx1"/>
                </a:solidFill>
                <a:latin typeface="Bahnschrift" panose="020B0502040204020203" pitchFamily="34" charset="0"/>
              </a:rPr>
              <a:t> and Control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AC58D-8DBC-4F29-234E-3249B1223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0679" y="2740393"/>
            <a:ext cx="6030642" cy="2065146"/>
          </a:xfrm>
          <a:solidFill>
            <a:srgbClr val="BFBFBF">
              <a:alpha val="40000"/>
            </a:srgbClr>
          </a:solidFill>
        </p:spPr>
        <p:txBody>
          <a:bodyPr anchor="ctr"/>
          <a:lstStyle/>
          <a:p>
            <a:r>
              <a:rPr lang="it-IT" dirty="0">
                <a:latin typeface="Bahnschrift Condensed" panose="020B0502040204020203" pitchFamily="34" charset="0"/>
              </a:rPr>
              <a:t>Cristian Lorenzi – IL GOAT</a:t>
            </a:r>
          </a:p>
          <a:p>
            <a:r>
              <a:rPr lang="it-IT" dirty="0">
                <a:latin typeface="Bahnschrift Condensed" panose="020B0502040204020203" pitchFamily="34" charset="0"/>
              </a:rPr>
              <a:t>Filippo Gottardo – THE DUNGEON MASTER</a:t>
            </a:r>
          </a:p>
          <a:p>
            <a:r>
              <a:rPr lang="it-IT" dirty="0">
                <a:latin typeface="Bahnschrift Condensed" panose="020B0502040204020203" pitchFamily="34" charset="0"/>
              </a:rPr>
              <a:t>Giulia Pegoraro – THE C1 ENGLISH TEACHER</a:t>
            </a:r>
          </a:p>
          <a:p>
            <a:r>
              <a:rPr lang="it-IT" dirty="0">
                <a:latin typeface="Bahnschrift Condensed" panose="020B0502040204020203" pitchFamily="34" charset="0"/>
              </a:rPr>
              <a:t>Edoardo Di Pietrantonio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649D35-17E3-E09E-902D-8C5030D301D0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24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61ADB-5749-BFDF-5A2A-726CE492F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2563FF-08E9-AAF9-4E07-7A6808811C4A}"/>
              </a:ext>
            </a:extLst>
          </p:cNvPr>
          <p:cNvSpPr/>
          <p:nvPr/>
        </p:nvSpPr>
        <p:spPr>
          <a:xfrm>
            <a:off x="876300" y="0"/>
            <a:ext cx="11315700" cy="7062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C73774-ABE8-8739-9388-DCAF1FA48F73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D8CC97-CAD6-F5C1-473D-9601618E82E5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F460F2-D7A7-FBBB-8D1A-BE6F49820DE4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7CAA03D-A895-CA5D-97AC-6A01975E1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CONTROLLER SWITCH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FA334D1-B8D0-F3D4-67B4-54D8FB317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23237" y="1341473"/>
            <a:ext cx="6345523" cy="949374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EXAMPLE OF NON SMOOTH TRANSITION – CAN BE AVOIDED WITH PROPER TUNING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F94038-DE87-6C0A-C2E3-7CBDF5944C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33" t="20158" r="11820" b="4194"/>
          <a:stretch/>
        </p:blipFill>
        <p:spPr>
          <a:xfrm>
            <a:off x="3512458" y="2501495"/>
            <a:ext cx="5167083" cy="3991380"/>
          </a:xfrm>
          <a:prstGeom prst="rect">
            <a:avLst/>
          </a:prstGeom>
          <a:ln w="28575">
            <a:solidFill>
              <a:srgbClr val="B4B4B4"/>
            </a:solidFill>
          </a:ln>
        </p:spPr>
      </p:pic>
    </p:spTree>
    <p:extLst>
      <p:ext uri="{BB962C8B-B14F-4D97-AF65-F5344CB8AC3E}">
        <p14:creationId xmlns:p14="http://schemas.microsoft.com/office/powerpoint/2010/main" val="440986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TESTING PROCEDURE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F38A505-5569-961A-20BE-5DB4C3A8AA0E}"/>
              </a:ext>
            </a:extLst>
          </p:cNvPr>
          <p:cNvSpPr txBox="1">
            <a:spLocks/>
          </p:cNvSpPr>
          <p:nvPr/>
        </p:nvSpPr>
        <p:spPr>
          <a:xfrm>
            <a:off x="4050723" y="7246137"/>
            <a:ext cx="4462640" cy="4139154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  <a:r>
              <a:rPr lang="it-IT" sz="2000" dirty="0">
                <a:latin typeface="Bahnschrift SemiCondensed" panose="020B0502040204020203" pitchFamily="34" charset="0"/>
              </a:rPr>
              <a:t>– </a:t>
            </a:r>
            <a:r>
              <a:rPr lang="it-IT" sz="2000" dirty="0" err="1">
                <a:latin typeface="Bahnschrift SemiCondensed" panose="020B0502040204020203" pitchFamily="34" charset="0"/>
              </a:rPr>
              <a:t>tests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if</a:t>
            </a:r>
            <a:r>
              <a:rPr lang="it-IT" sz="2000" dirty="0">
                <a:latin typeface="Bahnschrift SemiCondensed" panose="020B0502040204020203" pitchFamily="34" charset="0"/>
              </a:rPr>
              <a:t> the controller strategy works and </a:t>
            </a:r>
            <a:r>
              <a:rPr lang="it-IT" sz="2000" dirty="0" err="1">
                <a:latin typeface="Bahnschrift SemiCondensed" panose="020B0502040204020203" pitchFamily="34" charset="0"/>
              </a:rPr>
              <a:t>how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quickly</a:t>
            </a:r>
            <a:r>
              <a:rPr lang="it-IT" sz="2000" dirty="0">
                <a:latin typeface="Bahnschrift SemiCondensed" panose="020B0502040204020203" pitchFamily="34" charset="0"/>
              </a:rPr>
              <a:t> the agents </a:t>
            </a:r>
            <a:r>
              <a:rPr lang="it-IT" sz="2000" dirty="0" err="1">
                <a:latin typeface="Bahnschrift SemiCondensed" panose="020B0502040204020203" pitchFamily="34" charset="0"/>
              </a:rPr>
              <a:t>move</a:t>
            </a:r>
            <a:r>
              <a:rPr lang="it-IT" sz="2000" dirty="0">
                <a:latin typeface="Bahnschrift SemiCondensed" panose="020B0502040204020203" pitchFamily="34" charset="0"/>
              </a:rPr>
              <a:t>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position/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r>
              <a:rPr lang="it-IT" sz="2000" b="1" dirty="0">
                <a:latin typeface="Bahnschrift SemiCondensed" panose="020B0502040204020203" pitchFamily="34" charset="0"/>
              </a:rPr>
              <a:t>SMOOTHNESS TEST </a:t>
            </a:r>
            <a:r>
              <a:rPr lang="it-IT" sz="2000" dirty="0">
                <a:latin typeface="Bahnschrift SemiCondensed" panose="020B0502040204020203" pitchFamily="34" charset="0"/>
              </a:rPr>
              <a:t>– </a:t>
            </a:r>
            <a:r>
              <a:rPr lang="it-IT" sz="2000" dirty="0" err="1">
                <a:latin typeface="Bahnschrift SemiCondensed" panose="020B0502040204020203" pitchFamily="34" charset="0"/>
              </a:rPr>
              <a:t>tests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smoothness</a:t>
            </a:r>
            <a:r>
              <a:rPr lang="it-IT" sz="2000" dirty="0">
                <a:latin typeface="Bahnschrift SemiCondensed" panose="020B0502040204020203" pitchFamily="34" charset="0"/>
              </a:rPr>
              <a:t> of the agents </a:t>
            </a:r>
            <a:r>
              <a:rPr lang="it-IT" sz="2000" dirty="0" err="1">
                <a:latin typeface="Bahnschrift SemiCondensed" panose="020B0502040204020203" pitchFamily="34" charset="0"/>
              </a:rPr>
              <a:t>paths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  <a:r>
              <a:rPr lang="it-IT" sz="2000" dirty="0">
                <a:latin typeface="Bahnschrift SemiCondensed" panose="020B0502040204020203" pitchFamily="34" charset="0"/>
              </a:rPr>
              <a:t>– </a:t>
            </a:r>
            <a:r>
              <a:rPr lang="it-IT" sz="2000" dirty="0" err="1">
                <a:latin typeface="Bahnschrift SemiCondensed" panose="020B0502040204020203" pitchFamily="34" charset="0"/>
              </a:rPr>
              <a:t>tests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robustness</a:t>
            </a:r>
            <a:r>
              <a:rPr lang="it-IT" sz="2000" dirty="0">
                <a:latin typeface="Bahnschrift SemiCondensed" panose="020B0502040204020203" pitchFamily="34" charset="0"/>
              </a:rPr>
              <a:t> of the controllers to small </a:t>
            </a:r>
            <a:r>
              <a:rPr lang="it-IT" sz="2000" dirty="0" err="1">
                <a:latin typeface="Bahnschrift SemiCondensed" panose="020B0502040204020203" pitchFamily="34" charset="0"/>
              </a:rPr>
              <a:t>changes</a:t>
            </a:r>
            <a:r>
              <a:rPr lang="it-IT" sz="2000" dirty="0">
                <a:latin typeface="Bahnschrift SemiCondensed" panose="020B0502040204020203" pitchFamily="34" charset="0"/>
              </a:rPr>
              <a:t> of gain </a:t>
            </a:r>
            <a:r>
              <a:rPr lang="it-IT" sz="2000" dirty="0" err="1">
                <a:latin typeface="Bahnschrift SemiCondensed" panose="020B0502040204020203" pitchFamily="34" charset="0"/>
              </a:rPr>
              <a:t>values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r>
              <a:rPr lang="it-IT" sz="2000" b="1" dirty="0">
                <a:latin typeface="Bahnschrift SemiCondensed" panose="020B0502040204020203" pitchFamily="34" charset="0"/>
              </a:rPr>
              <a:t>PROXIMITY TEST </a:t>
            </a:r>
            <a:r>
              <a:rPr lang="it-IT" sz="2000" dirty="0">
                <a:latin typeface="Bahnschrift SemiCondensed" panose="020B0502040204020203" pitchFamily="34" charset="0"/>
              </a:rPr>
              <a:t>– </a:t>
            </a:r>
            <a:r>
              <a:rPr lang="it-IT" sz="2000" dirty="0" err="1">
                <a:latin typeface="Bahnschrift SemiCondensed" panose="020B0502040204020203" pitchFamily="34" charset="0"/>
              </a:rPr>
              <a:t>tests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how</a:t>
            </a:r>
            <a:r>
              <a:rPr lang="it-IT" sz="2000" dirty="0">
                <a:latin typeface="Bahnschrift SemiCondensed" panose="020B0502040204020203" pitchFamily="34" charset="0"/>
              </a:rPr>
              <a:t> close the agents are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328FB3F-55D8-B5A3-38D9-A54CA6DEA71C}"/>
              </a:ext>
            </a:extLst>
          </p:cNvPr>
          <p:cNvSpPr txBox="1">
            <a:spLocks/>
          </p:cNvSpPr>
          <p:nvPr/>
        </p:nvSpPr>
        <p:spPr>
          <a:xfrm>
            <a:off x="876300" y="1741086"/>
            <a:ext cx="6052105" cy="1241096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3200" b="1" dirty="0">
                <a:latin typeface="Bahnschrift SemiCondensed" panose="020B0502040204020203" pitchFamily="34" charset="0"/>
              </a:rPr>
              <a:t>CONVERGENCE AND PROXIMITY TEST</a:t>
            </a:r>
            <a:endParaRPr lang="it-IT" sz="3200" dirty="0">
              <a:latin typeface="Bahnschrift SemiCondensed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791122F-FDEC-95A4-9E85-23A4EE45292D}"/>
              </a:ext>
            </a:extLst>
          </p:cNvPr>
          <p:cNvSpPr txBox="1">
            <a:spLocks/>
          </p:cNvSpPr>
          <p:nvPr/>
        </p:nvSpPr>
        <p:spPr>
          <a:xfrm>
            <a:off x="5711026" y="3298236"/>
            <a:ext cx="5604674" cy="1241096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it-IT" sz="3200" b="1" dirty="0">
                <a:latin typeface="Bahnschrift SemiCondensed" panose="020B0502040204020203" pitchFamily="34" charset="0"/>
              </a:rPr>
              <a:t>SMOOTHNESS TEST</a:t>
            </a:r>
            <a:endParaRPr lang="it-IT" sz="3200" dirty="0">
              <a:latin typeface="Bahnschrift SemiCondensed" panose="020B050204020402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89C0B44-26F0-1441-A65F-8D3A89D650BE}"/>
              </a:ext>
            </a:extLst>
          </p:cNvPr>
          <p:cNvSpPr txBox="1">
            <a:spLocks/>
          </p:cNvSpPr>
          <p:nvPr/>
        </p:nvSpPr>
        <p:spPr>
          <a:xfrm>
            <a:off x="876300" y="4855387"/>
            <a:ext cx="6128813" cy="1241096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3200" b="1" dirty="0">
                <a:latin typeface="Bahnschrift SemiCondensed" panose="020B0502040204020203" pitchFamily="34" charset="0"/>
              </a:rPr>
              <a:t>SENSITIVITY TEST</a:t>
            </a:r>
            <a:endParaRPr lang="it-IT" sz="32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464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3A798-6CAD-735A-3264-F7891086B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552DB7-3334-93CD-032F-276FB3B25A56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4F4B7F-1B71-E84C-31F8-9F5200883604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821BAF-5E47-F8E6-437A-754EE47B6167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270B3F-ADE1-E500-CAC4-BE2B25E439CA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2542333-51CD-B485-4913-E08C47F79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CONVERGENCE AND PROXIMITY TESTS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660BE36-217B-CA00-7B85-C752C37826E0}"/>
              </a:ext>
            </a:extLst>
          </p:cNvPr>
          <p:cNvGrpSpPr/>
          <p:nvPr/>
        </p:nvGrpSpPr>
        <p:grpSpPr>
          <a:xfrm>
            <a:off x="2970377" y="1542326"/>
            <a:ext cx="6251246" cy="1965960"/>
            <a:chOff x="2030170" y="1542326"/>
            <a:chExt cx="6251246" cy="1965960"/>
          </a:xfrm>
        </p:grpSpPr>
        <p:sp>
          <p:nvSpPr>
            <p:cNvPr id="2" name="Content Placeholder 2">
              <a:extLst>
                <a:ext uri="{FF2B5EF4-FFF2-40B4-BE49-F238E27FC236}">
                  <a16:creationId xmlns:a16="http://schemas.microsoft.com/office/drawing/2014/main" id="{E9323E96-CE30-7561-72C2-318964D75F14}"/>
                </a:ext>
              </a:extLst>
            </p:cNvPr>
            <p:cNvSpPr txBox="1">
              <a:spLocks/>
            </p:cNvSpPr>
            <p:nvPr/>
          </p:nvSpPr>
          <p:spPr>
            <a:xfrm>
              <a:off x="4215586" y="1542326"/>
              <a:ext cx="1880414" cy="1965960"/>
            </a:xfrm>
            <a:prstGeom prst="rect">
              <a:avLst/>
            </a:prstGeom>
            <a:solidFill>
              <a:srgbClr val="C5C5C5"/>
            </a:solidFill>
            <a:ln w="28575"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it-IT" sz="3600" dirty="0">
                  <a:latin typeface="Bahnschrift SemiCondensed" panose="020B0502040204020203" pitchFamily="34" charset="0"/>
                </a:rPr>
                <a:t>ERROR CHECK BLOCK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4C72708-1B7C-B108-6088-D644DEB83A60}"/>
                </a:ext>
              </a:extLst>
            </p:cNvPr>
            <p:cNvCxnSpPr/>
            <p:nvPr/>
          </p:nvCxnSpPr>
          <p:spPr>
            <a:xfrm>
              <a:off x="2030170" y="2162476"/>
              <a:ext cx="218541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0D90A83-9639-5E3E-0D61-9E07EFD1E46D}"/>
                </a:ext>
              </a:extLst>
            </p:cNvPr>
            <p:cNvCxnSpPr/>
            <p:nvPr/>
          </p:nvCxnSpPr>
          <p:spPr>
            <a:xfrm>
              <a:off x="2030170" y="2945812"/>
              <a:ext cx="218541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EB95E8-F35F-D6C2-5A22-2A9A6F580D74}"/>
                </a:ext>
              </a:extLst>
            </p:cNvPr>
            <p:cNvSpPr txBox="1"/>
            <p:nvPr/>
          </p:nvSpPr>
          <p:spPr>
            <a:xfrm>
              <a:off x="2379281" y="1843272"/>
              <a:ext cx="1548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Desired trajectory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42AE1C7-F95F-8D89-B085-4394E1967D17}"/>
                </a:ext>
              </a:extLst>
            </p:cNvPr>
            <p:cNvSpPr txBox="1"/>
            <p:nvPr/>
          </p:nvSpPr>
          <p:spPr>
            <a:xfrm>
              <a:off x="2379281" y="2569491"/>
              <a:ext cx="1548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Actual trajectory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0C460B7-D77E-006F-802B-DE4631146BFB}"/>
                </a:ext>
              </a:extLst>
            </p:cNvPr>
            <p:cNvCxnSpPr/>
            <p:nvPr/>
          </p:nvCxnSpPr>
          <p:spPr>
            <a:xfrm>
              <a:off x="6096000" y="2151049"/>
              <a:ext cx="218541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EF6A9D3-BB4C-3718-D98F-B15F2D050916}"/>
                </a:ext>
              </a:extLst>
            </p:cNvPr>
            <p:cNvCxnSpPr/>
            <p:nvPr/>
          </p:nvCxnSpPr>
          <p:spPr>
            <a:xfrm>
              <a:off x="6096000" y="2954117"/>
              <a:ext cx="218541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00FC959-70CF-93E5-0648-4A1E9E153FA8}"/>
                </a:ext>
              </a:extLst>
            </p:cNvPr>
            <p:cNvSpPr txBox="1"/>
            <p:nvPr/>
          </p:nvSpPr>
          <p:spPr>
            <a:xfrm>
              <a:off x="6383992" y="1843271"/>
              <a:ext cx="1548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Distance norm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92E7FE9-C05F-8FB4-37C3-5E27B64A6EC7}"/>
                </a:ext>
              </a:extLst>
            </p:cNvPr>
            <p:cNvSpPr txBox="1"/>
            <p:nvPr/>
          </p:nvSpPr>
          <p:spPr>
            <a:xfrm>
              <a:off x="6383991" y="2599488"/>
              <a:ext cx="1548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Tracking flag</a:t>
              </a:r>
            </a:p>
          </p:txBody>
        </p:sp>
      </p:grp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C188249-36F7-2081-FD45-B9A39A5CF0B0}"/>
              </a:ext>
            </a:extLst>
          </p:cNvPr>
          <p:cNvSpPr txBox="1">
            <a:spLocks/>
          </p:cNvSpPr>
          <p:nvPr/>
        </p:nvSpPr>
        <p:spPr>
          <a:xfrm>
            <a:off x="662665" y="4429543"/>
            <a:ext cx="3004079" cy="2057165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1</a:t>
            </a:r>
          </a:p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Perform</a:t>
            </a:r>
            <a:r>
              <a:rPr lang="it-IT" sz="2000" b="1" dirty="0">
                <a:latin typeface="Bahnschrift SemiCondensed" panose="020B0502040204020203" pitchFamily="34" charset="0"/>
              </a:rPr>
              <a:t> N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simulations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starting</a:t>
            </a:r>
            <a:r>
              <a:rPr lang="it-IT" sz="2000" b="1" dirty="0">
                <a:latin typeface="Bahnschrift SemiCondensed" panose="020B0502040204020203" pitchFamily="34" charset="0"/>
              </a:rPr>
              <a:t> from random </a:t>
            </a:r>
            <a:r>
              <a:rPr lang="it-IT" sz="2000" b="1" dirty="0" err="1">
                <a:latin typeface="Bahnschrift SemiCondensed" panose="020B0502040204020203" pitchFamily="34" charset="0"/>
              </a:rPr>
              <a:t>initial</a:t>
            </a:r>
            <a:r>
              <a:rPr lang="it-IT" sz="2000" b="1" dirty="0">
                <a:latin typeface="Bahnschrift SemiCondensed" panose="020B0502040204020203" pitchFamily="34" charset="0"/>
              </a:rPr>
              <a:t> positions:</a:t>
            </a:r>
            <a:br>
              <a:rPr lang="it-IT" sz="2000" b="1" dirty="0">
                <a:latin typeface="Bahnschrift SemiCondensed" panose="020B0502040204020203" pitchFamily="34" charset="0"/>
              </a:rPr>
            </a:br>
            <a:r>
              <a:rPr lang="it-IT" sz="2000" dirty="0">
                <a:latin typeface="Bahnschrift SemiCondensed" panose="020B0502040204020203" pitchFamily="34" charset="0"/>
              </a:rPr>
              <a:t>for </a:t>
            </a:r>
            <a:r>
              <a:rPr lang="it-IT" sz="2000" dirty="0" err="1">
                <a:latin typeface="Bahnschrift SemiCondensed" panose="020B0502040204020203" pitchFamily="34" charset="0"/>
              </a:rPr>
              <a:t>every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simulation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collect</a:t>
            </a:r>
            <a:r>
              <a:rPr lang="it-IT" sz="2000" dirty="0">
                <a:latin typeface="Bahnschrift SemiCondensed" panose="020B0502040204020203" pitchFamily="34" charset="0"/>
              </a:rPr>
              <a:t> output of </a:t>
            </a:r>
            <a:r>
              <a:rPr lang="it-IT" sz="2000" dirty="0" err="1">
                <a:latin typeface="Bahnschrift SemiCondensed" panose="020B0502040204020203" pitchFamily="34" charset="0"/>
              </a:rPr>
              <a:t>error</a:t>
            </a:r>
            <a:r>
              <a:rPr lang="it-IT" sz="2000" dirty="0">
                <a:latin typeface="Bahnschrift SemiCondensed" panose="020B0502040204020203" pitchFamily="34" charset="0"/>
              </a:rPr>
              <a:t> check </a:t>
            </a:r>
            <a:r>
              <a:rPr lang="it-IT" sz="2000" dirty="0" err="1">
                <a:latin typeface="Bahnschrift SemiCondensed" panose="020B0502040204020203" pitchFamily="34" charset="0"/>
              </a:rPr>
              <a:t>block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9808BCF-14F1-EA6B-D217-F2A3E0259C17}"/>
              </a:ext>
            </a:extLst>
          </p:cNvPr>
          <p:cNvSpPr txBox="1">
            <a:spLocks/>
          </p:cNvSpPr>
          <p:nvPr/>
        </p:nvSpPr>
        <p:spPr>
          <a:xfrm>
            <a:off x="4215442" y="4429544"/>
            <a:ext cx="3606875" cy="213804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2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Tracking flag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1 </a:t>
            </a:r>
            <a:r>
              <a:rPr lang="it-IT" sz="2000" dirty="0" err="1">
                <a:latin typeface="Bahnschrift SemiCondensed" panose="020B0502040204020203" pitchFamily="34" charset="0"/>
              </a:rPr>
              <a:t>if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every</a:t>
            </a:r>
            <a:r>
              <a:rPr lang="it-IT" sz="2000" dirty="0">
                <a:latin typeface="Bahnschrift SemiCondensed" panose="020B0502040204020203" pitchFamily="34" charset="0"/>
              </a:rPr>
              <a:t> agent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very</a:t>
            </a:r>
            <a:r>
              <a:rPr lang="it-IT" sz="2000" dirty="0">
                <a:latin typeface="Bahnschrift SemiCondensed" panose="020B0502040204020203" pitchFamily="34" charset="0"/>
              </a:rPr>
              <a:t> close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Convergence</a:t>
            </a:r>
            <a:r>
              <a:rPr lang="it-IT" sz="2000" dirty="0">
                <a:latin typeface="Bahnschrift SemiCondensed" panose="020B0502040204020203" pitchFamily="34" charset="0"/>
              </a:rPr>
              <a:t> score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give</a:t>
            </a:r>
            <a:r>
              <a:rPr lang="it-IT" sz="2000" dirty="0">
                <a:latin typeface="Bahnschrift SemiCondensed" panose="020B0502040204020203" pitchFamily="34" charset="0"/>
              </a:rPr>
              <a:t> n by: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SCORE = NUMBER OF SUCCESSFUL SIMULATION / N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3930DA88-7453-B796-E678-563FDACFDF73}"/>
              </a:ext>
            </a:extLst>
          </p:cNvPr>
          <p:cNvSpPr txBox="1">
            <a:spLocks/>
          </p:cNvSpPr>
          <p:nvPr/>
        </p:nvSpPr>
        <p:spPr>
          <a:xfrm>
            <a:off x="8371014" y="4429544"/>
            <a:ext cx="3469887" cy="2120276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3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Compute the </a:t>
            </a:r>
            <a:r>
              <a:rPr lang="it-IT" sz="2000" dirty="0" err="1">
                <a:latin typeface="Bahnschrift SemiCondensed" panose="020B0502040204020203" pitchFamily="34" charset="0"/>
              </a:rPr>
              <a:t>avg</a:t>
            </a:r>
            <a:r>
              <a:rPr lang="it-IT" sz="2000" dirty="0">
                <a:latin typeface="Bahnschrift SemiCondensed" panose="020B0502040204020203" pitchFamily="34" charset="0"/>
              </a:rPr>
              <a:t> time to </a:t>
            </a:r>
            <a:r>
              <a:rPr lang="it-IT" sz="2000" dirty="0" err="1">
                <a:latin typeface="Bahnschrift SemiCondensed" panose="020B0502040204020203" pitchFamily="34" charset="0"/>
              </a:rPr>
              <a:t>reach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proper</a:t>
            </a:r>
            <a:r>
              <a:rPr lang="it-IT" sz="2000" dirty="0">
                <a:latin typeface="Bahnschrift SemiCondensed" panose="020B0502040204020203" pitchFamily="34" charset="0"/>
              </a:rPr>
              <a:t> tracking and the </a:t>
            </a:r>
            <a:r>
              <a:rPr lang="it-IT" sz="2000" dirty="0" err="1">
                <a:latin typeface="Bahnschrift SemiCondensed" panose="020B0502040204020203" pitchFamily="34" charset="0"/>
              </a:rPr>
              <a:t>avg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distance</a:t>
            </a:r>
            <a:r>
              <a:rPr lang="it-IT" sz="2000" dirty="0">
                <a:latin typeface="Bahnschrift SemiCondensed" panose="020B0502040204020203" pitchFamily="34" charset="0"/>
              </a:rPr>
              <a:t> from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when</a:t>
            </a:r>
            <a:r>
              <a:rPr lang="it-IT" sz="2000" dirty="0">
                <a:latin typeface="Bahnschrift SemiCondensed" panose="020B0502040204020203" pitchFamily="34" charset="0"/>
              </a:rPr>
              <a:t> flag = 1.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Use </a:t>
            </a:r>
            <a:r>
              <a:rPr lang="it-IT" sz="2000" dirty="0" err="1">
                <a:latin typeface="Bahnschrift SemiCondensed" panose="020B0502040204020203" pitchFamily="34" charset="0"/>
              </a:rPr>
              <a:t>only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successful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simulations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446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C6F02-42D8-1BB8-C3FE-F363C650D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54BE5FE-76A8-6110-1511-2BAB902825FE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8E21D4-0813-344F-27C5-8C277DD3570A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005B9E-88CD-5FF8-B41B-4F458261AB4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CC89AC-C869-A931-5F66-187348644F2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A59667A-D0F6-38AC-34CB-FC727EB54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SENSITIVITY TEST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C2D328B-66D7-F96C-1932-46841FEAA98F}"/>
              </a:ext>
            </a:extLst>
          </p:cNvPr>
          <p:cNvGrpSpPr/>
          <p:nvPr/>
        </p:nvGrpSpPr>
        <p:grpSpPr>
          <a:xfrm>
            <a:off x="2970377" y="1542326"/>
            <a:ext cx="6251246" cy="1965960"/>
            <a:chOff x="2030170" y="1542326"/>
            <a:chExt cx="6251246" cy="1965960"/>
          </a:xfrm>
        </p:grpSpPr>
        <p:sp>
          <p:nvSpPr>
            <p:cNvPr id="2" name="Content Placeholder 2">
              <a:extLst>
                <a:ext uri="{FF2B5EF4-FFF2-40B4-BE49-F238E27FC236}">
                  <a16:creationId xmlns:a16="http://schemas.microsoft.com/office/drawing/2014/main" id="{45EABE33-5F2E-F9DF-1BF1-7F2A434362B9}"/>
                </a:ext>
              </a:extLst>
            </p:cNvPr>
            <p:cNvSpPr txBox="1">
              <a:spLocks/>
            </p:cNvSpPr>
            <p:nvPr/>
          </p:nvSpPr>
          <p:spPr>
            <a:xfrm>
              <a:off x="4215586" y="1542326"/>
              <a:ext cx="1880414" cy="1965960"/>
            </a:xfrm>
            <a:prstGeom prst="rect">
              <a:avLst/>
            </a:prstGeom>
            <a:solidFill>
              <a:srgbClr val="C5C5C5"/>
            </a:solidFill>
            <a:ln w="28575"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it-IT" sz="3600" dirty="0">
                  <a:latin typeface="Bahnschrift SemiCondensed" panose="020B0502040204020203" pitchFamily="34" charset="0"/>
                </a:rPr>
                <a:t>ERROR CHECK BLOCK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9FA2BCE-1DCF-BE04-550B-6D0E66BBDD38}"/>
                </a:ext>
              </a:extLst>
            </p:cNvPr>
            <p:cNvCxnSpPr/>
            <p:nvPr/>
          </p:nvCxnSpPr>
          <p:spPr>
            <a:xfrm>
              <a:off x="2030170" y="2162476"/>
              <a:ext cx="218541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A9CF3F2-C71D-1112-763F-F11725A14F59}"/>
                </a:ext>
              </a:extLst>
            </p:cNvPr>
            <p:cNvCxnSpPr/>
            <p:nvPr/>
          </p:nvCxnSpPr>
          <p:spPr>
            <a:xfrm>
              <a:off x="2030170" y="2945812"/>
              <a:ext cx="218541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724602-3675-DA97-EF1F-D20E071D1D01}"/>
                </a:ext>
              </a:extLst>
            </p:cNvPr>
            <p:cNvSpPr txBox="1"/>
            <p:nvPr/>
          </p:nvSpPr>
          <p:spPr>
            <a:xfrm>
              <a:off x="2379281" y="1843272"/>
              <a:ext cx="1548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Desired trajectory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5C647B8-DECE-1EE6-A904-E344455A5FDD}"/>
                </a:ext>
              </a:extLst>
            </p:cNvPr>
            <p:cNvSpPr txBox="1"/>
            <p:nvPr/>
          </p:nvSpPr>
          <p:spPr>
            <a:xfrm>
              <a:off x="2379281" y="2569491"/>
              <a:ext cx="1548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Actual trajectory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4CF149F-53D1-42E2-9D5B-CEC806D44403}"/>
                </a:ext>
              </a:extLst>
            </p:cNvPr>
            <p:cNvCxnSpPr/>
            <p:nvPr/>
          </p:nvCxnSpPr>
          <p:spPr>
            <a:xfrm>
              <a:off x="6096000" y="2151049"/>
              <a:ext cx="218541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6356928-59F3-C735-9721-3C68515D4EAF}"/>
                </a:ext>
              </a:extLst>
            </p:cNvPr>
            <p:cNvCxnSpPr/>
            <p:nvPr/>
          </p:nvCxnSpPr>
          <p:spPr>
            <a:xfrm>
              <a:off x="6096000" y="2954117"/>
              <a:ext cx="218541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6F79529-A6BF-E62B-94D9-6D0BBA0A62A3}"/>
                </a:ext>
              </a:extLst>
            </p:cNvPr>
            <p:cNvSpPr txBox="1"/>
            <p:nvPr/>
          </p:nvSpPr>
          <p:spPr>
            <a:xfrm>
              <a:off x="6383992" y="1843271"/>
              <a:ext cx="1548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Distance norm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D741A1B-DAC8-BEFE-A7E4-E26ECCA67F72}"/>
                </a:ext>
              </a:extLst>
            </p:cNvPr>
            <p:cNvSpPr txBox="1"/>
            <p:nvPr/>
          </p:nvSpPr>
          <p:spPr>
            <a:xfrm>
              <a:off x="6383991" y="2599488"/>
              <a:ext cx="1548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Tracking flag</a:t>
              </a:r>
            </a:p>
          </p:txBody>
        </p:sp>
      </p:grp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3EED842-CC5F-3611-B74A-5E78ADEBFA57}"/>
              </a:ext>
            </a:extLst>
          </p:cNvPr>
          <p:cNvSpPr txBox="1">
            <a:spLocks/>
          </p:cNvSpPr>
          <p:nvPr/>
        </p:nvSpPr>
        <p:spPr>
          <a:xfrm>
            <a:off x="836289" y="3673414"/>
            <a:ext cx="3272727" cy="2876406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1</a:t>
            </a:r>
          </a:p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Perform</a:t>
            </a:r>
            <a:r>
              <a:rPr lang="it-IT" sz="2000" b="1" dirty="0">
                <a:latin typeface="Bahnschrift SemiCondensed" panose="020B0502040204020203" pitchFamily="34" charset="0"/>
              </a:rPr>
              <a:t> N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simulation</a:t>
            </a:r>
            <a:r>
              <a:rPr lang="it-IT" sz="2000" b="1" dirty="0">
                <a:latin typeface="Bahnschrift SemiCondensed" panose="020B0502040204020203" pitchFamily="34" charset="0"/>
              </a:rPr>
              <a:t>:</a:t>
            </a:r>
          </a:p>
          <a:p>
            <a:r>
              <a:rPr lang="it-IT" sz="2000" b="1" dirty="0" err="1">
                <a:latin typeface="Bahnschrift SemiCondensed" panose="020B0502040204020203" pitchFamily="34" charset="0"/>
              </a:rPr>
              <a:t>Starting</a:t>
            </a:r>
            <a:r>
              <a:rPr lang="it-IT" sz="2000" b="1" dirty="0">
                <a:latin typeface="Bahnschrift SemiCondensed" panose="020B0502040204020203" pitchFamily="34" charset="0"/>
              </a:rPr>
              <a:t> from random </a:t>
            </a:r>
            <a:r>
              <a:rPr lang="it-IT" sz="2000" b="1" dirty="0" err="1">
                <a:latin typeface="Bahnschrift SemiCondensed" panose="020B0502040204020203" pitchFamily="34" charset="0"/>
              </a:rPr>
              <a:t>initial</a:t>
            </a:r>
            <a:r>
              <a:rPr lang="it-IT" sz="2000" b="1" dirty="0">
                <a:latin typeface="Bahnschrift SemiCondensed" panose="020B0502040204020203" pitchFamily="34" charset="0"/>
              </a:rPr>
              <a:t> positions</a:t>
            </a:r>
          </a:p>
          <a:p>
            <a:r>
              <a:rPr lang="it-IT" sz="2000" b="1" dirty="0" err="1">
                <a:latin typeface="Bahnschrift SemiCondensed" panose="020B0502040204020203" pitchFamily="34" charset="0"/>
              </a:rPr>
              <a:t>Slightly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changing</a:t>
            </a:r>
            <a:r>
              <a:rPr lang="it-IT" sz="2000" b="1" dirty="0">
                <a:latin typeface="Bahnschrift SemiCondensed" panose="020B0502040204020203" pitchFamily="34" charset="0"/>
              </a:rPr>
              <a:t> control </a:t>
            </a:r>
            <a:r>
              <a:rPr lang="it-IT" sz="2000" b="1" dirty="0" err="1">
                <a:latin typeface="Bahnschrift SemiCondensed" panose="020B0502040204020203" pitchFamily="34" charset="0"/>
              </a:rPr>
              <a:t>parameters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for </a:t>
            </a:r>
            <a:r>
              <a:rPr lang="it-IT" sz="2000" dirty="0" err="1">
                <a:latin typeface="Bahnschrift SemiCondensed" panose="020B0502040204020203" pitchFamily="34" charset="0"/>
              </a:rPr>
              <a:t>every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simulation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collect</a:t>
            </a:r>
            <a:r>
              <a:rPr lang="it-IT" sz="2000" dirty="0">
                <a:latin typeface="Bahnschrift SemiCondensed" panose="020B0502040204020203" pitchFamily="34" charset="0"/>
              </a:rPr>
              <a:t> output of </a:t>
            </a:r>
            <a:r>
              <a:rPr lang="it-IT" sz="2000" dirty="0" err="1">
                <a:latin typeface="Bahnschrift SemiCondensed" panose="020B0502040204020203" pitchFamily="34" charset="0"/>
              </a:rPr>
              <a:t>error</a:t>
            </a:r>
            <a:r>
              <a:rPr lang="it-IT" sz="2000" dirty="0">
                <a:latin typeface="Bahnschrift SemiCondensed" panose="020B0502040204020203" pitchFamily="34" charset="0"/>
              </a:rPr>
              <a:t> check </a:t>
            </a:r>
            <a:r>
              <a:rPr lang="it-IT" sz="2000" dirty="0" err="1">
                <a:latin typeface="Bahnschrift SemiCondensed" panose="020B0502040204020203" pitchFamily="34" charset="0"/>
              </a:rPr>
              <a:t>block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138A5C7-6E23-D7EB-4C08-AD0AC570F1F9}"/>
              </a:ext>
            </a:extLst>
          </p:cNvPr>
          <p:cNvSpPr txBox="1">
            <a:spLocks/>
          </p:cNvSpPr>
          <p:nvPr/>
        </p:nvSpPr>
        <p:spPr>
          <a:xfrm>
            <a:off x="8049836" y="3673415"/>
            <a:ext cx="3265864" cy="2876406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2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Tracking flag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1 </a:t>
            </a:r>
            <a:r>
              <a:rPr lang="it-IT" sz="2000" dirty="0" err="1">
                <a:latin typeface="Bahnschrift SemiCondensed" panose="020B0502040204020203" pitchFamily="34" charset="0"/>
              </a:rPr>
              <a:t>if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every</a:t>
            </a:r>
            <a:r>
              <a:rPr lang="it-IT" sz="2000" dirty="0">
                <a:latin typeface="Bahnschrift SemiCondensed" panose="020B0502040204020203" pitchFamily="34" charset="0"/>
              </a:rPr>
              <a:t> agent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very</a:t>
            </a:r>
            <a:r>
              <a:rPr lang="it-IT" sz="2000" dirty="0">
                <a:latin typeface="Bahnschrift SemiCondensed" panose="020B0502040204020203" pitchFamily="34" charset="0"/>
              </a:rPr>
              <a:t> close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Convergence</a:t>
            </a:r>
            <a:r>
              <a:rPr lang="it-IT" sz="2000" dirty="0">
                <a:latin typeface="Bahnschrift SemiCondensed" panose="020B0502040204020203" pitchFamily="34" charset="0"/>
              </a:rPr>
              <a:t> score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give</a:t>
            </a:r>
            <a:r>
              <a:rPr lang="it-IT" sz="2000" dirty="0">
                <a:latin typeface="Bahnschrift SemiCondensed" panose="020B0502040204020203" pitchFamily="34" charset="0"/>
              </a:rPr>
              <a:t> n by: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SCORE = NUMBER OF SUCCESSFUL SIMULATION / N</a:t>
            </a:r>
          </a:p>
        </p:txBody>
      </p:sp>
    </p:spTree>
    <p:extLst>
      <p:ext uri="{BB962C8B-B14F-4D97-AF65-F5344CB8AC3E}">
        <p14:creationId xmlns:p14="http://schemas.microsoft.com/office/powerpoint/2010/main" val="1083382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0C3E3FF-6E4C-7523-0BD4-BEDA6EB5875C}"/>
              </a:ext>
            </a:extLst>
          </p:cNvPr>
          <p:cNvSpPr/>
          <p:nvPr/>
        </p:nvSpPr>
        <p:spPr>
          <a:xfrm>
            <a:off x="876300" y="0"/>
            <a:ext cx="11315700" cy="685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98589" y="2338012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32"/>
            <a:ext cx="12192000" cy="976276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- IMPLEMENTATION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857A8C-9035-DB7C-DAB1-822DC348D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58" y="830980"/>
            <a:ext cx="6836596" cy="2241870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4B984C-DBFB-4103-2E6F-27C9D15FF2E6}"/>
              </a:ext>
            </a:extLst>
          </p:cNvPr>
          <p:cNvSpPr txBox="1">
            <a:spLocks/>
          </p:cNvSpPr>
          <p:nvPr/>
        </p:nvSpPr>
        <p:spPr>
          <a:xfrm>
            <a:off x="8097012" y="830980"/>
            <a:ext cx="3116417" cy="2241870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asympatotically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stable</a:t>
            </a:r>
            <a:r>
              <a:rPr lang="it-IT" sz="2000" b="1" dirty="0">
                <a:latin typeface="Bahnschrift SemiCondensed" panose="020B0502040204020203" pitchFamily="34" charset="0"/>
              </a:rPr>
              <a:t> control </a:t>
            </a:r>
            <a:r>
              <a:rPr lang="it-IT" sz="2000" b="1" dirty="0" err="1">
                <a:latin typeface="Bahnschrift SemiCondensed" panose="020B0502040204020203" pitchFamily="34" charset="0"/>
              </a:rPr>
              <a:t>law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>
                <a:latin typeface="Bahnschrift SemiCondensed" panose="020B0502040204020203" pitchFamily="34" charset="0"/>
              </a:rPr>
              <a:t>from </a:t>
            </a:r>
            <a:r>
              <a:rPr lang="it-IT" sz="2000" dirty="0" err="1">
                <a:latin typeface="Bahnschrift SemiCondensed" panose="020B0502040204020203" pitchFamily="34" charset="0"/>
              </a:rPr>
              <a:t>application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Barbalat’s</a:t>
            </a:r>
            <a:r>
              <a:rPr lang="it-IT" sz="2000" dirty="0">
                <a:latin typeface="Bahnschrift SemiCondensed" panose="020B0502040204020203" pitchFamily="34" charset="0"/>
              </a:rPr>
              <a:t> Lemma and </a:t>
            </a: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have</a:t>
            </a:r>
            <a:r>
              <a:rPr lang="it-IT" sz="2000" dirty="0">
                <a:latin typeface="Bahnschrift SemiCondensed" panose="020B0502040204020203" pitchFamily="34" charset="0"/>
              </a:rPr>
              <a:t> a </a:t>
            </a:r>
            <a:r>
              <a:rPr lang="it-IT" sz="2000" dirty="0" err="1">
                <a:latin typeface="Bahnschrift SemiCondensed" panose="020B0502040204020203" pitchFamily="34" charset="0"/>
              </a:rPr>
              <a:t>circular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to follow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CA56D0-456C-0612-70E3-033AD0685EE6}"/>
                  </a:ext>
                </a:extLst>
              </p:cNvPr>
              <p:cNvSpPr txBox="1"/>
              <p:nvPr/>
            </p:nvSpPr>
            <p:spPr>
              <a:xfrm>
                <a:off x="5468389" y="3488828"/>
                <a:ext cx="3811247" cy="8257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CA56D0-456C-0612-70E3-033AD0685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389" y="3488828"/>
                <a:ext cx="3811247" cy="8257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E0B798C2-9248-5B17-DB67-A795DBB9C04A}"/>
              </a:ext>
            </a:extLst>
          </p:cNvPr>
          <p:cNvGrpSpPr/>
          <p:nvPr/>
        </p:nvGrpSpPr>
        <p:grpSpPr>
          <a:xfrm>
            <a:off x="5913834" y="4455264"/>
            <a:ext cx="3023755" cy="979993"/>
            <a:chOff x="7134606" y="3429000"/>
            <a:chExt cx="3737610" cy="979993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DF01D4E-FEAF-27D9-DBE0-82E0E4BA1530}"/>
                    </a:ext>
                  </a:extLst>
                </p:cNvPr>
                <p:cNvSpPr txBox="1"/>
                <p:nvPr/>
              </p:nvSpPr>
              <p:spPr>
                <a:xfrm>
                  <a:off x="7134606" y="3429000"/>
                  <a:ext cx="3737610" cy="369332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i="0">
                            <a:latin typeface="Cambria Math" panose="02040503050406030204" pitchFamily="18" charset="0"/>
                          </a:rPr>
                          <m:t>=2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DF01D4E-FEAF-27D9-DBE0-82E0E4BA15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4606" y="3429000"/>
                  <a:ext cx="373761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E14A9FF-85D9-69AB-106B-3002C176A2CB}"/>
                    </a:ext>
                  </a:extLst>
                </p:cNvPr>
                <p:cNvSpPr txBox="1"/>
                <p:nvPr/>
              </p:nvSpPr>
              <p:spPr>
                <a:xfrm>
                  <a:off x="7360920" y="3706813"/>
                  <a:ext cx="3246120" cy="702180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GB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  <m:sup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E14A9FF-85D9-69AB-106B-3002C176A2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920" y="3706813"/>
                  <a:ext cx="3246120" cy="70218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B2C3660-E0A6-6268-F7A4-77643BDEFDCC}"/>
                  </a:ext>
                </a:extLst>
              </p:cNvPr>
              <p:cNvSpPr txBox="1"/>
              <p:nvPr/>
            </p:nvSpPr>
            <p:spPr>
              <a:xfrm>
                <a:off x="5308638" y="5603177"/>
                <a:ext cx="4234148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B2C3660-E0A6-6268-F7A4-77643BDEF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638" y="5603177"/>
                <a:ext cx="4234148" cy="7101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4FB96251-41CD-8405-7290-EDCFB43F31B9}"/>
              </a:ext>
            </a:extLst>
          </p:cNvPr>
          <p:cNvSpPr txBox="1"/>
          <p:nvPr/>
        </p:nvSpPr>
        <p:spPr>
          <a:xfrm>
            <a:off x="3439858" y="3776102"/>
            <a:ext cx="1755900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F16572-E2DD-8865-7AEA-A0BDA6A17740}"/>
              </a:ext>
            </a:extLst>
          </p:cNvPr>
          <p:cNvSpPr txBox="1"/>
          <p:nvPr/>
        </p:nvSpPr>
        <p:spPr>
          <a:xfrm>
            <a:off x="3439858" y="4774205"/>
            <a:ext cx="1988463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GAINS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2CB8CC-22F7-24B2-607D-396E5289BFF6}"/>
              </a:ext>
            </a:extLst>
          </p:cNvPr>
          <p:cNvSpPr txBox="1"/>
          <p:nvPr/>
        </p:nvSpPr>
        <p:spPr>
          <a:xfrm>
            <a:off x="3439859" y="5776119"/>
            <a:ext cx="2832925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31719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- RESULTS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E4881A-30C6-6AA1-366D-4FCAEE820166}"/>
              </a:ext>
            </a:extLst>
          </p:cNvPr>
          <p:cNvSpPr txBox="1">
            <a:spLocks/>
          </p:cNvSpPr>
          <p:nvPr/>
        </p:nvSpPr>
        <p:spPr>
          <a:xfrm>
            <a:off x="1370843" y="1544015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90%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E754ABA-4B90-B483-5295-069CEDBD8359}"/>
              </a:ext>
            </a:extLst>
          </p:cNvPr>
          <p:cNvSpPr txBox="1">
            <a:spLocks/>
          </p:cNvSpPr>
          <p:nvPr/>
        </p:nvSpPr>
        <p:spPr>
          <a:xfrm>
            <a:off x="2202813" y="3137814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86.67%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30862F-AE1F-34BE-1F57-7797DC41BCB4}"/>
              </a:ext>
            </a:extLst>
          </p:cNvPr>
          <p:cNvSpPr txBox="1">
            <a:spLocks/>
          </p:cNvSpPr>
          <p:nvPr/>
        </p:nvSpPr>
        <p:spPr>
          <a:xfrm>
            <a:off x="1370843" y="46946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norm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distance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0.240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65DE4B-2554-BDA3-D6C7-374469914F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7" t="5241" r="11933" b="4626"/>
          <a:stretch/>
        </p:blipFill>
        <p:spPr>
          <a:xfrm>
            <a:off x="6457568" y="1620468"/>
            <a:ext cx="4858132" cy="4500522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163127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10D7C-2213-5F0E-0021-EFBE24149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6C7E1D-3E23-249F-B350-7FD947073D42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D732ED-2363-DB09-96E1-8A23CAFFE345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8B9BF1-C823-476D-C322-2A2338FC5C8F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1ED84C-C7A3-ACA1-80D1-7F3944753680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D43288-25F4-AD3E-ED68-A32F3B1F3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-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307F09-0BB4-A609-374B-38D86BEF94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1" t="4447" r="14357" b="5977"/>
          <a:stretch/>
        </p:blipFill>
        <p:spPr>
          <a:xfrm>
            <a:off x="3758775" y="1503748"/>
            <a:ext cx="4674450" cy="4396860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2485873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BA189-FC6E-0FDC-C77A-9E336C703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48FF828-F279-601C-56F8-BBD66FDB1536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7AD18-94BE-7A7B-1AF8-EBEDA7D1523E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7F748B-7053-7D09-FE86-60369C361744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7120FD-7EDB-5AD9-B84D-6F9B0221978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D4DBB6D-CA6E-55C8-34F3-294EAFF6F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– IMPLEMENTATION ISSUES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0E1089D-2E0F-2394-5C77-EEA411074568}"/>
              </a:ext>
            </a:extLst>
          </p:cNvPr>
          <p:cNvSpPr txBox="1">
            <a:spLocks/>
          </p:cNvSpPr>
          <p:nvPr/>
        </p:nvSpPr>
        <p:spPr>
          <a:xfrm>
            <a:off x="908715" y="1566569"/>
            <a:ext cx="5885277" cy="1396088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800" dirty="0">
                <a:latin typeface="Bahnschrift SemiCondensed" panose="020B0502040204020203" pitchFamily="34" charset="0"/>
              </a:rPr>
              <a:t>UNWRAP </a:t>
            </a:r>
            <a:r>
              <a:rPr lang="it-IT" sz="2000" dirty="0">
                <a:latin typeface="Bahnschrift SemiCondensed" panose="020B0502040204020203" pitchFamily="34" charset="0"/>
              </a:rPr>
              <a:t>in </a:t>
            </a:r>
            <a:r>
              <a:rPr lang="it-IT" sz="2000" dirty="0" err="1">
                <a:latin typeface="Bahnschrift SemiCondensed" panose="020B0502040204020203" pitchFamily="34" charset="0"/>
              </a:rPr>
              <a:t>differential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flatness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block</a:t>
            </a:r>
            <a:r>
              <a:rPr lang="it-IT" sz="2000" dirty="0">
                <a:latin typeface="Bahnschrift SemiCondensed" panose="020B0502040204020203" pitchFamily="34" charset="0"/>
              </a:rPr>
              <a:t> for 			       angle theta </a:t>
            </a:r>
            <a:r>
              <a:rPr lang="it-IT" sz="2000" dirty="0" err="1">
                <a:latin typeface="Bahnschrift SemiCondensed" panose="020B0502040204020203" pitchFamily="34" charset="0"/>
              </a:rPr>
              <a:t>computation</a:t>
            </a:r>
            <a:endParaRPr lang="it-IT" sz="4800" dirty="0">
              <a:latin typeface="Bahnschrift SemiCondensed" panose="020B0502040204020203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AF5C508-7ABB-8C1E-8BA3-7A146E6CA884}"/>
              </a:ext>
            </a:extLst>
          </p:cNvPr>
          <p:cNvSpPr txBox="1">
            <a:spLocks/>
          </p:cNvSpPr>
          <p:nvPr/>
        </p:nvSpPr>
        <p:spPr>
          <a:xfrm>
            <a:off x="4434841" y="3090086"/>
            <a:ext cx="6443472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800" dirty="0">
                <a:latin typeface="Bahnschrift SemiCondensed" panose="020B0502040204020203" pitchFamily="34" charset="0"/>
              </a:rPr>
              <a:t>DERIVATIVES </a:t>
            </a:r>
            <a:r>
              <a:rPr lang="it-IT" sz="2000" dirty="0" err="1">
                <a:latin typeface="Bahnschrift SemiCondensed" panose="020B0502040204020203" pitchFamily="34" charset="0"/>
              </a:rPr>
              <a:t>computation</a:t>
            </a:r>
            <a:r>
              <a:rPr lang="it-IT" sz="2000" dirty="0">
                <a:latin typeface="Bahnschrift SemiCondensed" panose="020B0502040204020203" pitchFamily="34" charset="0"/>
              </a:rPr>
              <a:t> in 				       </a:t>
            </a:r>
            <a:r>
              <a:rPr lang="it-IT" sz="2000" dirty="0" err="1">
                <a:latin typeface="Bahnschrift SemiCondensed" panose="020B0502040204020203" pitchFamily="34" charset="0"/>
              </a:rPr>
              <a:t>differential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flatness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block</a:t>
            </a:r>
            <a:endParaRPr lang="it-IT" sz="4800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BC9ED-0A94-FA76-2945-A176A62F9A44}"/>
              </a:ext>
            </a:extLst>
          </p:cNvPr>
          <p:cNvSpPr txBox="1">
            <a:spLocks/>
          </p:cNvSpPr>
          <p:nvPr/>
        </p:nvSpPr>
        <p:spPr>
          <a:xfrm>
            <a:off x="908715" y="4540105"/>
            <a:ext cx="5885277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800" dirty="0">
                <a:latin typeface="Bahnschrift SemiCondensed" panose="020B0502040204020203" pitchFamily="34" charset="0"/>
              </a:rPr>
              <a:t>ALPHA </a:t>
            </a:r>
            <a:r>
              <a:rPr lang="it-IT" sz="2000" dirty="0">
                <a:latin typeface="Bahnschrift SemiCondensed" panose="020B0502040204020203" pitchFamily="34" charset="0"/>
              </a:rPr>
              <a:t>tuning via trial and </a:t>
            </a:r>
            <a:r>
              <a:rPr lang="it-IT" sz="2000" dirty="0" err="1">
                <a:latin typeface="Bahnschrift SemiCondensed" panose="020B0502040204020203" pitchFamily="34" charset="0"/>
              </a:rPr>
              <a:t>error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method</a:t>
            </a:r>
            <a:endParaRPr lang="it-IT" sz="48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478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2B33654-AFD3-C501-B298-731EFD3B5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73AA798-5393-E855-8399-9B0FDB574E04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0594A0-55E3-E094-98D4-7700F7525BA9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898C72-9771-BDFF-6719-9835B22620F5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4E1155-7BB2-6A68-AF32-A338D698C1E9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13A5B9-7628-FDCC-FAC3-0238EDAEC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THIS IS THE EXPLANATION – HIDDEN SLIDE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5E4FC2B-8ECF-356C-5D91-353D430B1AA8}"/>
              </a:ext>
            </a:extLst>
          </p:cNvPr>
          <p:cNvSpPr txBox="1">
            <a:spLocks/>
          </p:cNvSpPr>
          <p:nvPr/>
        </p:nvSpPr>
        <p:spPr>
          <a:xfrm>
            <a:off x="908715" y="1566569"/>
            <a:ext cx="5885277" cy="139608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Unwrap</a:t>
            </a:r>
            <a:r>
              <a:rPr lang="it-IT" sz="2000" dirty="0">
                <a:latin typeface="Bahnschrift SemiCondensed" panose="020B0502040204020203" pitchFamily="34" charset="0"/>
              </a:rPr>
              <a:t>: </a:t>
            </a:r>
            <a:r>
              <a:rPr lang="it-IT" sz="2000" dirty="0" err="1">
                <a:latin typeface="Bahnschrift SemiCondensed" panose="020B0502040204020203" pitchFamily="34" charset="0"/>
              </a:rPr>
              <a:t>used</a:t>
            </a:r>
            <a:r>
              <a:rPr lang="it-IT" sz="2000" dirty="0">
                <a:latin typeface="Bahnschrift SemiCondensed" panose="020B0502040204020203" pitchFamily="34" charset="0"/>
              </a:rPr>
              <a:t> to </a:t>
            </a:r>
            <a:r>
              <a:rPr lang="it-IT" sz="2000" dirty="0" err="1">
                <a:latin typeface="Bahnschrift SemiCondensed" panose="020B0502040204020203" pitchFamily="34" charset="0"/>
              </a:rPr>
              <a:t>avid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discontinuity</a:t>
            </a:r>
            <a:r>
              <a:rPr lang="it-IT" sz="2000" dirty="0">
                <a:latin typeface="Bahnschrift SemiCondensed" panose="020B0502040204020203" pitchFamily="34" charset="0"/>
              </a:rPr>
              <a:t> in angle </a:t>
            </a:r>
            <a:r>
              <a:rPr lang="it-IT" sz="2000" dirty="0" err="1">
                <a:latin typeface="Bahnschrift SemiCondensed" panose="020B0502040204020203" pitchFamily="34" charset="0"/>
              </a:rPr>
              <a:t>computation</a:t>
            </a:r>
            <a:r>
              <a:rPr lang="it-IT" sz="2000" dirty="0">
                <a:latin typeface="Bahnschrift SemiCondensed" panose="020B0502040204020203" pitchFamily="34" charset="0"/>
              </a:rPr>
              <a:t>. </a:t>
            </a:r>
            <a:r>
              <a:rPr lang="it-IT" sz="2000" dirty="0" err="1">
                <a:latin typeface="Bahnschrift SemiCondensed" panose="020B0502040204020203" pitchFamily="34" charset="0"/>
              </a:rPr>
              <a:t>Discontinuities</a:t>
            </a:r>
            <a:r>
              <a:rPr lang="it-IT" sz="2000" dirty="0">
                <a:latin typeface="Bahnschrift SemiCondensed" panose="020B0502040204020203" pitchFamily="34" charset="0"/>
              </a:rPr>
              <a:t> lead to </a:t>
            </a:r>
            <a:r>
              <a:rPr lang="it-IT" sz="2000" dirty="0" err="1">
                <a:latin typeface="Bahnschrift SemiCondensed" panose="020B0502040204020203" pitchFamily="34" charset="0"/>
              </a:rPr>
              <a:t>unexpected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behaviour</a:t>
            </a:r>
            <a:r>
              <a:rPr lang="it-IT" sz="2000" dirty="0">
                <a:latin typeface="Bahnschrift SemiCondensed" panose="020B0502040204020203" pitchFamily="34" charset="0"/>
              </a:rPr>
              <a:t> of the system.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5C40AA-D5EA-1B44-D4B6-7B708D2D3FA2}"/>
              </a:ext>
            </a:extLst>
          </p:cNvPr>
          <p:cNvSpPr txBox="1">
            <a:spLocks/>
          </p:cNvSpPr>
          <p:nvPr/>
        </p:nvSpPr>
        <p:spPr>
          <a:xfrm>
            <a:off x="4434841" y="3090086"/>
            <a:ext cx="6443472" cy="132556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First </a:t>
            </a:r>
            <a:r>
              <a:rPr lang="it-IT" sz="2000" dirty="0" err="1">
                <a:latin typeface="Bahnschrift SemiCondensed" panose="020B0502040204020203" pitchFamily="34" charset="0"/>
              </a:rPr>
              <a:t>order</a:t>
            </a:r>
            <a:r>
              <a:rPr lang="it-IT" sz="2000" dirty="0">
                <a:latin typeface="Bahnschrift SemiCondensed" panose="020B0502040204020203" pitchFamily="34" charset="0"/>
              </a:rPr>
              <a:t> high pass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E025A-628A-0FBE-AB43-2FA599CC3CF4}"/>
              </a:ext>
            </a:extLst>
          </p:cNvPr>
          <p:cNvSpPr txBox="1">
            <a:spLocks/>
          </p:cNvSpPr>
          <p:nvPr/>
        </p:nvSpPr>
        <p:spPr>
          <a:xfrm>
            <a:off x="908715" y="4540105"/>
            <a:ext cx="5885277" cy="132556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Large </a:t>
            </a:r>
            <a:r>
              <a:rPr lang="it-IT" sz="2000" dirty="0" err="1">
                <a:latin typeface="Bahnschrift SemiCondensed" panose="020B0502040204020203" pitchFamily="34" charset="0"/>
              </a:rPr>
              <a:t>alphas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increase</a:t>
            </a:r>
            <a:r>
              <a:rPr lang="it-IT" sz="2000" dirty="0">
                <a:latin typeface="Bahnschrift SemiCondensed" panose="020B0502040204020203" pitchFamily="34" charset="0"/>
              </a:rPr>
              <a:t> the control action. </a:t>
            </a:r>
            <a:r>
              <a:rPr lang="it-IT" sz="2000" dirty="0" err="1">
                <a:latin typeface="Bahnschrift SemiCondensed" panose="020B0502040204020203" pitchFamily="34" charset="0"/>
              </a:rPr>
              <a:t>Excessive</a:t>
            </a:r>
            <a:r>
              <a:rPr lang="it-IT" sz="2000" dirty="0">
                <a:latin typeface="Bahnschrift SemiCondensed" panose="020B0502040204020203" pitchFamily="34" charset="0"/>
              </a:rPr>
              <a:t> control action leads to slow </a:t>
            </a:r>
            <a:r>
              <a:rPr lang="it-IT" sz="2000" dirty="0" err="1">
                <a:latin typeface="Bahnschrift SemiCondensed" panose="020B0502040204020203" pitchFamily="34" charset="0"/>
              </a:rPr>
              <a:t>convergence</a:t>
            </a:r>
            <a:r>
              <a:rPr lang="it-IT" sz="2000" dirty="0">
                <a:latin typeface="Bahnschrift SemiCondensed" panose="020B0502040204020203" pitchFamily="34" charset="0"/>
              </a:rPr>
              <a:t> time to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and more backup </a:t>
            </a:r>
            <a:r>
              <a:rPr lang="it-IT" sz="2000" dirty="0" err="1">
                <a:latin typeface="Bahnschrift SemiCondensed" panose="020B0502040204020203" pitchFamily="34" charset="0"/>
              </a:rPr>
              <a:t>manuevers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EDB8D-E5F4-980B-BF48-951664710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49C7DD3-1202-D345-C1EA-BEBEE6E5A29A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C97C9F-BC4A-EDC6-FF85-2E4C451BEDF7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3BDEE9-963E-748E-5DE6-DB86E4EE5B83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DD6DCC-EE36-AFCC-8437-FB957E4814A4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DBB408B-1E97-EAE9-79E4-5EE85D5418CC}"/>
              </a:ext>
            </a:extLst>
          </p:cNvPr>
          <p:cNvSpPr txBox="1">
            <a:spLocks/>
          </p:cNvSpPr>
          <p:nvPr/>
        </p:nvSpPr>
        <p:spPr>
          <a:xfrm>
            <a:off x="8135783" y="1060291"/>
            <a:ext cx="3321650" cy="2280404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asympatotically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stable</a:t>
            </a:r>
            <a:r>
              <a:rPr lang="it-IT" sz="2000" b="1" dirty="0">
                <a:latin typeface="Bahnschrift SemiCondensed" panose="020B0502040204020203" pitchFamily="34" charset="0"/>
              </a:rPr>
              <a:t> control </a:t>
            </a:r>
            <a:r>
              <a:rPr lang="it-IT" sz="2000" b="1" dirty="0" err="1">
                <a:latin typeface="Bahnschrift SemiCondensed" panose="020B0502040204020203" pitchFamily="34" charset="0"/>
              </a:rPr>
              <a:t>law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>
                <a:latin typeface="Bahnschrift SemiCondensed" panose="020B0502040204020203" pitchFamily="34" charset="0"/>
              </a:rPr>
              <a:t>from </a:t>
            </a:r>
            <a:r>
              <a:rPr lang="it-IT" sz="2000" dirty="0" err="1">
                <a:latin typeface="Bahnschrift SemiCondensed" panose="020B0502040204020203" pitchFamily="34" charset="0"/>
              </a:rPr>
              <a:t>application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Barbalat’s</a:t>
            </a:r>
            <a:r>
              <a:rPr lang="it-IT" sz="2000" dirty="0">
                <a:latin typeface="Bahnschrift SemiCondensed" panose="020B0502040204020203" pitchFamily="34" charset="0"/>
              </a:rPr>
              <a:t> Lemma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413553-415F-094A-95E6-1CC13B7357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14" y="1060291"/>
            <a:ext cx="7164931" cy="2280404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83347AA-DB92-0899-0321-8C7A88C8BFCE}"/>
              </a:ext>
            </a:extLst>
          </p:cNvPr>
          <p:cNvSpPr txBox="1">
            <a:spLocks/>
          </p:cNvSpPr>
          <p:nvPr/>
        </p:nvSpPr>
        <p:spPr>
          <a:xfrm>
            <a:off x="0" y="2132"/>
            <a:ext cx="12192000" cy="97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NON-LINEAR CONTROLLER -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E50B1A-A628-E50F-471F-88939A71F5ED}"/>
                  </a:ext>
                </a:extLst>
              </p:cNvPr>
              <p:cNvSpPr txBox="1"/>
              <p:nvPr/>
            </p:nvSpPr>
            <p:spPr>
              <a:xfrm>
                <a:off x="4838104" y="5849361"/>
                <a:ext cx="4234148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E50B1A-A628-E50F-471F-88939A71F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104" y="5849361"/>
                <a:ext cx="4234148" cy="710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F9C7773-79E6-D3E8-D77A-3F16E005EF6B}"/>
              </a:ext>
            </a:extLst>
          </p:cNvPr>
          <p:cNvSpPr txBox="1"/>
          <p:nvPr/>
        </p:nvSpPr>
        <p:spPr>
          <a:xfrm>
            <a:off x="2942948" y="6022303"/>
            <a:ext cx="3064825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C974083-BB04-C6C7-4E22-5321515C0C4B}"/>
                  </a:ext>
                </a:extLst>
              </p:cNvPr>
              <p:cNvSpPr txBox="1"/>
              <p:nvPr/>
            </p:nvSpPr>
            <p:spPr>
              <a:xfrm>
                <a:off x="5392697" y="4792160"/>
                <a:ext cx="3362706" cy="656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GB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ad>
                        <m:radPr>
                          <m:degHide m:val="on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GB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sSubSup>
                            <m:sSubSup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C974083-BB04-C6C7-4E22-5321515C0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697" y="4792160"/>
                <a:ext cx="3362706" cy="6560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BA36ED4-903B-3C00-ED88-105BFFAE8C14}"/>
                  </a:ext>
                </a:extLst>
              </p:cNvPr>
              <p:cNvSpPr txBox="1"/>
              <p:nvPr/>
            </p:nvSpPr>
            <p:spPr>
              <a:xfrm>
                <a:off x="5475352" y="5398146"/>
                <a:ext cx="30487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BA36ED4-903B-3C00-ED88-105BFFAE8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352" y="5398146"/>
                <a:ext cx="304876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FC374BE-A4D0-BCD7-FFE6-57D0E0B81250}"/>
              </a:ext>
            </a:extLst>
          </p:cNvPr>
          <p:cNvSpPr txBox="1"/>
          <p:nvPr/>
        </p:nvSpPr>
        <p:spPr>
          <a:xfrm>
            <a:off x="2942948" y="5161314"/>
            <a:ext cx="2071019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GAINS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2AA3ED0-BE01-FC53-530B-7B764647D772}"/>
                  </a:ext>
                </a:extLst>
              </p:cNvPr>
              <p:cNvSpPr txBox="1"/>
              <p:nvPr/>
            </p:nvSpPr>
            <p:spPr>
              <a:xfrm>
                <a:off x="4506275" y="3633221"/>
                <a:ext cx="5423886" cy="1117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f>
                                    <m:fPr>
                                      <m:ctrl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𝑠𝑖𝑛</m:t>
                                      </m:r>
                                      <m:r>
                                        <a:rPr lang="en-GB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2AA3ED0-BE01-FC53-530B-7B764647D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275" y="3633221"/>
                <a:ext cx="5423886" cy="1117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3CD6BCBB-1BD2-F063-9A3E-39A002E0BBDD}"/>
              </a:ext>
            </a:extLst>
          </p:cNvPr>
          <p:cNvSpPr txBox="1"/>
          <p:nvPr/>
        </p:nvSpPr>
        <p:spPr>
          <a:xfrm>
            <a:off x="2942948" y="4012555"/>
            <a:ext cx="2071019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</p:spTree>
    <p:extLst>
      <p:ext uri="{BB962C8B-B14F-4D97-AF65-F5344CB8AC3E}">
        <p14:creationId xmlns:p14="http://schemas.microsoft.com/office/powerpoint/2010/main" val="1188911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DF8C74-3DD6-0661-95C0-52B3983589E1}"/>
              </a:ext>
            </a:extLst>
          </p:cNvPr>
          <p:cNvSpPr/>
          <p:nvPr/>
        </p:nvSpPr>
        <p:spPr>
          <a:xfrm>
            <a:off x="1016000" y="0"/>
            <a:ext cx="11176000" cy="7062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EABE6-0288-5127-5D5C-D284C8D6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3BF60-57F9-CF0A-2E05-ADF865289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05585"/>
            <a:ext cx="10515600" cy="775335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3 mobile </a:t>
            </a:r>
            <a:r>
              <a:rPr lang="it-IT" sz="2000" dirty="0" err="1">
                <a:latin typeface="Bahnschrift SemiCondensed" panose="020B0502040204020203" pitchFamily="34" charset="0"/>
              </a:rPr>
              <a:t>robotic</a:t>
            </a:r>
            <a:r>
              <a:rPr lang="it-IT" sz="2000" dirty="0">
                <a:latin typeface="Bahnschrift SemiCondensed" panose="020B0502040204020203" pitchFamily="34" charset="0"/>
              </a:rPr>
              <a:t> agents </a:t>
            </a:r>
            <a:r>
              <a:rPr lang="it-IT" sz="2000" dirty="0" err="1">
                <a:latin typeface="Bahnschrift SemiCondensed" panose="020B0502040204020203" pitchFamily="34" charset="0"/>
              </a:rPr>
              <a:t>should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agree</a:t>
            </a:r>
            <a:r>
              <a:rPr lang="it-IT" sz="2000" dirty="0">
                <a:latin typeface="Bahnschrift SemiCondensed" panose="020B0502040204020203" pitchFamily="34" charset="0"/>
              </a:rPr>
              <a:t> on a rendez-vous point, </a:t>
            </a:r>
            <a:r>
              <a:rPr lang="it-IT" sz="2000" dirty="0" err="1">
                <a:latin typeface="Bahnschrift SemiCondensed" panose="020B0502040204020203" pitchFamily="34" charset="0"/>
              </a:rPr>
              <a:t>then</a:t>
            </a:r>
            <a:r>
              <a:rPr lang="it-IT" sz="2000" dirty="0">
                <a:latin typeface="Bahnschrift SemiCondensed" panose="020B0502040204020203" pitchFamily="34" charset="0"/>
              </a:rPr>
              <a:t>, </a:t>
            </a:r>
            <a:r>
              <a:rPr lang="it-IT" sz="2000" dirty="0" err="1">
                <a:latin typeface="Bahnschrift SemiCondensed" panose="020B0502040204020203" pitchFamily="34" charset="0"/>
              </a:rPr>
              <a:t>when</a:t>
            </a:r>
            <a:r>
              <a:rPr lang="it-IT" sz="2000" dirty="0">
                <a:latin typeface="Bahnschrift SemiCondensed" panose="020B0502040204020203" pitchFamily="34" charset="0"/>
              </a:rPr>
              <a:t> in </a:t>
            </a:r>
            <a:r>
              <a:rPr lang="it-IT" sz="2000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such</a:t>
            </a:r>
            <a:r>
              <a:rPr lang="it-IT" sz="2000" dirty="0">
                <a:latin typeface="Bahnschrift SemiCondensed" panose="020B0502040204020203" pitchFamily="34" charset="0"/>
              </a:rPr>
              <a:t> point, </a:t>
            </a:r>
            <a:r>
              <a:rPr lang="it-IT" sz="2000" dirty="0" err="1">
                <a:latin typeface="Bahnschrift SemiCondensed" panose="020B0502040204020203" pitchFamily="34" charset="0"/>
              </a:rPr>
              <a:t>they</a:t>
            </a:r>
            <a:r>
              <a:rPr lang="it-IT" sz="2000" dirty="0">
                <a:latin typeface="Bahnschrift SemiCondensed" panose="020B0502040204020203" pitchFamily="34" charset="0"/>
              </a:rPr>
              <a:t> start a tracking task over a </a:t>
            </a:r>
            <a:r>
              <a:rPr lang="it-IT" sz="2000" dirty="0" err="1">
                <a:latin typeface="Bahnschrift SemiCondensed" panose="020B0502040204020203" pitchFamily="34" charset="0"/>
              </a:rPr>
              <a:t>circular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01759-D996-9DE0-2A91-591F81DCE936}"/>
              </a:ext>
            </a:extLst>
          </p:cNvPr>
          <p:cNvSpPr txBox="1">
            <a:spLocks/>
          </p:cNvSpPr>
          <p:nvPr/>
        </p:nvSpPr>
        <p:spPr>
          <a:xfrm>
            <a:off x="838200" y="2583331"/>
            <a:ext cx="10515600" cy="3661099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SCENARIO SPECIFICS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All</a:t>
            </a:r>
            <a:r>
              <a:rPr lang="it-IT" sz="2000" dirty="0">
                <a:latin typeface="Bahnschrift SemiCondensed" panose="020B0502040204020203" pitchFamily="34" charset="0"/>
              </a:rPr>
              <a:t> agents are </a:t>
            </a:r>
            <a:r>
              <a:rPr lang="it-IT" sz="2000" dirty="0" err="1">
                <a:latin typeface="Bahnschrift SemiCondensed" panose="020B0502040204020203" pitchFamily="34" charset="0"/>
              </a:rPr>
              <a:t>unicycles</a:t>
            </a:r>
            <a:r>
              <a:rPr lang="it-IT" sz="2000" dirty="0">
                <a:latin typeface="Bahnschrift SemiCondensed" panose="020B0502040204020203" pitchFamily="34" charset="0"/>
              </a:rPr>
              <a:t>;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All</a:t>
            </a:r>
            <a:r>
              <a:rPr lang="it-IT" sz="2000" dirty="0">
                <a:latin typeface="Bahnschrift SemiCondensed" panose="020B0502040204020203" pitchFamily="34" charset="0"/>
              </a:rPr>
              <a:t> agents are </a:t>
            </a:r>
            <a:r>
              <a:rPr lang="it-IT" sz="2000" dirty="0" err="1">
                <a:latin typeface="Bahnschrift SemiCondensed" panose="020B0502040204020203" pitchFamily="34" charset="0"/>
              </a:rPr>
              <a:t>independent</a:t>
            </a:r>
            <a:r>
              <a:rPr lang="it-IT" sz="2000" dirty="0">
                <a:latin typeface="Bahnschrift SemiCondensed" panose="020B0502040204020203" pitchFamily="34" charset="0"/>
              </a:rPr>
              <a:t> from </a:t>
            </a:r>
            <a:r>
              <a:rPr lang="it-IT" sz="2000" dirty="0" err="1">
                <a:latin typeface="Bahnschrift SemiCondensed" panose="020B0502040204020203" pitchFamily="34" charset="0"/>
              </a:rPr>
              <a:t>each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other</a:t>
            </a:r>
            <a:r>
              <a:rPr lang="it-IT" sz="2000" dirty="0">
                <a:latin typeface="Bahnschrift SemiCondensed" panose="020B0502040204020203" pitchFamily="34" charset="0"/>
              </a:rPr>
              <a:t>;</a:t>
            </a:r>
          </a:p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ADDITIONAL CONSTRAINTS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Agents live in a 2D </a:t>
            </a:r>
            <a:r>
              <a:rPr lang="it-IT" sz="2000" dirty="0" err="1">
                <a:latin typeface="Bahnschrift SemiCondensed" panose="020B0502040204020203" pitchFamily="34" charset="0"/>
              </a:rPr>
              <a:t>grid</a:t>
            </a:r>
            <a:r>
              <a:rPr lang="it-IT" sz="2000" dirty="0">
                <a:latin typeface="Bahnschrift SemiCondensed" panose="020B0502040204020203" pitchFamily="34" charset="0"/>
              </a:rPr>
              <a:t> 12x12;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Initial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conditions</a:t>
            </a:r>
            <a:r>
              <a:rPr lang="it-IT" sz="2000" dirty="0">
                <a:latin typeface="Bahnschrift SemiCondensed" panose="020B0502040204020203" pitchFamily="34" charset="0"/>
              </a:rPr>
              <a:t> of the agents can be </a:t>
            </a:r>
            <a:r>
              <a:rPr lang="it-IT" sz="2000" dirty="0" err="1">
                <a:latin typeface="Bahnschrift SemiCondensed" panose="020B0502040204020203" pitchFamily="34" charset="0"/>
              </a:rPr>
              <a:t>randomly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chosen</a:t>
            </a:r>
            <a:r>
              <a:rPr lang="it-IT" sz="2000" dirty="0">
                <a:latin typeface="Bahnschrift SemiCondensed" panose="020B0502040204020203" pitchFamily="34" charset="0"/>
              </a:rPr>
              <a:t> (</a:t>
            </a:r>
            <a:r>
              <a:rPr lang="it-IT" sz="2000" dirty="0" err="1">
                <a:latin typeface="Bahnschrift SemiCondensed" panose="020B0502040204020203" pitchFamily="34" charset="0"/>
              </a:rPr>
              <a:t>both</a:t>
            </a:r>
            <a:r>
              <a:rPr lang="it-IT" sz="2000" dirty="0">
                <a:latin typeface="Bahnschrift SemiCondensed" panose="020B0502040204020203" pitchFamily="34" charset="0"/>
              </a:rPr>
              <a:t> position and </a:t>
            </a:r>
            <a:r>
              <a:rPr lang="it-IT" sz="2000" dirty="0" err="1">
                <a:latin typeface="Bahnschrift SemiCondensed" panose="020B0502040204020203" pitchFamily="34" charset="0"/>
              </a:rPr>
              <a:t>orientation</a:t>
            </a:r>
            <a:r>
              <a:rPr lang="it-IT" sz="2000" dirty="0">
                <a:latin typeface="Bahnschrift SemiCondensed" panose="020B0502040204020203" pitchFamily="34" charset="0"/>
              </a:rPr>
              <a:t>); 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The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target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a </a:t>
            </a:r>
            <a:r>
              <a:rPr lang="it-IT" sz="2000" dirty="0" err="1">
                <a:latin typeface="Bahnschrift SemiCondensed" panose="020B0502040204020203" pitchFamily="34" charset="0"/>
              </a:rPr>
              <a:t>circle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radius</a:t>
            </a:r>
            <a:r>
              <a:rPr lang="it-IT" sz="2000" dirty="0">
                <a:latin typeface="Bahnschrift SemiCondensed" panose="020B0502040204020203" pitchFamily="34" charset="0"/>
              </a:rPr>
              <a:t> 1;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The </a:t>
            </a:r>
            <a:r>
              <a:rPr lang="it-IT" sz="2000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circle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radius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4 or 0.5;</a:t>
            </a:r>
          </a:p>
        </p:txBody>
      </p:sp>
    </p:spTree>
    <p:extLst>
      <p:ext uri="{BB962C8B-B14F-4D97-AF65-F5344CB8AC3E}">
        <p14:creationId xmlns:p14="http://schemas.microsoft.com/office/powerpoint/2010/main" val="357993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NON-LINEAR CONTROLLER - 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4AEF6F-0F4E-D9FA-8923-F5FDE1C679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6" t="4934" r="11932" b="4934"/>
          <a:stretch/>
        </p:blipFill>
        <p:spPr>
          <a:xfrm>
            <a:off x="6328028" y="1544015"/>
            <a:ext cx="4864691" cy="4506598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B471E20-6B33-25A7-63FE-F6CA9B55144B}"/>
              </a:ext>
            </a:extLst>
          </p:cNvPr>
          <p:cNvSpPr txBox="1">
            <a:spLocks/>
          </p:cNvSpPr>
          <p:nvPr/>
        </p:nvSpPr>
        <p:spPr>
          <a:xfrm>
            <a:off x="1289198" y="16173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100%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44FC1-8389-1616-BA59-9597A0E5D517}"/>
              </a:ext>
            </a:extLst>
          </p:cNvPr>
          <p:cNvSpPr txBox="1">
            <a:spLocks/>
          </p:cNvSpPr>
          <p:nvPr/>
        </p:nvSpPr>
        <p:spPr>
          <a:xfrm>
            <a:off x="2121168" y="3211151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100%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53388C1-C083-A399-7829-A2C43EA72FBD}"/>
              </a:ext>
            </a:extLst>
          </p:cNvPr>
          <p:cNvSpPr txBox="1">
            <a:spLocks/>
          </p:cNvSpPr>
          <p:nvPr/>
        </p:nvSpPr>
        <p:spPr>
          <a:xfrm>
            <a:off x="1289198" y="4767989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0.235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56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A7AC8-FF69-24D9-8B25-E0577D259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90B0E05-384D-01BE-F7F7-14B26BADD71C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9A313D-885D-0D9B-FD3A-7767AAE86D7A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96BB54-ACE5-EB5C-B864-0770DB0258DC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053A12-E8F3-F0C8-8501-EEA1DB1E9338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3B1A9BC-BC28-9501-75B1-9C94C50F8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NON-LINEAR CONTROLLER -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36B64E-C031-B0AF-DE5F-B9F6A6336F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3" t="3316" r="13183" b="4841"/>
          <a:stretch/>
        </p:blipFill>
        <p:spPr>
          <a:xfrm>
            <a:off x="3758775" y="1524068"/>
            <a:ext cx="4674450" cy="4396860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2363622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0A728-5497-8D18-2ADE-69B11B983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5771DA9-3D95-5377-7E0E-59A002DACACC}"/>
              </a:ext>
            </a:extLst>
          </p:cNvPr>
          <p:cNvSpPr/>
          <p:nvPr/>
        </p:nvSpPr>
        <p:spPr>
          <a:xfrm>
            <a:off x="876300" y="0"/>
            <a:ext cx="11315700" cy="685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CE2425-F25B-AA9E-EE47-2F692A0BBE3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77288F-5F8B-C5F3-75EC-E840E64B53F8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6BE55C-D879-3FD2-8F55-F5A1DB744696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6B9831B-CEE7-4975-D9AA-E57E5E36BFDC}"/>
              </a:ext>
            </a:extLst>
          </p:cNvPr>
          <p:cNvSpPr txBox="1">
            <a:spLocks/>
          </p:cNvSpPr>
          <p:nvPr/>
        </p:nvSpPr>
        <p:spPr>
          <a:xfrm>
            <a:off x="7669216" y="880527"/>
            <a:ext cx="3294440" cy="268999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smooth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>
                <a:latin typeface="Bahnschrift SemiCondensed" panose="020B0502040204020203" pitchFamily="34" charset="0"/>
              </a:rPr>
              <a:t>and tuning </a:t>
            </a:r>
            <a:r>
              <a:rPr lang="it-IT" sz="2000" dirty="0" err="1">
                <a:latin typeface="Bahnschrift SemiCondensed" panose="020B0502040204020203" pitchFamily="34" charset="0"/>
              </a:rPr>
              <a:t>flexibility</a:t>
            </a:r>
            <a:r>
              <a:rPr lang="it-IT" sz="2000" dirty="0">
                <a:latin typeface="Bahnschrift SemiCondensed" panose="020B0502040204020203" pitchFamily="34" charset="0"/>
              </a:rPr>
              <a:t>, </a:t>
            </a: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have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decoupled</a:t>
            </a:r>
            <a:r>
              <a:rPr lang="it-IT" sz="2000" dirty="0">
                <a:latin typeface="Bahnschrift SemiCondensed" panose="020B0502040204020203" pitchFamily="34" charset="0"/>
              </a:rPr>
              <a:t> dynamics and </a:t>
            </a:r>
            <a:r>
              <a:rPr lang="it-IT" sz="2000" dirty="0" err="1">
                <a:latin typeface="Bahnschrift SemiCondensed" panose="020B0502040204020203" pitchFamily="34" charset="0"/>
              </a:rPr>
              <a:t>feedforward</a:t>
            </a:r>
            <a:r>
              <a:rPr lang="it-IT" sz="2000" dirty="0">
                <a:latin typeface="Bahnschrift SemiCondensed" panose="020B0502040204020203" pitchFamily="34" charset="0"/>
              </a:rPr>
              <a:t> action</a:t>
            </a:r>
            <a:endParaRPr lang="it-IT" sz="2000" b="1" dirty="0">
              <a:latin typeface="Bahnschrift SemiCondensed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F82913-04B2-D18A-6ECC-09910F0B7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699" y="880527"/>
            <a:ext cx="5689043" cy="2689994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183589-A57B-8EBD-20DA-D1F0D94700F4}"/>
              </a:ext>
            </a:extLst>
          </p:cNvPr>
          <p:cNvSpPr txBox="1">
            <a:spLocks/>
          </p:cNvSpPr>
          <p:nvPr/>
        </p:nvSpPr>
        <p:spPr>
          <a:xfrm>
            <a:off x="0" y="2132"/>
            <a:ext cx="12192000" cy="97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SAGITTAL CONTROLLER -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904CA5-E959-E4D2-7BD8-A0EB58915777}"/>
                  </a:ext>
                </a:extLst>
              </p:cNvPr>
              <p:cNvSpPr txBox="1"/>
              <p:nvPr/>
            </p:nvSpPr>
            <p:spPr>
              <a:xfrm>
                <a:off x="5499785" y="4887577"/>
                <a:ext cx="4117157" cy="708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904CA5-E959-E4D2-7BD8-A0EB58915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785" y="4887577"/>
                <a:ext cx="4117157" cy="7087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5C3A19-3E1C-F012-6461-E5D8E5E00479}"/>
                  </a:ext>
                </a:extLst>
              </p:cNvPr>
              <p:cNvSpPr txBox="1"/>
              <p:nvPr/>
            </p:nvSpPr>
            <p:spPr>
              <a:xfrm>
                <a:off x="6079535" y="4008223"/>
                <a:ext cx="2957659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func>
                                <m:func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func>
                                <m:func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5C3A19-3E1C-F012-6461-E5D8E5E00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535" y="4008223"/>
                <a:ext cx="2957659" cy="710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5EA1A8-7EA1-D34C-4DB8-8B39688520B0}"/>
                  </a:ext>
                </a:extLst>
              </p:cNvPr>
              <p:cNvSpPr txBox="1"/>
              <p:nvPr/>
            </p:nvSpPr>
            <p:spPr>
              <a:xfrm>
                <a:off x="5965681" y="5765457"/>
                <a:ext cx="3423107" cy="8485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5EA1A8-7EA1-D34C-4DB8-8B3968852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681" y="5765457"/>
                <a:ext cx="3423107" cy="8485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85CC5C45-257C-3F61-36C5-36EF801B6CEB}"/>
              </a:ext>
            </a:extLst>
          </p:cNvPr>
          <p:cNvSpPr txBox="1"/>
          <p:nvPr/>
        </p:nvSpPr>
        <p:spPr>
          <a:xfrm>
            <a:off x="3185576" y="6028438"/>
            <a:ext cx="2893960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FE4E2-B907-1039-572D-89839D8F57CA}"/>
              </a:ext>
            </a:extLst>
          </p:cNvPr>
          <p:cNvSpPr txBox="1"/>
          <p:nvPr/>
        </p:nvSpPr>
        <p:spPr>
          <a:xfrm>
            <a:off x="3185575" y="4178654"/>
            <a:ext cx="2597653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P2B TRANSFORMATION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A20844-1605-F4A3-9081-2B911374C29B}"/>
              </a:ext>
            </a:extLst>
          </p:cNvPr>
          <p:cNvSpPr txBox="1"/>
          <p:nvPr/>
        </p:nvSpPr>
        <p:spPr>
          <a:xfrm>
            <a:off x="3185575" y="5056399"/>
            <a:ext cx="1752865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</p:spTree>
    <p:extLst>
      <p:ext uri="{BB962C8B-B14F-4D97-AF65-F5344CB8AC3E}">
        <p14:creationId xmlns:p14="http://schemas.microsoft.com/office/powerpoint/2010/main" val="2662175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4000" b="1" dirty="0">
                <a:latin typeface="Bahnschrift" panose="020B0502040204020203" pitchFamily="34" charset="0"/>
              </a:rPr>
              <a:t>SAGITTAL CONTROLLER - 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9C1E4A-2CFF-5885-48DC-14FBFA4D8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7" t="4934" r="11933" b="4934"/>
          <a:stretch/>
        </p:blipFill>
        <p:spPr>
          <a:xfrm>
            <a:off x="6328028" y="1544015"/>
            <a:ext cx="4864691" cy="4506598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860D5EE-760F-1B4C-932B-0E5378F58BA6}"/>
              </a:ext>
            </a:extLst>
          </p:cNvPr>
          <p:cNvSpPr txBox="1">
            <a:spLocks/>
          </p:cNvSpPr>
          <p:nvPr/>
        </p:nvSpPr>
        <p:spPr>
          <a:xfrm>
            <a:off x="1289198" y="16173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100%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6056E-ABF5-9CF8-7470-20004BCB3053}"/>
              </a:ext>
            </a:extLst>
          </p:cNvPr>
          <p:cNvSpPr txBox="1">
            <a:spLocks/>
          </p:cNvSpPr>
          <p:nvPr/>
        </p:nvSpPr>
        <p:spPr>
          <a:xfrm>
            <a:off x="2121168" y="3211151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99.33%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18C9B14-1698-6616-32B8-D2AA4E1F5C61}"/>
              </a:ext>
            </a:extLst>
          </p:cNvPr>
          <p:cNvSpPr txBox="1">
            <a:spLocks/>
          </p:cNvSpPr>
          <p:nvPr/>
        </p:nvSpPr>
        <p:spPr>
          <a:xfrm>
            <a:off x="1289198" y="4767989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0.300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381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84BA0-E26E-142A-F7F6-96E29B0F6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E2ED023-A274-298B-F66E-36E773EDDB57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3A3EC2-572B-57AC-FD45-BEFA5C508E24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5C81FE-1D77-9013-DF49-C122C642E5CB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AD311E-852F-8786-0C71-29AFDB7DFD93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2F60EA7-3030-BC0D-8839-7284C086D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SAGITTAL CONTROLLER -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DE7B35-0FE1-2EAC-BC4B-1DE717D7A3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6" t="3935" r="12322" b="4069"/>
          <a:stretch/>
        </p:blipFill>
        <p:spPr>
          <a:xfrm>
            <a:off x="3758775" y="1556901"/>
            <a:ext cx="4674450" cy="4396860"/>
          </a:xfrm>
          <a:prstGeom prst="rect">
            <a:avLst/>
          </a:prstGeom>
          <a:solidFill>
            <a:srgbClr val="CF4548"/>
          </a:solidFill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19036776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68258-B7B4-8B99-A993-09E9D075D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E7E9089-478C-D650-13F9-08DF22C75940}"/>
              </a:ext>
            </a:extLst>
          </p:cNvPr>
          <p:cNvSpPr/>
          <p:nvPr/>
        </p:nvSpPr>
        <p:spPr>
          <a:xfrm>
            <a:off x="876300" y="0"/>
            <a:ext cx="11315700" cy="685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AAB268-96DD-3F91-883E-E96ED5AE782C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32D796-3673-E425-5BC2-3B6D2B830361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it-IT" sz="18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FEA210-4F7A-87AD-B5F1-079E45F85E16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F279A78-F4BB-EA6C-E610-8DB8682A95AE}"/>
              </a:ext>
            </a:extLst>
          </p:cNvPr>
          <p:cNvSpPr txBox="1">
            <a:spLocks/>
          </p:cNvSpPr>
          <p:nvPr/>
        </p:nvSpPr>
        <p:spPr>
          <a:xfrm>
            <a:off x="7086601" y="978408"/>
            <a:ext cx="3721608" cy="245059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smooth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and </a:t>
            </a:r>
            <a:r>
              <a:rPr lang="it-IT" sz="2000" dirty="0" err="1">
                <a:latin typeface="Bahnschrift SemiCondensed" panose="020B0502040204020203" pitchFamily="34" charset="0"/>
              </a:rPr>
              <a:t>even</a:t>
            </a:r>
            <a:r>
              <a:rPr lang="it-IT" sz="2000" dirty="0">
                <a:latin typeface="Bahnschrift SemiCondensed" panose="020B0502040204020203" pitchFamily="34" charset="0"/>
              </a:rPr>
              <a:t> more control </a:t>
            </a:r>
            <a:r>
              <a:rPr lang="it-IT" sz="2000" dirty="0" err="1">
                <a:latin typeface="Bahnschrift SemiCondensed" panose="020B0502040204020203" pitchFamily="34" charset="0"/>
              </a:rPr>
              <a:t>flexibility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0BB1F9-BBFC-E643-F711-41EFBE77E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881" y="990585"/>
            <a:ext cx="5614042" cy="2427062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CD4809D-4E69-7F47-FA78-7B75528FE4A0}"/>
              </a:ext>
            </a:extLst>
          </p:cNvPr>
          <p:cNvSpPr txBox="1">
            <a:spLocks/>
          </p:cNvSpPr>
          <p:nvPr/>
        </p:nvSpPr>
        <p:spPr>
          <a:xfrm>
            <a:off x="0" y="2132"/>
            <a:ext cx="12192000" cy="97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4EDDA9-A397-2D4A-AED2-ED215034F0CE}"/>
                  </a:ext>
                </a:extLst>
              </p:cNvPr>
              <p:cNvSpPr txBox="1"/>
              <p:nvPr/>
            </p:nvSpPr>
            <p:spPr>
              <a:xfrm>
                <a:off x="3952188" y="4515334"/>
                <a:ext cx="7263352" cy="11140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en-GB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en-GB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4EDDA9-A397-2D4A-AED2-ED215034F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188" y="4515334"/>
                <a:ext cx="7263352" cy="11140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530CBF-65D1-0556-F14B-8B3E4E90E4FA}"/>
                  </a:ext>
                </a:extLst>
              </p:cNvPr>
              <p:cNvSpPr txBox="1"/>
              <p:nvPr/>
            </p:nvSpPr>
            <p:spPr>
              <a:xfrm>
                <a:off x="3801562" y="5641534"/>
                <a:ext cx="7263352" cy="8486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530CBF-65D1-0556-F14B-8B3E4E90E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562" y="5641534"/>
                <a:ext cx="7263352" cy="8486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E15CD2-74B9-FC1F-99EC-EC66334C766A}"/>
                  </a:ext>
                </a:extLst>
              </p:cNvPr>
              <p:cNvSpPr txBox="1"/>
              <p:nvPr/>
            </p:nvSpPr>
            <p:spPr>
              <a:xfrm>
                <a:off x="3788665" y="3526798"/>
                <a:ext cx="7263352" cy="11712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̇"/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̇"/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E15CD2-74B9-FC1F-99EC-EC66334C7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665" y="3526798"/>
                <a:ext cx="7263352" cy="11712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AF3CECA5-7E25-D0E4-DF34-927CE3D7CC2A}"/>
              </a:ext>
            </a:extLst>
          </p:cNvPr>
          <p:cNvSpPr txBox="1"/>
          <p:nvPr/>
        </p:nvSpPr>
        <p:spPr>
          <a:xfrm>
            <a:off x="2830278" y="3942788"/>
            <a:ext cx="2592114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P2Z TRANSFORMATION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83AECF-CFC2-6625-B445-4C818A331CAA}"/>
              </a:ext>
            </a:extLst>
          </p:cNvPr>
          <p:cNvSpPr txBox="1"/>
          <p:nvPr/>
        </p:nvSpPr>
        <p:spPr>
          <a:xfrm>
            <a:off x="2792571" y="4897106"/>
            <a:ext cx="1761142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11A363-247E-15CE-A796-33BAE6B36ACE}"/>
              </a:ext>
            </a:extLst>
          </p:cNvPr>
          <p:cNvSpPr txBox="1"/>
          <p:nvPr/>
        </p:nvSpPr>
        <p:spPr>
          <a:xfrm>
            <a:off x="2801074" y="5871756"/>
            <a:ext cx="2913926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13106312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93B9F8-E303-02DD-1EFA-8F3FAE4CF2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6" t="5240" r="11932" b="4250"/>
          <a:stretch/>
        </p:blipFill>
        <p:spPr>
          <a:xfrm>
            <a:off x="6387853" y="1544015"/>
            <a:ext cx="4838971" cy="4501518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C6A5D3B-0DAB-FBBB-870C-A52AF07C1AD1}"/>
              </a:ext>
            </a:extLst>
          </p:cNvPr>
          <p:cNvSpPr txBox="1">
            <a:spLocks/>
          </p:cNvSpPr>
          <p:nvPr/>
        </p:nvSpPr>
        <p:spPr>
          <a:xfrm>
            <a:off x="1289198" y="16173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94%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97143-E9F9-1FB3-516E-ECD94D33460E}"/>
              </a:ext>
            </a:extLst>
          </p:cNvPr>
          <p:cNvSpPr txBox="1">
            <a:spLocks/>
          </p:cNvSpPr>
          <p:nvPr/>
        </p:nvSpPr>
        <p:spPr>
          <a:xfrm>
            <a:off x="2121168" y="3211151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78%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3A800E1-AC46-761A-FF87-A4CC3355CEE5}"/>
              </a:ext>
            </a:extLst>
          </p:cNvPr>
          <p:cNvSpPr txBox="1">
            <a:spLocks/>
          </p:cNvSpPr>
          <p:nvPr/>
        </p:nvSpPr>
        <p:spPr>
          <a:xfrm>
            <a:off x="1289198" y="4767989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0.262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2655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5B743A-6465-C511-B57C-C44186790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E86571F-F4C1-0C42-36D0-645AE4916153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AC9C41-6297-11FE-2E04-4ADCFDC52829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10B31E-17CD-CE0D-5BD3-87E1E221DC79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44260E-46AB-A7BE-D0CD-6AECC8CD06C4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ABB2F9C-96D6-A149-BBF0-57C68E464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4DF8E3-3514-48C7-0F9C-9F5381A3C9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7" t="1906" r="12663" b="1906"/>
          <a:stretch/>
        </p:blipFill>
        <p:spPr>
          <a:xfrm>
            <a:off x="3867484" y="1512048"/>
            <a:ext cx="4457031" cy="4392503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1155977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ISSUES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30862F-AE1F-34BE-1F57-7797DC41BCB4}"/>
              </a:ext>
            </a:extLst>
          </p:cNvPr>
          <p:cNvSpPr txBox="1">
            <a:spLocks/>
          </p:cNvSpPr>
          <p:nvPr/>
        </p:nvSpPr>
        <p:spPr>
          <a:xfrm>
            <a:off x="2099694" y="1582664"/>
            <a:ext cx="7992613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DERIVATIVE of STATE 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2F370B1-A98C-8512-268F-A628C7FE3EC9}"/>
              </a:ext>
            </a:extLst>
          </p:cNvPr>
          <p:cNvSpPr txBox="1">
            <a:spLocks/>
          </p:cNvSpPr>
          <p:nvPr/>
        </p:nvSpPr>
        <p:spPr>
          <a:xfrm>
            <a:off x="2099694" y="3227123"/>
            <a:ext cx="3784207" cy="23028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b="1" dirty="0" err="1">
                <a:latin typeface="Bahnschrift SemiCondensed" panose="020B0502040204020203" pitchFamily="34" charset="0"/>
              </a:rPr>
              <a:t>Continuous</a:t>
            </a:r>
            <a:r>
              <a:rPr lang="it-IT" sz="2400" b="1" dirty="0">
                <a:latin typeface="Bahnschrift SemiCondensed" panose="020B0502040204020203" pitchFamily="34" charset="0"/>
              </a:rPr>
              <a:t> time </a:t>
            </a:r>
            <a:r>
              <a:rPr lang="it-IT" sz="2400" b="1" dirty="0" err="1">
                <a:latin typeface="Bahnschrift SemiCondensed" panose="020B0502040204020203" pitchFamily="34" charset="0"/>
              </a:rPr>
              <a:t>block</a:t>
            </a:r>
            <a:r>
              <a:rPr lang="it-IT" sz="2400" b="1" dirty="0">
                <a:latin typeface="Bahnschrift SemiCondensed" panose="020B0502040204020203" pitchFamily="34" charset="0"/>
              </a:rPr>
              <a:t>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it-IT" sz="2400" dirty="0" err="1">
                <a:latin typeface="Bahnschrift SemiCondensed" panose="020B0502040204020203" pitchFamily="34" charset="0"/>
              </a:rPr>
              <a:t>Instability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issues</a:t>
            </a:r>
            <a:r>
              <a:rPr lang="it-IT" sz="2400" dirty="0">
                <a:latin typeface="Bahnschrift SemiCondensed" panose="020B0502040204020203" pitchFamily="34" charset="0"/>
              </a:rPr>
              <a:t>, </a:t>
            </a:r>
            <a:r>
              <a:rPr lang="it-IT" sz="2400" dirty="0" err="1">
                <a:latin typeface="Bahnschrift SemiCondensed" panose="020B0502040204020203" pitchFamily="34" charset="0"/>
              </a:rPr>
              <a:t>exploding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values</a:t>
            </a:r>
            <a:r>
              <a:rPr lang="it-IT" sz="2400" dirty="0">
                <a:latin typeface="Bahnschrift SemiCondensed" panose="020B0502040204020203" pitchFamily="34" charset="0"/>
              </a:rPr>
              <a:t> of derivative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D07EFD6-629D-003D-3FE0-4FB564533ACF}"/>
              </a:ext>
            </a:extLst>
          </p:cNvPr>
          <p:cNvSpPr txBox="1">
            <a:spLocks/>
          </p:cNvSpPr>
          <p:nvPr/>
        </p:nvSpPr>
        <p:spPr>
          <a:xfrm>
            <a:off x="6308099" y="3227123"/>
            <a:ext cx="3784207" cy="23028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First </a:t>
            </a:r>
            <a:r>
              <a:rPr lang="it-IT" sz="2400" b="1" dirty="0" err="1">
                <a:latin typeface="Bahnschrift SemiCondensed" panose="020B0502040204020203" pitchFamily="34" charset="0"/>
              </a:rPr>
              <a:t>order</a:t>
            </a:r>
            <a:r>
              <a:rPr lang="it-IT" sz="2400" b="1" dirty="0">
                <a:latin typeface="Bahnschrift SemiCondensed" panose="020B0502040204020203" pitchFamily="34" charset="0"/>
              </a:rPr>
              <a:t> high pass filter: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it-IT" sz="2400" dirty="0">
                <a:latin typeface="Bahnschrift SemiCondensed" panose="020B0502040204020203" pitchFamily="34" charset="0"/>
              </a:rPr>
              <a:t>Filtering high frequency </a:t>
            </a:r>
            <a:r>
              <a:rPr lang="it-IT" sz="2400" dirty="0" err="1">
                <a:latin typeface="Bahnschrift SemiCondensed" panose="020B0502040204020203" pitchFamily="34" charset="0"/>
              </a:rPr>
              <a:t>components</a:t>
            </a:r>
            <a:r>
              <a:rPr lang="it-IT" sz="2400" dirty="0">
                <a:latin typeface="Bahnschrift SemiCondensed" panose="020B0502040204020203" pitchFamily="34" charset="0"/>
              </a:rPr>
              <a:t> and </a:t>
            </a:r>
            <a:r>
              <a:rPr lang="it-IT" sz="2400" dirty="0" err="1">
                <a:latin typeface="Bahnschrift SemiCondensed" panose="020B0502040204020203" pitchFamily="34" charset="0"/>
              </a:rPr>
              <a:t>thus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avoiding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too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sudden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variations</a:t>
            </a:r>
            <a:endParaRPr lang="it-IT" sz="24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3502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28B7D-4C37-2DE6-21BC-084C99369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D26AF83-6FDA-9EA9-28F1-0FBFB24A4B9F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188B3F-9786-DE0E-6F46-3B80A488E06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77B3A6-2C1F-64A7-177F-93E0F2BCD9DF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9832C9-B533-E6D4-43E8-B68FC18FC98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51064C4-BFE2-E6B3-F88C-ADD30059B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ISSUES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DC21847-82B6-0284-F3F7-A17F21892678}"/>
              </a:ext>
            </a:extLst>
          </p:cNvPr>
          <p:cNvSpPr txBox="1">
            <a:spLocks/>
          </p:cNvSpPr>
          <p:nvPr/>
        </p:nvSpPr>
        <p:spPr>
          <a:xfrm>
            <a:off x="2099694" y="1521704"/>
            <a:ext cx="7992613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LINEAR VELOCITY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0A184A4-C8A0-5D59-8865-D6CD968ADFB4}"/>
              </a:ext>
            </a:extLst>
          </p:cNvPr>
          <p:cNvSpPr txBox="1">
            <a:spLocks/>
          </p:cNvSpPr>
          <p:nvPr/>
        </p:nvSpPr>
        <p:spPr>
          <a:xfrm>
            <a:off x="4537258" y="3045931"/>
            <a:ext cx="5555050" cy="145818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dirty="0">
                <a:latin typeface="Bahnschrift SemiCondensed" panose="020B0502040204020203" pitchFamily="34" charset="0"/>
              </a:rPr>
              <a:t>Linear </a:t>
            </a:r>
            <a:r>
              <a:rPr lang="it-IT" sz="2400" dirty="0" err="1">
                <a:latin typeface="Bahnschrift SemiCondensed" panose="020B0502040204020203" pitchFamily="34" charset="0"/>
              </a:rPr>
              <a:t>velocity</a:t>
            </a:r>
            <a:r>
              <a:rPr lang="it-IT" sz="2400" dirty="0">
                <a:latin typeface="Bahnschrift SemiCondensed" panose="020B0502040204020203" pitchFamily="34" charset="0"/>
              </a:rPr>
              <a:t> must be </a:t>
            </a:r>
            <a:r>
              <a:rPr lang="it-IT" sz="2400" b="1" dirty="0" err="1">
                <a:latin typeface="Bahnschrift SemiCondensed" panose="020B0502040204020203" pitchFamily="34" charset="0"/>
              </a:rPr>
              <a:t>different</a:t>
            </a:r>
            <a:r>
              <a:rPr lang="it-IT" sz="2400" b="1" dirty="0">
                <a:latin typeface="Bahnschrift SemiCondensed" panose="020B0502040204020203" pitchFamily="34" charset="0"/>
              </a:rPr>
              <a:t> from zero </a:t>
            </a:r>
            <a:r>
              <a:rPr lang="it-IT" sz="2400" dirty="0">
                <a:latin typeface="Bahnschrift SemiCondensed" panose="020B0502040204020203" pitchFamily="34" charset="0"/>
              </a:rPr>
              <a:t>to </a:t>
            </a:r>
            <a:r>
              <a:rPr lang="it-IT" sz="2400" dirty="0" err="1">
                <a:latin typeface="Bahnschrift SemiCondensed" panose="020B0502040204020203" pitchFamily="34" charset="0"/>
              </a:rPr>
              <a:t>ensure</a:t>
            </a:r>
            <a:r>
              <a:rPr lang="it-IT" sz="2400" dirty="0">
                <a:latin typeface="Bahnschrift SemiCondensed" panose="020B0502040204020203" pitchFamily="34" charset="0"/>
              </a:rPr>
              <a:t> non </a:t>
            </a:r>
            <a:r>
              <a:rPr lang="it-IT" sz="2400" dirty="0" err="1">
                <a:latin typeface="Bahnschrift SemiCondensed" panose="020B0502040204020203" pitchFamily="34" charset="0"/>
              </a:rPr>
              <a:t>singularity</a:t>
            </a:r>
            <a:r>
              <a:rPr lang="it-IT" sz="2400" dirty="0">
                <a:latin typeface="Bahnschrift SemiCondensed" panose="020B0502040204020203" pitchFamily="34" charset="0"/>
              </a:rPr>
              <a:t> of the </a:t>
            </a:r>
            <a:r>
              <a:rPr lang="it-IT" sz="2400" dirty="0" err="1">
                <a:latin typeface="Bahnschrift SemiCondensed" panose="020B0502040204020203" pitchFamily="34" charset="0"/>
              </a:rPr>
              <a:t>matrix</a:t>
            </a:r>
            <a:endParaRPr lang="it-IT" sz="2400" dirty="0">
              <a:latin typeface="Bahnschrift SemiCondensed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74277E1-B63F-55ED-E096-4A7B245FF660}"/>
              </a:ext>
            </a:extLst>
          </p:cNvPr>
          <p:cNvSpPr txBox="1">
            <a:spLocks/>
          </p:cNvSpPr>
          <p:nvPr/>
        </p:nvSpPr>
        <p:spPr>
          <a:xfrm>
            <a:off x="2099693" y="4672074"/>
            <a:ext cx="7992613" cy="120760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dirty="0">
                <a:latin typeface="Bahnschrift SemiCondensed" panose="020B0502040204020203" pitchFamily="34" charset="0"/>
              </a:rPr>
              <a:t>Solution: Set the minimum linear </a:t>
            </a:r>
            <a:r>
              <a:rPr lang="it-IT" sz="2400" dirty="0" err="1">
                <a:latin typeface="Bahnschrift SemiCondensed" panose="020B0502040204020203" pitchFamily="34" charset="0"/>
              </a:rPr>
              <a:t>velocity</a:t>
            </a:r>
            <a:r>
              <a:rPr lang="it-IT" sz="2400" dirty="0">
                <a:latin typeface="Bahnschrift SemiCondensed" panose="020B0502040204020203" pitchFamily="34" charset="0"/>
              </a:rPr>
              <a:t> to 1e-4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DB676A-9777-B924-D914-44E9AA9A38F7}"/>
                  </a:ext>
                </a:extLst>
              </p:cNvPr>
              <p:cNvSpPr txBox="1"/>
              <p:nvPr/>
            </p:nvSpPr>
            <p:spPr>
              <a:xfrm>
                <a:off x="-420702" y="3390130"/>
                <a:ext cx="7264908" cy="8486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DB676A-9777-B924-D914-44E9AA9A3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0702" y="3390130"/>
                <a:ext cx="7264908" cy="8486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3440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1016000" y="0"/>
            <a:ext cx="1117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SOLUTION APPROACH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08506"/>
            <a:ext cx="3561080" cy="3235422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THREE STEPS PROCEDURE:</a:t>
            </a:r>
          </a:p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Consensus - </a:t>
            </a:r>
            <a:r>
              <a:rPr lang="it-IT" sz="2000" b="1" dirty="0" err="1">
                <a:latin typeface="Bahnschrift SemiCondensed" panose="020B0502040204020203" pitchFamily="34" charset="0"/>
              </a:rPr>
              <a:t>before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moving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Regulation</a:t>
            </a:r>
            <a:r>
              <a:rPr lang="it-IT" sz="2000" b="1" dirty="0">
                <a:latin typeface="Bahnschrift SemiCondensed" panose="020B0502040204020203" pitchFamily="34" charset="0"/>
              </a:rPr>
              <a:t> – </a:t>
            </a:r>
            <a:r>
              <a:rPr lang="it-IT" sz="2000" b="1" dirty="0" err="1">
                <a:latin typeface="Bahnschrift SemiCondensed" panose="020B0502040204020203" pitchFamily="34" charset="0"/>
              </a:rPr>
              <a:t>until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b="1" dirty="0">
                <a:latin typeface="Bahnschrift SemiCondensed" panose="020B0502040204020203" pitchFamily="34" charset="0"/>
              </a:rPr>
              <a:t> to </a:t>
            </a:r>
            <a:r>
              <a:rPr lang="it-IT" sz="2000" b="1" dirty="0" err="1">
                <a:latin typeface="Bahnschrift SemiCondensed" panose="020B0502040204020203" pitchFamily="34" charset="0"/>
              </a:rPr>
              <a:t>rendez-vouz</a:t>
            </a:r>
            <a:r>
              <a:rPr lang="it-IT" sz="2000" b="1" dirty="0">
                <a:latin typeface="Bahnschrift SemiCondensed" panose="020B0502040204020203" pitchFamily="34" charset="0"/>
              </a:rPr>
              <a:t> point</a:t>
            </a:r>
          </a:p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Tracking – </a:t>
            </a:r>
            <a:r>
              <a:rPr lang="it-IT" sz="2000" b="1" dirty="0" err="1">
                <a:latin typeface="Bahnschrift SemiCondensed" panose="020B0502040204020203" pitchFamily="34" charset="0"/>
              </a:rPr>
              <a:t>until</a:t>
            </a:r>
            <a:r>
              <a:rPr lang="it-IT" sz="2000" b="1" dirty="0">
                <a:latin typeface="Bahnschrift SemiCondensed" panose="020B0502040204020203" pitchFamily="34" charset="0"/>
              </a:rPr>
              <a:t> the end of the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simulation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This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algorithm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is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applied</a:t>
            </a:r>
            <a:r>
              <a:rPr lang="it-IT" sz="2000" b="1" dirty="0">
                <a:latin typeface="Bahnschrift SemiCondensed" panose="020B0502040204020203" pitchFamily="34" charset="0"/>
              </a:rPr>
              <a:t> to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each</a:t>
            </a:r>
            <a:r>
              <a:rPr lang="it-IT" sz="2000" b="1" dirty="0">
                <a:latin typeface="Bahnschrift SemiCondensed" panose="020B0502040204020203" pitchFamily="34" charset="0"/>
              </a:rPr>
              <a:t> agent INDEPENDENTLY.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7F4E58-C6E4-202D-18D6-1485E6983D78}"/>
              </a:ext>
            </a:extLst>
          </p:cNvPr>
          <p:cNvSpPr txBox="1">
            <a:spLocks/>
          </p:cNvSpPr>
          <p:nvPr/>
        </p:nvSpPr>
        <p:spPr>
          <a:xfrm>
            <a:off x="4547488" y="2008506"/>
            <a:ext cx="7014592" cy="1059814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REGULATION CONTROL </a:t>
            </a:r>
            <a:r>
              <a:rPr lang="it-IT" sz="2000" dirty="0" err="1">
                <a:latin typeface="Bahnschrift SemiCondensed" panose="020B0502040204020203" pitchFamily="34" charset="0"/>
              </a:rPr>
              <a:t>will</a:t>
            </a:r>
            <a:r>
              <a:rPr lang="it-IT" sz="2000" dirty="0">
                <a:latin typeface="Bahnschrift SemiCondensed" panose="020B0502040204020203" pitchFamily="34" charset="0"/>
              </a:rPr>
              <a:t> be </a:t>
            </a:r>
            <a:r>
              <a:rPr lang="it-IT" sz="2000" dirty="0" err="1">
                <a:latin typeface="Bahnschrift SemiCondensed" panose="020B0502040204020203" pitchFamily="34" charset="0"/>
              </a:rPr>
              <a:t>validated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before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applying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it</a:t>
            </a:r>
            <a:r>
              <a:rPr lang="it-IT" sz="2000" dirty="0">
                <a:latin typeface="Bahnschrift SemiCondensed" panose="020B0502040204020203" pitchFamily="34" charset="0"/>
              </a:rPr>
              <a:t>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solution</a:t>
            </a:r>
            <a:r>
              <a:rPr lang="it-IT" sz="2000" dirty="0">
                <a:latin typeface="Bahnschrift SemiCondensed" panose="020B0502040204020203" pitchFamily="34" charset="0"/>
              </a:rPr>
              <a:t> system.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5F6973-072B-8D8F-2AEA-7A241B550C28}"/>
              </a:ext>
            </a:extLst>
          </p:cNvPr>
          <p:cNvSpPr txBox="1">
            <a:spLocks/>
          </p:cNvSpPr>
          <p:nvPr/>
        </p:nvSpPr>
        <p:spPr>
          <a:xfrm>
            <a:off x="4547488" y="3182744"/>
            <a:ext cx="7014592" cy="323542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>
                <a:latin typeface="Bahnschrift SemiCondensed" panose="020B050204020402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it-IT" dirty="0"/>
              <a:t>TRACKING CONTROL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implemented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control strategies:</a:t>
            </a:r>
          </a:p>
          <a:p>
            <a:r>
              <a:rPr lang="it-IT" dirty="0" err="1"/>
              <a:t>Linearization</a:t>
            </a:r>
            <a:r>
              <a:rPr lang="it-IT" dirty="0"/>
              <a:t> of state </a:t>
            </a:r>
            <a:r>
              <a:rPr lang="it-IT" dirty="0" err="1"/>
              <a:t>error</a:t>
            </a:r>
            <a:r>
              <a:rPr lang="it-IT" dirty="0"/>
              <a:t> dynamics</a:t>
            </a:r>
          </a:p>
          <a:p>
            <a:r>
              <a:rPr lang="it-IT" dirty="0"/>
              <a:t>Non-linear controller of state </a:t>
            </a:r>
            <a:r>
              <a:rPr lang="it-IT" dirty="0" err="1"/>
              <a:t>error</a:t>
            </a:r>
            <a:r>
              <a:rPr lang="it-IT" dirty="0"/>
              <a:t> dynamics</a:t>
            </a:r>
          </a:p>
          <a:p>
            <a:r>
              <a:rPr lang="it-IT" dirty="0"/>
              <a:t>Feedback </a:t>
            </a:r>
            <a:r>
              <a:rPr lang="it-IT" dirty="0" err="1"/>
              <a:t>linearization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a </a:t>
            </a:r>
            <a:r>
              <a:rPr lang="it-IT" dirty="0" err="1"/>
              <a:t>reference</a:t>
            </a:r>
            <a:r>
              <a:rPr lang="it-IT" dirty="0"/>
              <a:t> point on the </a:t>
            </a:r>
            <a:r>
              <a:rPr lang="it-IT" dirty="0" err="1"/>
              <a:t>sagittal</a:t>
            </a:r>
            <a:r>
              <a:rPr lang="it-IT" dirty="0"/>
              <a:t> </a:t>
            </a:r>
            <a:r>
              <a:rPr lang="it-IT" dirty="0" err="1"/>
              <a:t>axis</a:t>
            </a:r>
            <a:endParaRPr lang="it-IT" dirty="0"/>
          </a:p>
          <a:p>
            <a:r>
              <a:rPr lang="it-IT" dirty="0"/>
              <a:t>Feedback </a:t>
            </a:r>
            <a:r>
              <a:rPr lang="it-IT" dirty="0" err="1"/>
              <a:t>linearization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second </a:t>
            </a:r>
            <a:r>
              <a:rPr lang="it-IT" dirty="0" err="1"/>
              <a:t>order</a:t>
            </a:r>
            <a:r>
              <a:rPr lang="it-IT" dirty="0"/>
              <a:t> </a:t>
            </a:r>
            <a:r>
              <a:rPr lang="it-IT" dirty="0" err="1"/>
              <a:t>derivatives</a:t>
            </a:r>
            <a:endParaRPr lang="it-IT" dirty="0"/>
          </a:p>
          <a:p>
            <a:r>
              <a:rPr lang="it-IT" dirty="0" err="1"/>
              <a:t>Each</a:t>
            </a:r>
            <a:r>
              <a:rPr lang="it-IT" dirty="0"/>
              <a:t> one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validated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methodologies</a:t>
            </a:r>
            <a:r>
              <a:rPr lang="it-IT" dirty="0"/>
              <a:t> and </a:t>
            </a:r>
            <a:r>
              <a:rPr lang="it-IT" dirty="0" err="1"/>
              <a:t>compared</a:t>
            </a:r>
            <a:r>
              <a:rPr lang="it-IT" dirty="0"/>
              <a:t>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draw</a:t>
            </a:r>
            <a:r>
              <a:rPr lang="it-IT" dirty="0"/>
              <a:t> </a:t>
            </a: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conclusions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88246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CONTROLLER COMPARISON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A1CCDE5-ACE1-A1AB-5B4B-0BEF5BA2C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441661"/>
              </p:ext>
            </p:extLst>
          </p:nvPr>
        </p:nvGraphicFramePr>
        <p:xfrm>
          <a:off x="1069340" y="1595120"/>
          <a:ext cx="10053320" cy="4389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10664">
                  <a:extLst>
                    <a:ext uri="{9D8B030D-6E8A-4147-A177-3AD203B41FA5}">
                      <a16:colId xmlns:a16="http://schemas.microsoft.com/office/drawing/2014/main" val="3649720071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3248407783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3543501535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302364533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1794288174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LINEAR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NON-LINEAR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SAGITTAL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D.DERIVATIVE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97917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TUNING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EASY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EASY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06207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SMOOTHNESS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POOR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POOR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GOOD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GOOD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06665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IMPL. ISSUES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MANY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69782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CONV. TIME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3.915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2.876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2.268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3.319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16536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SENSITIVITY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MEDIUM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206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2568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FINAL CONSIDERATIONS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2913B80-2D2B-5967-1ED6-90975F2E6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527234"/>
              </p:ext>
            </p:extLst>
          </p:nvPr>
        </p:nvGraphicFramePr>
        <p:xfrm>
          <a:off x="1489458" y="1522285"/>
          <a:ext cx="9213083" cy="4937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947">
                  <a:extLst>
                    <a:ext uri="{9D8B030D-6E8A-4147-A177-3AD203B41FA5}">
                      <a16:colId xmlns:a16="http://schemas.microsoft.com/office/drawing/2014/main" val="3190939759"/>
                    </a:ext>
                  </a:extLst>
                </a:gridCol>
                <a:gridCol w="3778807">
                  <a:extLst>
                    <a:ext uri="{9D8B030D-6E8A-4147-A177-3AD203B41FA5}">
                      <a16:colId xmlns:a16="http://schemas.microsoft.com/office/drawing/2014/main" val="183368393"/>
                    </a:ext>
                  </a:extLst>
                </a:gridCol>
                <a:gridCol w="3065329">
                  <a:extLst>
                    <a:ext uri="{9D8B030D-6E8A-4147-A177-3AD203B41FA5}">
                      <a16:colId xmlns:a16="http://schemas.microsoft.com/office/drawing/2014/main" val="1538463445"/>
                    </a:ext>
                  </a:extLst>
                </a:gridCol>
              </a:tblGrid>
              <a:tr h="768545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PRO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CONS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756499"/>
                  </a:ext>
                </a:extLst>
              </a:tr>
              <a:tr h="1003927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LINEAR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Linear dynamics</a:t>
                      </a:r>
                    </a:p>
                    <a:p>
                      <a:pPr algn="ctr"/>
                      <a:r>
                        <a:rPr lang="en-GB" b="1" dirty="0"/>
                        <a:t>Poles allocation rule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Sensitivity</a:t>
                      </a:r>
                    </a:p>
                    <a:p>
                      <a:pPr algn="ctr"/>
                      <a:r>
                        <a:rPr lang="en-GB" sz="1400" b="1" dirty="0"/>
                        <a:t>Approximation around equilibrium</a:t>
                      </a:r>
                    </a:p>
                    <a:p>
                      <a:pPr algn="ctr"/>
                      <a:r>
                        <a:rPr lang="en-GB" sz="1400" b="1" dirty="0"/>
                        <a:t>Differential Flatness needed</a:t>
                      </a:r>
                    </a:p>
                    <a:p>
                      <a:pPr algn="ctr"/>
                      <a:r>
                        <a:rPr lang="en-GB" sz="1400" b="1" dirty="0"/>
                        <a:t>Stability only for specific conditions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229196"/>
                  </a:ext>
                </a:extLst>
              </a:tr>
              <a:tr h="898282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NON-LINEAR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No approximation needed</a:t>
                      </a:r>
                    </a:p>
                    <a:p>
                      <a:pPr algn="ctr"/>
                      <a:r>
                        <a:rPr lang="en-GB" b="1" dirty="0"/>
                        <a:t>Non linear control law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Non-linear dynamics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/>
                        <a:t>Differential Flatness needed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718488"/>
                  </a:ext>
                </a:extLst>
              </a:tr>
              <a:tr h="1133466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SAGITTAL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Decoupled dynamics</a:t>
                      </a:r>
                    </a:p>
                    <a:p>
                      <a:pPr algn="ctr"/>
                      <a:r>
                        <a:rPr lang="en-GB" sz="1600" b="1" dirty="0"/>
                        <a:t>No differential flatness</a:t>
                      </a:r>
                    </a:p>
                    <a:p>
                      <a:pPr algn="ctr"/>
                      <a:r>
                        <a:rPr lang="en-GB" sz="1600" b="1" dirty="0"/>
                        <a:t>Linear control law</a:t>
                      </a:r>
                    </a:p>
                    <a:p>
                      <a:pPr algn="ctr"/>
                      <a:r>
                        <a:rPr lang="en-GB" sz="1600" b="1" dirty="0"/>
                        <a:t>Feedforward 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Smooth desired trajectory</a:t>
                      </a:r>
                    </a:p>
                    <a:p>
                      <a:pPr algn="ctr"/>
                      <a:r>
                        <a:rPr lang="en-GB" sz="1400" b="1" dirty="0"/>
                        <a:t>Theta is not controllable</a:t>
                      </a:r>
                    </a:p>
                    <a:p>
                      <a:pPr algn="ctr"/>
                      <a:r>
                        <a:rPr lang="en-GB" sz="1400" b="1" dirty="0"/>
                        <a:t>Constraint on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893584"/>
                  </a:ext>
                </a:extLst>
              </a:tr>
              <a:tr h="1133466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DOUBLE DERIVATIVES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Decoupled dynamics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No differential flatness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Linear control law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Feedforward 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Relies on second order derivatives</a:t>
                      </a:r>
                    </a:p>
                    <a:p>
                      <a:pPr algn="ctr"/>
                      <a:r>
                        <a:rPr lang="en-GB" sz="1400" b="1" dirty="0"/>
                        <a:t>Constraint on linear velocity 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954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37621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DA21873-61F6-2EF0-33C0-85E6F4508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04FD33-00B8-4055-DE61-7939B41F2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173013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73930F1-5489-0F2F-11D2-E1C5EDE2982E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15424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515366" y="-91745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CONSENSUS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399" y="1442975"/>
            <a:ext cx="10363201" cy="1131062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The </a:t>
            </a:r>
            <a:r>
              <a:rPr lang="it-IT" sz="2000" dirty="0" err="1">
                <a:latin typeface="Bahnschrift SemiCondensed" panose="020B0502040204020203" pitchFamily="34" charset="0"/>
              </a:rPr>
              <a:t>adopted</a:t>
            </a:r>
            <a:r>
              <a:rPr lang="it-IT" sz="2000" dirty="0">
                <a:latin typeface="Bahnschrift SemiCondensed" panose="020B0502040204020203" pitchFamily="34" charset="0"/>
              </a:rPr>
              <a:t> strategy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>
                <a:latin typeface="Bahnschrift SemiCondensed" panose="020B0502040204020203" pitchFamily="34" charset="0"/>
              </a:rPr>
              <a:t>AVERAGE CONSENSUS.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Consensus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computed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before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starting</a:t>
            </a:r>
            <a:r>
              <a:rPr lang="it-IT" sz="2000" dirty="0">
                <a:latin typeface="Bahnschrift SemiCondensed" panose="020B0502040204020203" pitchFamily="34" charset="0"/>
              </a:rPr>
              <a:t> control action and </a:t>
            </a:r>
            <a:r>
              <a:rPr lang="it-IT" sz="2400" b="1" dirty="0" err="1">
                <a:latin typeface="Bahnschrift SemiCondensed" panose="020B0502040204020203" pitchFamily="34" charset="0"/>
              </a:rPr>
              <a:t>does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 err="1">
                <a:latin typeface="Bahnschrift SemiCondensed" panose="020B0502040204020203" pitchFamily="34" charset="0"/>
              </a:rPr>
              <a:t>not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 err="1">
                <a:latin typeface="Bahnschrift SemiCondensed" panose="020B0502040204020203" pitchFamily="34" charset="0"/>
              </a:rPr>
              <a:t>change</a:t>
            </a:r>
            <a:r>
              <a:rPr lang="it-IT" sz="2400" b="1" dirty="0">
                <a:latin typeface="Bahnschrift SemiCondensed" panose="020B0502040204020203" pitchFamily="34" charset="0"/>
              </a:rPr>
              <a:t> over time</a:t>
            </a:r>
            <a:endParaRPr lang="it-IT" sz="1800" b="1" dirty="0">
              <a:latin typeface="Bahnschrift SemiCondensed" panose="020B050204020402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7F4E58-C6E4-202D-18D6-1485E6983D78}"/>
              </a:ext>
            </a:extLst>
          </p:cNvPr>
          <p:cNvSpPr txBox="1">
            <a:spLocks/>
          </p:cNvSpPr>
          <p:nvPr/>
        </p:nvSpPr>
        <p:spPr>
          <a:xfrm>
            <a:off x="3722085" y="2768538"/>
            <a:ext cx="4747831" cy="3649628"/>
          </a:xfrm>
          <a:prstGeom prst="rect">
            <a:avLst/>
          </a:prstGeom>
          <a:ln w="28575">
            <a:solidFill>
              <a:srgbClr val="BFBFBF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sz="2000" dirty="0">
              <a:latin typeface="Bahnschrift SemiCondensed" panose="020B0502040204020203" pitchFamily="34" charset="0"/>
            </a:endParaRPr>
          </a:p>
        </p:txBody>
      </p:sp>
      <p:pic>
        <p:nvPicPr>
          <p:cNvPr id="7" name="Immagine 6" descr="Immagine che contiene schizzo, linea, diagramma, design&#10;&#10;Descrizione generata automaticamente">
            <a:extLst>
              <a:ext uri="{FF2B5EF4-FFF2-40B4-BE49-F238E27FC236}">
                <a16:creationId xmlns:a16="http://schemas.microsoft.com/office/drawing/2014/main" id="{7F28BD37-BC92-B43C-AF57-152EA3CEF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085" y="2768538"/>
            <a:ext cx="4747831" cy="364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758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4AD95-5D73-8865-BC53-30075AED0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9C968C-916D-FCA9-C689-9308D7CD2A53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D2D08F-1175-FB8D-1CA9-391D34CC46FC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64BCB3-5257-8D84-6EC5-DACAD7840A5E}"/>
              </a:ext>
            </a:extLst>
          </p:cNvPr>
          <p:cNvSpPr/>
          <p:nvPr/>
        </p:nvSpPr>
        <p:spPr>
          <a:xfrm rot="18900000">
            <a:off x="-3115424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DABB1F-B6EB-2267-EE51-A0827C7A8F14}"/>
              </a:ext>
            </a:extLst>
          </p:cNvPr>
          <p:cNvSpPr/>
          <p:nvPr/>
        </p:nvSpPr>
        <p:spPr>
          <a:xfrm rot="18900000">
            <a:off x="-2515366" y="-91745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9D47841-70D8-0343-9B7D-53B69998F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CONSENSUS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8EEBDA-55BA-EFCE-7399-A534D7774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47205" y="2555975"/>
            <a:ext cx="4685275" cy="948717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HOW DO WE CHOOSE THE P MATRIX ? 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	</a:t>
            </a:r>
            <a:r>
              <a:rPr lang="it-IT" sz="1800" dirty="0" err="1">
                <a:latin typeface="Bahnschrift SemiCondensed" panose="020B0502040204020203" pitchFamily="34" charset="0"/>
              </a:rPr>
              <a:t>We</a:t>
            </a:r>
            <a:r>
              <a:rPr lang="it-IT" sz="1800" dirty="0">
                <a:latin typeface="Bahnschrift SemiCondensed" panose="020B0502040204020203" pitchFamily="34" charset="0"/>
              </a:rPr>
              <a:t> </a:t>
            </a:r>
            <a:r>
              <a:rPr lang="it-IT" sz="1800" dirty="0" err="1">
                <a:latin typeface="Bahnschrift SemiCondensed" panose="020B0502040204020203" pitchFamily="34" charset="0"/>
              </a:rPr>
              <a:t>need</a:t>
            </a:r>
            <a:r>
              <a:rPr lang="it-IT" sz="1800" dirty="0">
                <a:latin typeface="Bahnschrift SemiCondensed" panose="020B0502040204020203" pitchFamily="34" charset="0"/>
              </a:rPr>
              <a:t> </a:t>
            </a:r>
            <a:r>
              <a:rPr lang="it-IT" sz="1800" dirty="0" err="1">
                <a:latin typeface="Bahnschrift SemiCondensed" panose="020B0502040204020203" pitchFamily="34" charset="0"/>
              </a:rPr>
              <a:t>doubly</a:t>
            </a:r>
            <a:r>
              <a:rPr lang="it-IT" sz="1800" dirty="0">
                <a:latin typeface="Bahnschrift SemiCondensed" panose="020B0502040204020203" pitchFamily="34" charset="0"/>
              </a:rPr>
              <a:t> </a:t>
            </a:r>
            <a:r>
              <a:rPr lang="it-IT" sz="1800" dirty="0" err="1">
                <a:latin typeface="Bahnschrift SemiCondensed" panose="020B0502040204020203" pitchFamily="34" charset="0"/>
              </a:rPr>
              <a:t>stochastic</a:t>
            </a:r>
            <a:r>
              <a:rPr lang="it-IT" sz="1800" dirty="0">
                <a:latin typeface="Bahnschrift SemiCondensed" panose="020B0502040204020203" pitchFamily="34" charset="0"/>
              </a:rPr>
              <a:t> P</a:t>
            </a:r>
            <a:endParaRPr lang="it-IT" sz="1800" b="1" dirty="0">
              <a:latin typeface="Bahnschrift SemiCondensed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B8A7FB-3A81-A63D-1AA4-B184E6A5287D}"/>
                  </a:ext>
                </a:extLst>
              </p:cNvPr>
              <p:cNvSpPr txBox="1"/>
              <p:nvPr/>
            </p:nvSpPr>
            <p:spPr>
              <a:xfrm>
                <a:off x="6973868" y="3717138"/>
                <a:ext cx="2822496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B8A7FB-3A81-A63D-1AA4-B184E6A52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868" y="3717138"/>
                <a:ext cx="2822496" cy="9727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610D9FBB-2C53-720E-6C0E-CBAB5B4680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7205" y="1428184"/>
                <a:ext cx="8097590" cy="906837"/>
              </a:xfrm>
              <a:prstGeom prst="rect">
                <a:avLst/>
              </a:prstGeom>
              <a:solidFill>
                <a:srgbClr val="BFBFBF">
                  <a:alpha val="40000"/>
                </a:srgbClr>
              </a:solidFill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t-IT" sz="2000" dirty="0">
                    <a:latin typeface="Bahnschrift SemiCondensed" panose="020B0502040204020203" pitchFamily="34" charset="0"/>
                  </a:rPr>
                  <a:t>CONSENSUS DYNAMICS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000" b="0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it-IT" sz="2000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it-IT" sz="2000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it-IT" sz="200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it-IT" sz="1800" b="1" dirty="0">
                    <a:latin typeface="Bahnschrift SemiCondensed" panose="020B0502040204020203" pitchFamily="34" charset="0"/>
                  </a:rPr>
                  <a:t> 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it-IT" sz="18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t-IT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it-IT" sz="1800" dirty="0">
                    <a:latin typeface="Bahnschrift SemiCondensed" panose="020B0502040204020203" pitchFamily="34" charset="0"/>
                  </a:rPr>
                  <a:t> </a:t>
                </a:r>
                <a:r>
                  <a:rPr lang="it-IT" sz="1800" dirty="0" err="1">
                    <a:latin typeface="Bahnschrift SemiCondensed" panose="020B0502040204020203" pitchFamily="34" charset="0"/>
                  </a:rPr>
                  <a:t>is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 the state of the system, </a:t>
                </a:r>
                <a:r>
                  <a:rPr lang="it-IT" sz="1800" dirty="0" err="1">
                    <a:latin typeface="Bahnschrift SemiCondensed" panose="020B0502040204020203" pitchFamily="34" charset="0"/>
                  </a:rPr>
                  <a:t>containing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 the position of </a:t>
                </a:r>
                <a:r>
                  <a:rPr lang="it-IT" sz="1800" dirty="0" err="1">
                    <a:latin typeface="Bahnschrift SemiCondensed" panose="020B0502040204020203" pitchFamily="34" charset="0"/>
                  </a:rPr>
                  <a:t>all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 the agents</a:t>
                </a:r>
                <a:endParaRPr lang="it-IT" sz="1800" b="1" dirty="0">
                  <a:latin typeface="Bahnschrift SemiCondensed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610D9FBB-2C53-720E-6C0E-CBAB5B468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205" y="1428184"/>
                <a:ext cx="8097590" cy="906837"/>
              </a:xfrm>
              <a:prstGeom prst="rect">
                <a:avLst/>
              </a:prstGeom>
              <a:blipFill>
                <a:blip r:embed="rId4"/>
                <a:stretch>
                  <a:fillRect l="-828" r="-753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8C212F9-5B04-3992-AA7C-2FEA66D28CC5}"/>
              </a:ext>
            </a:extLst>
          </p:cNvPr>
          <p:cNvSpPr txBox="1">
            <a:spLocks/>
          </p:cNvSpPr>
          <p:nvPr/>
        </p:nvSpPr>
        <p:spPr>
          <a:xfrm>
            <a:off x="2679191" y="3892131"/>
            <a:ext cx="4053289" cy="612248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Average</a:t>
            </a:r>
            <a:r>
              <a:rPr lang="it-IT" sz="2000" dirty="0">
                <a:latin typeface="Bahnschrift SemiCondensed" panose="020B0502040204020203" pitchFamily="34" charset="0"/>
              </a:rPr>
              <a:t> consensus in one step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670F428-F76F-95C9-3E57-92396A0F9DA2}"/>
              </a:ext>
            </a:extLst>
          </p:cNvPr>
          <p:cNvSpPr txBox="1">
            <a:spLocks/>
          </p:cNvSpPr>
          <p:nvPr/>
        </p:nvSpPr>
        <p:spPr>
          <a:xfrm>
            <a:off x="2703305" y="5233766"/>
            <a:ext cx="4029175" cy="612248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Average</a:t>
            </a:r>
            <a:r>
              <a:rPr lang="it-IT" sz="2000" dirty="0">
                <a:latin typeface="Bahnschrift SemiCondensed" panose="020B0502040204020203" pitchFamily="34" charset="0"/>
              </a:rPr>
              <a:t> consensus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AFC205-C68F-842C-2731-EF4F72B90642}"/>
                  </a:ext>
                </a:extLst>
              </p:cNvPr>
              <p:cNvSpPr txBox="1"/>
              <p:nvPr/>
            </p:nvSpPr>
            <p:spPr>
              <a:xfrm>
                <a:off x="6973868" y="5053539"/>
                <a:ext cx="2822496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AFC205-C68F-842C-2731-EF4F72B90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868" y="5053539"/>
                <a:ext cx="2822496" cy="9727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6865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746760" y="0"/>
            <a:ext cx="1144524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CARTESIAN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F99ED09-2A8B-6A19-7F92-998027A0B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56053" y="1424777"/>
            <a:ext cx="5279894" cy="1129173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GOAL: </a:t>
            </a:r>
            <a:r>
              <a:rPr lang="it-IT" sz="2000" dirty="0" err="1">
                <a:latin typeface="Bahnschrift SemiCondensed" panose="020B0502040204020203" pitchFamily="34" charset="0"/>
              </a:rPr>
              <a:t>reach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>
                <a:latin typeface="Bahnschrift SemiCondensed" panose="020B0502040204020203" pitchFamily="34" charset="0"/>
              </a:rPr>
              <a:t>target </a:t>
            </a:r>
            <a:r>
              <a:rPr lang="it-IT" sz="2400" b="1" dirty="0" err="1">
                <a:latin typeface="Bahnschrift SemiCondensed" panose="020B0502040204020203" pitchFamily="34" charset="0"/>
              </a:rPr>
              <a:t>configuration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 algn="ctr">
              <a:buNone/>
            </a:pPr>
            <a:r>
              <a:rPr lang="it-IT" dirty="0">
                <a:latin typeface="Bahnschrift SemiCondensed" panose="020B0502040204020203" pitchFamily="34" charset="0"/>
              </a:rPr>
              <a:t>q = [0, 0, ?]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E81D0B-1817-46D1-2440-54FC98EC75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4" t="2437" r="12510" b="3196"/>
          <a:stretch/>
        </p:blipFill>
        <p:spPr>
          <a:xfrm>
            <a:off x="2175346" y="2690086"/>
            <a:ext cx="3698239" cy="3627930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E53E85-4E6F-93D1-F742-E4D29AB49C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5" t="2268" r="5354" b="3365"/>
          <a:stretch/>
        </p:blipFill>
        <p:spPr>
          <a:xfrm>
            <a:off x="6177645" y="2690086"/>
            <a:ext cx="4635609" cy="3606839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463766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POSTURE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52683" y="1406489"/>
            <a:ext cx="5279894" cy="1300135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GOAL: </a:t>
            </a:r>
            <a:r>
              <a:rPr lang="it-IT" sz="2000" dirty="0" err="1">
                <a:latin typeface="Bahnschrift SemiCondensed" panose="020B0502040204020203" pitchFamily="34" charset="0"/>
              </a:rPr>
              <a:t>reach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>
                <a:latin typeface="Bahnschrift SemiCondensed" panose="020B0502040204020203" pitchFamily="34" charset="0"/>
              </a:rPr>
              <a:t>target </a:t>
            </a:r>
            <a:r>
              <a:rPr lang="it-IT" sz="2400" b="1" dirty="0" err="1">
                <a:latin typeface="Bahnschrift SemiCondensed" panose="020B0502040204020203" pitchFamily="34" charset="0"/>
              </a:rPr>
              <a:t>configuration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 algn="ctr">
              <a:buNone/>
            </a:pPr>
            <a:r>
              <a:rPr lang="it-IT" dirty="0">
                <a:latin typeface="Bahnschrift SemiCondensed" panose="020B0502040204020203" pitchFamily="34" charset="0"/>
              </a:rPr>
              <a:t>q = [0, 0, 0]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2B9ADF-A837-8CA9-8B34-D4815786F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842" y="1406489"/>
            <a:ext cx="3943350" cy="4473103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5B85C2-8584-92C0-DFB1-26B2FF10AAC7}"/>
              </a:ext>
            </a:extLst>
          </p:cNvPr>
          <p:cNvSpPr txBox="1">
            <a:spLocks/>
          </p:cNvSpPr>
          <p:nvPr/>
        </p:nvSpPr>
        <p:spPr>
          <a:xfrm>
            <a:off x="5452683" y="2929492"/>
            <a:ext cx="5279894" cy="1893264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TWO OPTIONS: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Control </a:t>
            </a:r>
            <a:r>
              <a:rPr lang="it-IT" sz="2000" dirty="0" err="1">
                <a:latin typeface="Bahnschrift SemiCondensed" panose="020B0502040204020203" pitchFamily="34" charset="0"/>
              </a:rPr>
              <a:t>Law</a:t>
            </a:r>
            <a:r>
              <a:rPr lang="it-IT" sz="2000" dirty="0">
                <a:latin typeface="Bahnschrift SemiCondensed" panose="020B0502040204020203" pitchFamily="34" charset="0"/>
              </a:rPr>
              <a:t> with </a:t>
            </a:r>
            <a:r>
              <a:rPr lang="it-IT" sz="2000" dirty="0" err="1">
                <a:latin typeface="Bahnschrift SemiCondensed" panose="020B0502040204020203" pitchFamily="34" charset="0"/>
              </a:rPr>
              <a:t>singularity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at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origin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r>
              <a:rPr lang="it-IT" sz="2000" b="1" dirty="0">
                <a:latin typeface="Bahnschrift SemiCondensed" panose="020B0502040204020203" pitchFamily="34" charset="0"/>
              </a:rPr>
              <a:t>Control </a:t>
            </a:r>
            <a:r>
              <a:rPr lang="it-IT" sz="2000" b="1" dirty="0" err="1">
                <a:latin typeface="Bahnschrift SemiCondensed" panose="020B0502040204020203" pitchFamily="34" charset="0"/>
              </a:rPr>
              <a:t>Law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without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singularity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at</a:t>
            </a:r>
            <a:r>
              <a:rPr lang="it-IT" sz="2000" b="1" dirty="0">
                <a:latin typeface="Bahnschrift SemiCondensed" panose="020B0502040204020203" pitchFamily="34" charset="0"/>
              </a:rPr>
              <a:t> the </a:t>
            </a:r>
            <a:r>
              <a:rPr lang="it-IT" sz="2000" b="1" dirty="0" err="1">
                <a:latin typeface="Bahnschrift SemiCondensed" panose="020B0502040204020203" pitchFamily="34" charset="0"/>
              </a:rPr>
              <a:t>origin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In </a:t>
            </a:r>
            <a:r>
              <a:rPr lang="it-IT" sz="2000" dirty="0" err="1">
                <a:latin typeface="Bahnschrift SemiCondensed" panose="020B0502040204020203" pitchFamily="34" charset="0"/>
              </a:rPr>
              <a:t>our</a:t>
            </a:r>
            <a:r>
              <a:rPr lang="it-IT" sz="2000" dirty="0">
                <a:latin typeface="Bahnschrift SemiCondensed" panose="020B0502040204020203" pitchFamily="34" charset="0"/>
              </a:rPr>
              <a:t> scenario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will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implement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latter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09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7A0C8-582A-1ED5-89EB-63BAB434B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68603AA-2872-9CFB-3D7F-2F2CCD62691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E7DFFD-7AF8-A244-F9B5-486ABD54869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63A710-A78E-1A59-18E1-269F1A59E4FC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892DFE-350C-5C45-E621-79FDF24A8FF3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0A2E74-E1ED-55E6-45F7-E8D014316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POSTURE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A6DBA86-9DCB-61F9-31E3-89018FF76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0843" y="1406489"/>
            <a:ext cx="9450315" cy="970809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behaviour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is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accomplished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reach</a:t>
            </a:r>
            <a:r>
              <a:rPr lang="it-IT" sz="2000" dirty="0">
                <a:latin typeface="Bahnschrift SemiCondensed" panose="020B0502040204020203" pitchFamily="34" charset="0"/>
              </a:rPr>
              <a:t> consensus point with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orientation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equal</a:t>
            </a:r>
            <a:r>
              <a:rPr lang="it-IT" sz="2000" dirty="0">
                <a:latin typeface="Bahnschrift SemiCondensed" panose="020B0502040204020203" pitchFamily="34" charset="0"/>
              </a:rPr>
              <a:t> to zero and </a:t>
            </a:r>
            <a:r>
              <a:rPr lang="it-IT" sz="2000" dirty="0" err="1">
                <a:latin typeface="Bahnschrift SemiCondensed" panose="020B0502040204020203" pitchFamily="34" charset="0"/>
              </a:rPr>
              <a:t>at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most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presents</a:t>
            </a:r>
            <a:r>
              <a:rPr lang="it-IT" sz="2000" dirty="0">
                <a:latin typeface="Bahnschrift SemiCondensed" panose="020B0502040204020203" pitchFamily="34" charset="0"/>
              </a:rPr>
              <a:t> one backup </a:t>
            </a:r>
            <a:r>
              <a:rPr lang="it-IT" sz="2000" dirty="0" err="1">
                <a:latin typeface="Bahnschrift SemiCondensed" panose="020B0502040204020203" pitchFamily="34" charset="0"/>
              </a:rPr>
              <a:t>manuever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F97C9A-D459-F702-12F5-291DDA64A9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9" t="4369" r="12628" b="4299"/>
          <a:stretch/>
        </p:blipFill>
        <p:spPr>
          <a:xfrm>
            <a:off x="1389491" y="2511786"/>
            <a:ext cx="4272280" cy="4068806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2EDF67-F3C6-2E8C-40FE-65C573C9B4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1" r="4587"/>
          <a:stretch/>
        </p:blipFill>
        <p:spPr>
          <a:xfrm>
            <a:off x="5873276" y="2511786"/>
            <a:ext cx="4942840" cy="4068806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2890400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CONTROLLER SWITCH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0841" y="1530933"/>
            <a:ext cx="9450315" cy="700103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How do </a:t>
            </a:r>
            <a:r>
              <a:rPr lang="it-IT" sz="2000" b="1" dirty="0" err="1">
                <a:latin typeface="Bahnschrift SemiCondensed" panose="020B0502040204020203" pitchFamily="34" charset="0"/>
              </a:rPr>
              <a:t>we</a:t>
            </a:r>
            <a:r>
              <a:rPr lang="it-IT" sz="2000" b="1" dirty="0">
                <a:latin typeface="Bahnschrift SemiCondensed" panose="020B0502040204020203" pitchFamily="34" charset="0"/>
              </a:rPr>
              <a:t> switch </a:t>
            </a:r>
            <a:r>
              <a:rPr lang="it-IT" sz="2000" b="1" dirty="0" err="1">
                <a:latin typeface="Bahnschrift SemiCondensed" panose="020B0502040204020203" pitchFamily="34" charset="0"/>
              </a:rPr>
              <a:t>between</a:t>
            </a:r>
            <a:r>
              <a:rPr lang="it-IT" sz="2000" b="1" dirty="0">
                <a:latin typeface="Bahnschrift SemiCondensed" panose="020B0502040204020203" pitchFamily="34" charset="0"/>
              </a:rPr>
              <a:t> posture </a:t>
            </a:r>
            <a:r>
              <a:rPr lang="it-IT" sz="2000" b="1" dirty="0" err="1">
                <a:latin typeface="Bahnschrift SemiCondensed" panose="020B0502040204020203" pitchFamily="34" charset="0"/>
              </a:rPr>
              <a:t>regulation</a:t>
            </a:r>
            <a:r>
              <a:rPr lang="it-IT" sz="2000" b="1" dirty="0">
                <a:latin typeface="Bahnschrift SemiCondensed" panose="020B0502040204020203" pitchFamily="34" charset="0"/>
              </a:rPr>
              <a:t> and tracking control?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F38A505-5569-961A-20BE-5DB4C3A8AA0E}"/>
              </a:ext>
            </a:extLst>
          </p:cNvPr>
          <p:cNvSpPr txBox="1">
            <a:spLocks/>
          </p:cNvSpPr>
          <p:nvPr/>
        </p:nvSpPr>
        <p:spPr>
          <a:xfrm>
            <a:off x="7744154" y="3264322"/>
            <a:ext cx="3571546" cy="1616740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radius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is</a:t>
            </a:r>
            <a:r>
              <a:rPr lang="it-IT" sz="2000" b="1" dirty="0">
                <a:latin typeface="Bahnschrift SemiCondensed" panose="020B0502040204020203" pitchFamily="34" charset="0"/>
              </a:rPr>
              <a:t> set to 4</a:t>
            </a:r>
          </a:p>
          <a:p>
            <a:pPr marL="0" indent="0" algn="ctr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CONTROL SWITCH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managed</a:t>
            </a:r>
            <a:r>
              <a:rPr lang="it-IT" sz="2000" dirty="0">
                <a:latin typeface="Bahnschrift SemiCondensed" panose="020B0502040204020203" pitchFamily="34" charset="0"/>
              </a:rPr>
              <a:t> by a </a:t>
            </a:r>
            <a:r>
              <a:rPr lang="it-IT" sz="2000" b="1" dirty="0">
                <a:latin typeface="Bahnschrift SemiCondensed" panose="020B0502040204020203" pitchFamily="34" charset="0"/>
              </a:rPr>
              <a:t>SIMULINK SUBSYSTEM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3BCFF-A03B-2A00-99CA-D1B798232891}"/>
              </a:ext>
            </a:extLst>
          </p:cNvPr>
          <p:cNvSpPr txBox="1">
            <a:spLocks/>
          </p:cNvSpPr>
          <p:nvPr/>
        </p:nvSpPr>
        <p:spPr>
          <a:xfrm>
            <a:off x="1370841" y="2506411"/>
            <a:ext cx="6152270" cy="3132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IMPLEMENTATION PROBLEMS</a:t>
            </a:r>
          </a:p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Posture </a:t>
            </a:r>
            <a:r>
              <a:rPr lang="it-IT" sz="2000" b="1" dirty="0" err="1">
                <a:latin typeface="Bahnschrift SemiCondensed" panose="020B0502040204020203" pitchFamily="34" charset="0"/>
              </a:rPr>
              <a:t>regulation</a:t>
            </a:r>
            <a:r>
              <a:rPr lang="it-IT" sz="2000" b="1" dirty="0">
                <a:latin typeface="Bahnschrift SemiCondensed" panose="020B0502040204020203" pitchFamily="34" charset="0"/>
              </a:rPr>
              <a:t> and tracking control </a:t>
            </a:r>
            <a:r>
              <a:rPr lang="it-IT" sz="2000" dirty="0">
                <a:latin typeface="Bahnschrift SemiCondensed" panose="020B0502040204020203" pitchFamily="34" charset="0"/>
              </a:rPr>
              <a:t>are </a:t>
            </a:r>
            <a:r>
              <a:rPr lang="it-IT" sz="2000" b="1" dirty="0" err="1">
                <a:latin typeface="Bahnschrift SemiCondensed" panose="020B0502040204020203" pitchFamily="34" charset="0"/>
              </a:rPr>
              <a:t>two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different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subsystems</a:t>
            </a:r>
            <a:r>
              <a:rPr lang="it-IT" sz="2000" dirty="0">
                <a:latin typeface="Bahnschrift SemiCondensed" panose="020B0502040204020203" pitchFamily="34" charset="0"/>
              </a:rPr>
              <a:t> in </a:t>
            </a:r>
            <a:r>
              <a:rPr lang="it-IT" sz="2000" dirty="0" err="1">
                <a:latin typeface="Bahnschrift SemiCondensed" panose="020B0502040204020203" pitchFamily="34" charset="0"/>
              </a:rPr>
              <a:t>Simulink</a:t>
            </a:r>
            <a:r>
              <a:rPr lang="it-IT" sz="2000" dirty="0">
                <a:latin typeface="Bahnschrift SemiCondensed" panose="020B0502040204020203" pitchFamily="34" charset="0"/>
              </a:rPr>
              <a:t>. </a:t>
            </a:r>
          </a:p>
          <a:p>
            <a:pPr marL="0" indent="0">
              <a:buNone/>
            </a:pPr>
            <a:endParaRPr lang="it-IT" sz="2000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The tracking </a:t>
            </a:r>
            <a:r>
              <a:rPr lang="it-IT" sz="2000" dirty="0" err="1">
                <a:latin typeface="Bahnschrift SemiCondensed" panose="020B0502040204020203" pitchFamily="34" charset="0"/>
              </a:rPr>
              <a:t>subsytem</a:t>
            </a:r>
            <a:r>
              <a:rPr lang="it-IT" sz="2000" dirty="0">
                <a:latin typeface="Bahnschrift SemiCondensed" panose="020B0502040204020203" pitchFamily="34" charset="0"/>
              </a:rPr>
              <a:t> must </a:t>
            </a:r>
            <a:r>
              <a:rPr lang="it-IT" sz="2000" dirty="0" err="1">
                <a:latin typeface="Bahnschrift SemiCondensed" panose="020B0502040204020203" pitchFamily="34" charset="0"/>
              </a:rPr>
              <a:t>inherit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initial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conditions</a:t>
            </a:r>
            <a:r>
              <a:rPr lang="it-IT" sz="2000" dirty="0">
                <a:latin typeface="Bahnschrift SemiCondensed" panose="020B0502040204020203" pitchFamily="34" charset="0"/>
              </a:rPr>
              <a:t> from the last </a:t>
            </a:r>
            <a:r>
              <a:rPr lang="it-IT" sz="2000" dirty="0" err="1">
                <a:latin typeface="Bahnschrift SemiCondensed" panose="020B0502040204020203" pitchFamily="34" charset="0"/>
              </a:rPr>
              <a:t>iteration</a:t>
            </a:r>
            <a:r>
              <a:rPr lang="it-IT" sz="2000" dirty="0">
                <a:latin typeface="Bahnschrift SemiCondensed" panose="020B0502040204020203" pitchFamily="34" charset="0"/>
              </a:rPr>
              <a:t> of the </a:t>
            </a:r>
            <a:r>
              <a:rPr lang="it-IT" sz="2000" dirty="0" err="1">
                <a:latin typeface="Bahnschrift SemiCondensed" panose="020B0502040204020203" pitchFamily="34" charset="0"/>
              </a:rPr>
              <a:t>regulation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subsystem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Transition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between</a:t>
            </a:r>
            <a:r>
              <a:rPr lang="it-IT" sz="2000" dirty="0">
                <a:latin typeface="Bahnschrift SemiCondensed" panose="020B0502040204020203" pitchFamily="34" charset="0"/>
              </a:rPr>
              <a:t> controllers must be </a:t>
            </a:r>
            <a:r>
              <a:rPr lang="it-IT" sz="2000" dirty="0" err="1">
                <a:latin typeface="Bahnschrift SemiCondensed" panose="020B0502040204020203" pitchFamily="34" charset="0"/>
              </a:rPr>
              <a:t>smooth</a:t>
            </a:r>
            <a:r>
              <a:rPr lang="it-IT" sz="2000" dirty="0">
                <a:latin typeface="Bahnschrift SemiCondensed" panose="020B0502040204020203" pitchFamily="34" charset="0"/>
              </a:rPr>
              <a:t>.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should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avoid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sudden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changes</a:t>
            </a:r>
            <a:r>
              <a:rPr lang="it-IT" sz="2000" dirty="0">
                <a:latin typeface="Bahnschrift SemiCondensed" panose="020B0502040204020203" pitchFamily="34" charset="0"/>
              </a:rPr>
              <a:t> in </a:t>
            </a:r>
            <a:r>
              <a:rPr lang="it-IT" sz="2000" dirty="0" err="1">
                <a:latin typeface="Bahnschrift SemiCondensed" panose="020B0502040204020203" pitchFamily="34" charset="0"/>
              </a:rPr>
              <a:t>orientation</a:t>
            </a:r>
            <a:r>
              <a:rPr lang="it-IT" sz="2000" dirty="0">
                <a:latin typeface="Bahnschrift SemiCondensed" panose="020B0502040204020203" pitchFamily="34" charset="0"/>
              </a:rPr>
              <a:t> and </a:t>
            </a:r>
            <a:r>
              <a:rPr lang="it-IT" sz="2000" dirty="0" err="1">
                <a:latin typeface="Bahnschrift SemiCondensed" panose="020B0502040204020203" pitchFamily="34" charset="0"/>
              </a:rPr>
              <a:t>velocity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8847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1221</Words>
  <Application>Microsoft Macintosh PowerPoint</Application>
  <PresentationFormat>Widescreen</PresentationFormat>
  <Paragraphs>247</Paragraphs>
  <Slides>32</Slides>
  <Notes>2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32</vt:i4>
      </vt:variant>
    </vt:vector>
  </HeadingPairs>
  <TitlesOfParts>
    <vt:vector size="40" baseType="lpstr">
      <vt:lpstr>Arial</vt:lpstr>
      <vt:lpstr>Bahnschrift</vt:lpstr>
      <vt:lpstr>Bahnschrift Condensed</vt:lpstr>
      <vt:lpstr>Bahnschrift SemiCondensed</vt:lpstr>
      <vt:lpstr>Calibri</vt:lpstr>
      <vt:lpstr>Calibri Light</vt:lpstr>
      <vt:lpstr>Cambria Math</vt:lpstr>
      <vt:lpstr>Office Theme</vt:lpstr>
      <vt:lpstr>Robotics and Control 2</vt:lpstr>
      <vt:lpstr>THE PROBLEM</vt:lpstr>
      <vt:lpstr>SOLUTION APPROACH</vt:lpstr>
      <vt:lpstr>CONSENSUS</vt:lpstr>
      <vt:lpstr>CONSENSUS</vt:lpstr>
      <vt:lpstr>REGULATION - CARTESIAN</vt:lpstr>
      <vt:lpstr>REGULATION - POSTURE</vt:lpstr>
      <vt:lpstr>REGULATION - POSTURE</vt:lpstr>
      <vt:lpstr>CONTROLLER SWITCH</vt:lpstr>
      <vt:lpstr>CONTROLLER SWITCH</vt:lpstr>
      <vt:lpstr>TESTING PROCEDURE</vt:lpstr>
      <vt:lpstr>CONVERGENCE AND PROXIMITY TESTS</vt:lpstr>
      <vt:lpstr>SENSITIVITY TEST</vt:lpstr>
      <vt:lpstr>LINEAR CONTROLLER - IMPLEMENTATION</vt:lpstr>
      <vt:lpstr>LINEAR CONTROLLER - RESULTS</vt:lpstr>
      <vt:lpstr>LINEAR CONTROLLER - RESULTS</vt:lpstr>
      <vt:lpstr>LINEAR CONTROLLER – IMPLEMENTATION ISSUES</vt:lpstr>
      <vt:lpstr>THIS IS THE EXPLANATION – HIDDEN SLIDE</vt:lpstr>
      <vt:lpstr>Presentazione standard di PowerPoint</vt:lpstr>
      <vt:lpstr>NON-LINEAR CONTROLLER - RESULTS</vt:lpstr>
      <vt:lpstr>NON-LINEAR CONTROLLER - RESULTS</vt:lpstr>
      <vt:lpstr>Presentazione standard di PowerPoint</vt:lpstr>
      <vt:lpstr>SAGITTAL CONTROLLER - RESULTS</vt:lpstr>
      <vt:lpstr>SAGITTAL CONTROLLER - RESULTS</vt:lpstr>
      <vt:lpstr>Presentazione standard di PowerPoint</vt:lpstr>
      <vt:lpstr>D. DERIVATIVE CONTROLLER - RESULTS</vt:lpstr>
      <vt:lpstr>D. DERIVATIVE CONTROLLER - RESULTS</vt:lpstr>
      <vt:lpstr>D. DERIVATIVE CONTROLLER - ISSUES</vt:lpstr>
      <vt:lpstr>D. DERIVATIVE CONTROLLER - ISSUES</vt:lpstr>
      <vt:lpstr>CONTROLLER COMPARISON</vt:lpstr>
      <vt:lpstr>FINAL CONSIDERATIONS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 and Control 2</dc:title>
  <dc:creator>Edoardo Di Pietrantonio</dc:creator>
  <cp:lastModifiedBy>Giulia Pegoraro</cp:lastModifiedBy>
  <cp:revision>107</cp:revision>
  <dcterms:created xsi:type="dcterms:W3CDTF">2024-01-06T13:47:51Z</dcterms:created>
  <dcterms:modified xsi:type="dcterms:W3CDTF">2024-02-13T10:57:55Z</dcterms:modified>
</cp:coreProperties>
</file>