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69" r:id="rId13"/>
    <p:sldId id="275" r:id="rId14"/>
    <p:sldId id="270" r:id="rId15"/>
    <p:sldId id="274" r:id="rId16"/>
    <p:sldId id="271" r:id="rId17"/>
    <p:sldId id="276" r:id="rId18"/>
    <p:sldId id="277" r:id="rId19"/>
    <p:sldId id="25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ADB"/>
    <a:srgbClr val="F1C7C8"/>
    <a:srgbClr val="E39193"/>
    <a:srgbClr val="CF4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t-IT" dirty="0" err="1"/>
              <a:t>Robotics</a:t>
            </a:r>
            <a:r>
              <a:rPr lang="it-IT" dirty="0"/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Cristian Lorenzi, Filippo Gottardo, Giulia Pegoraro, Edoardo Di Pietrantonio</a:t>
            </a:r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Controller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scheme</a:t>
            </a:r>
            <a:r>
              <a:rPr lang="it-IT" sz="2000" b="1" dirty="0">
                <a:latin typeface="Bahnschrift SemiCondensed" panose="020B0502040204020203" pitchFamily="34" charset="0"/>
              </a:rPr>
              <a:t>/</a:t>
            </a:r>
            <a:r>
              <a:rPr lang="it-IT" sz="2000" b="1" dirty="0" err="1">
                <a:latin typeface="Bahnschrift SemiCondensed" panose="020B0502040204020203" pitchFamily="34" charset="0"/>
              </a:rPr>
              <a:t>formulas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2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Controller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scheme</a:t>
            </a:r>
            <a:r>
              <a:rPr lang="it-IT" sz="2000" b="1" dirty="0">
                <a:latin typeface="Bahnschrift SemiCondensed" panose="020B0502040204020203" pitchFamily="34" charset="0"/>
              </a:rPr>
              <a:t>/</a:t>
            </a:r>
            <a:r>
              <a:rPr lang="it-IT" sz="2000" b="1" dirty="0" err="1">
                <a:latin typeface="Bahnschrift SemiCondensed" panose="020B0502040204020203" pitchFamily="34" charset="0"/>
              </a:rPr>
              <a:t>formulas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8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DOUBLE DERIVATIVE CONTROLLER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Controller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scheme</a:t>
            </a:r>
            <a:r>
              <a:rPr lang="it-IT" sz="2000" b="1" dirty="0">
                <a:latin typeface="Bahnschrift SemiCondensed" panose="020B0502040204020203" pitchFamily="34" charset="0"/>
              </a:rPr>
              <a:t>/</a:t>
            </a:r>
            <a:r>
              <a:rPr lang="it-IT" sz="2000" b="1" dirty="0" err="1">
                <a:latin typeface="Bahnschrift SemiCondensed" panose="020B0502040204020203" pitchFamily="34" charset="0"/>
              </a:rPr>
              <a:t>formulas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DOUBLE DERIVATIVE CONTROLLER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876300" y="1544015"/>
            <a:ext cx="1043940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Bahnschrift SemiCondensed" panose="020B0502040204020203" pitchFamily="34" charset="0"/>
              </a:rPr>
              <a:t>TABLE OF RESULTS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876300" y="1544015"/>
            <a:ext cx="1043940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Bahnschrift SemiCondensed" panose="020B0502040204020203" pitchFamily="34" charset="0"/>
              </a:rPr>
              <a:t>TABLE OF RESULTS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A21873-61F6-2EF0-33C0-85E6F4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4FD33-00B8-4055-DE61-7939B41F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439834"/>
            <a:ext cx="10119360" cy="573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775335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then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757067"/>
            <a:ext cx="10515600" cy="366109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439834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Consensus</a:t>
            </a:r>
            <a:r>
              <a:rPr lang="it-IT" sz="2000" dirty="0">
                <a:latin typeface="Bahnschrift SemiCondensed" panose="020B0502040204020203" pitchFamily="34" charset="0"/>
              </a:rPr>
              <a:t> -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moving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dirty="0">
                <a:latin typeface="Bahnschrift SemiCondensed" panose="020B0502040204020203" pitchFamily="34" charset="0"/>
              </a:rPr>
              <a:t> point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Tracking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b="1" dirty="0">
                <a:latin typeface="Bahnschrift SemiCondensed" panose="020B0502040204020203" pitchFamily="34" charset="0"/>
              </a:rPr>
              <a:t>INDEPENDENTLY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dirty="0">
                <a:latin typeface="Bahnschrift SemiCondensed" panose="020B0502040204020203" pitchFamily="34" charset="0"/>
              </a:rPr>
              <a:t> control strategies: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Non-linear controller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a </a:t>
            </a:r>
            <a:r>
              <a:rPr lang="it-IT" sz="2000" dirty="0" err="1">
                <a:latin typeface="Bahnschrift SemiCondensed" panose="020B0502040204020203" pitchFamily="34" charset="0"/>
              </a:rPr>
              <a:t>reference</a:t>
            </a:r>
            <a:r>
              <a:rPr lang="it-IT" sz="2000" dirty="0">
                <a:latin typeface="Bahnschrift SemiCondensed" panose="020B0502040204020203" pitchFamily="34" charset="0"/>
              </a:rPr>
              <a:t> point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sagittal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axis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second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derivatives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one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same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methodologies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compared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draw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conclusions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55983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8506"/>
            <a:ext cx="4685275" cy="1964054"/>
          </a:xfrm>
          <a:ln w="28575">
            <a:solidFill>
              <a:schemeClr val="tx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consensus point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any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movement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position of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>
                <a:latin typeface="Bahnschrift SemiCondensed" panose="020B0502040204020203" pitchFamily="34" charset="0"/>
              </a:rPr>
              <a:t>AVERAGE CONSENSUS, </a:t>
            </a:r>
            <a:r>
              <a:rPr lang="it-IT" sz="2000" dirty="0" err="1">
                <a:latin typeface="Bahnschrift SemiCondensed" panose="020B0502040204020203" pitchFamily="34" charset="0"/>
              </a:rPr>
              <a:t>meaning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compute the center of mass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as</a:t>
            </a:r>
            <a:r>
              <a:rPr lang="it-IT" sz="2000" dirty="0">
                <a:latin typeface="Bahnschrift SemiCondensed" panose="020B0502040204020203" pitchFamily="34" charset="0"/>
              </a:rPr>
              <a:t> rendez-vous point.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5807955" y="2008506"/>
            <a:ext cx="5545846" cy="44096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MISSING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3814B4-7351-955C-CA8F-F5D45E473999}"/>
              </a:ext>
            </a:extLst>
          </p:cNvPr>
          <p:cNvSpPr txBox="1">
            <a:spLocks/>
          </p:cNvSpPr>
          <p:nvPr/>
        </p:nvSpPr>
        <p:spPr>
          <a:xfrm>
            <a:off x="838199" y="5212080"/>
            <a:ext cx="4685275" cy="120608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Future </a:t>
            </a:r>
            <a:r>
              <a:rPr lang="it-IT" sz="2000" dirty="0" err="1">
                <a:latin typeface="Bahnschrift SemiCondensed" panose="020B0502040204020203" pitchFamily="34" charset="0"/>
              </a:rPr>
              <a:t>improvement</a:t>
            </a:r>
            <a:r>
              <a:rPr lang="it-IT" sz="2000" dirty="0">
                <a:latin typeface="Bahnschrift SemiCondensed" panose="020B0502040204020203" pitchFamily="34" charset="0"/>
              </a:rPr>
              <a:t> - 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could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dynamically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step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55983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EXPLAIN THE REASONS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7C2AC-FABF-1A1B-3071-C4B9FE43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8E373D-E473-C914-1E72-E19F958B22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996797"/>
            <a:ext cx="9450315" cy="700103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4" y="3045091"/>
            <a:ext cx="3571546" cy="198989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A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responsible</a:t>
            </a:r>
            <a:r>
              <a:rPr lang="it-IT" sz="2000" dirty="0">
                <a:latin typeface="Bahnschrift SemiCondensed" panose="020B0502040204020203" pitchFamily="34" charset="0"/>
              </a:rPr>
              <a:t> for checking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are inside a </a:t>
            </a:r>
            <a:r>
              <a:rPr lang="it-IT" sz="2000" dirty="0" err="1">
                <a:latin typeface="Bahnschrift SemiCondensed" panose="020B0502040204020203" pitchFamily="34" charset="0"/>
              </a:rPr>
              <a:t>fixed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, in </a:t>
            </a:r>
            <a:r>
              <a:rPr lang="it-IT" sz="2000" dirty="0" err="1">
                <a:latin typeface="Bahnschrift SemiCondensed" panose="020B0502040204020203" pitchFamily="34" charset="0"/>
              </a:rPr>
              <a:t>which</a:t>
            </a:r>
            <a:r>
              <a:rPr lang="it-IT" sz="2000" dirty="0">
                <a:latin typeface="Bahnschrift SemiCondensed" panose="020B0502040204020203" pitchFamily="34" charset="0"/>
              </a:rPr>
              <a:t> case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switches controller</a:t>
            </a:r>
          </a:p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5109702" y="3045090"/>
            <a:ext cx="5711454" cy="296217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Posture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and tracking control 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446264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8" y="1544015"/>
            <a:ext cx="4493128" cy="413915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except</a:t>
            </a:r>
            <a:r>
              <a:rPr lang="it-IT" sz="2000" b="1" dirty="0">
                <a:latin typeface="Bahnschrift SemiCondensed" panose="020B0502040204020203" pitchFamily="34" charset="0"/>
              </a:rPr>
              <a:t>  for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test)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automated</a:t>
            </a:r>
            <a:r>
              <a:rPr lang="it-IT" sz="2000" dirty="0">
                <a:latin typeface="Bahnschrift SemiCondensed" panose="020B0502040204020203" pitchFamily="34" charset="0"/>
              </a:rPr>
              <a:t> via </a:t>
            </a:r>
            <a:r>
              <a:rPr lang="it-IT" sz="2000" dirty="0" err="1">
                <a:latin typeface="Bahnschrift SemiCondensed" panose="020B0502040204020203" pitchFamily="34" charset="0"/>
              </a:rPr>
              <a:t>MatLab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livescript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test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impossible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results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interpreted</a:t>
            </a:r>
            <a:r>
              <a:rPr lang="it-IT" sz="2000" dirty="0">
                <a:latin typeface="Bahnschrift SemiCondensed" panose="020B0502040204020203" pitchFamily="34" charset="0"/>
              </a:rPr>
              <a:t> by a human </a:t>
            </a:r>
            <a:r>
              <a:rPr lang="it-IT" sz="2000" dirty="0" err="1">
                <a:latin typeface="Bahnschrift SemiCondensed" panose="020B0502040204020203" pitchFamily="34" charset="0"/>
              </a:rPr>
              <a:t>depending</a:t>
            </a:r>
            <a:r>
              <a:rPr lang="it-IT" sz="2000" dirty="0">
                <a:latin typeface="Bahnschrift SemiCondensed" panose="020B0502040204020203" pitchFamily="34" charset="0"/>
              </a:rPr>
              <a:t> on </a:t>
            </a:r>
            <a:r>
              <a:rPr lang="it-IT" sz="2000" dirty="0" err="1">
                <a:latin typeface="Bahnschrift SemiCondensed" panose="020B0502040204020203" pitchFamily="34" charset="0"/>
              </a:rPr>
              <a:t>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needs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tracking controller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tested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procedure.</a:t>
            </a: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Controller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scheme</a:t>
            </a:r>
            <a:r>
              <a:rPr lang="it-IT" sz="2000" b="1" dirty="0">
                <a:latin typeface="Bahnschrift SemiCondensed" panose="020B0502040204020203" pitchFamily="34" charset="0"/>
              </a:rPr>
              <a:t>/</a:t>
            </a:r>
            <a:r>
              <a:rPr lang="it-IT" sz="2000" b="1" dirty="0" err="1">
                <a:latin typeface="Bahnschrift SemiCondensed" panose="020B0502040204020203" pitchFamily="34" charset="0"/>
              </a:rPr>
              <a:t>formulas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612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Bahnschrift SemiCondensed</vt:lpstr>
      <vt:lpstr>Calibri</vt:lpstr>
      <vt:lpstr>Calibri Light</vt:lpstr>
      <vt:lpstr>Office Theme</vt:lpstr>
      <vt:lpstr>Robotics and Control 2</vt:lpstr>
      <vt:lpstr>THE PROBLEM</vt:lpstr>
      <vt:lpstr>SOLUTION APPROACH</vt:lpstr>
      <vt:lpstr>CONSENSUS</vt:lpstr>
      <vt:lpstr>REGULATION - CARTESIAN</vt:lpstr>
      <vt:lpstr>REGULATION - POSTURE</vt:lpstr>
      <vt:lpstr>CONTROLLER SWITCH</vt:lpstr>
      <vt:lpstr>TESTING PROCEDURE</vt:lpstr>
      <vt:lpstr>LINEAR CONTROLLER - IMPLEMENTATION</vt:lpstr>
      <vt:lpstr>LINEAR CONTROLLER - RESULTS</vt:lpstr>
      <vt:lpstr>NON-LINEAR CONTROLLER - IMPLEMENTATION</vt:lpstr>
      <vt:lpstr>NON-LINEAR CONTROLLER - RESULTS</vt:lpstr>
      <vt:lpstr>SAGITTAL CONTROLLER -IMPLEMENTATION</vt:lpstr>
      <vt:lpstr>SAGITTAL CONTROLLER - RESULTS</vt:lpstr>
      <vt:lpstr>DOUBLE DERIVATIVE CONTROLLER - IMPLEMENTATION</vt:lpstr>
      <vt:lpstr>DOUBLE DERIVATIVE CONTROLLER - RESULTS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Filippo Gottardo</cp:lastModifiedBy>
  <cp:revision>12</cp:revision>
  <dcterms:created xsi:type="dcterms:W3CDTF">2024-01-06T13:47:51Z</dcterms:created>
  <dcterms:modified xsi:type="dcterms:W3CDTF">2024-01-07T14:26:29Z</dcterms:modified>
</cp:coreProperties>
</file>