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3" r:id="rId5"/>
    <p:sldId id="264" r:id="rId6"/>
    <p:sldId id="265" r:id="rId7"/>
    <p:sldId id="282" r:id="rId8"/>
    <p:sldId id="266" r:id="rId9"/>
    <p:sldId id="289" r:id="rId10"/>
    <p:sldId id="267" r:id="rId11"/>
    <p:sldId id="278" r:id="rId12"/>
    <p:sldId id="268" r:id="rId13"/>
    <p:sldId id="272" r:id="rId14"/>
    <p:sldId id="290" r:id="rId15"/>
    <p:sldId id="280" r:id="rId16"/>
    <p:sldId id="281" r:id="rId17"/>
    <p:sldId id="279" r:id="rId18"/>
    <p:sldId id="269" r:id="rId19"/>
    <p:sldId id="288" r:id="rId20"/>
    <p:sldId id="284" r:id="rId21"/>
    <p:sldId id="270" r:id="rId22"/>
    <p:sldId id="287" r:id="rId23"/>
    <p:sldId id="283" r:id="rId24"/>
    <p:sldId id="271" r:id="rId25"/>
    <p:sldId id="286" r:id="rId26"/>
    <p:sldId id="274" r:id="rId27"/>
    <p:sldId id="285" r:id="rId28"/>
    <p:sldId id="276" r:id="rId29"/>
    <p:sldId id="277" r:id="rId30"/>
    <p:sldId id="259" r:id="rId31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F8DF"/>
    <a:srgbClr val="CF4548"/>
    <a:srgbClr val="F6DADB"/>
    <a:srgbClr val="E39193"/>
    <a:srgbClr val="F1C7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147" y="5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2ABB6-D991-B87B-BE46-C00B0DB86C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F06547-7591-CCED-CAD0-2190453D15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28AAA9-0FB9-7572-07BE-F0D7ACEBC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EDA2-A3D8-44A3-A89B-0F29AADCE6D8}" type="datetimeFigureOut">
              <a:rPr lang="it-IT" smtClean="0"/>
              <a:t>11/02/2024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019CF6-8D2B-7679-EC55-8705CBA4B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92B624-C3AA-F100-B452-934CCCE73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CA6E2-E168-450F-A79D-65183BD15D2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96879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6AD2C-98F3-B04C-4B1A-033595698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7CD5D4-2D20-D207-8391-91834554C8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73CA89-0B9C-BC9B-EAC4-D58B93192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EDA2-A3D8-44A3-A89B-0F29AADCE6D8}" type="datetimeFigureOut">
              <a:rPr lang="it-IT" smtClean="0"/>
              <a:t>11/02/2024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E24375-4402-6EC2-1A68-4A4E5D3DA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2EC7A0-EDE7-1349-CF28-97D75E289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CA6E2-E168-450F-A79D-65183BD15D2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95973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2A76A3-DDBF-DDE1-9DEE-8068622073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DCA566-8DC4-CDC0-FE1C-49D6AFE633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E7E752-2EBE-2558-C7AA-46030BA40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EDA2-A3D8-44A3-A89B-0F29AADCE6D8}" type="datetimeFigureOut">
              <a:rPr lang="it-IT" smtClean="0"/>
              <a:t>11/02/2024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B59367-7BC9-4BA0-6C8C-8287798F2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F710C9-F48E-05C5-763C-8BA67208E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CA6E2-E168-450F-A79D-65183BD15D2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86522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C10D7-4EF0-CB70-672D-3D9651E2D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20D8C7-C143-B482-C14E-0EBD89DC7D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358E11-6FBB-C919-ED2B-E4A2AE593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EDA2-A3D8-44A3-A89B-0F29AADCE6D8}" type="datetimeFigureOut">
              <a:rPr lang="it-IT" smtClean="0"/>
              <a:t>11/02/2024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C8A738-50A0-5D70-0B2F-D84D92987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D197B-8432-41CD-DC45-87AF6C7D9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CA6E2-E168-450F-A79D-65183BD15D2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88800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5803B-0A34-BF99-0727-2754F1826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05A12-7A77-B6F6-E945-0905DA785A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4B7642-E486-BB6E-1762-F9DF74CC0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EDA2-A3D8-44A3-A89B-0F29AADCE6D8}" type="datetimeFigureOut">
              <a:rPr lang="it-IT" smtClean="0"/>
              <a:t>11/02/2024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3908F1-3DDA-22A4-304F-08A5AC63B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FAC746-2A2E-7200-4D74-A7D31349B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CA6E2-E168-450F-A79D-65183BD15D2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34658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1E2C4-A784-5402-4B0F-5C5D3758F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EABBB-DC56-AD5B-A13B-965AEBA84C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DE006D-1DCC-361D-9F0A-0FDE9D0295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004DA6-EC0C-23E4-20A1-0D371898A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EDA2-A3D8-44A3-A89B-0F29AADCE6D8}" type="datetimeFigureOut">
              <a:rPr lang="it-IT" smtClean="0"/>
              <a:t>11/02/2024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E0E906-1B98-EE16-76C3-C429291E9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33248E-3B57-9887-EBE7-433482F62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CA6E2-E168-450F-A79D-65183BD15D2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51412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29B4E-AC20-DA9D-E716-24C27893B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73DEDC-C291-29D5-5C4E-D8527A6D38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C580C2-C36B-7410-E261-E41E8E24E5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C99894-515C-7794-6032-40892CCC89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4B37C5-B91B-F716-FB98-6748319760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D84C4A-BF4D-4F61-18B4-561FD86F5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EDA2-A3D8-44A3-A89B-0F29AADCE6D8}" type="datetimeFigureOut">
              <a:rPr lang="it-IT" smtClean="0"/>
              <a:t>11/02/2024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605738-C426-A7EB-5899-44B1E2B89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A25B8B-1B67-991D-1FE1-48DC2D8A2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CA6E2-E168-450F-A79D-65183BD15D2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48184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A7B0E-E5A4-45C0-B197-F412D9CD7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B206B5-C409-6D24-0CFD-44CDF5F83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EDA2-A3D8-44A3-A89B-0F29AADCE6D8}" type="datetimeFigureOut">
              <a:rPr lang="it-IT" smtClean="0"/>
              <a:t>11/02/2024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2AB381-83A7-C823-9E97-539EDB7F3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0E98D7-2934-83CE-F969-C53F64A6D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CA6E2-E168-450F-A79D-65183BD15D2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68435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6D71B1-24AC-5001-0B2A-9FF911654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EDA2-A3D8-44A3-A89B-0F29AADCE6D8}" type="datetimeFigureOut">
              <a:rPr lang="it-IT" smtClean="0"/>
              <a:t>11/02/2024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11CD18-2A7E-6D5D-6749-3D1F0D365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F9B291-7AB5-83AD-2675-8115CC9A0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CA6E2-E168-450F-A79D-65183BD15D2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47385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75F99-54D3-823D-1DDC-1067F9288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B67EBA-9C50-404B-C29C-0D350EF35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51E756-4E21-6857-CB9B-7FB17A2E64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35A890-4A0B-3C9B-8BDE-91A12885D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EDA2-A3D8-44A3-A89B-0F29AADCE6D8}" type="datetimeFigureOut">
              <a:rPr lang="it-IT" smtClean="0"/>
              <a:t>11/02/2024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18BB1A-8DF2-8F84-2165-7137BD0C4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5C2F52-D290-1972-3C41-A1128BB29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CA6E2-E168-450F-A79D-65183BD15D2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76657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B62EE-0619-4D8C-025A-28AFD81DC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3052E0-AA40-816C-2EA0-63EF03B3AA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2A0400-823E-3732-1C5A-A64C57F90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AE56F4-CEE2-CA1F-BB2F-E489525DA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EDA2-A3D8-44A3-A89B-0F29AADCE6D8}" type="datetimeFigureOut">
              <a:rPr lang="it-IT" smtClean="0"/>
              <a:t>11/02/2024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FB4FF0-E40F-6A77-DFE5-C31219B8A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FF0785-7C46-A1F2-3554-4A78A6532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CA6E2-E168-450F-A79D-65183BD15D2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37713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B2E623-8D09-6192-E064-F6B91FCF1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C7CAE1-C6A5-EE12-E17B-9B15AD995F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AF4BF9-37D3-2F37-3A6E-2094CCCF04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74EDA2-A3D8-44A3-A89B-0F29AADCE6D8}" type="datetimeFigureOut">
              <a:rPr lang="it-IT" smtClean="0"/>
              <a:t>11/02/2024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C8D91A-F389-73A0-9000-4B42904FB9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E19C77-DFEC-1921-9A51-E846D6924F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CA6E2-E168-450F-A79D-65183BD15D2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87987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B463B28-58F0-F46A-4D08-3FFDB38B188F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74D802-C973-5AB8-983E-D742C160640B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75FC981F-3576-A92B-5C35-A532A4CFA8A3}"/>
              </a:ext>
            </a:extLst>
          </p:cNvPr>
          <p:cNvSpPr/>
          <p:nvPr/>
        </p:nvSpPr>
        <p:spPr>
          <a:xfrm>
            <a:off x="4392602" y="-853700"/>
            <a:ext cx="16465293" cy="8565399"/>
          </a:xfrm>
          <a:prstGeom prst="triangle">
            <a:avLst>
              <a:gd name="adj" fmla="val 51615"/>
            </a:avLst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122C6F-5D98-33FC-3783-8AAAD07753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274" y="1030147"/>
            <a:ext cx="11771452" cy="1296364"/>
          </a:xfrm>
          <a:solidFill>
            <a:schemeClr val="bg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it-IT" dirty="0" err="1">
                <a:solidFill>
                  <a:schemeClr val="tx1"/>
                </a:solidFill>
                <a:latin typeface="Bahnschrift" panose="020B0502040204020203" pitchFamily="34" charset="0"/>
              </a:rPr>
              <a:t>Robotics</a:t>
            </a:r>
            <a:r>
              <a:rPr lang="it-IT" dirty="0">
                <a:solidFill>
                  <a:schemeClr val="tx1"/>
                </a:solidFill>
                <a:latin typeface="Bahnschrift" panose="020B0502040204020203" pitchFamily="34" charset="0"/>
              </a:rPr>
              <a:t> and Control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2AC58D-8DBC-4F29-234E-3249B1223A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6831" y="2740392"/>
            <a:ext cx="8318339" cy="460901"/>
          </a:xfrm>
        </p:spPr>
        <p:txBody>
          <a:bodyPr/>
          <a:lstStyle/>
          <a:p>
            <a:r>
              <a:rPr lang="it-IT" dirty="0">
                <a:latin typeface="Bahnschrift Condensed" panose="020B0502040204020203" pitchFamily="34" charset="0"/>
              </a:rPr>
              <a:t>Cristian Lorenzi, Filippo Gottardo, Giulia Pegoraro, Edoardo Di Pietrantonio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C649D35-17E3-E09E-902D-8C5030D301D0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3240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E79449-FA6D-BFA1-3AC3-2FF2D2669295}"/>
              </a:ext>
            </a:extLst>
          </p:cNvPr>
          <p:cNvSpPr/>
          <p:nvPr/>
        </p:nvSpPr>
        <p:spPr>
          <a:xfrm>
            <a:off x="876300" y="381130"/>
            <a:ext cx="10439401" cy="58164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0755D4-C51E-9B71-C07D-D453901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TESTING PROCEDURE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AF38A505-5569-961A-20BE-5DB4C3A8AA0E}"/>
              </a:ext>
            </a:extLst>
          </p:cNvPr>
          <p:cNvSpPr txBox="1">
            <a:spLocks/>
          </p:cNvSpPr>
          <p:nvPr/>
        </p:nvSpPr>
        <p:spPr>
          <a:xfrm>
            <a:off x="1370843" y="1544015"/>
            <a:ext cx="4462640" cy="4139154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000" b="1" dirty="0">
                <a:latin typeface="Bahnschrift SemiCondensed" panose="020B0502040204020203" pitchFamily="34" charset="0"/>
              </a:rPr>
              <a:t>CONVERGENCE TEST </a:t>
            </a:r>
            <a:r>
              <a:rPr lang="it-IT" sz="2000" dirty="0">
                <a:latin typeface="Bahnschrift SemiCondensed" panose="020B0502040204020203" pitchFamily="34" charset="0"/>
              </a:rPr>
              <a:t>– </a:t>
            </a:r>
            <a:r>
              <a:rPr lang="it-IT" sz="2000" dirty="0" err="1">
                <a:latin typeface="Bahnschrift SemiCondensed" panose="020B0502040204020203" pitchFamily="34" charset="0"/>
              </a:rPr>
              <a:t>tests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if</a:t>
            </a:r>
            <a:r>
              <a:rPr lang="it-IT" sz="2000" dirty="0">
                <a:latin typeface="Bahnschrift SemiCondensed" panose="020B0502040204020203" pitchFamily="34" charset="0"/>
              </a:rPr>
              <a:t> the controller strategy works and </a:t>
            </a:r>
            <a:r>
              <a:rPr lang="it-IT" sz="2000" dirty="0" err="1">
                <a:latin typeface="Bahnschrift SemiCondensed" panose="020B0502040204020203" pitchFamily="34" charset="0"/>
              </a:rPr>
              <a:t>how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quickly</a:t>
            </a:r>
            <a:r>
              <a:rPr lang="it-IT" sz="2000" dirty="0">
                <a:latin typeface="Bahnschrift SemiCondensed" panose="020B0502040204020203" pitchFamily="34" charset="0"/>
              </a:rPr>
              <a:t> the agents </a:t>
            </a:r>
            <a:r>
              <a:rPr lang="it-IT" sz="2000" dirty="0" err="1">
                <a:latin typeface="Bahnschrift SemiCondensed" panose="020B0502040204020203" pitchFamily="34" charset="0"/>
              </a:rPr>
              <a:t>move</a:t>
            </a:r>
            <a:r>
              <a:rPr lang="it-IT" sz="2000" dirty="0">
                <a:latin typeface="Bahnschrift SemiCondensed" panose="020B0502040204020203" pitchFamily="34" charset="0"/>
              </a:rPr>
              <a:t> to the </a:t>
            </a:r>
            <a:r>
              <a:rPr lang="it-IT" sz="2000" dirty="0" err="1">
                <a:latin typeface="Bahnschrift SemiCondensed" panose="020B0502040204020203" pitchFamily="34" charset="0"/>
              </a:rPr>
              <a:t>desired</a:t>
            </a:r>
            <a:r>
              <a:rPr lang="it-IT" sz="2000" dirty="0">
                <a:latin typeface="Bahnschrift SemiCondensed" panose="020B0502040204020203" pitchFamily="34" charset="0"/>
              </a:rPr>
              <a:t> position/</a:t>
            </a:r>
            <a:r>
              <a:rPr lang="it-IT" sz="2000" dirty="0" err="1">
                <a:latin typeface="Bahnschrift SemiCondensed" panose="020B0502040204020203" pitchFamily="34" charset="0"/>
              </a:rPr>
              <a:t>trajectory</a:t>
            </a:r>
            <a:endParaRPr lang="it-IT" sz="2000" dirty="0">
              <a:latin typeface="Bahnschrift SemiCondensed" panose="020B0502040204020203" pitchFamily="34" charset="0"/>
            </a:endParaRPr>
          </a:p>
          <a:p>
            <a:r>
              <a:rPr lang="it-IT" sz="2000" b="1" dirty="0">
                <a:latin typeface="Bahnschrift SemiCondensed" panose="020B0502040204020203" pitchFamily="34" charset="0"/>
              </a:rPr>
              <a:t>SMOOTHNESS TEST </a:t>
            </a:r>
            <a:r>
              <a:rPr lang="it-IT" sz="2000" dirty="0">
                <a:latin typeface="Bahnschrift SemiCondensed" panose="020B0502040204020203" pitchFamily="34" charset="0"/>
              </a:rPr>
              <a:t>– </a:t>
            </a:r>
            <a:r>
              <a:rPr lang="it-IT" sz="2000" dirty="0" err="1">
                <a:latin typeface="Bahnschrift SemiCondensed" panose="020B0502040204020203" pitchFamily="34" charset="0"/>
              </a:rPr>
              <a:t>tests</a:t>
            </a:r>
            <a:r>
              <a:rPr lang="it-IT" sz="2000" dirty="0">
                <a:latin typeface="Bahnschrift SemiCondensed" panose="020B0502040204020203" pitchFamily="34" charset="0"/>
              </a:rPr>
              <a:t> the </a:t>
            </a:r>
            <a:r>
              <a:rPr lang="it-IT" sz="2000" dirty="0" err="1">
                <a:latin typeface="Bahnschrift SemiCondensed" panose="020B0502040204020203" pitchFamily="34" charset="0"/>
              </a:rPr>
              <a:t>smoothness</a:t>
            </a:r>
            <a:r>
              <a:rPr lang="it-IT" sz="2000" dirty="0">
                <a:latin typeface="Bahnschrift SemiCondensed" panose="020B0502040204020203" pitchFamily="34" charset="0"/>
              </a:rPr>
              <a:t> of the agents </a:t>
            </a:r>
            <a:r>
              <a:rPr lang="it-IT" sz="2000" dirty="0" err="1">
                <a:latin typeface="Bahnschrift SemiCondensed" panose="020B0502040204020203" pitchFamily="34" charset="0"/>
              </a:rPr>
              <a:t>paths</a:t>
            </a:r>
            <a:endParaRPr lang="it-IT" sz="2000" dirty="0">
              <a:latin typeface="Bahnschrift SemiCondensed" panose="020B0502040204020203" pitchFamily="34" charset="0"/>
            </a:endParaRPr>
          </a:p>
          <a:p>
            <a:r>
              <a:rPr lang="it-IT" sz="2000" b="1" dirty="0">
                <a:latin typeface="Bahnschrift SemiCondensed" panose="020B0502040204020203" pitchFamily="34" charset="0"/>
              </a:rPr>
              <a:t>SENSITIVITY TEST </a:t>
            </a:r>
            <a:r>
              <a:rPr lang="it-IT" sz="2000" dirty="0">
                <a:latin typeface="Bahnschrift SemiCondensed" panose="020B0502040204020203" pitchFamily="34" charset="0"/>
              </a:rPr>
              <a:t>– </a:t>
            </a:r>
            <a:r>
              <a:rPr lang="it-IT" sz="2000" dirty="0" err="1">
                <a:latin typeface="Bahnschrift SemiCondensed" panose="020B0502040204020203" pitchFamily="34" charset="0"/>
              </a:rPr>
              <a:t>tests</a:t>
            </a:r>
            <a:r>
              <a:rPr lang="it-IT" sz="2000" dirty="0">
                <a:latin typeface="Bahnschrift SemiCondensed" panose="020B0502040204020203" pitchFamily="34" charset="0"/>
              </a:rPr>
              <a:t> the </a:t>
            </a:r>
            <a:r>
              <a:rPr lang="it-IT" sz="2000" dirty="0" err="1">
                <a:latin typeface="Bahnschrift SemiCondensed" panose="020B0502040204020203" pitchFamily="34" charset="0"/>
              </a:rPr>
              <a:t>robustness</a:t>
            </a:r>
            <a:r>
              <a:rPr lang="it-IT" sz="2000" dirty="0">
                <a:latin typeface="Bahnschrift SemiCondensed" panose="020B0502040204020203" pitchFamily="34" charset="0"/>
              </a:rPr>
              <a:t> of the controllers to small </a:t>
            </a:r>
            <a:r>
              <a:rPr lang="it-IT" sz="2000" dirty="0" err="1">
                <a:latin typeface="Bahnschrift SemiCondensed" panose="020B0502040204020203" pitchFamily="34" charset="0"/>
              </a:rPr>
              <a:t>changes</a:t>
            </a:r>
            <a:r>
              <a:rPr lang="it-IT" sz="2000" dirty="0">
                <a:latin typeface="Bahnschrift SemiCondensed" panose="020B0502040204020203" pitchFamily="34" charset="0"/>
              </a:rPr>
              <a:t> of gain </a:t>
            </a:r>
            <a:r>
              <a:rPr lang="it-IT" sz="2000" dirty="0" err="1">
                <a:latin typeface="Bahnschrift SemiCondensed" panose="020B0502040204020203" pitchFamily="34" charset="0"/>
              </a:rPr>
              <a:t>values</a:t>
            </a:r>
            <a:endParaRPr lang="it-IT" sz="2000" dirty="0">
              <a:latin typeface="Bahnschrift SemiCondensed" panose="020B0502040204020203" pitchFamily="34" charset="0"/>
            </a:endParaRPr>
          </a:p>
          <a:p>
            <a:r>
              <a:rPr lang="it-IT" sz="2000" b="1" dirty="0">
                <a:latin typeface="Bahnschrift SemiCondensed" panose="020B0502040204020203" pitchFamily="34" charset="0"/>
              </a:rPr>
              <a:t>PROXIMITY TEST </a:t>
            </a:r>
            <a:r>
              <a:rPr lang="it-IT" sz="2000" dirty="0">
                <a:latin typeface="Bahnschrift SemiCondensed" panose="020B0502040204020203" pitchFamily="34" charset="0"/>
              </a:rPr>
              <a:t>– </a:t>
            </a:r>
            <a:r>
              <a:rPr lang="it-IT" sz="2000" dirty="0" err="1">
                <a:latin typeface="Bahnschrift SemiCondensed" panose="020B0502040204020203" pitchFamily="34" charset="0"/>
              </a:rPr>
              <a:t>tests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how</a:t>
            </a:r>
            <a:r>
              <a:rPr lang="it-IT" sz="2000" dirty="0">
                <a:latin typeface="Bahnschrift SemiCondensed" panose="020B0502040204020203" pitchFamily="34" charset="0"/>
              </a:rPr>
              <a:t> close the agents are to the </a:t>
            </a:r>
            <a:r>
              <a:rPr lang="it-IT" sz="2000" dirty="0" err="1">
                <a:latin typeface="Bahnschrift SemiCondensed" panose="020B0502040204020203" pitchFamily="34" charset="0"/>
              </a:rPr>
              <a:t>desired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trajectory</a:t>
            </a:r>
            <a:endParaRPr lang="it-IT" sz="2000" dirty="0">
              <a:latin typeface="Bahnschrift SemiCondensed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3BCFF-A03B-2A00-99CA-D1B798232891}"/>
              </a:ext>
            </a:extLst>
          </p:cNvPr>
          <p:cNvSpPr txBox="1">
            <a:spLocks/>
          </p:cNvSpPr>
          <p:nvPr/>
        </p:nvSpPr>
        <p:spPr>
          <a:xfrm>
            <a:off x="6328028" y="1544015"/>
            <a:ext cx="4493128" cy="4139155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000" b="1" dirty="0" err="1">
                <a:latin typeface="Bahnschrift SemiCondensed" panose="020B0502040204020203" pitchFamily="34" charset="0"/>
              </a:rPr>
              <a:t>Each</a:t>
            </a:r>
            <a:r>
              <a:rPr lang="it-IT" sz="2000" b="1" dirty="0">
                <a:latin typeface="Bahnschrift SemiCondensed" panose="020B0502040204020203" pitchFamily="34" charset="0"/>
              </a:rPr>
              <a:t> test (</a:t>
            </a:r>
            <a:r>
              <a:rPr lang="it-IT" sz="2000" b="1" dirty="0" err="1">
                <a:latin typeface="Bahnschrift SemiCondensed" panose="020B0502040204020203" pitchFamily="34" charset="0"/>
              </a:rPr>
              <a:t>except</a:t>
            </a:r>
            <a:r>
              <a:rPr lang="it-IT" sz="2000" b="1" dirty="0">
                <a:latin typeface="Bahnschrift SemiCondensed" panose="020B0502040204020203" pitchFamily="34" charset="0"/>
              </a:rPr>
              <a:t>  for the </a:t>
            </a:r>
            <a:r>
              <a:rPr lang="it-IT" sz="2000" b="1" dirty="0" err="1">
                <a:latin typeface="Bahnschrift SemiCondensed" panose="020B0502040204020203" pitchFamily="34" charset="0"/>
              </a:rPr>
              <a:t>smoothness</a:t>
            </a:r>
            <a:r>
              <a:rPr lang="it-IT" sz="2000" b="1" dirty="0">
                <a:latin typeface="Bahnschrift SemiCondensed" panose="020B0502040204020203" pitchFamily="34" charset="0"/>
              </a:rPr>
              <a:t> test) </a:t>
            </a:r>
            <a:r>
              <a:rPr lang="it-IT" sz="2000" b="1" dirty="0" err="1">
                <a:latin typeface="Bahnschrift SemiCondensed" panose="020B0502040204020203" pitchFamily="34" charset="0"/>
              </a:rPr>
              <a:t>is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automated</a:t>
            </a:r>
            <a:r>
              <a:rPr lang="it-IT" sz="2000" dirty="0">
                <a:latin typeface="Bahnschrift SemiCondensed" panose="020B0502040204020203" pitchFamily="34" charset="0"/>
              </a:rPr>
              <a:t> via </a:t>
            </a:r>
            <a:r>
              <a:rPr lang="it-IT" sz="2000" dirty="0" err="1">
                <a:latin typeface="Bahnschrift SemiCondensed" panose="020B0502040204020203" pitchFamily="34" charset="0"/>
              </a:rPr>
              <a:t>MatLab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livescript</a:t>
            </a:r>
            <a:r>
              <a:rPr lang="it-IT" sz="2000" dirty="0">
                <a:latin typeface="Bahnschrift SemiCondensed" panose="020B0502040204020203" pitchFamily="34" charset="0"/>
              </a:rPr>
              <a:t>.</a:t>
            </a:r>
          </a:p>
          <a:p>
            <a:pPr marL="0" indent="0">
              <a:buNone/>
            </a:pPr>
            <a:r>
              <a:rPr lang="it-IT" sz="2000" dirty="0">
                <a:latin typeface="Bahnschrift SemiCondensed" panose="020B0502040204020203" pitchFamily="34" charset="0"/>
              </a:rPr>
              <a:t>The </a:t>
            </a:r>
            <a:r>
              <a:rPr lang="it-IT" sz="2000" dirty="0" err="1">
                <a:latin typeface="Bahnschrift SemiCondensed" panose="020B0502040204020203" pitchFamily="34" charset="0"/>
              </a:rPr>
              <a:t>smoothness</a:t>
            </a:r>
            <a:r>
              <a:rPr lang="it-IT" sz="2000" dirty="0">
                <a:latin typeface="Bahnschrift SemiCondensed" panose="020B0502040204020203" pitchFamily="34" charset="0"/>
              </a:rPr>
              <a:t> test </a:t>
            </a:r>
            <a:r>
              <a:rPr lang="it-IT" sz="2000" dirty="0" err="1">
                <a:latin typeface="Bahnschrift SemiCondensed" panose="020B0502040204020203" pitchFamily="34" charset="0"/>
              </a:rPr>
              <a:t>was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impossible</a:t>
            </a:r>
            <a:r>
              <a:rPr lang="it-IT" sz="2000" dirty="0">
                <a:latin typeface="Bahnschrift SemiCondensed" panose="020B0502040204020203" pitchFamily="34" charset="0"/>
              </a:rPr>
              <a:t> to </a:t>
            </a:r>
            <a:r>
              <a:rPr lang="it-IT" sz="2000" dirty="0" err="1">
                <a:latin typeface="Bahnschrift SemiCondensed" panose="020B0502040204020203" pitchFamily="34" charset="0"/>
              </a:rPr>
              <a:t>automate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since</a:t>
            </a:r>
            <a:r>
              <a:rPr lang="it-IT" sz="2000" dirty="0">
                <a:latin typeface="Bahnschrift SemiCondensed" panose="020B0502040204020203" pitchFamily="34" charset="0"/>
              </a:rPr>
              <a:t> the </a:t>
            </a:r>
            <a:r>
              <a:rPr lang="it-IT" sz="2000" dirty="0" err="1">
                <a:latin typeface="Bahnschrift SemiCondensed" panose="020B0502040204020203" pitchFamily="34" charset="0"/>
              </a:rPr>
              <a:t>final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results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could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only</a:t>
            </a:r>
            <a:r>
              <a:rPr lang="it-IT" sz="2000" dirty="0">
                <a:latin typeface="Bahnschrift SemiCondensed" panose="020B0502040204020203" pitchFamily="34" charset="0"/>
              </a:rPr>
              <a:t> be </a:t>
            </a:r>
            <a:r>
              <a:rPr lang="it-IT" sz="2000" dirty="0" err="1">
                <a:latin typeface="Bahnschrift SemiCondensed" panose="020B0502040204020203" pitchFamily="34" charset="0"/>
              </a:rPr>
              <a:t>interpreted</a:t>
            </a:r>
            <a:r>
              <a:rPr lang="it-IT" sz="2000" dirty="0">
                <a:latin typeface="Bahnschrift SemiCondensed" panose="020B0502040204020203" pitchFamily="34" charset="0"/>
              </a:rPr>
              <a:t> by a human </a:t>
            </a:r>
            <a:r>
              <a:rPr lang="it-IT" sz="2000" dirty="0" err="1">
                <a:latin typeface="Bahnschrift SemiCondensed" panose="020B0502040204020203" pitchFamily="34" charset="0"/>
              </a:rPr>
              <a:t>depending</a:t>
            </a:r>
            <a:r>
              <a:rPr lang="it-IT" sz="2000" dirty="0">
                <a:latin typeface="Bahnschrift SemiCondensed" panose="020B0502040204020203" pitchFamily="34" charset="0"/>
              </a:rPr>
              <a:t> on </a:t>
            </a:r>
            <a:r>
              <a:rPr lang="it-IT" sz="2000" dirty="0" err="1">
                <a:latin typeface="Bahnschrift SemiCondensed" panose="020B0502040204020203" pitchFamily="34" charset="0"/>
              </a:rPr>
              <a:t>his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needs</a:t>
            </a:r>
            <a:r>
              <a:rPr lang="it-IT" sz="2000" dirty="0">
                <a:latin typeface="Bahnschrift SemiCondensed" panose="020B0502040204020203" pitchFamily="34" charset="0"/>
              </a:rPr>
              <a:t> (</a:t>
            </a:r>
            <a:r>
              <a:rPr lang="it-IT" sz="2000" dirty="0" err="1">
                <a:latin typeface="Bahnschrift SemiCondensed" panose="020B0502040204020203" pitchFamily="34" charset="0"/>
              </a:rPr>
              <a:t>trajectory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path</a:t>
            </a:r>
            <a:r>
              <a:rPr lang="it-IT" sz="2000" dirty="0">
                <a:latin typeface="Bahnschrift SemiCondensed" panose="020B0502040204020203" pitchFamily="34" charset="0"/>
              </a:rPr>
              <a:t>).</a:t>
            </a:r>
          </a:p>
          <a:p>
            <a:pPr marL="0" indent="0">
              <a:buNone/>
            </a:pPr>
            <a:r>
              <a:rPr lang="it-IT" sz="2000" dirty="0" err="1">
                <a:latin typeface="Bahnschrift SemiCondensed" panose="020B0502040204020203" pitchFamily="34" charset="0"/>
              </a:rPr>
              <a:t>Each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trajectory</a:t>
            </a:r>
            <a:r>
              <a:rPr lang="it-IT" sz="2000" dirty="0">
                <a:latin typeface="Bahnschrift SemiCondensed" panose="020B0502040204020203" pitchFamily="34" charset="0"/>
              </a:rPr>
              <a:t> tracking controller </a:t>
            </a:r>
            <a:r>
              <a:rPr lang="it-IT" sz="2000" dirty="0" err="1">
                <a:latin typeface="Bahnschrift SemiCondensed" panose="020B0502040204020203" pitchFamily="34" charset="0"/>
              </a:rPr>
              <a:t>was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tested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using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this</a:t>
            </a:r>
            <a:r>
              <a:rPr lang="it-IT" sz="2000" dirty="0">
                <a:latin typeface="Bahnschrift SemiCondensed" panose="020B0502040204020203" pitchFamily="34" charset="0"/>
              </a:rPr>
              <a:t> procedure.</a:t>
            </a:r>
          </a:p>
        </p:txBody>
      </p:sp>
    </p:spTree>
    <p:extLst>
      <p:ext uri="{BB962C8B-B14F-4D97-AF65-F5344CB8AC3E}">
        <p14:creationId xmlns:p14="http://schemas.microsoft.com/office/powerpoint/2010/main" val="14194646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23A798-6CAD-735A-3264-F7891086B7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8552DB7-3334-93CD-032F-276FB3B25A56}"/>
              </a:ext>
            </a:extLst>
          </p:cNvPr>
          <p:cNvSpPr/>
          <p:nvPr/>
        </p:nvSpPr>
        <p:spPr>
          <a:xfrm>
            <a:off x="876300" y="381130"/>
            <a:ext cx="10439401" cy="58164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F4F4B7F-1B71-E84C-31F8-9F5200883604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821BAF-5E47-F8E6-437A-754EE47B6167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3270B3F-ADE1-E500-CAC4-BE2B25E439CA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2542333-51CD-B485-4913-E08C47F79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CONVERGENCE AND PROXIMITY TESTS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E9323E96-CE30-7561-72C2-318964D75F14}"/>
              </a:ext>
            </a:extLst>
          </p:cNvPr>
          <p:cNvSpPr txBox="1">
            <a:spLocks/>
          </p:cNvSpPr>
          <p:nvPr/>
        </p:nvSpPr>
        <p:spPr>
          <a:xfrm>
            <a:off x="1370843" y="1544015"/>
            <a:ext cx="4462640" cy="2525065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000" dirty="0">
                <a:latin typeface="Bahnschrift SemiCondensed" panose="020B0502040204020203" pitchFamily="34" charset="0"/>
              </a:rPr>
              <a:t>A </a:t>
            </a:r>
            <a:r>
              <a:rPr lang="it-IT" sz="2000" dirty="0" err="1">
                <a:latin typeface="Bahnschrift SemiCondensed" panose="020B0502040204020203" pitchFamily="34" charset="0"/>
              </a:rPr>
              <a:t>Simulink</a:t>
            </a:r>
            <a:r>
              <a:rPr lang="it-IT" sz="2000" dirty="0">
                <a:latin typeface="Bahnschrift SemiCondensed" panose="020B0502040204020203" pitchFamily="34" charset="0"/>
              </a:rPr>
              <a:t> Block </a:t>
            </a:r>
            <a:r>
              <a:rPr lang="it-IT" sz="2000" dirty="0" err="1">
                <a:latin typeface="Bahnschrift SemiCondensed" panose="020B0502040204020203" pitchFamily="34" charset="0"/>
              </a:rPr>
              <a:t>named</a:t>
            </a:r>
            <a:r>
              <a:rPr lang="it-IT" sz="2000" dirty="0">
                <a:latin typeface="Bahnschrift SemiCondensed" panose="020B0502040204020203" pitchFamily="34" charset="0"/>
              </a:rPr>
              <a:t> «</a:t>
            </a:r>
            <a:r>
              <a:rPr lang="it-IT" sz="2000" dirty="0" err="1">
                <a:latin typeface="Bahnschrift SemiCondensed" panose="020B0502040204020203" pitchFamily="34" charset="0"/>
              </a:rPr>
              <a:t>Error</a:t>
            </a:r>
            <a:r>
              <a:rPr lang="it-IT" sz="2000" dirty="0">
                <a:latin typeface="Bahnschrift SemiCondensed" panose="020B0502040204020203" pitchFamily="34" charset="0"/>
              </a:rPr>
              <a:t> Check&gt; </a:t>
            </a:r>
            <a:r>
              <a:rPr lang="it-IT" sz="2000" dirty="0" err="1">
                <a:latin typeface="Bahnschrift SemiCondensed" panose="020B0502040204020203" pitchFamily="34" charset="0"/>
              </a:rPr>
              <a:t>is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responsible</a:t>
            </a:r>
            <a:r>
              <a:rPr lang="it-IT" sz="2000" dirty="0">
                <a:latin typeface="Bahnschrift SemiCondensed" panose="020B0502040204020203" pitchFamily="34" charset="0"/>
              </a:rPr>
              <a:t> for:</a:t>
            </a:r>
          </a:p>
          <a:p>
            <a:r>
              <a:rPr lang="it-IT" sz="2000" dirty="0" err="1">
                <a:latin typeface="Bahnschrift SemiCondensed" panose="020B0502040204020203" pitchFamily="34" charset="0"/>
              </a:rPr>
              <a:t>Collecting</a:t>
            </a:r>
            <a:r>
              <a:rPr lang="it-IT" sz="2000" dirty="0">
                <a:latin typeface="Bahnschrift SemiCondensed" panose="020B0502040204020203" pitchFamily="34" charset="0"/>
              </a:rPr>
              <a:t> the </a:t>
            </a:r>
            <a:r>
              <a:rPr lang="it-IT" sz="2000" dirty="0" err="1">
                <a:latin typeface="Bahnschrift SemiCondensed" panose="020B0502040204020203" pitchFamily="34" charset="0"/>
              </a:rPr>
              <a:t>distance</a:t>
            </a:r>
            <a:r>
              <a:rPr lang="it-IT" sz="2000" dirty="0">
                <a:latin typeface="Bahnschrift SemiCondensed" panose="020B0502040204020203" pitchFamily="34" charset="0"/>
              </a:rPr>
              <a:t> of the agent from the </a:t>
            </a:r>
            <a:r>
              <a:rPr lang="it-IT" sz="2000" dirty="0" err="1">
                <a:latin typeface="Bahnschrift SemiCondensed" panose="020B0502040204020203" pitchFamily="34" charset="0"/>
              </a:rPr>
              <a:t>desired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trajectory</a:t>
            </a:r>
            <a:endParaRPr lang="it-IT" sz="2000" dirty="0">
              <a:latin typeface="Bahnschrift SemiCondensed" panose="020B0502040204020203" pitchFamily="34" charset="0"/>
            </a:endParaRPr>
          </a:p>
          <a:p>
            <a:r>
              <a:rPr lang="it-IT" sz="2000" dirty="0">
                <a:latin typeface="Bahnschrift SemiCondensed" panose="020B0502040204020203" pitchFamily="34" charset="0"/>
              </a:rPr>
              <a:t>Checking </a:t>
            </a:r>
            <a:r>
              <a:rPr lang="it-IT" sz="2000" dirty="0" err="1">
                <a:latin typeface="Bahnschrift SemiCondensed" panose="020B0502040204020203" pitchFamily="34" charset="0"/>
              </a:rPr>
              <a:t>if</a:t>
            </a:r>
            <a:r>
              <a:rPr lang="it-IT" sz="2000" dirty="0">
                <a:latin typeface="Bahnschrift SemiCondensed" panose="020B0502040204020203" pitchFamily="34" charset="0"/>
              </a:rPr>
              <a:t> the </a:t>
            </a:r>
            <a:r>
              <a:rPr lang="it-IT" sz="2000" dirty="0" err="1">
                <a:latin typeface="Bahnschrift SemiCondensed" panose="020B0502040204020203" pitchFamily="34" charset="0"/>
              </a:rPr>
              <a:t>distance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is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below</a:t>
            </a:r>
            <a:r>
              <a:rPr lang="it-IT" sz="2000" dirty="0">
                <a:latin typeface="Bahnschrift SemiCondensed" panose="020B0502040204020203" pitchFamily="34" charset="0"/>
              </a:rPr>
              <a:t> a </a:t>
            </a:r>
            <a:r>
              <a:rPr lang="it-IT" sz="2000" dirty="0" err="1">
                <a:latin typeface="Bahnschrift SemiCondensed" panose="020B0502040204020203" pitchFamily="34" charset="0"/>
              </a:rPr>
              <a:t>given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threshold</a:t>
            </a:r>
            <a:r>
              <a:rPr lang="it-IT" sz="2000" dirty="0">
                <a:latin typeface="Bahnschrift SemiCondensed" panose="020B0502040204020203" pitchFamily="34" charset="0"/>
              </a:rPr>
              <a:t>, in </a:t>
            </a:r>
            <a:r>
              <a:rPr lang="it-IT" sz="2000" dirty="0" err="1">
                <a:latin typeface="Bahnschrift SemiCondensed" panose="020B0502040204020203" pitchFamily="34" charset="0"/>
              </a:rPr>
              <a:t>that</a:t>
            </a:r>
            <a:r>
              <a:rPr lang="it-IT" sz="2000" dirty="0">
                <a:latin typeface="Bahnschrift SemiCondensed" panose="020B0502040204020203" pitchFamily="34" charset="0"/>
              </a:rPr>
              <a:t> case </a:t>
            </a:r>
            <a:r>
              <a:rPr lang="it-IT" sz="2000" dirty="0" err="1">
                <a:latin typeface="Bahnschrift SemiCondensed" panose="020B0502040204020203" pitchFamily="34" charset="0"/>
              </a:rPr>
              <a:t>we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say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that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proper</a:t>
            </a:r>
            <a:r>
              <a:rPr lang="it-IT" sz="2000" dirty="0">
                <a:latin typeface="Bahnschrift SemiCondensed" panose="020B0502040204020203" pitchFamily="34" charset="0"/>
              </a:rPr>
              <a:t> tracking </a:t>
            </a:r>
            <a:r>
              <a:rPr lang="it-IT" sz="2000" dirty="0" err="1">
                <a:latin typeface="Bahnschrift SemiCondensed" panose="020B0502040204020203" pitchFamily="34" charset="0"/>
              </a:rPr>
              <a:t>is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achieved</a:t>
            </a:r>
            <a:r>
              <a:rPr lang="it-IT" sz="2000" dirty="0">
                <a:latin typeface="Bahnschrift SemiCondensed" panose="020B0502040204020203" pitchFamily="34" charset="0"/>
              </a:rPr>
              <a:t>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5CE482-6432-374E-D767-099441E22469}"/>
              </a:ext>
            </a:extLst>
          </p:cNvPr>
          <p:cNvSpPr txBox="1">
            <a:spLocks/>
          </p:cNvSpPr>
          <p:nvPr/>
        </p:nvSpPr>
        <p:spPr>
          <a:xfrm>
            <a:off x="6328028" y="1544015"/>
            <a:ext cx="4493128" cy="4052113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000" dirty="0">
                <a:latin typeface="Bahnschrift SemiCondensed" panose="020B0502040204020203" pitchFamily="34" charset="0"/>
              </a:rPr>
              <a:t>The test </a:t>
            </a:r>
            <a:r>
              <a:rPr lang="it-IT" sz="2000" dirty="0" err="1">
                <a:latin typeface="Bahnschrift SemiCondensed" panose="020B0502040204020203" pitchFamily="34" charset="0"/>
              </a:rPr>
              <a:t>is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divided</a:t>
            </a:r>
            <a:r>
              <a:rPr lang="it-IT" sz="2000" dirty="0">
                <a:latin typeface="Bahnschrift SemiCondensed" panose="020B0502040204020203" pitchFamily="34" charset="0"/>
              </a:rPr>
              <a:t> in steps:</a:t>
            </a:r>
          </a:p>
          <a:p>
            <a:pPr marL="457200" indent="-457200">
              <a:buFont typeface="+mj-lt"/>
              <a:buAutoNum type="arabicPeriod"/>
            </a:pPr>
            <a:r>
              <a:rPr lang="it-IT" sz="2000" dirty="0" err="1">
                <a:latin typeface="Bahnschrift SemiCondensed" panose="020B0502040204020203" pitchFamily="34" charset="0"/>
              </a:rPr>
              <a:t>Perform</a:t>
            </a:r>
            <a:r>
              <a:rPr lang="it-IT" sz="2000" dirty="0">
                <a:latin typeface="Bahnschrift SemiCondensed" panose="020B0502040204020203" pitchFamily="34" charset="0"/>
              </a:rPr>
              <a:t> N </a:t>
            </a:r>
            <a:r>
              <a:rPr lang="it-IT" sz="2000" dirty="0" err="1">
                <a:latin typeface="Bahnschrift SemiCondensed" panose="020B0502040204020203" pitchFamily="34" charset="0"/>
              </a:rPr>
              <a:t>simulations</a:t>
            </a:r>
            <a:r>
              <a:rPr lang="it-IT" sz="2000" dirty="0">
                <a:latin typeface="Bahnschrift SemiCondensed" panose="020B0502040204020203" pitchFamily="34" charset="0"/>
              </a:rPr>
              <a:t> with random </a:t>
            </a:r>
            <a:r>
              <a:rPr lang="it-IT" sz="2000" dirty="0" err="1">
                <a:latin typeface="Bahnschrift SemiCondensed" panose="020B0502040204020203" pitchFamily="34" charset="0"/>
              </a:rPr>
              <a:t>initial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conditions</a:t>
            </a:r>
            <a:r>
              <a:rPr lang="it-IT" sz="2000" dirty="0">
                <a:latin typeface="Bahnschrift SemiCondensed" panose="020B0502040204020203" pitchFamily="34" charset="0"/>
              </a:rPr>
              <a:t> and </a:t>
            </a:r>
            <a:r>
              <a:rPr lang="it-IT" sz="2000" dirty="0" err="1">
                <a:latin typeface="Bahnschrift SemiCondensed" panose="020B0502040204020203" pitchFamily="34" charset="0"/>
              </a:rPr>
              <a:t>collect</a:t>
            </a:r>
            <a:r>
              <a:rPr lang="it-IT" sz="2000" dirty="0">
                <a:latin typeface="Bahnschrift SemiCondensed" panose="020B0502040204020203" pitchFamily="34" charset="0"/>
              </a:rPr>
              <a:t> data from «</a:t>
            </a:r>
            <a:r>
              <a:rPr lang="it-IT" sz="2000" dirty="0" err="1">
                <a:latin typeface="Bahnschrift SemiCondensed" panose="020B0502040204020203" pitchFamily="34" charset="0"/>
              </a:rPr>
              <a:t>Error</a:t>
            </a:r>
            <a:r>
              <a:rPr lang="it-IT" sz="2000" dirty="0">
                <a:latin typeface="Bahnschrift SemiCondensed" panose="020B0502040204020203" pitchFamily="34" charset="0"/>
              </a:rPr>
              <a:t> Check» </a:t>
            </a:r>
            <a:r>
              <a:rPr lang="it-IT" sz="2000" dirty="0" err="1">
                <a:latin typeface="Bahnschrift SemiCondensed" panose="020B0502040204020203" pitchFamily="34" charset="0"/>
              </a:rPr>
              <a:t>block</a:t>
            </a:r>
            <a:endParaRPr lang="it-IT" sz="2000" dirty="0">
              <a:latin typeface="Bahnschrift SemiCondensed" panose="020B050204020402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it-IT" sz="2000" dirty="0">
                <a:latin typeface="Bahnschrift SemiCondensed" panose="020B0502040204020203" pitchFamily="34" charset="0"/>
              </a:rPr>
              <a:t>To compute the </a:t>
            </a:r>
            <a:r>
              <a:rPr lang="it-IT" sz="2000" dirty="0" err="1">
                <a:latin typeface="Bahnschrift SemiCondensed" panose="020B0502040204020203" pitchFamily="34" charset="0"/>
              </a:rPr>
              <a:t>convergence</a:t>
            </a:r>
            <a:r>
              <a:rPr lang="it-IT" sz="2000" dirty="0">
                <a:latin typeface="Bahnschrift SemiCondensed" panose="020B0502040204020203" pitchFamily="34" charset="0"/>
              </a:rPr>
              <a:t> score just </a:t>
            </a:r>
            <a:r>
              <a:rPr lang="it-IT" sz="2000" dirty="0" err="1">
                <a:latin typeface="Bahnschrift SemiCondensed" panose="020B0502040204020203" pitchFamily="34" charset="0"/>
              </a:rPr>
              <a:t>verify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how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many</a:t>
            </a:r>
            <a:r>
              <a:rPr lang="it-IT" sz="2000" dirty="0">
                <a:latin typeface="Bahnschrift SemiCondensed" panose="020B0502040204020203" pitchFamily="34" charset="0"/>
              </a:rPr>
              <a:t> times </a:t>
            </a:r>
            <a:r>
              <a:rPr lang="it-IT" sz="2000" dirty="0" err="1">
                <a:latin typeface="Bahnschrift SemiCondensed" panose="020B0502040204020203" pitchFamily="34" charset="0"/>
              </a:rPr>
              <a:t>proper</a:t>
            </a:r>
            <a:r>
              <a:rPr lang="it-IT" sz="2000" dirty="0">
                <a:latin typeface="Bahnschrift SemiCondensed" panose="020B0502040204020203" pitchFamily="34" charset="0"/>
              </a:rPr>
              <a:t> tracking </a:t>
            </a:r>
            <a:r>
              <a:rPr lang="it-IT" sz="2000" dirty="0" err="1">
                <a:latin typeface="Bahnschrift SemiCondensed" panose="020B0502040204020203" pitchFamily="34" charset="0"/>
              </a:rPr>
              <a:t>is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achieved</a:t>
            </a:r>
            <a:r>
              <a:rPr lang="it-IT" sz="2000" dirty="0">
                <a:latin typeface="Bahnschrift SemiCondensed" panose="020B0502040204020203" pitchFamily="34" charset="0"/>
              </a:rPr>
              <a:t> over N </a:t>
            </a:r>
            <a:r>
              <a:rPr lang="it-IT" sz="2000" dirty="0" err="1">
                <a:latin typeface="Bahnschrift SemiCondensed" panose="020B0502040204020203" pitchFamily="34" charset="0"/>
              </a:rPr>
              <a:t>simulations</a:t>
            </a:r>
            <a:endParaRPr lang="it-IT" sz="2000" dirty="0">
              <a:latin typeface="Bahnschrift SemiCondensed" panose="020B050204020402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it-IT" sz="2000" dirty="0" err="1">
                <a:latin typeface="Bahnschrift SemiCondensed" panose="020B0502040204020203" pitchFamily="34" charset="0"/>
              </a:rPr>
              <a:t>If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proper</a:t>
            </a:r>
            <a:r>
              <a:rPr lang="it-IT" sz="2000" dirty="0">
                <a:latin typeface="Bahnschrift SemiCondensed" panose="020B0502040204020203" pitchFamily="34" charset="0"/>
              </a:rPr>
              <a:t> tracking </a:t>
            </a:r>
            <a:r>
              <a:rPr lang="it-IT" sz="2000" dirty="0" err="1">
                <a:latin typeface="Bahnschrift SemiCondensed" panose="020B0502040204020203" pitchFamily="34" charset="0"/>
              </a:rPr>
              <a:t>is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achieved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proximity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returns</a:t>
            </a:r>
            <a:r>
              <a:rPr lang="it-IT" sz="2000" dirty="0">
                <a:latin typeface="Bahnschrift SemiCondensed" panose="020B0502040204020203" pitchFamily="34" charset="0"/>
              </a:rPr>
              <a:t> the </a:t>
            </a:r>
            <a:r>
              <a:rPr lang="it-IT" sz="2000" dirty="0" err="1">
                <a:latin typeface="Bahnschrift SemiCondensed" panose="020B0502040204020203" pitchFamily="34" charset="0"/>
              </a:rPr>
              <a:t>distance</a:t>
            </a:r>
            <a:r>
              <a:rPr lang="it-IT" sz="2000" dirty="0">
                <a:latin typeface="Bahnschrift SemiCondensed" panose="020B0502040204020203" pitchFamily="34" charset="0"/>
              </a:rPr>
              <a:t> from </a:t>
            </a:r>
            <a:r>
              <a:rPr lang="it-IT" sz="2000" dirty="0" err="1">
                <a:latin typeface="Bahnschrift SemiCondensed" panose="020B0502040204020203" pitchFamily="34" charset="0"/>
              </a:rPr>
              <a:t>desired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trajectory</a:t>
            </a:r>
            <a:r>
              <a:rPr lang="it-IT" sz="2000" dirty="0">
                <a:latin typeface="Bahnschrift SemiCondensed" panose="020B0502040204020203" pitchFamily="34" charset="0"/>
              </a:rPr>
              <a:t> and the time </a:t>
            </a:r>
            <a:r>
              <a:rPr lang="it-IT" sz="2000" dirty="0" err="1">
                <a:latin typeface="Bahnschrift SemiCondensed" panose="020B0502040204020203" pitchFamily="34" charset="0"/>
              </a:rPr>
              <a:t>needed</a:t>
            </a:r>
            <a:r>
              <a:rPr lang="it-IT" sz="2000" dirty="0">
                <a:latin typeface="Bahnschrift SemiCondensed" panose="020B0502040204020203" pitchFamily="34" charset="0"/>
              </a:rPr>
              <a:t> to </a:t>
            </a:r>
            <a:r>
              <a:rPr lang="it-IT" sz="2000" dirty="0" err="1">
                <a:latin typeface="Bahnschrift SemiCondensed" panose="020B0502040204020203" pitchFamily="34" charset="0"/>
              </a:rPr>
              <a:t>reach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proper</a:t>
            </a:r>
            <a:r>
              <a:rPr lang="it-IT" sz="2000" dirty="0">
                <a:latin typeface="Bahnschrift SemiCondensed" panose="020B0502040204020203" pitchFamily="34" charset="0"/>
              </a:rPr>
              <a:t> tracking</a:t>
            </a:r>
          </a:p>
        </p:txBody>
      </p:sp>
    </p:spTree>
    <p:extLst>
      <p:ext uri="{BB962C8B-B14F-4D97-AF65-F5344CB8AC3E}">
        <p14:creationId xmlns:p14="http://schemas.microsoft.com/office/powerpoint/2010/main" val="8544467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E79449-FA6D-BFA1-3AC3-2FF2D2669295}"/>
              </a:ext>
            </a:extLst>
          </p:cNvPr>
          <p:cNvSpPr/>
          <p:nvPr/>
        </p:nvSpPr>
        <p:spPr>
          <a:xfrm>
            <a:off x="876300" y="381130"/>
            <a:ext cx="10439401" cy="58164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0755D4-C51E-9B71-C07D-D453901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it-IT" sz="3600" b="1" dirty="0">
                <a:latin typeface="Bahnschrift" panose="020B0502040204020203" pitchFamily="34" charset="0"/>
              </a:rPr>
              <a:t>LINEAR CONTROLLER - IMPLEMENTATION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6857A8C-9035-DB7C-DAB1-822DC348D5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518" y="1472185"/>
            <a:ext cx="6836596" cy="224187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284BAFE-7A9D-FB80-8CDC-3AAB29D8D0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193" y="4444839"/>
            <a:ext cx="1950889" cy="899238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54B984C-DBFB-4103-2E6F-27C9D15FF2E6}"/>
              </a:ext>
            </a:extLst>
          </p:cNvPr>
          <p:cNvSpPr txBox="1">
            <a:spLocks/>
          </p:cNvSpPr>
          <p:nvPr/>
        </p:nvSpPr>
        <p:spPr>
          <a:xfrm>
            <a:off x="4992625" y="3909325"/>
            <a:ext cx="6145230" cy="1970267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000" dirty="0" err="1">
                <a:latin typeface="Bahnschrift SemiCondensed" panose="020B0502040204020203" pitchFamily="34" charset="0"/>
              </a:rPr>
              <a:t>We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expect</a:t>
            </a:r>
            <a:r>
              <a:rPr lang="it-IT" sz="2000" dirty="0">
                <a:latin typeface="Bahnschrift SemiCondensed" panose="020B0502040204020203" pitchFamily="34" charset="0"/>
              </a:rPr>
              <a:t>:</a:t>
            </a:r>
          </a:p>
          <a:p>
            <a:r>
              <a:rPr lang="it-IT" sz="2000" b="1" dirty="0" err="1">
                <a:latin typeface="Bahnschrift SemiCondensed" panose="020B0502040204020203" pitchFamily="34" charset="0"/>
              </a:rPr>
              <a:t>Asympatotically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stable</a:t>
            </a:r>
            <a:r>
              <a:rPr lang="it-IT" sz="2000" b="1" dirty="0">
                <a:latin typeface="Bahnschrift SemiCondensed" panose="020B0502040204020203" pitchFamily="34" charset="0"/>
              </a:rPr>
              <a:t> control </a:t>
            </a:r>
            <a:r>
              <a:rPr lang="it-IT" sz="2000" b="1" dirty="0" err="1">
                <a:latin typeface="Bahnschrift SemiCondensed" panose="020B0502040204020203" pitchFamily="34" charset="0"/>
              </a:rPr>
              <a:t>law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since</a:t>
            </a:r>
            <a:r>
              <a:rPr lang="it-IT" sz="2000" dirty="0">
                <a:latin typeface="Bahnschrift SemiCondensed" panose="020B0502040204020203" pitchFamily="34" charset="0"/>
              </a:rPr>
              <a:t> the </a:t>
            </a:r>
            <a:r>
              <a:rPr lang="it-IT" sz="2000" dirty="0" err="1">
                <a:latin typeface="Bahnschrift SemiCondensed" panose="020B0502040204020203" pitchFamily="34" charset="0"/>
              </a:rPr>
              <a:t>desired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trajectory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is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circular</a:t>
            </a:r>
            <a:endParaRPr lang="it-IT" sz="2000" dirty="0">
              <a:latin typeface="Bahnschrift SemiCondensed" panose="020B0502040204020203" pitchFamily="34" charset="0"/>
            </a:endParaRPr>
          </a:p>
          <a:p>
            <a:r>
              <a:rPr lang="it-IT" sz="2000" dirty="0">
                <a:latin typeface="Bahnschrift SemiCondensed" panose="020B0502040204020203" pitchFamily="34" charset="0"/>
              </a:rPr>
              <a:t>Backup </a:t>
            </a:r>
            <a:r>
              <a:rPr lang="it-IT" sz="2000" dirty="0" err="1">
                <a:latin typeface="Bahnschrift SemiCondensed" panose="020B0502040204020203" pitchFamily="34" charset="0"/>
              </a:rPr>
              <a:t>manuevers</a:t>
            </a:r>
            <a:endParaRPr lang="it-IT" sz="2000" dirty="0"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7196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E79449-FA6D-BFA1-3AC3-2FF2D2669295}"/>
              </a:ext>
            </a:extLst>
          </p:cNvPr>
          <p:cNvSpPr/>
          <p:nvPr/>
        </p:nvSpPr>
        <p:spPr>
          <a:xfrm>
            <a:off x="876300" y="381130"/>
            <a:ext cx="10439401" cy="58164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0755D4-C51E-9B71-C07D-D453901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it-IT" sz="3600" b="1" dirty="0">
                <a:latin typeface="Bahnschrift" panose="020B0502040204020203" pitchFamily="34" charset="0"/>
              </a:rPr>
              <a:t>LINEAR CONTROLLER - RESULTS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2E4881A-30C6-6AA1-366D-4FCAEE820166}"/>
              </a:ext>
            </a:extLst>
          </p:cNvPr>
          <p:cNvSpPr txBox="1">
            <a:spLocks/>
          </p:cNvSpPr>
          <p:nvPr/>
        </p:nvSpPr>
        <p:spPr>
          <a:xfrm>
            <a:off x="1370843" y="1544015"/>
            <a:ext cx="3974832" cy="1355961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CONVERGENCE TEST </a:t>
            </a:r>
          </a:p>
          <a:p>
            <a:pPr marL="0" indent="0" algn="r">
              <a:spcBef>
                <a:spcPts val="0"/>
              </a:spcBef>
              <a:buNone/>
            </a:pPr>
            <a:r>
              <a:rPr lang="it-IT" sz="6600" b="1" dirty="0">
                <a:latin typeface="Bahnschrift SemiCondensed" panose="020B0502040204020203" pitchFamily="34" charset="0"/>
              </a:rPr>
              <a:t>00</a:t>
            </a:r>
            <a:endParaRPr lang="it-IT" sz="7200" b="1" dirty="0">
              <a:latin typeface="Bahnschrift SemiCondensed" panose="020B0502040204020203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E754ABA-4B90-B483-5295-069CEDBD8359}"/>
              </a:ext>
            </a:extLst>
          </p:cNvPr>
          <p:cNvSpPr txBox="1">
            <a:spLocks/>
          </p:cNvSpPr>
          <p:nvPr/>
        </p:nvSpPr>
        <p:spPr>
          <a:xfrm>
            <a:off x="2202813" y="3137814"/>
            <a:ext cx="3974832" cy="1355961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SENSITIVITY TEST </a:t>
            </a:r>
          </a:p>
          <a:p>
            <a:pPr marL="0" indent="0" algn="r">
              <a:spcBef>
                <a:spcPts val="0"/>
              </a:spcBef>
              <a:buNone/>
            </a:pPr>
            <a:r>
              <a:rPr lang="it-IT" sz="6600" b="1" dirty="0">
                <a:latin typeface="Bahnschrift SemiCondensed" panose="020B0502040204020203" pitchFamily="34" charset="0"/>
              </a:rPr>
              <a:t>000</a:t>
            </a:r>
            <a:endParaRPr lang="it-IT" sz="7200" b="1" dirty="0">
              <a:latin typeface="Bahnschrift SemiCondensed" panose="020B0502040204020203" pitchFamily="34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F30862F-AE1F-34BE-1F57-7797DC41BCB4}"/>
              </a:ext>
            </a:extLst>
          </p:cNvPr>
          <p:cNvSpPr txBox="1">
            <a:spLocks/>
          </p:cNvSpPr>
          <p:nvPr/>
        </p:nvSpPr>
        <p:spPr>
          <a:xfrm>
            <a:off x="1370843" y="4694652"/>
            <a:ext cx="3974832" cy="1355961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PROXIMITY TEST (</a:t>
            </a:r>
            <a:r>
              <a:rPr lang="it-IT" sz="2000" b="1" dirty="0" err="1">
                <a:latin typeface="Bahnschrift SemiCondensed" panose="020B0502040204020203" pitchFamily="34" charset="0"/>
              </a:rPr>
              <a:t>avg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error</a:t>
            </a:r>
            <a:r>
              <a:rPr lang="it-IT" sz="2000" b="1" dirty="0">
                <a:latin typeface="Bahnschrift SemiCondensed" panose="020B0502040204020203" pitchFamily="34" charset="0"/>
              </a:rPr>
              <a:t>)</a:t>
            </a:r>
          </a:p>
          <a:p>
            <a:pPr marL="0" indent="0" algn="r">
              <a:spcBef>
                <a:spcPts val="0"/>
              </a:spcBef>
              <a:buNone/>
            </a:pPr>
            <a:r>
              <a:rPr lang="it-IT" sz="6600" b="1" dirty="0">
                <a:latin typeface="Bahnschrift SemiCondensed" panose="020B0502040204020203" pitchFamily="34" charset="0"/>
              </a:rPr>
              <a:t>000</a:t>
            </a:r>
            <a:endParaRPr lang="it-IT" sz="7200" b="1" dirty="0">
              <a:latin typeface="Bahnschrift SemiCondensed" panose="020B0502040204020203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C65DE4B-2554-BDA3-D6C7-374469914F2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97" t="5241" r="11933" b="4626"/>
          <a:stretch/>
        </p:blipFill>
        <p:spPr>
          <a:xfrm>
            <a:off x="6328029" y="1544015"/>
            <a:ext cx="4858132" cy="4500522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31272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E10D7C-2213-5F0E-0021-EFBE24149E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06C7E1D-3E23-249F-B350-7FD947073D42}"/>
              </a:ext>
            </a:extLst>
          </p:cNvPr>
          <p:cNvSpPr/>
          <p:nvPr/>
        </p:nvSpPr>
        <p:spPr>
          <a:xfrm>
            <a:off x="876300" y="381130"/>
            <a:ext cx="10439401" cy="58164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D732ED-2363-DB09-96E1-8A23CAFFE345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68B9BF1-C823-476D-C322-2A2338FC5C8F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A1ED84C-C7A3-ACA1-80D1-7F3944753680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AD43288-25F4-AD3E-ED68-A32F3B1F3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it-IT" sz="3600" b="1" dirty="0">
                <a:latin typeface="Bahnschrift" panose="020B0502040204020203" pitchFamily="34" charset="0"/>
              </a:rPr>
              <a:t>LINEAR CONTROLLER - RESULTS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8307F09-0BB4-A609-374B-38D86BEF94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21" t="4447" r="14357" b="5977"/>
          <a:stretch/>
        </p:blipFill>
        <p:spPr>
          <a:xfrm>
            <a:off x="3758775" y="1503748"/>
            <a:ext cx="4674450" cy="439686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858734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CBA189-FC6E-0FDC-C77A-9E336C7033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48FF828-F279-601C-56F8-BBD66FDB1536}"/>
              </a:ext>
            </a:extLst>
          </p:cNvPr>
          <p:cNvSpPr/>
          <p:nvPr/>
        </p:nvSpPr>
        <p:spPr>
          <a:xfrm>
            <a:off x="876300" y="381130"/>
            <a:ext cx="10439401" cy="58164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3B7AD18-94BE-7A7B-1AF8-EBEDA7D1523E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D7F748B-7053-7D09-FE86-60369C361744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77120FD-7EDB-5AD9-B84D-6F9B02219781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D4DBB6D-CA6E-55C8-34F3-294EAFF6F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it-IT" sz="3600" b="1" dirty="0">
                <a:latin typeface="Bahnschrift" panose="020B0502040204020203" pitchFamily="34" charset="0"/>
              </a:rPr>
              <a:t>LINEAR CONTROLLER – IMPLEMENTATION ISSUES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90E1089D-2E0F-2394-5C77-EEA411074568}"/>
              </a:ext>
            </a:extLst>
          </p:cNvPr>
          <p:cNvSpPr txBox="1">
            <a:spLocks/>
          </p:cNvSpPr>
          <p:nvPr/>
        </p:nvSpPr>
        <p:spPr>
          <a:xfrm>
            <a:off x="908715" y="1566569"/>
            <a:ext cx="5885277" cy="1396088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4800" dirty="0">
                <a:latin typeface="Bahnschrift SemiCondensed" panose="020B0502040204020203" pitchFamily="34" charset="0"/>
              </a:rPr>
              <a:t>UNWRAP </a:t>
            </a:r>
            <a:r>
              <a:rPr lang="it-IT" sz="2000" dirty="0">
                <a:latin typeface="Bahnschrift SemiCondensed" panose="020B0502040204020203" pitchFamily="34" charset="0"/>
              </a:rPr>
              <a:t>in </a:t>
            </a:r>
            <a:r>
              <a:rPr lang="it-IT" sz="2000" dirty="0" err="1">
                <a:latin typeface="Bahnschrift SemiCondensed" panose="020B0502040204020203" pitchFamily="34" charset="0"/>
              </a:rPr>
              <a:t>differential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flatness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block</a:t>
            </a:r>
            <a:r>
              <a:rPr lang="it-IT" sz="2000" dirty="0">
                <a:latin typeface="Bahnschrift SemiCondensed" panose="020B0502040204020203" pitchFamily="34" charset="0"/>
              </a:rPr>
              <a:t> for 			       angle theta </a:t>
            </a:r>
            <a:r>
              <a:rPr lang="it-IT" sz="2000" dirty="0" err="1">
                <a:latin typeface="Bahnschrift SemiCondensed" panose="020B0502040204020203" pitchFamily="34" charset="0"/>
              </a:rPr>
              <a:t>computation</a:t>
            </a:r>
            <a:endParaRPr lang="it-IT" sz="4800" dirty="0">
              <a:latin typeface="Bahnschrift SemiCondensed" panose="020B0502040204020203" pitchFamily="34" charset="0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1AF5C508-7ABB-8C1E-8BA3-7A146E6CA884}"/>
              </a:ext>
            </a:extLst>
          </p:cNvPr>
          <p:cNvSpPr txBox="1">
            <a:spLocks/>
          </p:cNvSpPr>
          <p:nvPr/>
        </p:nvSpPr>
        <p:spPr>
          <a:xfrm>
            <a:off x="4434841" y="3090086"/>
            <a:ext cx="6443472" cy="1325563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4800" dirty="0">
                <a:latin typeface="Bahnschrift SemiCondensed" panose="020B0502040204020203" pitchFamily="34" charset="0"/>
              </a:rPr>
              <a:t>DERIVATIVES </a:t>
            </a:r>
            <a:r>
              <a:rPr lang="it-IT" sz="2000" dirty="0" err="1">
                <a:latin typeface="Bahnschrift SemiCondensed" panose="020B0502040204020203" pitchFamily="34" charset="0"/>
              </a:rPr>
              <a:t>computation</a:t>
            </a:r>
            <a:r>
              <a:rPr lang="it-IT" sz="2000" dirty="0">
                <a:latin typeface="Bahnschrift SemiCondensed" panose="020B0502040204020203" pitchFamily="34" charset="0"/>
              </a:rPr>
              <a:t> in 				       </a:t>
            </a:r>
            <a:r>
              <a:rPr lang="it-IT" sz="2000" dirty="0" err="1">
                <a:latin typeface="Bahnschrift SemiCondensed" panose="020B0502040204020203" pitchFamily="34" charset="0"/>
              </a:rPr>
              <a:t>differential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flatness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block</a:t>
            </a:r>
            <a:endParaRPr lang="it-IT" sz="4800" dirty="0">
              <a:latin typeface="Bahnschrift SemiCondensed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BC9ED-0A94-FA76-2945-A176A62F9A44}"/>
              </a:ext>
            </a:extLst>
          </p:cNvPr>
          <p:cNvSpPr txBox="1">
            <a:spLocks/>
          </p:cNvSpPr>
          <p:nvPr/>
        </p:nvSpPr>
        <p:spPr>
          <a:xfrm>
            <a:off x="908715" y="4540105"/>
            <a:ext cx="5885277" cy="1325563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4800" dirty="0">
                <a:latin typeface="Bahnschrift SemiCondensed" panose="020B0502040204020203" pitchFamily="34" charset="0"/>
              </a:rPr>
              <a:t>ALPHA </a:t>
            </a:r>
            <a:r>
              <a:rPr lang="it-IT" sz="2000" dirty="0">
                <a:latin typeface="Bahnschrift SemiCondensed" panose="020B0502040204020203" pitchFamily="34" charset="0"/>
              </a:rPr>
              <a:t>tuning via trial and </a:t>
            </a:r>
            <a:r>
              <a:rPr lang="it-IT" sz="2000" dirty="0" err="1">
                <a:latin typeface="Bahnschrift SemiCondensed" panose="020B0502040204020203" pitchFamily="34" charset="0"/>
              </a:rPr>
              <a:t>error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method</a:t>
            </a:r>
            <a:endParaRPr lang="it-IT" sz="4800" dirty="0"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14780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22B33654-AFD3-C501-B298-731EFD3B52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73AA798-5393-E855-8399-9B0FDB574E04}"/>
              </a:ext>
            </a:extLst>
          </p:cNvPr>
          <p:cNvSpPr/>
          <p:nvPr/>
        </p:nvSpPr>
        <p:spPr>
          <a:xfrm>
            <a:off x="876300" y="381130"/>
            <a:ext cx="10439401" cy="58164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50594A0-55E3-E094-98D4-7700F7525BA9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5898C72-9771-BDFF-6719-9835B22620F5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B4E1155-7BB2-6A68-AF32-A338D698C1E9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513A5B9-7628-FDCC-FAC3-0238EDAEC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it-IT" sz="3600" b="1" dirty="0">
                <a:latin typeface="Bahnschrift" panose="020B0502040204020203" pitchFamily="34" charset="0"/>
              </a:rPr>
              <a:t>THIS IS THE EXPLANATION – HIDDEN SLIDE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B5E4FC2B-8ECF-356C-5D91-353D430B1AA8}"/>
              </a:ext>
            </a:extLst>
          </p:cNvPr>
          <p:cNvSpPr txBox="1">
            <a:spLocks/>
          </p:cNvSpPr>
          <p:nvPr/>
        </p:nvSpPr>
        <p:spPr>
          <a:xfrm>
            <a:off x="908715" y="1566569"/>
            <a:ext cx="5885277" cy="1396088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000" dirty="0" err="1">
                <a:latin typeface="Bahnschrift SemiCondensed" panose="020B0502040204020203" pitchFamily="34" charset="0"/>
              </a:rPr>
              <a:t>Unwrap</a:t>
            </a:r>
            <a:r>
              <a:rPr lang="it-IT" sz="2000" dirty="0">
                <a:latin typeface="Bahnschrift SemiCondensed" panose="020B0502040204020203" pitchFamily="34" charset="0"/>
              </a:rPr>
              <a:t>: </a:t>
            </a:r>
            <a:r>
              <a:rPr lang="it-IT" sz="2000" dirty="0" err="1">
                <a:latin typeface="Bahnschrift SemiCondensed" panose="020B0502040204020203" pitchFamily="34" charset="0"/>
              </a:rPr>
              <a:t>used</a:t>
            </a:r>
            <a:r>
              <a:rPr lang="it-IT" sz="2000" dirty="0">
                <a:latin typeface="Bahnschrift SemiCondensed" panose="020B0502040204020203" pitchFamily="34" charset="0"/>
              </a:rPr>
              <a:t> to </a:t>
            </a:r>
            <a:r>
              <a:rPr lang="it-IT" sz="2000" dirty="0" err="1">
                <a:latin typeface="Bahnschrift SemiCondensed" panose="020B0502040204020203" pitchFamily="34" charset="0"/>
              </a:rPr>
              <a:t>avid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discontinuity</a:t>
            </a:r>
            <a:r>
              <a:rPr lang="it-IT" sz="2000" dirty="0">
                <a:latin typeface="Bahnschrift SemiCondensed" panose="020B0502040204020203" pitchFamily="34" charset="0"/>
              </a:rPr>
              <a:t> in angle </a:t>
            </a:r>
            <a:r>
              <a:rPr lang="it-IT" sz="2000" dirty="0" err="1">
                <a:latin typeface="Bahnschrift SemiCondensed" panose="020B0502040204020203" pitchFamily="34" charset="0"/>
              </a:rPr>
              <a:t>computation</a:t>
            </a:r>
            <a:r>
              <a:rPr lang="it-IT" sz="2000" dirty="0">
                <a:latin typeface="Bahnschrift SemiCondensed" panose="020B0502040204020203" pitchFamily="34" charset="0"/>
              </a:rPr>
              <a:t>. </a:t>
            </a:r>
            <a:r>
              <a:rPr lang="it-IT" sz="2000" dirty="0" err="1">
                <a:latin typeface="Bahnschrift SemiCondensed" panose="020B0502040204020203" pitchFamily="34" charset="0"/>
              </a:rPr>
              <a:t>Discontinuities</a:t>
            </a:r>
            <a:r>
              <a:rPr lang="it-IT" sz="2000" dirty="0">
                <a:latin typeface="Bahnschrift SemiCondensed" panose="020B0502040204020203" pitchFamily="34" charset="0"/>
              </a:rPr>
              <a:t> lead to </a:t>
            </a:r>
            <a:r>
              <a:rPr lang="it-IT" sz="2000" dirty="0" err="1">
                <a:latin typeface="Bahnschrift SemiCondensed" panose="020B0502040204020203" pitchFamily="34" charset="0"/>
              </a:rPr>
              <a:t>unexpected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behaviour</a:t>
            </a:r>
            <a:r>
              <a:rPr lang="it-IT" sz="2000" dirty="0">
                <a:latin typeface="Bahnschrift SemiCondensed" panose="020B0502040204020203" pitchFamily="34" charset="0"/>
              </a:rPr>
              <a:t> of the system.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FE5C40AA-D5EA-1B44-D4B6-7B708D2D3FA2}"/>
              </a:ext>
            </a:extLst>
          </p:cNvPr>
          <p:cNvSpPr txBox="1">
            <a:spLocks/>
          </p:cNvSpPr>
          <p:nvPr/>
        </p:nvSpPr>
        <p:spPr>
          <a:xfrm>
            <a:off x="4434841" y="3090086"/>
            <a:ext cx="6443472" cy="1325563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000" dirty="0" err="1">
                <a:latin typeface="Bahnschrift SemiCondensed" panose="020B0502040204020203" pitchFamily="34" charset="0"/>
              </a:rPr>
              <a:t>Simulink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continuous</a:t>
            </a:r>
            <a:r>
              <a:rPr lang="it-IT" sz="2000" dirty="0">
                <a:latin typeface="Bahnschrift SemiCondensed" panose="020B0502040204020203" pitchFamily="34" charset="0"/>
              </a:rPr>
              <a:t> derivative </a:t>
            </a:r>
            <a:r>
              <a:rPr lang="it-IT" sz="2000" dirty="0" err="1">
                <a:latin typeface="Bahnschrift SemiCondensed" panose="020B0502040204020203" pitchFamily="34" charset="0"/>
              </a:rPr>
              <a:t>block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was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used</a:t>
            </a:r>
            <a:r>
              <a:rPr lang="it-IT" sz="2000" dirty="0">
                <a:latin typeface="Bahnschrift SemiCondensed" panose="020B0502040204020203" pitchFamily="34" charset="0"/>
              </a:rPr>
              <a:t> for </a:t>
            </a:r>
            <a:r>
              <a:rPr lang="it-IT" sz="2000" dirty="0" err="1">
                <a:latin typeface="Bahnschrift SemiCondensed" panose="020B0502040204020203" pitchFamily="34" charset="0"/>
              </a:rPr>
              <a:t>derivaives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computation</a:t>
            </a:r>
            <a:r>
              <a:rPr lang="it-IT" sz="2000" dirty="0">
                <a:latin typeface="Bahnschrift SemiCondensed" panose="020B0502040204020203" pitchFamily="34" charset="0"/>
              </a:rPr>
              <a:t> in </a:t>
            </a:r>
            <a:r>
              <a:rPr lang="it-IT" sz="2000" dirty="0" err="1">
                <a:latin typeface="Bahnschrift SemiCondensed" panose="020B0502040204020203" pitchFamily="34" charset="0"/>
              </a:rPr>
              <a:t>differential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flatness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block</a:t>
            </a:r>
            <a:r>
              <a:rPr lang="it-IT" sz="2000" dirty="0">
                <a:latin typeface="Bahnschrift SemiCondensed" panose="020B0502040204020203" pitchFamily="34" charset="0"/>
              </a:rPr>
              <a:t>. </a:t>
            </a:r>
            <a:r>
              <a:rPr lang="it-IT" sz="2000" dirty="0" err="1">
                <a:latin typeface="Bahnschrift SemiCondensed" panose="020B0502040204020203" pitchFamily="34" charset="0"/>
              </a:rPr>
              <a:t>Since</a:t>
            </a:r>
            <a:r>
              <a:rPr lang="it-IT" sz="2000" dirty="0">
                <a:latin typeface="Bahnschrift SemiCondensed" panose="020B0502040204020203" pitchFamily="34" charset="0"/>
              </a:rPr>
              <a:t> the </a:t>
            </a:r>
            <a:r>
              <a:rPr lang="it-IT" sz="2000" dirty="0" err="1">
                <a:latin typeface="Bahnschrift SemiCondensed" panose="020B0502040204020203" pitchFamily="34" charset="0"/>
              </a:rPr>
              <a:t>desired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trajectory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is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extremely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simple</a:t>
            </a:r>
            <a:r>
              <a:rPr lang="it-IT" sz="2000" dirty="0">
                <a:latin typeface="Bahnschrift SemiCondensed" panose="020B0502040204020203" pitchFamily="34" charset="0"/>
              </a:rPr>
              <a:t> and </a:t>
            </a:r>
            <a:r>
              <a:rPr lang="it-IT" sz="2000" dirty="0" err="1">
                <a:latin typeface="Bahnschrift SemiCondensed" panose="020B0502040204020203" pitchFamily="34" charset="0"/>
              </a:rPr>
              <a:t>does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not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present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discontiuities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this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block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is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suitable</a:t>
            </a:r>
            <a:r>
              <a:rPr lang="it-IT" sz="2000" dirty="0">
                <a:latin typeface="Bahnschrift SemiCondensed" panose="020B0502040204020203" pitchFamily="34" charset="0"/>
              </a:rPr>
              <a:t> for the task.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E025A-628A-0FBE-AB43-2FA599CC3CF4}"/>
              </a:ext>
            </a:extLst>
          </p:cNvPr>
          <p:cNvSpPr txBox="1">
            <a:spLocks/>
          </p:cNvSpPr>
          <p:nvPr/>
        </p:nvSpPr>
        <p:spPr>
          <a:xfrm>
            <a:off x="908715" y="4540105"/>
            <a:ext cx="5885277" cy="1325563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000" dirty="0">
                <a:latin typeface="Bahnschrift SemiCondensed" panose="020B0502040204020203" pitchFamily="34" charset="0"/>
              </a:rPr>
              <a:t>Large </a:t>
            </a:r>
            <a:r>
              <a:rPr lang="it-IT" sz="2000" dirty="0" err="1">
                <a:latin typeface="Bahnschrift SemiCondensed" panose="020B0502040204020203" pitchFamily="34" charset="0"/>
              </a:rPr>
              <a:t>alphas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increase</a:t>
            </a:r>
            <a:r>
              <a:rPr lang="it-IT" sz="2000" dirty="0">
                <a:latin typeface="Bahnschrift SemiCondensed" panose="020B0502040204020203" pitchFamily="34" charset="0"/>
              </a:rPr>
              <a:t> the control action. </a:t>
            </a:r>
            <a:r>
              <a:rPr lang="it-IT" sz="2000" dirty="0" err="1">
                <a:latin typeface="Bahnschrift SemiCondensed" panose="020B0502040204020203" pitchFamily="34" charset="0"/>
              </a:rPr>
              <a:t>Excessive</a:t>
            </a:r>
            <a:r>
              <a:rPr lang="it-IT" sz="2000" dirty="0">
                <a:latin typeface="Bahnschrift SemiCondensed" panose="020B0502040204020203" pitchFamily="34" charset="0"/>
              </a:rPr>
              <a:t> control action leads to slow </a:t>
            </a:r>
            <a:r>
              <a:rPr lang="it-IT" sz="2000" dirty="0" err="1">
                <a:latin typeface="Bahnschrift SemiCondensed" panose="020B0502040204020203" pitchFamily="34" charset="0"/>
              </a:rPr>
              <a:t>convergence</a:t>
            </a:r>
            <a:r>
              <a:rPr lang="it-IT" sz="2000" dirty="0">
                <a:latin typeface="Bahnschrift SemiCondensed" panose="020B0502040204020203" pitchFamily="34" charset="0"/>
              </a:rPr>
              <a:t> time to </a:t>
            </a:r>
            <a:r>
              <a:rPr lang="it-IT" sz="2000" dirty="0" err="1">
                <a:latin typeface="Bahnschrift SemiCondensed" panose="020B0502040204020203" pitchFamily="34" charset="0"/>
              </a:rPr>
              <a:t>desired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trajectory</a:t>
            </a:r>
            <a:r>
              <a:rPr lang="it-IT" sz="2000" dirty="0">
                <a:latin typeface="Bahnschrift SemiCondensed" panose="020B0502040204020203" pitchFamily="34" charset="0"/>
              </a:rPr>
              <a:t> and more backup </a:t>
            </a:r>
            <a:r>
              <a:rPr lang="it-IT" sz="2000" dirty="0" err="1">
                <a:latin typeface="Bahnschrift SemiCondensed" panose="020B0502040204020203" pitchFamily="34" charset="0"/>
              </a:rPr>
              <a:t>manuevers</a:t>
            </a:r>
            <a:endParaRPr lang="it-IT" sz="2000" dirty="0"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02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3EDB8D-E5F4-980B-BF48-951664710B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4C151DC-EC64-C081-057D-8B439CD53B8D}"/>
              </a:ext>
            </a:extLst>
          </p:cNvPr>
          <p:cNvSpPr/>
          <p:nvPr/>
        </p:nvSpPr>
        <p:spPr>
          <a:xfrm>
            <a:off x="876300" y="381130"/>
            <a:ext cx="10439401" cy="58164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C97C9F-BC4A-EDC6-FF85-2E4C451BEDF7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C3BDEE9-963E-748E-5DE6-DB86E4EE5B83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EDD6DCC-EE36-AFCC-8437-FB957E4814A4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3784C5C-1FFC-2081-2199-BF2D19327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it-IT" sz="3600" b="1" dirty="0">
                <a:latin typeface="Bahnschrift" panose="020B0502040204020203" pitchFamily="34" charset="0"/>
              </a:rPr>
              <a:t>NON-LINEAR CONTROLLER - IMPLEMENTATION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DBB408B-1E97-EAE9-79E4-5EE85D5418CC}"/>
              </a:ext>
            </a:extLst>
          </p:cNvPr>
          <p:cNvSpPr txBox="1">
            <a:spLocks/>
          </p:cNvSpPr>
          <p:nvPr/>
        </p:nvSpPr>
        <p:spPr>
          <a:xfrm>
            <a:off x="5001769" y="3909325"/>
            <a:ext cx="6145230" cy="1970267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000" dirty="0" err="1">
                <a:latin typeface="Bahnschrift SemiCondensed" panose="020B0502040204020203" pitchFamily="34" charset="0"/>
              </a:rPr>
              <a:t>We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expect</a:t>
            </a:r>
            <a:r>
              <a:rPr lang="it-IT" sz="2000" dirty="0">
                <a:latin typeface="Bahnschrift SemiCondensed" panose="020B0502040204020203" pitchFamily="34" charset="0"/>
              </a:rPr>
              <a:t>:</a:t>
            </a:r>
          </a:p>
          <a:p>
            <a:r>
              <a:rPr lang="it-IT" sz="2000" b="1" dirty="0" err="1">
                <a:latin typeface="Bahnschrift SemiCondensed" panose="020B0502040204020203" pitchFamily="34" charset="0"/>
              </a:rPr>
              <a:t>Asympatotically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stable</a:t>
            </a:r>
            <a:r>
              <a:rPr lang="it-IT" sz="2000" b="1" dirty="0">
                <a:latin typeface="Bahnschrift SemiCondensed" panose="020B0502040204020203" pitchFamily="34" charset="0"/>
              </a:rPr>
              <a:t> control </a:t>
            </a:r>
            <a:r>
              <a:rPr lang="it-IT" sz="2000" b="1" dirty="0" err="1">
                <a:latin typeface="Bahnschrift SemiCondensed" panose="020B0502040204020203" pitchFamily="34" charset="0"/>
              </a:rPr>
              <a:t>law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since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desired</a:t>
            </a:r>
            <a:r>
              <a:rPr lang="it-IT" sz="2000" dirty="0">
                <a:latin typeface="Bahnschrift SemiCondensed" panose="020B0502040204020203" pitchFamily="34" charset="0"/>
              </a:rPr>
              <a:t> linear </a:t>
            </a:r>
            <a:r>
              <a:rPr lang="it-IT" sz="2000" dirty="0" err="1">
                <a:latin typeface="Bahnschrift SemiCondensed" panose="020B0502040204020203" pitchFamily="34" charset="0"/>
              </a:rPr>
              <a:t>velocity</a:t>
            </a:r>
            <a:r>
              <a:rPr lang="it-IT" sz="2000" dirty="0">
                <a:latin typeface="Bahnschrift SemiCondensed" panose="020B0502040204020203" pitchFamily="34" charset="0"/>
              </a:rPr>
              <a:t> and </a:t>
            </a:r>
            <a:r>
              <a:rPr lang="it-IT" sz="2000" dirty="0" err="1">
                <a:latin typeface="Bahnschrift SemiCondensed" panose="020B0502040204020203" pitchFamily="34" charset="0"/>
              </a:rPr>
              <a:t>angular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velocity</a:t>
            </a:r>
            <a:r>
              <a:rPr lang="it-IT" sz="2000" dirty="0">
                <a:latin typeface="Bahnschrift SemiCondensed" panose="020B0502040204020203" pitchFamily="34" charset="0"/>
              </a:rPr>
              <a:t> are </a:t>
            </a:r>
            <a:r>
              <a:rPr lang="it-IT" sz="2000" dirty="0" err="1">
                <a:latin typeface="Bahnschrift SemiCondensed" panose="020B0502040204020203" pitchFamily="34" charset="0"/>
              </a:rPr>
              <a:t>nevere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convergin</a:t>
            </a:r>
            <a:r>
              <a:rPr lang="it-IT" sz="2000" dirty="0">
                <a:latin typeface="Bahnschrift SemiCondensed" panose="020B0502040204020203" pitchFamily="34" charset="0"/>
              </a:rPr>
              <a:t> to zero </a:t>
            </a:r>
            <a:r>
              <a:rPr lang="it-IT" sz="2000" dirty="0" err="1">
                <a:latin typeface="Bahnschrift SemiCondensed" panose="020B0502040204020203" pitchFamily="34" charset="0"/>
              </a:rPr>
              <a:t>together</a:t>
            </a:r>
            <a:endParaRPr lang="it-IT" sz="2000" dirty="0">
              <a:latin typeface="Bahnschrift SemiCondensed" panose="020B0502040204020203" pitchFamily="34" charset="0"/>
            </a:endParaRPr>
          </a:p>
          <a:p>
            <a:r>
              <a:rPr lang="it-IT" sz="2000" b="1" dirty="0">
                <a:latin typeface="Bahnschrift SemiCondensed" panose="020B0502040204020203" pitchFamily="34" charset="0"/>
              </a:rPr>
              <a:t>Backup </a:t>
            </a:r>
            <a:r>
              <a:rPr lang="it-IT" sz="2000" b="1" dirty="0" err="1">
                <a:latin typeface="Bahnschrift SemiCondensed" panose="020B0502040204020203" pitchFamily="34" charset="0"/>
              </a:rPr>
              <a:t>manuevers</a:t>
            </a:r>
            <a:endParaRPr lang="it-IT" sz="2000" b="1" dirty="0">
              <a:latin typeface="Bahnschrift SemiCondensed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5413553-415F-094A-95E6-1CC13B7357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009" y="1399430"/>
            <a:ext cx="7164931" cy="2280404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889118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E79449-FA6D-BFA1-3AC3-2FF2D2669295}"/>
              </a:ext>
            </a:extLst>
          </p:cNvPr>
          <p:cNvSpPr/>
          <p:nvPr/>
        </p:nvSpPr>
        <p:spPr>
          <a:xfrm>
            <a:off x="876300" y="381130"/>
            <a:ext cx="10439401" cy="58164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0755D4-C51E-9B71-C07D-D453901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it-IT" sz="3600" b="1" dirty="0">
                <a:latin typeface="Bahnschrift" panose="020B0502040204020203" pitchFamily="34" charset="0"/>
              </a:rPr>
              <a:t>NON-LINEAR CONTROLLER - RESULTS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2E4881A-30C6-6AA1-366D-4FCAEE820166}"/>
              </a:ext>
            </a:extLst>
          </p:cNvPr>
          <p:cNvSpPr txBox="1">
            <a:spLocks/>
          </p:cNvSpPr>
          <p:nvPr/>
        </p:nvSpPr>
        <p:spPr>
          <a:xfrm>
            <a:off x="1370843" y="1544015"/>
            <a:ext cx="3974832" cy="1355961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CONVERGENCE TEST </a:t>
            </a:r>
          </a:p>
          <a:p>
            <a:pPr marL="0" indent="0" algn="r">
              <a:spcBef>
                <a:spcPts val="0"/>
              </a:spcBef>
              <a:buNone/>
            </a:pPr>
            <a:r>
              <a:rPr lang="it-IT" sz="6600" b="1" dirty="0">
                <a:latin typeface="Bahnschrift SemiCondensed" panose="020B0502040204020203" pitchFamily="34" charset="0"/>
              </a:rPr>
              <a:t>000</a:t>
            </a:r>
            <a:endParaRPr lang="it-IT" sz="7200" b="1" dirty="0">
              <a:latin typeface="Bahnschrift SemiCondensed" panose="020B0502040204020203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E754ABA-4B90-B483-5295-069CEDBD8359}"/>
              </a:ext>
            </a:extLst>
          </p:cNvPr>
          <p:cNvSpPr txBox="1">
            <a:spLocks/>
          </p:cNvSpPr>
          <p:nvPr/>
        </p:nvSpPr>
        <p:spPr>
          <a:xfrm>
            <a:off x="2202813" y="3137814"/>
            <a:ext cx="3974832" cy="1355961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SENSITIVITY TEST </a:t>
            </a:r>
          </a:p>
          <a:p>
            <a:pPr marL="0" indent="0" algn="r">
              <a:spcBef>
                <a:spcPts val="0"/>
              </a:spcBef>
              <a:buNone/>
            </a:pPr>
            <a:r>
              <a:rPr lang="it-IT" sz="6600" b="1" dirty="0">
                <a:latin typeface="Bahnschrift SemiCondensed" panose="020B0502040204020203" pitchFamily="34" charset="0"/>
              </a:rPr>
              <a:t>00</a:t>
            </a:r>
            <a:endParaRPr lang="it-IT" sz="7200" b="1" dirty="0">
              <a:latin typeface="Bahnschrift SemiCondensed" panose="020B0502040204020203" pitchFamily="34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F30862F-AE1F-34BE-1F57-7797DC41BCB4}"/>
              </a:ext>
            </a:extLst>
          </p:cNvPr>
          <p:cNvSpPr txBox="1">
            <a:spLocks/>
          </p:cNvSpPr>
          <p:nvPr/>
        </p:nvSpPr>
        <p:spPr>
          <a:xfrm>
            <a:off x="1370843" y="4694652"/>
            <a:ext cx="3974832" cy="1355961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PROXIMITY TEST (</a:t>
            </a:r>
            <a:r>
              <a:rPr lang="it-IT" sz="2000" b="1" dirty="0" err="1">
                <a:latin typeface="Bahnschrift SemiCondensed" panose="020B0502040204020203" pitchFamily="34" charset="0"/>
              </a:rPr>
              <a:t>avg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error</a:t>
            </a:r>
            <a:r>
              <a:rPr lang="it-IT" sz="2000" b="1" dirty="0">
                <a:latin typeface="Bahnschrift SemiCondensed" panose="020B0502040204020203" pitchFamily="34" charset="0"/>
              </a:rPr>
              <a:t>)</a:t>
            </a:r>
          </a:p>
          <a:p>
            <a:pPr marL="0" indent="0" algn="r">
              <a:spcBef>
                <a:spcPts val="0"/>
              </a:spcBef>
              <a:buNone/>
            </a:pPr>
            <a:r>
              <a:rPr lang="it-IT" sz="6600" b="1" dirty="0">
                <a:latin typeface="Bahnschrift SemiCondensed" panose="020B0502040204020203" pitchFamily="34" charset="0"/>
              </a:rPr>
              <a:t>000</a:t>
            </a:r>
            <a:endParaRPr lang="it-IT" sz="7200" b="1" dirty="0">
              <a:latin typeface="Bahnschrift SemiCondensed" panose="020B0502040204020203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34AEF6F-0F4E-D9FA-8923-F5FDE1C679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96" t="4934" r="11932" b="4934"/>
          <a:stretch/>
        </p:blipFill>
        <p:spPr>
          <a:xfrm>
            <a:off x="6328028" y="1544015"/>
            <a:ext cx="4864691" cy="4506598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96565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5A7AC8-FF69-24D9-8B25-E0577D2598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90B0E05-384D-01BE-F7F7-14B26BADD71C}"/>
              </a:ext>
            </a:extLst>
          </p:cNvPr>
          <p:cNvSpPr/>
          <p:nvPr/>
        </p:nvSpPr>
        <p:spPr>
          <a:xfrm>
            <a:off x="876300" y="381130"/>
            <a:ext cx="10439401" cy="58164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9A313D-885D-0D9B-FD3A-7767AAE86D7A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96BB54-ACE5-EB5C-B864-0770DB0258DC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1053A12-E8F3-F0C8-8501-EEA1DB1E9338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3B1A9BC-BC28-9501-75B1-9C94C50F8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it-IT" sz="3600" b="1" dirty="0">
                <a:latin typeface="Bahnschrift" panose="020B0502040204020203" pitchFamily="34" charset="0"/>
              </a:rPr>
              <a:t>NON-LINEAR CONTROLLER - RESULTS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636B64E-C031-B0AF-DE5F-B9F6A6336F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83" t="3316" r="13183" b="4841"/>
          <a:stretch/>
        </p:blipFill>
        <p:spPr>
          <a:xfrm>
            <a:off x="3758775" y="1524068"/>
            <a:ext cx="4674450" cy="439686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63622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DF8C74-3DD6-0661-95C0-52B3983589E1}"/>
              </a:ext>
            </a:extLst>
          </p:cNvPr>
          <p:cNvSpPr/>
          <p:nvPr/>
        </p:nvSpPr>
        <p:spPr>
          <a:xfrm>
            <a:off x="1016000" y="439834"/>
            <a:ext cx="10119360" cy="57374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FEABE6-0288-5127-5D5C-D284C8D6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83BF60-57F9-CF0A-2E05-ADF8652893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775335"/>
          </a:xfrm>
          <a:ln w="28575">
            <a:solidFill>
              <a:schemeClr val="tx1"/>
            </a:solidFill>
          </a:ln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2000" dirty="0">
                <a:latin typeface="Bahnschrift SemiCondensed" panose="020B0502040204020203" pitchFamily="34" charset="0"/>
              </a:rPr>
              <a:t>3 mobile </a:t>
            </a:r>
            <a:r>
              <a:rPr lang="it-IT" sz="2000" dirty="0" err="1">
                <a:latin typeface="Bahnschrift SemiCondensed" panose="020B0502040204020203" pitchFamily="34" charset="0"/>
              </a:rPr>
              <a:t>robotic</a:t>
            </a:r>
            <a:r>
              <a:rPr lang="it-IT" sz="2000" dirty="0">
                <a:latin typeface="Bahnschrift SemiCondensed" panose="020B0502040204020203" pitchFamily="34" charset="0"/>
              </a:rPr>
              <a:t> agents </a:t>
            </a:r>
            <a:r>
              <a:rPr lang="it-IT" sz="2000" dirty="0" err="1">
                <a:latin typeface="Bahnschrift SemiCondensed" panose="020B0502040204020203" pitchFamily="34" charset="0"/>
              </a:rPr>
              <a:t>should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agree</a:t>
            </a:r>
            <a:r>
              <a:rPr lang="it-IT" sz="2000" dirty="0">
                <a:latin typeface="Bahnschrift SemiCondensed" panose="020B0502040204020203" pitchFamily="34" charset="0"/>
              </a:rPr>
              <a:t> on a rendez-vous point, </a:t>
            </a:r>
            <a:r>
              <a:rPr lang="it-IT" sz="2000" dirty="0" err="1">
                <a:latin typeface="Bahnschrift SemiCondensed" panose="020B0502040204020203" pitchFamily="34" charset="0"/>
              </a:rPr>
              <a:t>then</a:t>
            </a:r>
            <a:r>
              <a:rPr lang="it-IT" sz="2000" dirty="0">
                <a:latin typeface="Bahnschrift SemiCondensed" panose="020B0502040204020203" pitchFamily="34" charset="0"/>
              </a:rPr>
              <a:t>, </a:t>
            </a:r>
            <a:r>
              <a:rPr lang="it-IT" sz="2000" dirty="0" err="1">
                <a:latin typeface="Bahnschrift SemiCondensed" panose="020B0502040204020203" pitchFamily="34" charset="0"/>
              </a:rPr>
              <a:t>when</a:t>
            </a:r>
            <a:r>
              <a:rPr lang="it-IT" sz="2000" dirty="0">
                <a:latin typeface="Bahnschrift SemiCondensed" panose="020B0502040204020203" pitchFamily="34" charset="0"/>
              </a:rPr>
              <a:t> in </a:t>
            </a:r>
            <a:r>
              <a:rPr lang="it-IT" sz="2000" dirty="0" err="1">
                <a:latin typeface="Bahnschrift SemiCondensed" panose="020B0502040204020203" pitchFamily="34" charset="0"/>
              </a:rPr>
              <a:t>proximity</a:t>
            </a:r>
            <a:r>
              <a:rPr lang="it-IT" sz="2000" dirty="0">
                <a:latin typeface="Bahnschrift SemiCondensed" panose="020B0502040204020203" pitchFamily="34" charset="0"/>
              </a:rPr>
              <a:t> of </a:t>
            </a:r>
            <a:r>
              <a:rPr lang="it-IT" sz="2000" dirty="0" err="1">
                <a:latin typeface="Bahnschrift SemiCondensed" panose="020B0502040204020203" pitchFamily="34" charset="0"/>
              </a:rPr>
              <a:t>such</a:t>
            </a:r>
            <a:r>
              <a:rPr lang="it-IT" sz="2000" dirty="0">
                <a:latin typeface="Bahnschrift SemiCondensed" panose="020B0502040204020203" pitchFamily="34" charset="0"/>
              </a:rPr>
              <a:t> point, </a:t>
            </a:r>
            <a:r>
              <a:rPr lang="it-IT" sz="2000" dirty="0" err="1">
                <a:latin typeface="Bahnschrift SemiCondensed" panose="020B0502040204020203" pitchFamily="34" charset="0"/>
              </a:rPr>
              <a:t>they</a:t>
            </a:r>
            <a:r>
              <a:rPr lang="it-IT" sz="2000" dirty="0">
                <a:latin typeface="Bahnschrift SemiCondensed" panose="020B0502040204020203" pitchFamily="34" charset="0"/>
              </a:rPr>
              <a:t> start a tracking task over a </a:t>
            </a:r>
            <a:r>
              <a:rPr lang="it-IT" sz="2000" dirty="0" err="1">
                <a:latin typeface="Bahnschrift SemiCondensed" panose="020B0502040204020203" pitchFamily="34" charset="0"/>
              </a:rPr>
              <a:t>circular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trajectory</a:t>
            </a:r>
            <a:r>
              <a:rPr lang="it-IT" sz="2000" dirty="0">
                <a:latin typeface="Bahnschrift SemiCondensed" panose="020B0502040204020203" pitchFamily="34" charset="0"/>
              </a:rPr>
              <a:t>.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FF01759-D996-9DE0-2A91-591F81DCE936}"/>
              </a:ext>
            </a:extLst>
          </p:cNvPr>
          <p:cNvSpPr txBox="1">
            <a:spLocks/>
          </p:cNvSpPr>
          <p:nvPr/>
        </p:nvSpPr>
        <p:spPr>
          <a:xfrm>
            <a:off x="838200" y="2757067"/>
            <a:ext cx="10515600" cy="3661099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SCENARIO SPECIFICS</a:t>
            </a:r>
          </a:p>
          <a:p>
            <a:r>
              <a:rPr lang="it-IT" sz="2000" dirty="0" err="1">
                <a:latin typeface="Bahnschrift SemiCondensed" panose="020B0502040204020203" pitchFamily="34" charset="0"/>
              </a:rPr>
              <a:t>All</a:t>
            </a:r>
            <a:r>
              <a:rPr lang="it-IT" sz="2000" dirty="0">
                <a:latin typeface="Bahnschrift SemiCondensed" panose="020B0502040204020203" pitchFamily="34" charset="0"/>
              </a:rPr>
              <a:t> agents are </a:t>
            </a:r>
            <a:r>
              <a:rPr lang="it-IT" sz="2000" dirty="0" err="1">
                <a:latin typeface="Bahnschrift SemiCondensed" panose="020B0502040204020203" pitchFamily="34" charset="0"/>
              </a:rPr>
              <a:t>unicycles</a:t>
            </a:r>
            <a:r>
              <a:rPr lang="it-IT" sz="2000" dirty="0">
                <a:latin typeface="Bahnschrift SemiCondensed" panose="020B0502040204020203" pitchFamily="34" charset="0"/>
              </a:rPr>
              <a:t>;</a:t>
            </a:r>
          </a:p>
          <a:p>
            <a:r>
              <a:rPr lang="it-IT" sz="2000" dirty="0" err="1">
                <a:latin typeface="Bahnschrift SemiCondensed" panose="020B0502040204020203" pitchFamily="34" charset="0"/>
              </a:rPr>
              <a:t>All</a:t>
            </a:r>
            <a:r>
              <a:rPr lang="it-IT" sz="2000" dirty="0">
                <a:latin typeface="Bahnschrift SemiCondensed" panose="020B0502040204020203" pitchFamily="34" charset="0"/>
              </a:rPr>
              <a:t> agents are </a:t>
            </a:r>
            <a:r>
              <a:rPr lang="it-IT" sz="2000" dirty="0" err="1">
                <a:latin typeface="Bahnschrift SemiCondensed" panose="020B0502040204020203" pitchFamily="34" charset="0"/>
              </a:rPr>
              <a:t>independent</a:t>
            </a:r>
            <a:r>
              <a:rPr lang="it-IT" sz="2000" dirty="0">
                <a:latin typeface="Bahnschrift SemiCondensed" panose="020B0502040204020203" pitchFamily="34" charset="0"/>
              </a:rPr>
              <a:t> from </a:t>
            </a:r>
            <a:r>
              <a:rPr lang="it-IT" sz="2000" dirty="0" err="1">
                <a:latin typeface="Bahnschrift SemiCondensed" panose="020B0502040204020203" pitchFamily="34" charset="0"/>
              </a:rPr>
              <a:t>each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other</a:t>
            </a:r>
            <a:r>
              <a:rPr lang="it-IT" sz="2000" dirty="0">
                <a:latin typeface="Bahnschrift SemiCondensed" panose="020B0502040204020203" pitchFamily="34" charset="0"/>
              </a:rPr>
              <a:t>;</a:t>
            </a:r>
          </a:p>
          <a:p>
            <a:pPr marL="0" indent="0"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ADDITIONAL CONSTRAINTS</a:t>
            </a:r>
          </a:p>
          <a:p>
            <a:r>
              <a:rPr lang="it-IT" sz="2000" dirty="0">
                <a:latin typeface="Bahnschrift SemiCondensed" panose="020B0502040204020203" pitchFamily="34" charset="0"/>
              </a:rPr>
              <a:t>Agents live in a 2D </a:t>
            </a:r>
            <a:r>
              <a:rPr lang="it-IT" sz="2000" dirty="0" err="1">
                <a:latin typeface="Bahnschrift SemiCondensed" panose="020B0502040204020203" pitchFamily="34" charset="0"/>
              </a:rPr>
              <a:t>grid</a:t>
            </a:r>
            <a:r>
              <a:rPr lang="it-IT" sz="2000" dirty="0">
                <a:latin typeface="Bahnschrift SemiCondensed" panose="020B0502040204020203" pitchFamily="34" charset="0"/>
              </a:rPr>
              <a:t> 12x12;</a:t>
            </a:r>
          </a:p>
          <a:p>
            <a:r>
              <a:rPr lang="it-IT" sz="2000" dirty="0" err="1">
                <a:latin typeface="Bahnschrift SemiCondensed" panose="020B0502040204020203" pitchFamily="34" charset="0"/>
              </a:rPr>
              <a:t>Initial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conditions</a:t>
            </a:r>
            <a:r>
              <a:rPr lang="it-IT" sz="2000" dirty="0">
                <a:latin typeface="Bahnschrift SemiCondensed" panose="020B0502040204020203" pitchFamily="34" charset="0"/>
              </a:rPr>
              <a:t> of the agents can be </a:t>
            </a:r>
            <a:r>
              <a:rPr lang="it-IT" sz="2000" dirty="0" err="1">
                <a:latin typeface="Bahnschrift SemiCondensed" panose="020B0502040204020203" pitchFamily="34" charset="0"/>
              </a:rPr>
              <a:t>randomly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chosen</a:t>
            </a:r>
            <a:r>
              <a:rPr lang="it-IT" sz="2000" dirty="0">
                <a:latin typeface="Bahnschrift SemiCondensed" panose="020B0502040204020203" pitchFamily="34" charset="0"/>
              </a:rPr>
              <a:t> (</a:t>
            </a:r>
            <a:r>
              <a:rPr lang="it-IT" sz="2000" dirty="0" err="1">
                <a:latin typeface="Bahnschrift SemiCondensed" panose="020B0502040204020203" pitchFamily="34" charset="0"/>
              </a:rPr>
              <a:t>both</a:t>
            </a:r>
            <a:r>
              <a:rPr lang="it-IT" sz="2000" dirty="0">
                <a:latin typeface="Bahnschrift SemiCondensed" panose="020B0502040204020203" pitchFamily="34" charset="0"/>
              </a:rPr>
              <a:t> position and </a:t>
            </a:r>
            <a:r>
              <a:rPr lang="it-IT" sz="2000" dirty="0" err="1">
                <a:latin typeface="Bahnschrift SemiCondensed" panose="020B0502040204020203" pitchFamily="34" charset="0"/>
              </a:rPr>
              <a:t>orientation</a:t>
            </a:r>
            <a:r>
              <a:rPr lang="it-IT" sz="2000" dirty="0">
                <a:latin typeface="Bahnschrift SemiCondensed" panose="020B0502040204020203" pitchFamily="34" charset="0"/>
              </a:rPr>
              <a:t>); </a:t>
            </a:r>
          </a:p>
          <a:p>
            <a:r>
              <a:rPr lang="it-IT" sz="2000" dirty="0">
                <a:latin typeface="Bahnschrift SemiCondensed" panose="020B0502040204020203" pitchFamily="34" charset="0"/>
              </a:rPr>
              <a:t>The </a:t>
            </a:r>
            <a:r>
              <a:rPr lang="it-IT" sz="2000" dirty="0" err="1">
                <a:latin typeface="Bahnschrift SemiCondensed" panose="020B0502040204020203" pitchFamily="34" charset="0"/>
              </a:rPr>
              <a:t>final</a:t>
            </a:r>
            <a:r>
              <a:rPr lang="it-IT" sz="2000" dirty="0">
                <a:latin typeface="Bahnschrift SemiCondensed" panose="020B0502040204020203" pitchFamily="34" charset="0"/>
              </a:rPr>
              <a:t> target </a:t>
            </a:r>
            <a:r>
              <a:rPr lang="it-IT" sz="2000" dirty="0" err="1">
                <a:latin typeface="Bahnschrift SemiCondensed" panose="020B0502040204020203" pitchFamily="34" charset="0"/>
              </a:rPr>
              <a:t>trajectory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is</a:t>
            </a:r>
            <a:r>
              <a:rPr lang="it-IT" sz="2000" dirty="0">
                <a:latin typeface="Bahnschrift SemiCondensed" panose="020B0502040204020203" pitchFamily="34" charset="0"/>
              </a:rPr>
              <a:t> a </a:t>
            </a:r>
            <a:r>
              <a:rPr lang="it-IT" sz="2000" dirty="0" err="1">
                <a:latin typeface="Bahnschrift SemiCondensed" panose="020B0502040204020203" pitchFamily="34" charset="0"/>
              </a:rPr>
              <a:t>circle</a:t>
            </a:r>
            <a:r>
              <a:rPr lang="it-IT" sz="2000" dirty="0">
                <a:latin typeface="Bahnschrift SemiCondensed" panose="020B0502040204020203" pitchFamily="34" charset="0"/>
              </a:rPr>
              <a:t> of </a:t>
            </a:r>
            <a:r>
              <a:rPr lang="it-IT" sz="2000" dirty="0" err="1">
                <a:latin typeface="Bahnschrift SemiCondensed" panose="020B0502040204020203" pitchFamily="34" charset="0"/>
              </a:rPr>
              <a:t>radius</a:t>
            </a:r>
            <a:r>
              <a:rPr lang="it-IT" sz="2000" dirty="0">
                <a:latin typeface="Bahnschrift SemiCondensed" panose="020B0502040204020203" pitchFamily="34" charset="0"/>
              </a:rPr>
              <a:t> 1;</a:t>
            </a:r>
          </a:p>
          <a:p>
            <a:r>
              <a:rPr lang="it-IT" sz="2000" dirty="0">
                <a:latin typeface="Bahnschrift SemiCondensed" panose="020B0502040204020203" pitchFamily="34" charset="0"/>
              </a:rPr>
              <a:t>The </a:t>
            </a:r>
            <a:r>
              <a:rPr lang="it-IT" sz="2000" dirty="0" err="1">
                <a:latin typeface="Bahnschrift SemiCondensed" panose="020B0502040204020203" pitchFamily="34" charset="0"/>
              </a:rPr>
              <a:t>proximity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circle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radius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is</a:t>
            </a:r>
            <a:r>
              <a:rPr lang="it-IT" sz="2000" dirty="0">
                <a:latin typeface="Bahnschrift SemiCondensed" panose="020B0502040204020203" pitchFamily="34" charset="0"/>
              </a:rPr>
              <a:t> 4 or 0.5;</a:t>
            </a:r>
          </a:p>
        </p:txBody>
      </p:sp>
    </p:spTree>
    <p:extLst>
      <p:ext uri="{BB962C8B-B14F-4D97-AF65-F5344CB8AC3E}">
        <p14:creationId xmlns:p14="http://schemas.microsoft.com/office/powerpoint/2010/main" val="3579935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E0A728-5497-8D18-2ADE-69B11B9838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0A6EB3F-7267-F1C4-A191-60A50CEDFE8A}"/>
              </a:ext>
            </a:extLst>
          </p:cNvPr>
          <p:cNvSpPr/>
          <p:nvPr/>
        </p:nvSpPr>
        <p:spPr>
          <a:xfrm>
            <a:off x="876300" y="381130"/>
            <a:ext cx="10439401" cy="58164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CE2425-F25B-AA9E-EE47-2F692A0BBE32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877288F-5F8B-C5F3-75EC-E840E64B53F8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36BE55C-D879-3FD2-8F55-F5A1DB744696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5AE22D7-4E9A-6447-F5F0-AF4D09B47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it-IT" sz="3600" b="1" dirty="0">
                <a:latin typeface="Bahnschrift" panose="020B0502040204020203" pitchFamily="34" charset="0"/>
              </a:rPr>
              <a:t>SAGITTAL CONTROLLER- IMPLEMENTATION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F6B9831B-CEE7-4975-D9AA-E57E5E36BFDC}"/>
              </a:ext>
            </a:extLst>
          </p:cNvPr>
          <p:cNvSpPr txBox="1">
            <a:spLocks/>
          </p:cNvSpPr>
          <p:nvPr/>
        </p:nvSpPr>
        <p:spPr>
          <a:xfrm>
            <a:off x="5058115" y="4277953"/>
            <a:ext cx="6145230" cy="1692485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000" dirty="0" err="1">
                <a:latin typeface="Bahnschrift SemiCondensed" panose="020B0502040204020203" pitchFamily="34" charset="0"/>
              </a:rPr>
              <a:t>We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expect</a:t>
            </a:r>
            <a:r>
              <a:rPr lang="it-IT" sz="2000" dirty="0">
                <a:latin typeface="Bahnschrift SemiCondensed" panose="020B0502040204020203" pitchFamily="34" charset="0"/>
              </a:rPr>
              <a:t>:</a:t>
            </a:r>
          </a:p>
          <a:p>
            <a:r>
              <a:rPr lang="it-IT" sz="2000" b="1" dirty="0" err="1">
                <a:latin typeface="Bahnschrift SemiCondensed" panose="020B0502040204020203" pitchFamily="34" charset="0"/>
              </a:rPr>
              <a:t>Asympatotically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stable</a:t>
            </a:r>
            <a:r>
              <a:rPr lang="it-IT" sz="2000" b="1" dirty="0">
                <a:latin typeface="Bahnschrift SemiCondensed" panose="020B0502040204020203" pitchFamily="34" charset="0"/>
              </a:rPr>
              <a:t> control </a:t>
            </a:r>
            <a:r>
              <a:rPr lang="it-IT" sz="2000" b="1" dirty="0" err="1">
                <a:latin typeface="Bahnschrift SemiCondensed" panose="020B0502040204020203" pitchFamily="34" charset="0"/>
              </a:rPr>
              <a:t>law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</a:p>
          <a:p>
            <a:r>
              <a:rPr lang="it-IT" sz="2000" b="1" dirty="0" err="1">
                <a:latin typeface="Bahnschrift SemiCondensed" panose="020B0502040204020203" pitchFamily="34" charset="0"/>
              </a:rPr>
              <a:t>Possible</a:t>
            </a:r>
            <a:r>
              <a:rPr lang="it-IT" sz="2000" b="1" dirty="0">
                <a:latin typeface="Bahnschrift SemiCondensed" panose="020B0502040204020203" pitchFamily="34" charset="0"/>
              </a:rPr>
              <a:t> backup </a:t>
            </a:r>
            <a:r>
              <a:rPr lang="it-IT" sz="2000" b="1" dirty="0" err="1">
                <a:latin typeface="Bahnschrift SemiCondensed" panose="020B0502040204020203" pitchFamily="34" charset="0"/>
              </a:rPr>
              <a:t>manuevers</a:t>
            </a:r>
            <a:endParaRPr lang="it-IT" sz="2000" b="1" dirty="0">
              <a:latin typeface="Bahnschrift SemiCondensed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9F82913-04B2-D18A-6ECC-09910F0B71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667" y="1360798"/>
            <a:ext cx="5689043" cy="2689994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621751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E79449-FA6D-BFA1-3AC3-2FF2D2669295}"/>
              </a:ext>
            </a:extLst>
          </p:cNvPr>
          <p:cNvSpPr/>
          <p:nvPr/>
        </p:nvSpPr>
        <p:spPr>
          <a:xfrm>
            <a:off x="876300" y="381130"/>
            <a:ext cx="10439401" cy="58164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0755D4-C51E-9B71-C07D-D453901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it-IT" sz="4000" b="1" dirty="0">
                <a:latin typeface="Bahnschrift" panose="020B0502040204020203" pitchFamily="34" charset="0"/>
              </a:rPr>
              <a:t>SAGITTAL CONTROLLER - RESULTS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2E4881A-30C6-6AA1-366D-4FCAEE820166}"/>
              </a:ext>
            </a:extLst>
          </p:cNvPr>
          <p:cNvSpPr txBox="1">
            <a:spLocks/>
          </p:cNvSpPr>
          <p:nvPr/>
        </p:nvSpPr>
        <p:spPr>
          <a:xfrm>
            <a:off x="1370843" y="1544015"/>
            <a:ext cx="3974832" cy="1355961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CONVERGENCE TEST </a:t>
            </a:r>
          </a:p>
          <a:p>
            <a:pPr marL="0" indent="0" algn="r">
              <a:spcBef>
                <a:spcPts val="0"/>
              </a:spcBef>
              <a:buNone/>
            </a:pPr>
            <a:r>
              <a:rPr lang="it-IT" sz="6600" b="1" dirty="0">
                <a:latin typeface="Bahnschrift SemiCondensed" panose="020B0502040204020203" pitchFamily="34" charset="0"/>
              </a:rPr>
              <a:t>00</a:t>
            </a:r>
            <a:endParaRPr lang="it-IT" sz="7200" b="1" dirty="0">
              <a:latin typeface="Bahnschrift SemiCondensed" panose="020B0502040204020203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E754ABA-4B90-B483-5295-069CEDBD8359}"/>
              </a:ext>
            </a:extLst>
          </p:cNvPr>
          <p:cNvSpPr txBox="1">
            <a:spLocks/>
          </p:cNvSpPr>
          <p:nvPr/>
        </p:nvSpPr>
        <p:spPr>
          <a:xfrm>
            <a:off x="2202813" y="3137814"/>
            <a:ext cx="3974832" cy="1355961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SENSITIVITY TEST </a:t>
            </a:r>
          </a:p>
          <a:p>
            <a:pPr marL="0" indent="0" algn="r">
              <a:spcBef>
                <a:spcPts val="0"/>
              </a:spcBef>
              <a:buNone/>
            </a:pPr>
            <a:r>
              <a:rPr lang="it-IT" sz="6600" b="1" dirty="0">
                <a:latin typeface="Bahnschrift SemiCondensed" panose="020B0502040204020203" pitchFamily="34" charset="0"/>
              </a:rPr>
              <a:t>000</a:t>
            </a:r>
            <a:endParaRPr lang="it-IT" sz="7200" b="1" dirty="0">
              <a:latin typeface="Bahnschrift SemiCondensed" panose="020B0502040204020203" pitchFamily="34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F30862F-AE1F-34BE-1F57-7797DC41BCB4}"/>
              </a:ext>
            </a:extLst>
          </p:cNvPr>
          <p:cNvSpPr txBox="1">
            <a:spLocks/>
          </p:cNvSpPr>
          <p:nvPr/>
        </p:nvSpPr>
        <p:spPr>
          <a:xfrm>
            <a:off x="1370843" y="4694652"/>
            <a:ext cx="3974832" cy="1355961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PROXIMITY TEST (</a:t>
            </a:r>
            <a:r>
              <a:rPr lang="it-IT" sz="2000" b="1" dirty="0" err="1">
                <a:latin typeface="Bahnschrift SemiCondensed" panose="020B0502040204020203" pitchFamily="34" charset="0"/>
              </a:rPr>
              <a:t>avg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error</a:t>
            </a:r>
            <a:r>
              <a:rPr lang="it-IT" sz="2000" b="1" dirty="0">
                <a:latin typeface="Bahnschrift SemiCondensed" panose="020B0502040204020203" pitchFamily="34" charset="0"/>
              </a:rPr>
              <a:t>)</a:t>
            </a:r>
          </a:p>
          <a:p>
            <a:pPr marL="0" indent="0" algn="r">
              <a:spcBef>
                <a:spcPts val="0"/>
              </a:spcBef>
              <a:buNone/>
            </a:pPr>
            <a:r>
              <a:rPr lang="it-IT" sz="6600" b="1" dirty="0">
                <a:latin typeface="Bahnschrift SemiCondensed" panose="020B0502040204020203" pitchFamily="34" charset="0"/>
              </a:rPr>
              <a:t>0.00</a:t>
            </a:r>
            <a:endParaRPr lang="it-IT" sz="7200" b="1" dirty="0">
              <a:latin typeface="Bahnschrift SemiCondensed" panose="020B0502040204020203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D9C1E4A-2CFF-5885-48DC-14FBFA4D80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97" t="4934" r="11933" b="4934"/>
          <a:stretch/>
        </p:blipFill>
        <p:spPr>
          <a:xfrm>
            <a:off x="6328028" y="1544015"/>
            <a:ext cx="4864691" cy="4506598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633819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E84BA0-E26E-142A-F7F6-96E29B0F68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E2ED023-A274-298B-F66E-36E773EDDB57}"/>
              </a:ext>
            </a:extLst>
          </p:cNvPr>
          <p:cNvSpPr/>
          <p:nvPr/>
        </p:nvSpPr>
        <p:spPr>
          <a:xfrm>
            <a:off x="876300" y="381130"/>
            <a:ext cx="10439401" cy="58164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63A3EC2-572B-57AC-FD45-BEFA5C508E24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65C81FE-1D77-9013-DF49-C122C642E5CB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BAD311E-852F-8786-0C71-29AFDB7DFD93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2F60EA7-3030-BC0D-8839-7284C086D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it-IT" sz="3600" b="1" dirty="0">
                <a:latin typeface="Bahnschrift" panose="020B0502040204020203" pitchFamily="34" charset="0"/>
              </a:rPr>
              <a:t>SAGITTAL CONTROLLER - RESULTS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0DE7B35-0FE1-2EAC-BC4B-1DE717D7A3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26" t="3935" r="12322" b="4069"/>
          <a:stretch/>
        </p:blipFill>
        <p:spPr>
          <a:xfrm>
            <a:off x="3758775" y="1556901"/>
            <a:ext cx="4674450" cy="4396860"/>
          </a:xfrm>
          <a:prstGeom prst="rect">
            <a:avLst/>
          </a:prstGeom>
          <a:solidFill>
            <a:srgbClr val="CF4548"/>
          </a:solidFill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036776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968258-B7B4-8B99-A993-09E9D075DA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797BC4D-2E46-0831-0EF8-875A533EFD28}"/>
              </a:ext>
            </a:extLst>
          </p:cNvPr>
          <p:cNvSpPr/>
          <p:nvPr/>
        </p:nvSpPr>
        <p:spPr>
          <a:xfrm>
            <a:off x="876300" y="381130"/>
            <a:ext cx="10439401" cy="58164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AAB268-96DD-3F91-883E-E96ED5AE782C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D32D796-3673-E425-5BC2-3B6D2B830361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BFEA210-4F7A-87AD-B5F1-079E45F85E16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BE823FE-7905-B57C-88F0-D83E86B63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it-IT" sz="3600" b="1" dirty="0">
                <a:latin typeface="Bahnschrift" panose="020B0502040204020203" pitchFamily="34" charset="0"/>
              </a:rPr>
              <a:t>D. DERIVATIVE CONTROLLER - IMPLEMENTATION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F279A78-F4BB-EA6C-E610-8DB8682A95AE}"/>
              </a:ext>
            </a:extLst>
          </p:cNvPr>
          <p:cNvSpPr txBox="1">
            <a:spLocks/>
          </p:cNvSpPr>
          <p:nvPr/>
        </p:nvSpPr>
        <p:spPr>
          <a:xfrm>
            <a:off x="4967691" y="4193078"/>
            <a:ext cx="6145230" cy="1720502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000" dirty="0" err="1">
                <a:latin typeface="Bahnschrift SemiCondensed" panose="020B0502040204020203" pitchFamily="34" charset="0"/>
              </a:rPr>
              <a:t>We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expect</a:t>
            </a:r>
            <a:r>
              <a:rPr lang="it-IT" sz="2000" dirty="0">
                <a:latin typeface="Bahnschrift SemiCondensed" panose="020B0502040204020203" pitchFamily="34" charset="0"/>
              </a:rPr>
              <a:t>:</a:t>
            </a:r>
          </a:p>
          <a:p>
            <a:r>
              <a:rPr lang="it-IT" sz="2000" b="1" dirty="0" err="1">
                <a:latin typeface="Bahnschrift SemiCondensed" panose="020B0502040204020203" pitchFamily="34" charset="0"/>
              </a:rPr>
              <a:t>Asympatotically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stable</a:t>
            </a:r>
            <a:r>
              <a:rPr lang="it-IT" sz="2000" b="1" dirty="0">
                <a:latin typeface="Bahnschrift SemiCondensed" panose="020B0502040204020203" pitchFamily="34" charset="0"/>
              </a:rPr>
              <a:t> control </a:t>
            </a:r>
            <a:r>
              <a:rPr lang="it-IT" sz="2000" b="1" dirty="0" err="1">
                <a:latin typeface="Bahnschrift SemiCondensed" panose="020B0502040204020203" pitchFamily="34" charset="0"/>
              </a:rPr>
              <a:t>law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</a:p>
          <a:p>
            <a:r>
              <a:rPr lang="it-IT" sz="2000" b="1" dirty="0" err="1">
                <a:latin typeface="Bahnschrift SemiCondensed" panose="020B0502040204020203" pitchFamily="34" charset="0"/>
              </a:rPr>
              <a:t>Few</a:t>
            </a:r>
            <a:r>
              <a:rPr lang="it-IT" sz="2000" b="1" dirty="0">
                <a:latin typeface="Bahnschrift SemiCondensed" panose="020B0502040204020203" pitchFamily="34" charset="0"/>
              </a:rPr>
              <a:t> Backup </a:t>
            </a:r>
            <a:r>
              <a:rPr lang="it-IT" sz="2000" b="1" dirty="0" err="1">
                <a:latin typeface="Bahnschrift SemiCondensed" panose="020B0502040204020203" pitchFamily="34" charset="0"/>
              </a:rPr>
              <a:t>manuevers</a:t>
            </a:r>
            <a:r>
              <a:rPr lang="it-IT" sz="2000" b="1" dirty="0">
                <a:latin typeface="Bahnschrift SemiCondensed" panose="020B0502040204020203" pitchFamily="34" charset="0"/>
              </a:rPr>
              <a:t> and </a:t>
            </a:r>
            <a:r>
              <a:rPr lang="it-IT" sz="2000" b="1" dirty="0" err="1">
                <a:latin typeface="Bahnschrift SemiCondensed" panose="020B0502040204020203" pitchFamily="34" charset="0"/>
              </a:rPr>
              <a:t>smooth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trajectory</a:t>
            </a:r>
            <a:endParaRPr lang="it-IT" sz="2000" b="1" dirty="0">
              <a:latin typeface="Bahnschrift SemiCondensed" panose="020B050204020402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30BB1F9-BBFC-E643-F711-41EFBE77E5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7729" y="1381624"/>
            <a:ext cx="5846216" cy="2527435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106312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E79449-FA6D-BFA1-3AC3-2FF2D2669295}"/>
              </a:ext>
            </a:extLst>
          </p:cNvPr>
          <p:cNvSpPr/>
          <p:nvPr/>
        </p:nvSpPr>
        <p:spPr>
          <a:xfrm>
            <a:off x="876300" y="381130"/>
            <a:ext cx="10439401" cy="58164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0755D4-C51E-9B71-C07D-D453901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it-IT" sz="3600" b="1" dirty="0">
                <a:latin typeface="Bahnschrift" panose="020B0502040204020203" pitchFamily="34" charset="0"/>
              </a:rPr>
              <a:t>DOUBLE DERIVATIVE CONTROLLER - RESULTS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2E4881A-30C6-6AA1-366D-4FCAEE820166}"/>
              </a:ext>
            </a:extLst>
          </p:cNvPr>
          <p:cNvSpPr txBox="1">
            <a:spLocks/>
          </p:cNvSpPr>
          <p:nvPr/>
        </p:nvSpPr>
        <p:spPr>
          <a:xfrm>
            <a:off x="1370843" y="1544015"/>
            <a:ext cx="3974832" cy="1355961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CONVERGENCE TEST </a:t>
            </a:r>
          </a:p>
          <a:p>
            <a:pPr marL="0" indent="0" algn="r">
              <a:spcBef>
                <a:spcPts val="0"/>
              </a:spcBef>
              <a:buNone/>
            </a:pPr>
            <a:r>
              <a:rPr lang="it-IT" sz="7200" b="1" dirty="0">
                <a:latin typeface="Bahnschrift SemiCondensed" panose="020B0502040204020203" pitchFamily="34" charset="0"/>
              </a:rPr>
              <a:t>000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E754ABA-4B90-B483-5295-069CEDBD8359}"/>
              </a:ext>
            </a:extLst>
          </p:cNvPr>
          <p:cNvSpPr txBox="1">
            <a:spLocks/>
          </p:cNvSpPr>
          <p:nvPr/>
        </p:nvSpPr>
        <p:spPr>
          <a:xfrm>
            <a:off x="2202813" y="3137814"/>
            <a:ext cx="3974832" cy="1355961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SENSITIVITY TEST </a:t>
            </a:r>
          </a:p>
          <a:p>
            <a:pPr marL="0" indent="0" algn="r">
              <a:spcBef>
                <a:spcPts val="0"/>
              </a:spcBef>
              <a:buNone/>
            </a:pPr>
            <a:r>
              <a:rPr lang="it-IT" sz="7200" b="1" dirty="0">
                <a:latin typeface="Bahnschrift SemiCondensed" panose="020B0502040204020203" pitchFamily="34" charset="0"/>
              </a:rPr>
              <a:t>000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F30862F-AE1F-34BE-1F57-7797DC41BCB4}"/>
              </a:ext>
            </a:extLst>
          </p:cNvPr>
          <p:cNvSpPr txBox="1">
            <a:spLocks/>
          </p:cNvSpPr>
          <p:nvPr/>
        </p:nvSpPr>
        <p:spPr>
          <a:xfrm>
            <a:off x="1370843" y="4694652"/>
            <a:ext cx="3974832" cy="1355961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PROXIMITY TEST (</a:t>
            </a:r>
            <a:r>
              <a:rPr lang="it-IT" sz="2000" b="1" dirty="0" err="1">
                <a:latin typeface="Bahnschrift SemiCondensed" panose="020B0502040204020203" pitchFamily="34" charset="0"/>
              </a:rPr>
              <a:t>avg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error</a:t>
            </a:r>
            <a:r>
              <a:rPr lang="it-IT" sz="2000" b="1" dirty="0">
                <a:latin typeface="Bahnschrift SemiCondensed" panose="020B0502040204020203" pitchFamily="34" charset="0"/>
              </a:rPr>
              <a:t>)</a:t>
            </a:r>
          </a:p>
          <a:p>
            <a:pPr marL="0" indent="0" algn="r">
              <a:spcBef>
                <a:spcPts val="0"/>
              </a:spcBef>
              <a:buNone/>
            </a:pPr>
            <a:r>
              <a:rPr lang="it-IT" sz="6600" b="1" dirty="0">
                <a:latin typeface="Bahnschrift SemiCondensed" panose="020B0502040204020203" pitchFamily="34" charset="0"/>
              </a:rPr>
              <a:t>0.00</a:t>
            </a:r>
            <a:endParaRPr lang="it-IT" sz="7200" b="1" dirty="0">
              <a:latin typeface="Bahnschrift SemiCondensed" panose="020B0502040204020203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893B9F8-E303-02DD-1EFA-8F3FAE4CF26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96" t="5240" r="11932" b="4250"/>
          <a:stretch/>
        </p:blipFill>
        <p:spPr>
          <a:xfrm>
            <a:off x="6387853" y="1544015"/>
            <a:ext cx="4838971" cy="4501518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982655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5B743A-6465-C511-B57C-C441867906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E86571F-F4C1-0C42-36D0-645AE4916153}"/>
              </a:ext>
            </a:extLst>
          </p:cNvPr>
          <p:cNvSpPr/>
          <p:nvPr/>
        </p:nvSpPr>
        <p:spPr>
          <a:xfrm>
            <a:off x="876300" y="381130"/>
            <a:ext cx="10439401" cy="58164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6AC9C41-6297-11FE-2E04-4ADCFDC52829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10B31E-17CD-CE0D-5BD3-87E1E221DC79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44260E-46AB-A7BE-D0CD-6AECC8CD06C4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ABB2F9C-96D6-A149-BBF0-57C68E464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it-IT" sz="3600" b="1" dirty="0">
                <a:latin typeface="Bahnschrift" panose="020B0502040204020203" pitchFamily="34" charset="0"/>
              </a:rPr>
              <a:t>D. DERIVATIVE CONTROLLER - RESULTS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04DF8E3-3514-48C7-0F9C-9F5381A3C9A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37" t="1906" r="12663" b="1906"/>
          <a:stretch/>
        </p:blipFill>
        <p:spPr>
          <a:xfrm>
            <a:off x="3867484" y="1502904"/>
            <a:ext cx="4457031" cy="4392503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55977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E79449-FA6D-BFA1-3AC3-2FF2D2669295}"/>
              </a:ext>
            </a:extLst>
          </p:cNvPr>
          <p:cNvSpPr/>
          <p:nvPr/>
        </p:nvSpPr>
        <p:spPr>
          <a:xfrm>
            <a:off x="876300" y="381130"/>
            <a:ext cx="10439401" cy="58164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0755D4-C51E-9B71-C07D-D453901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it-IT" sz="3600" b="1" dirty="0">
                <a:latin typeface="Bahnschrift" panose="020B0502040204020203" pitchFamily="34" charset="0"/>
              </a:rPr>
              <a:t>D. DERIVATIVE CONTROLLER - ISSUES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F30862F-AE1F-34BE-1F57-7797DC41BCB4}"/>
              </a:ext>
            </a:extLst>
          </p:cNvPr>
          <p:cNvSpPr txBox="1">
            <a:spLocks/>
          </p:cNvSpPr>
          <p:nvPr/>
        </p:nvSpPr>
        <p:spPr>
          <a:xfrm>
            <a:off x="2099694" y="1582664"/>
            <a:ext cx="7992613" cy="1325563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it-IT" sz="6600" b="1" dirty="0">
                <a:latin typeface="Bahnschrift SemiCondensed" panose="020B0502040204020203" pitchFamily="34" charset="0"/>
              </a:rPr>
              <a:t>DERIVATIVE of STATE 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32F370B1-A98C-8512-268F-A628C7FE3EC9}"/>
              </a:ext>
            </a:extLst>
          </p:cNvPr>
          <p:cNvSpPr txBox="1">
            <a:spLocks/>
          </p:cNvSpPr>
          <p:nvPr/>
        </p:nvSpPr>
        <p:spPr>
          <a:xfrm>
            <a:off x="2099694" y="3227123"/>
            <a:ext cx="3784207" cy="2302863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it-IT" sz="2400" b="1" dirty="0" err="1">
                <a:latin typeface="Bahnschrift SemiCondensed" panose="020B0502040204020203" pitchFamily="34" charset="0"/>
              </a:rPr>
              <a:t>Continuous</a:t>
            </a:r>
            <a:r>
              <a:rPr lang="it-IT" sz="2400" b="1" dirty="0">
                <a:latin typeface="Bahnschrift SemiCondensed" panose="020B0502040204020203" pitchFamily="34" charset="0"/>
              </a:rPr>
              <a:t> time </a:t>
            </a:r>
            <a:r>
              <a:rPr lang="it-IT" sz="2400" b="1" dirty="0" err="1">
                <a:latin typeface="Bahnschrift SemiCondensed" panose="020B0502040204020203" pitchFamily="34" charset="0"/>
              </a:rPr>
              <a:t>block</a:t>
            </a:r>
            <a:r>
              <a:rPr lang="it-IT" sz="2400" b="1" dirty="0">
                <a:latin typeface="Bahnschrift SemiCondensed" panose="020B0502040204020203" pitchFamily="34" charset="0"/>
              </a:rPr>
              <a:t>: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it-IT" sz="2400" dirty="0" err="1">
                <a:latin typeface="Bahnschrift SemiCondensed" panose="020B0502040204020203" pitchFamily="34" charset="0"/>
              </a:rPr>
              <a:t>Instability</a:t>
            </a:r>
            <a:r>
              <a:rPr lang="it-IT" sz="2400" dirty="0">
                <a:latin typeface="Bahnschrift SemiCondensed" panose="020B0502040204020203" pitchFamily="34" charset="0"/>
              </a:rPr>
              <a:t> </a:t>
            </a:r>
            <a:r>
              <a:rPr lang="it-IT" sz="2400" dirty="0" err="1">
                <a:latin typeface="Bahnschrift SemiCondensed" panose="020B0502040204020203" pitchFamily="34" charset="0"/>
              </a:rPr>
              <a:t>issues</a:t>
            </a:r>
            <a:r>
              <a:rPr lang="it-IT" sz="2400" dirty="0">
                <a:latin typeface="Bahnschrift SemiCondensed" panose="020B0502040204020203" pitchFamily="34" charset="0"/>
              </a:rPr>
              <a:t>, </a:t>
            </a:r>
            <a:r>
              <a:rPr lang="it-IT" sz="2400" dirty="0" err="1">
                <a:latin typeface="Bahnschrift SemiCondensed" panose="020B0502040204020203" pitchFamily="34" charset="0"/>
              </a:rPr>
              <a:t>exploding</a:t>
            </a:r>
            <a:r>
              <a:rPr lang="it-IT" sz="2400" dirty="0">
                <a:latin typeface="Bahnschrift SemiCondensed" panose="020B0502040204020203" pitchFamily="34" charset="0"/>
              </a:rPr>
              <a:t> </a:t>
            </a:r>
            <a:r>
              <a:rPr lang="it-IT" sz="2400" dirty="0" err="1">
                <a:latin typeface="Bahnschrift SemiCondensed" panose="020B0502040204020203" pitchFamily="34" charset="0"/>
              </a:rPr>
              <a:t>values</a:t>
            </a:r>
            <a:r>
              <a:rPr lang="it-IT" sz="2400" dirty="0">
                <a:latin typeface="Bahnschrift SemiCondensed" panose="020B0502040204020203" pitchFamily="34" charset="0"/>
              </a:rPr>
              <a:t> of derivative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D07EFD6-629D-003D-3FE0-4FB564533ACF}"/>
              </a:ext>
            </a:extLst>
          </p:cNvPr>
          <p:cNvSpPr txBox="1">
            <a:spLocks/>
          </p:cNvSpPr>
          <p:nvPr/>
        </p:nvSpPr>
        <p:spPr>
          <a:xfrm>
            <a:off x="6308099" y="3227123"/>
            <a:ext cx="3784207" cy="2302863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it-IT" sz="2400" b="1" dirty="0">
                <a:latin typeface="Bahnschrift SemiCondensed" panose="020B0502040204020203" pitchFamily="34" charset="0"/>
              </a:rPr>
              <a:t>Discrete time derivative: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it-IT" sz="2400" dirty="0">
                <a:latin typeface="Bahnschrift SemiCondensed" panose="020B0502040204020203" pitchFamily="34" charset="0"/>
              </a:rPr>
              <a:t>Helps to </a:t>
            </a:r>
            <a:r>
              <a:rPr lang="it-IT" sz="2400" dirty="0" err="1">
                <a:latin typeface="Bahnschrift SemiCondensed" panose="020B0502040204020203" pitchFamily="34" charset="0"/>
              </a:rPr>
              <a:t>avoid</a:t>
            </a:r>
            <a:r>
              <a:rPr lang="it-IT" sz="2400" dirty="0">
                <a:latin typeface="Bahnschrift SemiCondensed" panose="020B0502040204020203" pitchFamily="34" charset="0"/>
              </a:rPr>
              <a:t> </a:t>
            </a:r>
            <a:r>
              <a:rPr lang="it-IT" sz="2400" dirty="0" err="1">
                <a:latin typeface="Bahnschrift SemiCondensed" panose="020B0502040204020203" pitchFamily="34" charset="0"/>
              </a:rPr>
              <a:t>explosion</a:t>
            </a:r>
            <a:r>
              <a:rPr lang="it-IT" sz="2400" dirty="0">
                <a:latin typeface="Bahnschrift SemiCondensed" panose="020B0502040204020203" pitchFamily="34" charset="0"/>
              </a:rPr>
              <a:t> of derivative </a:t>
            </a:r>
            <a:r>
              <a:rPr lang="it-IT" sz="2400" dirty="0" err="1">
                <a:latin typeface="Bahnschrift SemiCondensed" panose="020B0502040204020203" pitchFamily="34" charset="0"/>
              </a:rPr>
              <a:t>values</a:t>
            </a:r>
            <a:r>
              <a:rPr lang="it-IT" sz="2400" dirty="0">
                <a:latin typeface="Bahnschrift SemiCondensed" panose="020B0502040204020203" pitchFamily="34" charset="0"/>
              </a:rPr>
              <a:t>, </a:t>
            </a:r>
            <a:r>
              <a:rPr lang="it-IT" sz="2400" dirty="0" err="1">
                <a:latin typeface="Bahnschrift SemiCondensed" panose="020B0502040204020203" pitchFamily="34" charset="0"/>
              </a:rPr>
              <a:t>if</a:t>
            </a:r>
            <a:r>
              <a:rPr lang="it-IT" sz="2400" dirty="0">
                <a:latin typeface="Bahnschrift SemiCondensed" panose="020B0502040204020203" pitchFamily="34" charset="0"/>
              </a:rPr>
              <a:t> </a:t>
            </a:r>
            <a:r>
              <a:rPr lang="it-IT" sz="2400" dirty="0" err="1">
                <a:latin typeface="Bahnschrift SemiCondensed" panose="020B0502040204020203" pitchFamily="34" charset="0"/>
              </a:rPr>
              <a:t>combined</a:t>
            </a:r>
            <a:r>
              <a:rPr lang="it-IT" sz="2400" dirty="0">
                <a:latin typeface="Bahnschrift SemiCondensed" panose="020B0502040204020203" pitchFamily="34" charset="0"/>
              </a:rPr>
              <a:t> with </a:t>
            </a:r>
            <a:r>
              <a:rPr lang="it-IT" sz="2400" dirty="0" err="1">
                <a:latin typeface="Bahnschrift SemiCondensed" panose="020B0502040204020203" pitchFamily="34" charset="0"/>
              </a:rPr>
              <a:t>saturation</a:t>
            </a:r>
            <a:r>
              <a:rPr lang="it-IT" sz="2400" dirty="0">
                <a:latin typeface="Bahnschrift SemiCondensed" panose="020B0502040204020203" pitchFamily="34" charset="0"/>
              </a:rPr>
              <a:t> </a:t>
            </a:r>
            <a:r>
              <a:rPr lang="it-IT" sz="2400" dirty="0" err="1">
                <a:latin typeface="Bahnschrift SemiCondensed" panose="020B0502040204020203" pitchFamily="34" charset="0"/>
              </a:rPr>
              <a:t>blocks</a:t>
            </a:r>
            <a:r>
              <a:rPr lang="it-IT" sz="2400" dirty="0">
                <a:latin typeface="Bahnschrift SemiCondensed" panose="020B0502040204020203" pitchFamily="34" charset="0"/>
              </a:rPr>
              <a:t> </a:t>
            </a:r>
            <a:r>
              <a:rPr lang="it-IT" sz="2400" dirty="0" err="1">
                <a:latin typeface="Bahnschrift SemiCondensed" panose="020B0502040204020203" pitchFamily="34" charset="0"/>
              </a:rPr>
              <a:t>it</a:t>
            </a:r>
            <a:r>
              <a:rPr lang="it-IT" sz="2400" dirty="0">
                <a:latin typeface="Bahnschrift SemiCondensed" panose="020B0502040204020203" pitchFamily="34" charset="0"/>
              </a:rPr>
              <a:t> </a:t>
            </a:r>
            <a:r>
              <a:rPr lang="it-IT" sz="2400" dirty="0" err="1">
                <a:latin typeface="Bahnschrift SemiCondensed" panose="020B0502040204020203" pitchFamily="34" charset="0"/>
              </a:rPr>
              <a:t>gives</a:t>
            </a:r>
            <a:r>
              <a:rPr lang="it-IT" sz="2400" dirty="0">
                <a:latin typeface="Bahnschrift SemiCondensed" panose="020B0502040204020203" pitchFamily="34" charset="0"/>
              </a:rPr>
              <a:t> an </a:t>
            </a:r>
            <a:r>
              <a:rPr lang="it-IT" sz="2400" dirty="0" err="1">
                <a:latin typeface="Bahnschrift SemiCondensed" panose="020B0502040204020203" pitchFamily="34" charset="0"/>
              </a:rPr>
              <a:t>acceptable</a:t>
            </a:r>
            <a:r>
              <a:rPr lang="it-IT" sz="2400" dirty="0">
                <a:latin typeface="Bahnschrift SemiCondensed" panose="020B0502040204020203" pitchFamily="34" charset="0"/>
              </a:rPr>
              <a:t> </a:t>
            </a:r>
            <a:r>
              <a:rPr lang="it-IT" sz="2400" dirty="0" err="1">
                <a:latin typeface="Bahnschrift SemiCondensed" panose="020B0502040204020203" pitchFamily="34" charset="0"/>
              </a:rPr>
              <a:t>implementation</a:t>
            </a:r>
            <a:r>
              <a:rPr lang="it-IT" sz="2400" dirty="0">
                <a:latin typeface="Bahnschrift SemiCondensed" panose="020B0502040204020203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033502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D28B7D-4C37-2DE6-21BC-084C993694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D26AF83-6FDA-9EA9-28F1-0FBFB24A4B9F}"/>
              </a:ext>
            </a:extLst>
          </p:cNvPr>
          <p:cNvSpPr/>
          <p:nvPr/>
        </p:nvSpPr>
        <p:spPr>
          <a:xfrm>
            <a:off x="876300" y="381130"/>
            <a:ext cx="10439401" cy="58164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188B3F-9786-DE0E-6F46-3B80A488E062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877B3A6-2C1F-64A7-177F-93E0F2BCD9DF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B9832C9-B533-E6D4-43E8-B68FC18FC981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51064C4-BFE2-E6B3-F88C-ADD30059B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it-IT" sz="3600" b="1" dirty="0">
                <a:latin typeface="Bahnschrift" panose="020B0502040204020203" pitchFamily="34" charset="0"/>
              </a:rPr>
              <a:t>D. DERIVATIVE CONTROLLER - ISSUES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DC21847-82B6-0284-F3F7-A17F21892678}"/>
              </a:ext>
            </a:extLst>
          </p:cNvPr>
          <p:cNvSpPr txBox="1">
            <a:spLocks/>
          </p:cNvSpPr>
          <p:nvPr/>
        </p:nvSpPr>
        <p:spPr>
          <a:xfrm>
            <a:off x="2099694" y="1521704"/>
            <a:ext cx="7992613" cy="1325563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it-IT" sz="6600" b="1" dirty="0">
                <a:latin typeface="Bahnschrift SemiCondensed" panose="020B0502040204020203" pitchFamily="34" charset="0"/>
              </a:rPr>
              <a:t>LINEAR VELOCITY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0A184A4-C8A0-5D59-8865-D6CD968ADFB4}"/>
              </a:ext>
            </a:extLst>
          </p:cNvPr>
          <p:cNvSpPr txBox="1">
            <a:spLocks/>
          </p:cNvSpPr>
          <p:nvPr/>
        </p:nvSpPr>
        <p:spPr>
          <a:xfrm>
            <a:off x="4537258" y="3045931"/>
            <a:ext cx="5555050" cy="1458182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it-IT" sz="2400" dirty="0">
                <a:latin typeface="Bahnschrift SemiCondensed" panose="020B0502040204020203" pitchFamily="34" charset="0"/>
              </a:rPr>
              <a:t>Linear </a:t>
            </a:r>
            <a:r>
              <a:rPr lang="it-IT" sz="2400" dirty="0" err="1">
                <a:latin typeface="Bahnschrift SemiCondensed" panose="020B0502040204020203" pitchFamily="34" charset="0"/>
              </a:rPr>
              <a:t>velocity</a:t>
            </a:r>
            <a:r>
              <a:rPr lang="it-IT" sz="2400" dirty="0">
                <a:latin typeface="Bahnschrift SemiCondensed" panose="020B0502040204020203" pitchFamily="34" charset="0"/>
              </a:rPr>
              <a:t> must be </a:t>
            </a:r>
            <a:r>
              <a:rPr lang="it-IT" sz="2400" dirty="0" err="1">
                <a:latin typeface="Bahnschrift SemiCondensed" panose="020B0502040204020203" pitchFamily="34" charset="0"/>
              </a:rPr>
              <a:t>different</a:t>
            </a:r>
            <a:r>
              <a:rPr lang="it-IT" sz="2400" dirty="0">
                <a:latin typeface="Bahnschrift SemiCondensed" panose="020B0502040204020203" pitchFamily="34" charset="0"/>
              </a:rPr>
              <a:t> from zero to </a:t>
            </a:r>
            <a:r>
              <a:rPr lang="it-IT" sz="2400" dirty="0" err="1">
                <a:latin typeface="Bahnschrift SemiCondensed" panose="020B0502040204020203" pitchFamily="34" charset="0"/>
              </a:rPr>
              <a:t>ensure</a:t>
            </a:r>
            <a:r>
              <a:rPr lang="it-IT" sz="2400" dirty="0">
                <a:latin typeface="Bahnschrift SemiCondensed" panose="020B0502040204020203" pitchFamily="34" charset="0"/>
              </a:rPr>
              <a:t> non </a:t>
            </a:r>
            <a:r>
              <a:rPr lang="it-IT" sz="2400" dirty="0" err="1">
                <a:latin typeface="Bahnschrift SemiCondensed" panose="020B0502040204020203" pitchFamily="34" charset="0"/>
              </a:rPr>
              <a:t>singularity</a:t>
            </a:r>
            <a:r>
              <a:rPr lang="it-IT" sz="2400" dirty="0">
                <a:latin typeface="Bahnschrift SemiCondensed" panose="020B0502040204020203" pitchFamily="34" charset="0"/>
              </a:rPr>
              <a:t> of the </a:t>
            </a:r>
            <a:r>
              <a:rPr lang="it-IT" sz="2400" dirty="0" err="1">
                <a:latin typeface="Bahnschrift SemiCondensed" panose="020B0502040204020203" pitchFamily="34" charset="0"/>
              </a:rPr>
              <a:t>matrix</a:t>
            </a:r>
            <a:endParaRPr lang="it-IT" sz="2400" dirty="0">
              <a:latin typeface="Bahnschrift SemiCondensed" panose="020B050204020402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8B60582-67AA-EA5F-EE29-AF0B4055F1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9693" y="3045931"/>
            <a:ext cx="2181870" cy="1458181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74277E1-B63F-55ED-E096-4A7B245FF660}"/>
              </a:ext>
            </a:extLst>
          </p:cNvPr>
          <p:cNvSpPr txBox="1">
            <a:spLocks/>
          </p:cNvSpPr>
          <p:nvPr/>
        </p:nvSpPr>
        <p:spPr>
          <a:xfrm>
            <a:off x="2099693" y="4672074"/>
            <a:ext cx="7992613" cy="1207602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it-IT" sz="2400" dirty="0">
                <a:latin typeface="Bahnschrift SemiCondensed" panose="020B0502040204020203" pitchFamily="34" charset="0"/>
              </a:rPr>
              <a:t>Solution: Limit the minimum linear </a:t>
            </a:r>
            <a:r>
              <a:rPr lang="it-IT" sz="2400" dirty="0" err="1">
                <a:latin typeface="Bahnschrift SemiCondensed" panose="020B0502040204020203" pitchFamily="34" charset="0"/>
              </a:rPr>
              <a:t>velocity</a:t>
            </a:r>
            <a:r>
              <a:rPr lang="it-IT" sz="2400" dirty="0">
                <a:latin typeface="Bahnschrift SemiCondensed" panose="020B0502040204020203" pitchFamily="34" charset="0"/>
              </a:rPr>
              <a:t> to 1e-4</a:t>
            </a:r>
          </a:p>
        </p:txBody>
      </p:sp>
    </p:spTree>
    <p:extLst>
      <p:ext uri="{BB962C8B-B14F-4D97-AF65-F5344CB8AC3E}">
        <p14:creationId xmlns:p14="http://schemas.microsoft.com/office/powerpoint/2010/main" val="37034404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E79449-FA6D-BFA1-3AC3-2FF2D2669295}"/>
              </a:ext>
            </a:extLst>
          </p:cNvPr>
          <p:cNvSpPr/>
          <p:nvPr/>
        </p:nvSpPr>
        <p:spPr>
          <a:xfrm>
            <a:off x="876300" y="381130"/>
            <a:ext cx="10439401" cy="58164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0755D4-C51E-9B71-C07D-D453901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CONTROLLER COMPARISON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A1CCDE5-ACE1-A1AB-5B4B-0BEF5BA2C4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3583214"/>
              </p:ext>
            </p:extLst>
          </p:nvPr>
        </p:nvGraphicFramePr>
        <p:xfrm>
          <a:off x="1069340" y="1595120"/>
          <a:ext cx="10053320" cy="43891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10664">
                  <a:extLst>
                    <a:ext uri="{9D8B030D-6E8A-4147-A177-3AD203B41FA5}">
                      <a16:colId xmlns:a16="http://schemas.microsoft.com/office/drawing/2014/main" val="3649720071"/>
                    </a:ext>
                  </a:extLst>
                </a:gridCol>
                <a:gridCol w="2010664">
                  <a:extLst>
                    <a:ext uri="{9D8B030D-6E8A-4147-A177-3AD203B41FA5}">
                      <a16:colId xmlns:a16="http://schemas.microsoft.com/office/drawing/2014/main" val="3248407783"/>
                    </a:ext>
                  </a:extLst>
                </a:gridCol>
                <a:gridCol w="2010664">
                  <a:extLst>
                    <a:ext uri="{9D8B030D-6E8A-4147-A177-3AD203B41FA5}">
                      <a16:colId xmlns:a16="http://schemas.microsoft.com/office/drawing/2014/main" val="3543501535"/>
                    </a:ext>
                  </a:extLst>
                </a:gridCol>
                <a:gridCol w="2010664">
                  <a:extLst>
                    <a:ext uri="{9D8B030D-6E8A-4147-A177-3AD203B41FA5}">
                      <a16:colId xmlns:a16="http://schemas.microsoft.com/office/drawing/2014/main" val="302364533"/>
                    </a:ext>
                  </a:extLst>
                </a:gridCol>
                <a:gridCol w="2010664">
                  <a:extLst>
                    <a:ext uri="{9D8B030D-6E8A-4147-A177-3AD203B41FA5}">
                      <a16:colId xmlns:a16="http://schemas.microsoft.com/office/drawing/2014/main" val="1794288174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LINEAR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NON-LINEAR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SAGITTAL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D.DERIVATIVE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6979175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TUNING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EASY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EASY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HARD</a:t>
                      </a:r>
                    </a:p>
                  </a:txBody>
                  <a:tcPr anchor="ctr">
                    <a:solidFill>
                      <a:srgbClr val="CF454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HARD</a:t>
                      </a:r>
                    </a:p>
                  </a:txBody>
                  <a:tcPr anchor="ctr">
                    <a:solidFill>
                      <a:srgbClr val="CF454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9062070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SMOOTHNESS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POOR</a:t>
                      </a:r>
                    </a:p>
                  </a:txBody>
                  <a:tcPr anchor="ctr">
                    <a:solidFill>
                      <a:srgbClr val="CF454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POOR</a:t>
                      </a:r>
                    </a:p>
                  </a:txBody>
                  <a:tcPr anchor="ctr">
                    <a:solidFill>
                      <a:srgbClr val="CF454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GOOD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GOOD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7066651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IMPL. ISSUES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FEW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FEW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FEW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MANY</a:t>
                      </a:r>
                    </a:p>
                  </a:txBody>
                  <a:tcPr anchor="ctr">
                    <a:solidFill>
                      <a:srgbClr val="CF454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069782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CONV. SPEED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2165367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32061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42568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E79449-FA6D-BFA1-3AC3-2FF2D2669295}"/>
              </a:ext>
            </a:extLst>
          </p:cNvPr>
          <p:cNvSpPr/>
          <p:nvPr/>
        </p:nvSpPr>
        <p:spPr>
          <a:xfrm>
            <a:off x="876300" y="381130"/>
            <a:ext cx="10439401" cy="58164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0755D4-C51E-9B71-C07D-D453901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FINAL CONSIDERATIONS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AF38A505-5569-961A-20BE-5DB4C3A8AA0E}"/>
              </a:ext>
            </a:extLst>
          </p:cNvPr>
          <p:cNvSpPr txBox="1">
            <a:spLocks/>
          </p:cNvSpPr>
          <p:nvPr/>
        </p:nvSpPr>
        <p:spPr>
          <a:xfrm>
            <a:off x="876300" y="1544015"/>
            <a:ext cx="10439400" cy="4139154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000" dirty="0">
                <a:latin typeface="Bahnschrift SemiCondensed" panose="020B0502040204020203" pitchFamily="34" charset="0"/>
              </a:rPr>
              <a:t>TABLE OF RESULTS FOR COMPARISON</a:t>
            </a:r>
          </a:p>
        </p:txBody>
      </p:sp>
    </p:spTree>
    <p:extLst>
      <p:ext uri="{BB962C8B-B14F-4D97-AF65-F5344CB8AC3E}">
        <p14:creationId xmlns:p14="http://schemas.microsoft.com/office/powerpoint/2010/main" val="2913762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E79449-FA6D-BFA1-3AC3-2FF2D2669295}"/>
              </a:ext>
            </a:extLst>
          </p:cNvPr>
          <p:cNvSpPr/>
          <p:nvPr/>
        </p:nvSpPr>
        <p:spPr>
          <a:xfrm>
            <a:off x="1016000" y="439834"/>
            <a:ext cx="10698480" cy="57069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0755D4-C51E-9B71-C07D-D453901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SOLUTION APPROACH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A3DC3B1-3B0E-658F-07B4-C70E4634F0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08506"/>
            <a:ext cx="3561080" cy="3235422"/>
          </a:xfrm>
          <a:ln w="28575">
            <a:solidFill>
              <a:schemeClr val="tx1"/>
            </a:solidFill>
          </a:ln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THREE STEPS PROCEDURE:</a:t>
            </a:r>
          </a:p>
          <a:p>
            <a:pPr marL="457200" indent="-457200">
              <a:buFont typeface="+mj-lt"/>
              <a:buAutoNum type="arabicPeriod"/>
            </a:pPr>
            <a:r>
              <a:rPr lang="it-IT" sz="2000" b="1" dirty="0">
                <a:latin typeface="Bahnschrift SemiCondensed" panose="020B0502040204020203" pitchFamily="34" charset="0"/>
              </a:rPr>
              <a:t>Consensus</a:t>
            </a:r>
            <a:r>
              <a:rPr lang="it-IT" sz="2000" dirty="0">
                <a:latin typeface="Bahnschrift SemiCondensed" panose="020B0502040204020203" pitchFamily="34" charset="0"/>
              </a:rPr>
              <a:t> - </a:t>
            </a:r>
            <a:r>
              <a:rPr lang="it-IT" sz="2000" dirty="0" err="1">
                <a:latin typeface="Bahnschrift SemiCondensed" panose="020B0502040204020203" pitchFamily="34" charset="0"/>
              </a:rPr>
              <a:t>before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moving</a:t>
            </a:r>
            <a:endParaRPr lang="it-IT" sz="2000" dirty="0">
              <a:latin typeface="Bahnschrift SemiCondensed" panose="020B050204020402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it-IT" sz="2000" b="1" dirty="0" err="1">
                <a:latin typeface="Bahnschrift SemiCondensed" panose="020B0502040204020203" pitchFamily="34" charset="0"/>
              </a:rPr>
              <a:t>Regulation</a:t>
            </a:r>
            <a:r>
              <a:rPr lang="it-IT" sz="2000" dirty="0">
                <a:latin typeface="Bahnschrift SemiCondensed" panose="020B0502040204020203" pitchFamily="34" charset="0"/>
              </a:rPr>
              <a:t> – </a:t>
            </a:r>
            <a:r>
              <a:rPr lang="it-IT" sz="2000" dirty="0" err="1">
                <a:latin typeface="Bahnschrift SemiCondensed" panose="020B0502040204020203" pitchFamily="34" charset="0"/>
              </a:rPr>
              <a:t>until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proximity</a:t>
            </a:r>
            <a:r>
              <a:rPr lang="it-IT" sz="2000" dirty="0">
                <a:latin typeface="Bahnschrift SemiCondensed" panose="020B0502040204020203" pitchFamily="34" charset="0"/>
              </a:rPr>
              <a:t> to </a:t>
            </a:r>
            <a:r>
              <a:rPr lang="it-IT" sz="2000" dirty="0" err="1">
                <a:latin typeface="Bahnschrift SemiCondensed" panose="020B0502040204020203" pitchFamily="34" charset="0"/>
              </a:rPr>
              <a:t>rendez-vouz</a:t>
            </a:r>
            <a:r>
              <a:rPr lang="it-IT" sz="2000" dirty="0">
                <a:latin typeface="Bahnschrift SemiCondensed" panose="020B0502040204020203" pitchFamily="34" charset="0"/>
              </a:rPr>
              <a:t> point</a:t>
            </a:r>
          </a:p>
          <a:p>
            <a:pPr marL="457200" indent="-457200">
              <a:buFont typeface="+mj-lt"/>
              <a:buAutoNum type="arabicPeriod"/>
            </a:pPr>
            <a:r>
              <a:rPr lang="it-IT" sz="2000" b="1" dirty="0">
                <a:latin typeface="Bahnschrift SemiCondensed" panose="020B0502040204020203" pitchFamily="34" charset="0"/>
              </a:rPr>
              <a:t>Tracking</a:t>
            </a:r>
            <a:r>
              <a:rPr lang="it-IT" sz="2000" dirty="0">
                <a:latin typeface="Bahnschrift SemiCondensed" panose="020B0502040204020203" pitchFamily="34" charset="0"/>
              </a:rPr>
              <a:t> – </a:t>
            </a:r>
            <a:r>
              <a:rPr lang="it-IT" sz="2000" dirty="0" err="1">
                <a:latin typeface="Bahnschrift SemiCondensed" panose="020B0502040204020203" pitchFamily="34" charset="0"/>
              </a:rPr>
              <a:t>until</a:t>
            </a:r>
            <a:r>
              <a:rPr lang="it-IT" sz="2000" dirty="0">
                <a:latin typeface="Bahnschrift SemiCondensed" panose="020B0502040204020203" pitchFamily="34" charset="0"/>
              </a:rPr>
              <a:t> the end of the </a:t>
            </a:r>
            <a:r>
              <a:rPr lang="it-IT" sz="2000" dirty="0" err="1">
                <a:latin typeface="Bahnschrift SemiCondensed" panose="020B0502040204020203" pitchFamily="34" charset="0"/>
              </a:rPr>
              <a:t>simulation</a:t>
            </a:r>
            <a:endParaRPr lang="it-IT" sz="2000" dirty="0">
              <a:latin typeface="Bahnschrift SemiCondensed" panose="020B0502040204020203" pitchFamily="34" charset="0"/>
            </a:endParaRPr>
          </a:p>
          <a:p>
            <a:pPr marL="0" indent="0">
              <a:buNone/>
            </a:pPr>
            <a:r>
              <a:rPr lang="it-IT" sz="2000" dirty="0" err="1">
                <a:latin typeface="Bahnschrift SemiCondensed" panose="020B0502040204020203" pitchFamily="34" charset="0"/>
              </a:rPr>
              <a:t>This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algorithm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is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applied</a:t>
            </a:r>
            <a:r>
              <a:rPr lang="it-IT" sz="2000" dirty="0">
                <a:latin typeface="Bahnschrift SemiCondensed" panose="020B0502040204020203" pitchFamily="34" charset="0"/>
              </a:rPr>
              <a:t> to </a:t>
            </a:r>
            <a:r>
              <a:rPr lang="it-IT" sz="2000" dirty="0" err="1">
                <a:latin typeface="Bahnschrift SemiCondensed" panose="020B0502040204020203" pitchFamily="34" charset="0"/>
              </a:rPr>
              <a:t>each</a:t>
            </a:r>
            <a:r>
              <a:rPr lang="it-IT" sz="2000" dirty="0">
                <a:latin typeface="Bahnschrift SemiCondensed" panose="020B0502040204020203" pitchFamily="34" charset="0"/>
              </a:rPr>
              <a:t> agent </a:t>
            </a:r>
            <a:r>
              <a:rPr lang="it-IT" sz="2000" b="1" dirty="0">
                <a:latin typeface="Bahnschrift SemiCondensed" panose="020B0502040204020203" pitchFamily="34" charset="0"/>
              </a:rPr>
              <a:t>INDEPENDENTLY</a:t>
            </a:r>
            <a:r>
              <a:rPr lang="it-IT" sz="2000" dirty="0">
                <a:latin typeface="Bahnschrift SemiCondensed" panose="020B0502040204020203" pitchFamily="34" charset="0"/>
              </a:rPr>
              <a:t>.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77F4E58-C6E4-202D-18D6-1485E6983D78}"/>
              </a:ext>
            </a:extLst>
          </p:cNvPr>
          <p:cNvSpPr txBox="1">
            <a:spLocks/>
          </p:cNvSpPr>
          <p:nvPr/>
        </p:nvSpPr>
        <p:spPr>
          <a:xfrm>
            <a:off x="4547488" y="2008506"/>
            <a:ext cx="7014592" cy="1059814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REGULATION CONTROL </a:t>
            </a:r>
            <a:r>
              <a:rPr lang="it-IT" sz="2000" dirty="0" err="1">
                <a:latin typeface="Bahnschrift SemiCondensed" panose="020B0502040204020203" pitchFamily="34" charset="0"/>
              </a:rPr>
              <a:t>will</a:t>
            </a:r>
            <a:r>
              <a:rPr lang="it-IT" sz="2000" dirty="0">
                <a:latin typeface="Bahnschrift SemiCondensed" panose="020B0502040204020203" pitchFamily="34" charset="0"/>
              </a:rPr>
              <a:t> be </a:t>
            </a:r>
            <a:r>
              <a:rPr lang="it-IT" sz="2000" dirty="0" err="1">
                <a:latin typeface="Bahnschrift SemiCondensed" panose="020B0502040204020203" pitchFamily="34" charset="0"/>
              </a:rPr>
              <a:t>validated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before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applying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it</a:t>
            </a:r>
            <a:r>
              <a:rPr lang="it-IT" sz="2000" dirty="0">
                <a:latin typeface="Bahnschrift SemiCondensed" panose="020B0502040204020203" pitchFamily="34" charset="0"/>
              </a:rPr>
              <a:t> to the </a:t>
            </a:r>
            <a:r>
              <a:rPr lang="it-IT" sz="2000" dirty="0" err="1">
                <a:latin typeface="Bahnschrift SemiCondensed" panose="020B0502040204020203" pitchFamily="34" charset="0"/>
              </a:rPr>
              <a:t>final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solution</a:t>
            </a:r>
            <a:r>
              <a:rPr lang="it-IT" sz="2000" dirty="0">
                <a:latin typeface="Bahnschrift SemiCondensed" panose="020B0502040204020203" pitchFamily="34" charset="0"/>
              </a:rPr>
              <a:t> system.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85F6973-072B-8D8F-2AEA-7A241B550C28}"/>
              </a:ext>
            </a:extLst>
          </p:cNvPr>
          <p:cNvSpPr txBox="1">
            <a:spLocks/>
          </p:cNvSpPr>
          <p:nvPr/>
        </p:nvSpPr>
        <p:spPr>
          <a:xfrm>
            <a:off x="4547488" y="3182744"/>
            <a:ext cx="7014592" cy="3235422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TRACKING CONTROL </a:t>
            </a:r>
            <a:r>
              <a:rPr lang="it-IT" sz="2000" dirty="0" err="1">
                <a:latin typeface="Bahnschrift SemiCondensed" panose="020B0502040204020203" pitchFamily="34" charset="0"/>
              </a:rPr>
              <a:t>will</a:t>
            </a:r>
            <a:r>
              <a:rPr lang="it-IT" sz="2000" dirty="0">
                <a:latin typeface="Bahnschrift SemiCondensed" panose="020B0502040204020203" pitchFamily="34" charset="0"/>
              </a:rPr>
              <a:t> be </a:t>
            </a:r>
            <a:r>
              <a:rPr lang="it-IT" sz="2000" dirty="0" err="1">
                <a:latin typeface="Bahnschrift SemiCondensed" panose="020B0502040204020203" pitchFamily="34" charset="0"/>
              </a:rPr>
              <a:t>implemented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using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different</a:t>
            </a:r>
            <a:r>
              <a:rPr lang="it-IT" sz="2000" dirty="0">
                <a:latin typeface="Bahnschrift SemiCondensed" panose="020B0502040204020203" pitchFamily="34" charset="0"/>
              </a:rPr>
              <a:t> control strategies:</a:t>
            </a:r>
          </a:p>
          <a:p>
            <a:r>
              <a:rPr lang="it-IT" sz="2000" dirty="0" err="1">
                <a:latin typeface="Bahnschrift SemiCondensed" panose="020B0502040204020203" pitchFamily="34" charset="0"/>
              </a:rPr>
              <a:t>Linearization</a:t>
            </a:r>
            <a:r>
              <a:rPr lang="it-IT" sz="2000" dirty="0">
                <a:latin typeface="Bahnschrift SemiCondensed" panose="020B0502040204020203" pitchFamily="34" charset="0"/>
              </a:rPr>
              <a:t> of state </a:t>
            </a:r>
            <a:r>
              <a:rPr lang="it-IT" sz="2000" dirty="0" err="1">
                <a:latin typeface="Bahnschrift SemiCondensed" panose="020B0502040204020203" pitchFamily="34" charset="0"/>
              </a:rPr>
              <a:t>error</a:t>
            </a:r>
            <a:r>
              <a:rPr lang="it-IT" sz="2000" dirty="0">
                <a:latin typeface="Bahnschrift SemiCondensed" panose="020B0502040204020203" pitchFamily="34" charset="0"/>
              </a:rPr>
              <a:t> dynamics</a:t>
            </a:r>
          </a:p>
          <a:p>
            <a:r>
              <a:rPr lang="it-IT" sz="2000" dirty="0">
                <a:latin typeface="Bahnschrift SemiCondensed" panose="020B0502040204020203" pitchFamily="34" charset="0"/>
              </a:rPr>
              <a:t>Non-linear controller of state </a:t>
            </a:r>
            <a:r>
              <a:rPr lang="it-IT" sz="2000" dirty="0" err="1">
                <a:latin typeface="Bahnschrift SemiCondensed" panose="020B0502040204020203" pitchFamily="34" charset="0"/>
              </a:rPr>
              <a:t>error</a:t>
            </a:r>
            <a:r>
              <a:rPr lang="it-IT" sz="2000" dirty="0">
                <a:latin typeface="Bahnschrift SemiCondensed" panose="020B0502040204020203" pitchFamily="34" charset="0"/>
              </a:rPr>
              <a:t> dynamics</a:t>
            </a:r>
          </a:p>
          <a:p>
            <a:r>
              <a:rPr lang="it-IT" sz="2000" dirty="0">
                <a:latin typeface="Bahnschrift SemiCondensed" panose="020B0502040204020203" pitchFamily="34" charset="0"/>
              </a:rPr>
              <a:t>Feedback </a:t>
            </a:r>
            <a:r>
              <a:rPr lang="it-IT" sz="2000" dirty="0" err="1">
                <a:latin typeface="Bahnschrift SemiCondensed" panose="020B0502040204020203" pitchFamily="34" charset="0"/>
              </a:rPr>
              <a:t>linearization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based</a:t>
            </a:r>
            <a:r>
              <a:rPr lang="it-IT" sz="2000" dirty="0">
                <a:latin typeface="Bahnschrift SemiCondensed" panose="020B0502040204020203" pitchFamily="34" charset="0"/>
              </a:rPr>
              <a:t> on a </a:t>
            </a:r>
            <a:r>
              <a:rPr lang="it-IT" sz="2000" dirty="0" err="1">
                <a:latin typeface="Bahnschrift SemiCondensed" panose="020B0502040204020203" pitchFamily="34" charset="0"/>
              </a:rPr>
              <a:t>reference</a:t>
            </a:r>
            <a:r>
              <a:rPr lang="it-IT" sz="2000" dirty="0">
                <a:latin typeface="Bahnschrift SemiCondensed" panose="020B0502040204020203" pitchFamily="34" charset="0"/>
              </a:rPr>
              <a:t> point on the </a:t>
            </a:r>
            <a:r>
              <a:rPr lang="it-IT" sz="2000" dirty="0" err="1">
                <a:latin typeface="Bahnschrift SemiCondensed" panose="020B0502040204020203" pitchFamily="34" charset="0"/>
              </a:rPr>
              <a:t>sagittal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axis</a:t>
            </a:r>
            <a:endParaRPr lang="it-IT" sz="2000" dirty="0">
              <a:latin typeface="Bahnschrift SemiCondensed" panose="020B0502040204020203" pitchFamily="34" charset="0"/>
            </a:endParaRPr>
          </a:p>
          <a:p>
            <a:r>
              <a:rPr lang="it-IT" sz="2000" dirty="0">
                <a:latin typeface="Bahnschrift SemiCondensed" panose="020B0502040204020203" pitchFamily="34" charset="0"/>
              </a:rPr>
              <a:t>Feedback </a:t>
            </a:r>
            <a:r>
              <a:rPr lang="it-IT" sz="2000" dirty="0" err="1">
                <a:latin typeface="Bahnschrift SemiCondensed" panose="020B0502040204020203" pitchFamily="34" charset="0"/>
              </a:rPr>
              <a:t>linearization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based</a:t>
            </a:r>
            <a:r>
              <a:rPr lang="it-IT" sz="2000" dirty="0">
                <a:latin typeface="Bahnschrift SemiCondensed" panose="020B0502040204020203" pitchFamily="34" charset="0"/>
              </a:rPr>
              <a:t> on second </a:t>
            </a:r>
            <a:r>
              <a:rPr lang="it-IT" sz="2000" dirty="0" err="1">
                <a:latin typeface="Bahnschrift SemiCondensed" panose="020B0502040204020203" pitchFamily="34" charset="0"/>
              </a:rPr>
              <a:t>order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derivatives</a:t>
            </a:r>
            <a:endParaRPr lang="it-IT" sz="2000" dirty="0">
              <a:latin typeface="Bahnschrift SemiCondensed" panose="020B0502040204020203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it-IT" sz="2000" dirty="0" err="1">
                <a:latin typeface="Bahnschrift SemiCondensed" panose="020B0502040204020203" pitchFamily="34" charset="0"/>
              </a:rPr>
              <a:t>Each</a:t>
            </a:r>
            <a:r>
              <a:rPr lang="it-IT" sz="2000" dirty="0">
                <a:latin typeface="Bahnschrift SemiCondensed" panose="020B0502040204020203" pitchFamily="34" charset="0"/>
              </a:rPr>
              <a:t> one </a:t>
            </a:r>
            <a:r>
              <a:rPr lang="it-IT" sz="2000" dirty="0" err="1">
                <a:latin typeface="Bahnschrift SemiCondensed" panose="020B0502040204020203" pitchFamily="34" charset="0"/>
              </a:rPr>
              <a:t>will</a:t>
            </a:r>
            <a:r>
              <a:rPr lang="it-IT" sz="2000" dirty="0">
                <a:latin typeface="Bahnschrift SemiCondensed" panose="020B0502040204020203" pitchFamily="34" charset="0"/>
              </a:rPr>
              <a:t> be </a:t>
            </a:r>
            <a:r>
              <a:rPr lang="it-IT" sz="2000" dirty="0" err="1">
                <a:latin typeface="Bahnschrift SemiCondensed" panose="020B0502040204020203" pitchFamily="34" charset="0"/>
              </a:rPr>
              <a:t>validated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using</a:t>
            </a:r>
            <a:r>
              <a:rPr lang="it-IT" sz="2000" dirty="0">
                <a:latin typeface="Bahnschrift SemiCondensed" panose="020B0502040204020203" pitchFamily="34" charset="0"/>
              </a:rPr>
              <a:t> the </a:t>
            </a:r>
            <a:r>
              <a:rPr lang="it-IT" sz="2000" dirty="0" err="1">
                <a:latin typeface="Bahnschrift SemiCondensed" panose="020B0502040204020203" pitchFamily="34" charset="0"/>
              </a:rPr>
              <a:t>same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methodologies</a:t>
            </a:r>
            <a:r>
              <a:rPr lang="it-IT" sz="2000" dirty="0">
                <a:latin typeface="Bahnschrift SemiCondensed" panose="020B0502040204020203" pitchFamily="34" charset="0"/>
              </a:rPr>
              <a:t> and </a:t>
            </a:r>
            <a:r>
              <a:rPr lang="it-IT" sz="2000" dirty="0" err="1">
                <a:latin typeface="Bahnschrift SemiCondensed" panose="020B0502040204020203" pitchFamily="34" charset="0"/>
              </a:rPr>
              <a:t>compared</a:t>
            </a:r>
            <a:r>
              <a:rPr lang="it-IT" sz="2000" dirty="0">
                <a:latin typeface="Bahnschrift SemiCondensed" panose="020B0502040204020203" pitchFamily="34" charset="0"/>
              </a:rPr>
              <a:t> in </a:t>
            </a:r>
            <a:r>
              <a:rPr lang="it-IT" sz="2000" dirty="0" err="1">
                <a:latin typeface="Bahnschrift SemiCondensed" panose="020B0502040204020203" pitchFamily="34" charset="0"/>
              </a:rPr>
              <a:t>order</a:t>
            </a:r>
            <a:r>
              <a:rPr lang="it-IT" sz="2000" dirty="0">
                <a:latin typeface="Bahnschrift SemiCondensed" panose="020B0502040204020203" pitchFamily="34" charset="0"/>
              </a:rPr>
              <a:t> to </a:t>
            </a:r>
            <a:r>
              <a:rPr lang="it-IT" sz="2000" dirty="0" err="1">
                <a:latin typeface="Bahnschrift SemiCondensed" panose="020B0502040204020203" pitchFamily="34" charset="0"/>
              </a:rPr>
              <a:t>draw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final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conclusions</a:t>
            </a:r>
            <a:r>
              <a:rPr lang="it-IT" sz="2000" dirty="0">
                <a:latin typeface="Bahnschrift SemiCondensed" panose="020B050204020402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088246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DA21873-61F6-2EF0-33C0-85E6F4508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504FD33-00B8-4055-DE61-7939B41F27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3013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E79449-FA6D-BFA1-3AC3-2FF2D2669295}"/>
              </a:ext>
            </a:extLst>
          </p:cNvPr>
          <p:cNvSpPr/>
          <p:nvPr/>
        </p:nvSpPr>
        <p:spPr>
          <a:xfrm>
            <a:off x="746760" y="559838"/>
            <a:ext cx="10698480" cy="57069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15424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0755D4-C51E-9B71-C07D-D453901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CONSENSUS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A3DC3B1-3B0E-658F-07B4-C70E4634F0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2008506"/>
            <a:ext cx="4685275" cy="1964054"/>
          </a:xfrm>
          <a:ln w="28575">
            <a:solidFill>
              <a:schemeClr val="tx1"/>
            </a:solidFill>
          </a:ln>
        </p:spPr>
        <p:txBody>
          <a:bodyPr anchor="ctr">
            <a:normAutofit fontScale="92500"/>
          </a:bodyPr>
          <a:lstStyle/>
          <a:p>
            <a:pPr marL="0" indent="0">
              <a:buNone/>
            </a:pPr>
            <a:r>
              <a:rPr lang="it-IT" sz="2000" dirty="0">
                <a:latin typeface="Bahnschrift SemiCondensed" panose="020B0502040204020203" pitchFamily="34" charset="0"/>
              </a:rPr>
              <a:t>The consensus point </a:t>
            </a:r>
            <a:r>
              <a:rPr lang="it-IT" sz="2000" dirty="0" err="1">
                <a:latin typeface="Bahnschrift SemiCondensed" panose="020B0502040204020203" pitchFamily="34" charset="0"/>
              </a:rPr>
              <a:t>is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computed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before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any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movement</a:t>
            </a:r>
            <a:r>
              <a:rPr lang="it-IT" sz="2000" dirty="0">
                <a:latin typeface="Bahnschrift SemiCondensed" panose="020B0502040204020203" pitchFamily="34" charset="0"/>
              </a:rPr>
              <a:t>, </a:t>
            </a:r>
            <a:r>
              <a:rPr lang="it-IT" sz="2000" dirty="0" err="1">
                <a:latin typeface="Bahnschrift SemiCondensed" panose="020B0502040204020203" pitchFamily="34" charset="0"/>
              </a:rPr>
              <a:t>based</a:t>
            </a:r>
            <a:r>
              <a:rPr lang="it-IT" sz="2000" dirty="0">
                <a:latin typeface="Bahnschrift SemiCondensed" panose="020B0502040204020203" pitchFamily="34" charset="0"/>
              </a:rPr>
              <a:t> on the </a:t>
            </a:r>
            <a:r>
              <a:rPr lang="it-IT" sz="2000" dirty="0" err="1">
                <a:latin typeface="Bahnschrift SemiCondensed" panose="020B0502040204020203" pitchFamily="34" charset="0"/>
              </a:rPr>
              <a:t>initial</a:t>
            </a:r>
            <a:r>
              <a:rPr lang="it-IT" sz="2000" dirty="0">
                <a:latin typeface="Bahnschrift SemiCondensed" panose="020B0502040204020203" pitchFamily="34" charset="0"/>
              </a:rPr>
              <a:t> position of </a:t>
            </a:r>
            <a:r>
              <a:rPr lang="it-IT" sz="2000" dirty="0" err="1">
                <a:latin typeface="Bahnschrift SemiCondensed" panose="020B0502040204020203" pitchFamily="34" charset="0"/>
              </a:rPr>
              <a:t>each</a:t>
            </a:r>
            <a:r>
              <a:rPr lang="it-IT" sz="2000" dirty="0">
                <a:latin typeface="Bahnschrift SemiCondensed" panose="020B0502040204020203" pitchFamily="34" charset="0"/>
              </a:rPr>
              <a:t> agent.</a:t>
            </a:r>
          </a:p>
          <a:p>
            <a:pPr marL="0" indent="0">
              <a:buNone/>
            </a:pPr>
            <a:r>
              <a:rPr lang="it-IT" sz="2000" dirty="0">
                <a:latin typeface="Bahnschrift SemiCondensed" panose="020B0502040204020203" pitchFamily="34" charset="0"/>
              </a:rPr>
              <a:t>The </a:t>
            </a:r>
            <a:r>
              <a:rPr lang="it-IT" sz="2000" dirty="0" err="1">
                <a:latin typeface="Bahnschrift SemiCondensed" panose="020B0502040204020203" pitchFamily="34" charset="0"/>
              </a:rPr>
              <a:t>adopted</a:t>
            </a:r>
            <a:r>
              <a:rPr lang="it-IT" sz="2000" dirty="0">
                <a:latin typeface="Bahnschrift SemiCondensed" panose="020B0502040204020203" pitchFamily="34" charset="0"/>
              </a:rPr>
              <a:t> strategy </a:t>
            </a:r>
            <a:r>
              <a:rPr lang="it-IT" sz="2000" dirty="0" err="1">
                <a:latin typeface="Bahnschrift SemiCondensed" panose="020B0502040204020203" pitchFamily="34" charset="0"/>
              </a:rPr>
              <a:t>is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400" b="1" dirty="0">
                <a:latin typeface="Bahnschrift SemiCondensed" panose="020B0502040204020203" pitchFamily="34" charset="0"/>
              </a:rPr>
              <a:t>AVERAGE CONSENSUS</a:t>
            </a:r>
            <a:r>
              <a:rPr lang="it-IT" sz="2000" dirty="0">
                <a:latin typeface="Bahnschrift SemiCondensed" panose="020B0502040204020203" pitchFamily="34" charset="0"/>
              </a:rPr>
              <a:t>,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meaning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we</a:t>
            </a:r>
            <a:r>
              <a:rPr lang="it-IT" sz="2000" dirty="0">
                <a:latin typeface="Bahnschrift SemiCondensed" panose="020B0502040204020203" pitchFamily="34" charset="0"/>
              </a:rPr>
              <a:t> compute the center of mass of the agents </a:t>
            </a:r>
            <a:r>
              <a:rPr lang="it-IT" sz="2000" dirty="0" err="1">
                <a:latin typeface="Bahnschrift SemiCondensed" panose="020B0502040204020203" pitchFamily="34" charset="0"/>
              </a:rPr>
              <a:t>as</a:t>
            </a:r>
            <a:r>
              <a:rPr lang="it-IT" sz="2000" dirty="0">
                <a:latin typeface="Bahnschrift SemiCondensed" panose="020B0502040204020203" pitchFamily="34" charset="0"/>
              </a:rPr>
              <a:t> rendez-vous point.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77F4E58-C6E4-202D-18D6-1485E6983D78}"/>
              </a:ext>
            </a:extLst>
          </p:cNvPr>
          <p:cNvSpPr txBox="1">
            <a:spLocks/>
          </p:cNvSpPr>
          <p:nvPr/>
        </p:nvSpPr>
        <p:spPr>
          <a:xfrm>
            <a:off x="5807955" y="2008506"/>
            <a:ext cx="5545846" cy="4409660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MISSING IMAGE</a:t>
            </a:r>
            <a:endParaRPr lang="it-IT" sz="2000" dirty="0">
              <a:latin typeface="Bahnschrift SemiCondensed" panose="020B0502040204020203" pitchFamily="34" charset="0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53814B4-7351-955C-CA8F-F5D45E473999}"/>
              </a:ext>
            </a:extLst>
          </p:cNvPr>
          <p:cNvSpPr txBox="1">
            <a:spLocks/>
          </p:cNvSpPr>
          <p:nvPr/>
        </p:nvSpPr>
        <p:spPr>
          <a:xfrm>
            <a:off x="838199" y="5212080"/>
            <a:ext cx="4685275" cy="1206086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sz="2000" dirty="0">
                <a:latin typeface="Bahnschrift SemiCondensed" panose="020B0502040204020203" pitchFamily="34" charset="0"/>
              </a:rPr>
              <a:t>Future </a:t>
            </a:r>
            <a:r>
              <a:rPr lang="it-IT" sz="2000" dirty="0" err="1">
                <a:latin typeface="Bahnschrift SemiCondensed" panose="020B0502040204020203" pitchFamily="34" charset="0"/>
              </a:rPr>
              <a:t>improvement</a:t>
            </a:r>
            <a:r>
              <a:rPr lang="it-IT" sz="2000" dirty="0">
                <a:latin typeface="Bahnschrift SemiCondensed" panose="020B0502040204020203" pitchFamily="34" charset="0"/>
              </a:rPr>
              <a:t> - Consensus </a:t>
            </a:r>
            <a:r>
              <a:rPr lang="it-IT" sz="2000" dirty="0" err="1">
                <a:latin typeface="Bahnschrift SemiCondensed" panose="020B0502040204020203" pitchFamily="34" charset="0"/>
              </a:rPr>
              <a:t>could</a:t>
            </a:r>
            <a:r>
              <a:rPr lang="it-IT" sz="2000" dirty="0">
                <a:latin typeface="Bahnschrift SemiCondensed" panose="020B0502040204020203" pitchFamily="34" charset="0"/>
              </a:rPr>
              <a:t> be </a:t>
            </a:r>
            <a:r>
              <a:rPr lang="it-IT" sz="2000" dirty="0" err="1">
                <a:latin typeface="Bahnschrift SemiCondensed" panose="020B0502040204020203" pitchFamily="34" charset="0"/>
              </a:rPr>
              <a:t>dynamically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computed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at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every</a:t>
            </a:r>
            <a:r>
              <a:rPr lang="it-IT" sz="2000" dirty="0">
                <a:latin typeface="Bahnschrift SemiCondensed" panose="020B0502040204020203" pitchFamily="34" charset="0"/>
              </a:rPr>
              <a:t> step of the </a:t>
            </a:r>
            <a:r>
              <a:rPr lang="it-IT" sz="2000" dirty="0" err="1">
                <a:latin typeface="Bahnschrift SemiCondensed" panose="020B0502040204020203" pitchFamily="34" charset="0"/>
              </a:rPr>
              <a:t>iteration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until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every</a:t>
            </a:r>
            <a:r>
              <a:rPr lang="it-IT" sz="2000" dirty="0">
                <a:latin typeface="Bahnschrift SemiCondensed" panose="020B0502040204020203" pitchFamily="34" charset="0"/>
              </a:rPr>
              <a:t> agent </a:t>
            </a:r>
            <a:r>
              <a:rPr lang="it-IT" sz="2000" dirty="0" err="1">
                <a:latin typeface="Bahnschrift SemiCondensed" panose="020B0502040204020203" pitchFamily="34" charset="0"/>
              </a:rPr>
              <a:t>is</a:t>
            </a:r>
            <a:r>
              <a:rPr lang="it-IT" sz="2000" dirty="0">
                <a:latin typeface="Bahnschrift SemiCondensed" panose="020B0502040204020203" pitchFamily="34" charset="0"/>
              </a:rPr>
              <a:t> in </a:t>
            </a:r>
            <a:r>
              <a:rPr lang="it-IT" sz="2000" dirty="0" err="1">
                <a:latin typeface="Bahnschrift SemiCondensed" panose="020B0502040204020203" pitchFamily="34" charset="0"/>
              </a:rPr>
              <a:t>its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proximity</a:t>
            </a:r>
            <a:r>
              <a:rPr lang="it-IT" sz="2000" dirty="0">
                <a:latin typeface="Bahnschrift SemiCondensed" panose="020B050204020402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43758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E79449-FA6D-BFA1-3AC3-2FF2D2669295}"/>
              </a:ext>
            </a:extLst>
          </p:cNvPr>
          <p:cNvSpPr/>
          <p:nvPr/>
        </p:nvSpPr>
        <p:spPr>
          <a:xfrm>
            <a:off x="746760" y="468398"/>
            <a:ext cx="10698480" cy="57069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0755D4-C51E-9B71-C07D-D453901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REGULATION - CARTESIAN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DF99ED09-2A8B-6A19-7F92-998027A0B1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456053" y="1424777"/>
            <a:ext cx="5279894" cy="1129173"/>
          </a:xfrm>
          <a:ln w="28575">
            <a:solidFill>
              <a:schemeClr val="tx1"/>
            </a:solidFill>
          </a:ln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2400" b="1" dirty="0">
                <a:latin typeface="Bahnschrift SemiCondensed" panose="020B0502040204020203" pitchFamily="34" charset="0"/>
              </a:rPr>
              <a:t>GOAL: </a:t>
            </a:r>
            <a:r>
              <a:rPr lang="it-IT" sz="2000" dirty="0" err="1">
                <a:latin typeface="Bahnschrift SemiCondensed" panose="020B0502040204020203" pitchFamily="34" charset="0"/>
              </a:rPr>
              <a:t>reach</a:t>
            </a:r>
            <a:r>
              <a:rPr lang="it-IT" sz="2000" dirty="0">
                <a:latin typeface="Bahnschrift SemiCondensed" panose="020B0502040204020203" pitchFamily="34" charset="0"/>
              </a:rPr>
              <a:t> the </a:t>
            </a:r>
            <a:r>
              <a:rPr lang="it-IT" sz="2000" dirty="0" err="1">
                <a:latin typeface="Bahnschrift SemiCondensed" panose="020B0502040204020203" pitchFamily="34" charset="0"/>
              </a:rPr>
              <a:t>desired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400" b="1" dirty="0">
                <a:latin typeface="Bahnschrift SemiCondensed" panose="020B0502040204020203" pitchFamily="34" charset="0"/>
              </a:rPr>
              <a:t>target </a:t>
            </a:r>
            <a:r>
              <a:rPr lang="it-IT" sz="2400" b="1" dirty="0" err="1">
                <a:latin typeface="Bahnschrift SemiCondensed" panose="020B0502040204020203" pitchFamily="34" charset="0"/>
              </a:rPr>
              <a:t>configuration</a:t>
            </a:r>
            <a:r>
              <a:rPr lang="it-IT" sz="2400" b="1" dirty="0">
                <a:latin typeface="Bahnschrift SemiCondensed" panose="020B0502040204020203" pitchFamily="34" charset="0"/>
              </a:rPr>
              <a:t> </a:t>
            </a:r>
            <a:endParaRPr lang="it-IT" sz="2000" b="1" dirty="0">
              <a:latin typeface="Bahnschrift SemiCondensed" panose="020B0502040204020203" pitchFamily="34" charset="0"/>
            </a:endParaRPr>
          </a:p>
          <a:p>
            <a:pPr marL="0" indent="0" algn="ctr">
              <a:buNone/>
            </a:pPr>
            <a:r>
              <a:rPr lang="it-IT" dirty="0">
                <a:latin typeface="Bahnschrift SemiCondensed" panose="020B0502040204020203" pitchFamily="34" charset="0"/>
              </a:rPr>
              <a:t>q = [0, 0, ?]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E81D0B-1817-46D1-2440-54FC98EC756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44" t="2437" r="12510" b="3196"/>
          <a:stretch/>
        </p:blipFill>
        <p:spPr>
          <a:xfrm>
            <a:off x="2175346" y="2690086"/>
            <a:ext cx="3698239" cy="362793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AE53E85-4E6F-93D1-F742-E4D29AB49C4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85" t="2268" r="5354" b="3365"/>
          <a:stretch/>
        </p:blipFill>
        <p:spPr>
          <a:xfrm>
            <a:off x="6177645" y="2690086"/>
            <a:ext cx="4635609" cy="3606839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63766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E79449-FA6D-BFA1-3AC3-2FF2D2669295}"/>
              </a:ext>
            </a:extLst>
          </p:cNvPr>
          <p:cNvSpPr/>
          <p:nvPr/>
        </p:nvSpPr>
        <p:spPr>
          <a:xfrm>
            <a:off x="876300" y="381130"/>
            <a:ext cx="10439401" cy="58164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0755D4-C51E-9B71-C07D-D453901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REGULATION - POSTURE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A3DC3B1-3B0E-658F-07B4-C70E4634F0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52683" y="1406489"/>
            <a:ext cx="5279894" cy="1300135"/>
          </a:xfrm>
          <a:ln w="28575">
            <a:solidFill>
              <a:schemeClr val="tx1"/>
            </a:solidFill>
          </a:ln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2400" b="1" dirty="0">
                <a:latin typeface="Bahnschrift SemiCondensed" panose="020B0502040204020203" pitchFamily="34" charset="0"/>
              </a:rPr>
              <a:t>GOAL: </a:t>
            </a:r>
            <a:r>
              <a:rPr lang="it-IT" sz="2000" dirty="0" err="1">
                <a:latin typeface="Bahnschrift SemiCondensed" panose="020B0502040204020203" pitchFamily="34" charset="0"/>
              </a:rPr>
              <a:t>reach</a:t>
            </a:r>
            <a:r>
              <a:rPr lang="it-IT" sz="2000" dirty="0">
                <a:latin typeface="Bahnschrift SemiCondensed" panose="020B0502040204020203" pitchFamily="34" charset="0"/>
              </a:rPr>
              <a:t> the </a:t>
            </a:r>
            <a:r>
              <a:rPr lang="it-IT" sz="2000" dirty="0" err="1">
                <a:latin typeface="Bahnschrift SemiCondensed" panose="020B0502040204020203" pitchFamily="34" charset="0"/>
              </a:rPr>
              <a:t>desired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400" b="1" dirty="0">
                <a:latin typeface="Bahnschrift SemiCondensed" panose="020B0502040204020203" pitchFamily="34" charset="0"/>
              </a:rPr>
              <a:t>target </a:t>
            </a:r>
            <a:r>
              <a:rPr lang="it-IT" sz="2400" b="1" dirty="0" err="1">
                <a:latin typeface="Bahnschrift SemiCondensed" panose="020B0502040204020203" pitchFamily="34" charset="0"/>
              </a:rPr>
              <a:t>configuration</a:t>
            </a:r>
            <a:r>
              <a:rPr lang="it-IT" sz="2400" b="1" dirty="0">
                <a:latin typeface="Bahnschrift SemiCondensed" panose="020B0502040204020203" pitchFamily="34" charset="0"/>
              </a:rPr>
              <a:t> </a:t>
            </a:r>
            <a:endParaRPr lang="it-IT" sz="2000" b="1" dirty="0">
              <a:latin typeface="Bahnschrift SemiCondensed" panose="020B0502040204020203" pitchFamily="34" charset="0"/>
            </a:endParaRPr>
          </a:p>
          <a:p>
            <a:pPr marL="0" indent="0" algn="ctr">
              <a:buNone/>
            </a:pPr>
            <a:r>
              <a:rPr lang="it-IT" dirty="0">
                <a:latin typeface="Bahnschrift SemiCondensed" panose="020B0502040204020203" pitchFamily="34" charset="0"/>
              </a:rPr>
              <a:t>q = [0, 0, 0]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52B9ADF-A837-8CA9-8B34-D4815786F9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842" y="1406489"/>
            <a:ext cx="3943350" cy="4473103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F5B85C2-8584-92C0-DFB1-26B2FF10AAC7}"/>
              </a:ext>
            </a:extLst>
          </p:cNvPr>
          <p:cNvSpPr txBox="1">
            <a:spLocks/>
          </p:cNvSpPr>
          <p:nvPr/>
        </p:nvSpPr>
        <p:spPr>
          <a:xfrm>
            <a:off x="5452683" y="2847196"/>
            <a:ext cx="5279894" cy="1893264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TWO OPTIONS:</a:t>
            </a:r>
          </a:p>
          <a:p>
            <a:r>
              <a:rPr lang="it-IT" sz="2000" dirty="0">
                <a:latin typeface="Bahnschrift SemiCondensed" panose="020B0502040204020203" pitchFamily="34" charset="0"/>
              </a:rPr>
              <a:t>Control </a:t>
            </a:r>
            <a:r>
              <a:rPr lang="it-IT" sz="2000" dirty="0" err="1">
                <a:latin typeface="Bahnschrift SemiCondensed" panose="020B0502040204020203" pitchFamily="34" charset="0"/>
              </a:rPr>
              <a:t>Law</a:t>
            </a:r>
            <a:r>
              <a:rPr lang="it-IT" sz="2000" dirty="0">
                <a:latin typeface="Bahnschrift SemiCondensed" panose="020B0502040204020203" pitchFamily="34" charset="0"/>
              </a:rPr>
              <a:t> with </a:t>
            </a:r>
            <a:r>
              <a:rPr lang="it-IT" sz="2000" dirty="0" err="1">
                <a:latin typeface="Bahnschrift SemiCondensed" panose="020B0502040204020203" pitchFamily="34" charset="0"/>
              </a:rPr>
              <a:t>singularity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at</a:t>
            </a:r>
            <a:r>
              <a:rPr lang="it-IT" sz="2000" dirty="0">
                <a:latin typeface="Bahnschrift SemiCondensed" panose="020B0502040204020203" pitchFamily="34" charset="0"/>
              </a:rPr>
              <a:t> the </a:t>
            </a:r>
            <a:r>
              <a:rPr lang="it-IT" sz="2000" dirty="0" err="1">
                <a:latin typeface="Bahnschrift SemiCondensed" panose="020B0502040204020203" pitchFamily="34" charset="0"/>
              </a:rPr>
              <a:t>origin</a:t>
            </a:r>
            <a:endParaRPr lang="it-IT" sz="2000" dirty="0">
              <a:latin typeface="Bahnschrift SemiCondensed" panose="020B0502040204020203" pitchFamily="34" charset="0"/>
            </a:endParaRPr>
          </a:p>
          <a:p>
            <a:r>
              <a:rPr lang="it-IT" sz="2000" b="1" dirty="0">
                <a:latin typeface="Bahnschrift SemiCondensed" panose="020B0502040204020203" pitchFamily="34" charset="0"/>
              </a:rPr>
              <a:t>Control </a:t>
            </a:r>
            <a:r>
              <a:rPr lang="it-IT" sz="2000" b="1" dirty="0" err="1">
                <a:latin typeface="Bahnschrift SemiCondensed" panose="020B0502040204020203" pitchFamily="34" charset="0"/>
              </a:rPr>
              <a:t>Law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without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singularity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at</a:t>
            </a:r>
            <a:r>
              <a:rPr lang="it-IT" sz="2000" b="1" dirty="0">
                <a:latin typeface="Bahnschrift SemiCondensed" panose="020B0502040204020203" pitchFamily="34" charset="0"/>
              </a:rPr>
              <a:t> the </a:t>
            </a:r>
            <a:r>
              <a:rPr lang="it-IT" sz="2000" b="1" dirty="0" err="1">
                <a:latin typeface="Bahnschrift SemiCondensed" panose="020B0502040204020203" pitchFamily="34" charset="0"/>
              </a:rPr>
              <a:t>origin</a:t>
            </a:r>
            <a:endParaRPr lang="it-IT" sz="2000" b="1" dirty="0">
              <a:latin typeface="Bahnschrift SemiCondensed" panose="020B0502040204020203" pitchFamily="34" charset="0"/>
            </a:endParaRPr>
          </a:p>
          <a:p>
            <a:pPr marL="0" indent="0">
              <a:buNone/>
            </a:pPr>
            <a:r>
              <a:rPr lang="it-IT" sz="2000" dirty="0">
                <a:latin typeface="Bahnschrift SemiCondensed" panose="020B0502040204020203" pitchFamily="34" charset="0"/>
              </a:rPr>
              <a:t>In </a:t>
            </a:r>
            <a:r>
              <a:rPr lang="it-IT" sz="2000" dirty="0" err="1">
                <a:latin typeface="Bahnschrift SemiCondensed" panose="020B0502040204020203" pitchFamily="34" charset="0"/>
              </a:rPr>
              <a:t>our</a:t>
            </a:r>
            <a:r>
              <a:rPr lang="it-IT" sz="2000" dirty="0">
                <a:latin typeface="Bahnschrift SemiCondensed" panose="020B0502040204020203" pitchFamily="34" charset="0"/>
              </a:rPr>
              <a:t> scenario </a:t>
            </a:r>
            <a:r>
              <a:rPr lang="it-IT" sz="2000" dirty="0" err="1">
                <a:latin typeface="Bahnschrift SemiCondensed" panose="020B0502040204020203" pitchFamily="34" charset="0"/>
              </a:rPr>
              <a:t>we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will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implement</a:t>
            </a:r>
            <a:r>
              <a:rPr lang="it-IT" sz="2000" dirty="0">
                <a:latin typeface="Bahnschrift SemiCondensed" panose="020B0502040204020203" pitchFamily="34" charset="0"/>
              </a:rPr>
              <a:t> the </a:t>
            </a:r>
            <a:r>
              <a:rPr lang="it-IT" sz="2000" dirty="0" err="1">
                <a:latin typeface="Bahnschrift SemiCondensed" panose="020B0502040204020203" pitchFamily="34" charset="0"/>
              </a:rPr>
              <a:t>latter</a:t>
            </a:r>
            <a:endParaRPr lang="it-IT" sz="2000" dirty="0"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6094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57A0C8-582A-1ED5-89EB-63BAB434B9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68603AA-2872-9CFB-3D7F-2F2CCD626915}"/>
              </a:ext>
            </a:extLst>
          </p:cNvPr>
          <p:cNvSpPr/>
          <p:nvPr/>
        </p:nvSpPr>
        <p:spPr>
          <a:xfrm>
            <a:off x="876300" y="381130"/>
            <a:ext cx="10439401" cy="58164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E7DFFD-7AF8-A244-F9B5-486ABD548692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F63A710-A78E-1A59-18E1-269F1A59E4FC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A892DFE-350C-5C45-E621-79FDF24A8FF3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B0A2E74-E1ED-55E6-45F7-E8D014316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REGULATION - POSTURE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A6DBA86-9DCB-61F9-31E3-89018FF763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0843" y="1406489"/>
            <a:ext cx="9450315" cy="970809"/>
          </a:xfrm>
          <a:ln w="28575">
            <a:solidFill>
              <a:schemeClr val="tx1"/>
            </a:solidFill>
          </a:ln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2000" b="1" dirty="0" err="1">
                <a:latin typeface="Bahnschrift SemiCondensed" panose="020B0502040204020203" pitchFamily="34" charset="0"/>
              </a:rPr>
              <a:t>Desired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behaviour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is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accomplished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since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we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reach</a:t>
            </a:r>
            <a:r>
              <a:rPr lang="it-IT" sz="2000" dirty="0">
                <a:latin typeface="Bahnschrift SemiCondensed" panose="020B0502040204020203" pitchFamily="34" charset="0"/>
              </a:rPr>
              <a:t> consensus point with </a:t>
            </a:r>
            <a:r>
              <a:rPr lang="it-IT" sz="2000" dirty="0" err="1">
                <a:latin typeface="Bahnschrift SemiCondensed" panose="020B0502040204020203" pitchFamily="34" charset="0"/>
              </a:rPr>
              <a:t>final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orientation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equal</a:t>
            </a:r>
            <a:r>
              <a:rPr lang="it-IT" sz="2000" dirty="0">
                <a:latin typeface="Bahnschrift SemiCondensed" panose="020B0502040204020203" pitchFamily="34" charset="0"/>
              </a:rPr>
              <a:t> to zero and </a:t>
            </a:r>
            <a:r>
              <a:rPr lang="it-IT" sz="2000" dirty="0" err="1">
                <a:latin typeface="Bahnschrift SemiCondensed" panose="020B0502040204020203" pitchFamily="34" charset="0"/>
              </a:rPr>
              <a:t>at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most</a:t>
            </a:r>
            <a:r>
              <a:rPr lang="it-IT" sz="2000" dirty="0">
                <a:latin typeface="Bahnschrift SemiCondensed" panose="020B0502040204020203" pitchFamily="34" charset="0"/>
              </a:rPr>
              <a:t> the </a:t>
            </a:r>
            <a:r>
              <a:rPr lang="it-IT" sz="2000" dirty="0" err="1">
                <a:latin typeface="Bahnschrift SemiCondensed" panose="020B0502040204020203" pitchFamily="34" charset="0"/>
              </a:rPr>
              <a:t>trajectory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presents</a:t>
            </a:r>
            <a:r>
              <a:rPr lang="it-IT" sz="2000" dirty="0">
                <a:latin typeface="Bahnschrift SemiCondensed" panose="020B0502040204020203" pitchFamily="34" charset="0"/>
              </a:rPr>
              <a:t> one backup </a:t>
            </a:r>
            <a:r>
              <a:rPr lang="it-IT" sz="2000" dirty="0" err="1">
                <a:latin typeface="Bahnschrift SemiCondensed" panose="020B0502040204020203" pitchFamily="34" charset="0"/>
              </a:rPr>
              <a:t>manuever</a:t>
            </a:r>
            <a:r>
              <a:rPr lang="it-IT" sz="2000" dirty="0">
                <a:latin typeface="Bahnschrift SemiCondensed" panose="020B0502040204020203" pitchFamily="34" charset="0"/>
              </a:rPr>
              <a:t>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0F97C9A-D459-F702-12F5-291DDA64A9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49" t="4369" r="12628" b="4299"/>
          <a:stretch/>
        </p:blipFill>
        <p:spPr>
          <a:xfrm>
            <a:off x="1389491" y="2511786"/>
            <a:ext cx="4272280" cy="4068806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92EDF67-F3C6-2E8C-40FE-65C573C9B4C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01" r="4587"/>
          <a:stretch/>
        </p:blipFill>
        <p:spPr>
          <a:xfrm>
            <a:off x="5873276" y="2511786"/>
            <a:ext cx="4942840" cy="4068806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90400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E79449-FA6D-BFA1-3AC3-2FF2D2669295}"/>
              </a:ext>
            </a:extLst>
          </p:cNvPr>
          <p:cNvSpPr/>
          <p:nvPr/>
        </p:nvSpPr>
        <p:spPr>
          <a:xfrm>
            <a:off x="876300" y="381130"/>
            <a:ext cx="10439401" cy="58164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0755D4-C51E-9B71-C07D-D453901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CONTROLLER SWITCH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A3DC3B1-3B0E-658F-07B4-C70E4634F0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0843" y="1996797"/>
            <a:ext cx="9450315" cy="700103"/>
          </a:xfrm>
          <a:ln w="28575">
            <a:solidFill>
              <a:schemeClr val="tx1"/>
            </a:solidFill>
          </a:ln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How do </a:t>
            </a:r>
            <a:r>
              <a:rPr lang="it-IT" sz="2000" b="1" dirty="0" err="1">
                <a:latin typeface="Bahnschrift SemiCondensed" panose="020B0502040204020203" pitchFamily="34" charset="0"/>
              </a:rPr>
              <a:t>we</a:t>
            </a:r>
            <a:r>
              <a:rPr lang="it-IT" sz="2000" b="1" dirty="0">
                <a:latin typeface="Bahnschrift SemiCondensed" panose="020B0502040204020203" pitchFamily="34" charset="0"/>
              </a:rPr>
              <a:t> switch </a:t>
            </a:r>
            <a:r>
              <a:rPr lang="it-IT" sz="2000" b="1" dirty="0" err="1">
                <a:latin typeface="Bahnschrift SemiCondensed" panose="020B0502040204020203" pitchFamily="34" charset="0"/>
              </a:rPr>
              <a:t>between</a:t>
            </a:r>
            <a:r>
              <a:rPr lang="it-IT" sz="2000" b="1" dirty="0">
                <a:latin typeface="Bahnschrift SemiCondensed" panose="020B0502040204020203" pitchFamily="34" charset="0"/>
              </a:rPr>
              <a:t> posture </a:t>
            </a:r>
            <a:r>
              <a:rPr lang="it-IT" sz="2000" b="1" dirty="0" err="1">
                <a:latin typeface="Bahnschrift SemiCondensed" panose="020B0502040204020203" pitchFamily="34" charset="0"/>
              </a:rPr>
              <a:t>regulation</a:t>
            </a:r>
            <a:r>
              <a:rPr lang="it-IT" sz="2000" b="1" dirty="0">
                <a:latin typeface="Bahnschrift SemiCondensed" panose="020B0502040204020203" pitchFamily="34" charset="0"/>
              </a:rPr>
              <a:t> and tracking control?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AF38A505-5569-961A-20BE-5DB4C3A8AA0E}"/>
              </a:ext>
            </a:extLst>
          </p:cNvPr>
          <p:cNvSpPr txBox="1">
            <a:spLocks/>
          </p:cNvSpPr>
          <p:nvPr/>
        </p:nvSpPr>
        <p:spPr>
          <a:xfrm>
            <a:off x="1370844" y="3045091"/>
            <a:ext cx="3571546" cy="1989896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it-IT" sz="2000" dirty="0">
                <a:latin typeface="Bahnschrift SemiCondensed" panose="020B0502040204020203" pitchFamily="34" charset="0"/>
              </a:rPr>
              <a:t>A </a:t>
            </a:r>
            <a:r>
              <a:rPr lang="it-IT" sz="2000" dirty="0" err="1">
                <a:latin typeface="Bahnschrift SemiCondensed" panose="020B0502040204020203" pitchFamily="34" charset="0"/>
              </a:rPr>
              <a:t>simulink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block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is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responsible</a:t>
            </a:r>
            <a:r>
              <a:rPr lang="it-IT" sz="2000" dirty="0">
                <a:latin typeface="Bahnschrift SemiCondensed" panose="020B0502040204020203" pitchFamily="34" charset="0"/>
              </a:rPr>
              <a:t> for checking </a:t>
            </a:r>
            <a:r>
              <a:rPr lang="it-IT" sz="2000" dirty="0" err="1">
                <a:latin typeface="Bahnschrift SemiCondensed" panose="020B0502040204020203" pitchFamily="34" charset="0"/>
              </a:rPr>
              <a:t>if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we</a:t>
            </a:r>
            <a:r>
              <a:rPr lang="it-IT" sz="2000" dirty="0">
                <a:latin typeface="Bahnschrift SemiCondensed" panose="020B0502040204020203" pitchFamily="34" charset="0"/>
              </a:rPr>
              <a:t> are inside a </a:t>
            </a:r>
            <a:r>
              <a:rPr lang="it-IT" sz="2000" dirty="0" err="1">
                <a:latin typeface="Bahnschrift SemiCondensed" panose="020B0502040204020203" pitchFamily="34" charset="0"/>
              </a:rPr>
              <a:t>fixed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proximity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radius</a:t>
            </a:r>
            <a:r>
              <a:rPr lang="it-IT" sz="2000" dirty="0">
                <a:latin typeface="Bahnschrift SemiCondensed" panose="020B0502040204020203" pitchFamily="34" charset="0"/>
              </a:rPr>
              <a:t>, in </a:t>
            </a:r>
            <a:r>
              <a:rPr lang="it-IT" sz="2000" dirty="0" err="1">
                <a:latin typeface="Bahnschrift SemiCondensed" panose="020B0502040204020203" pitchFamily="34" charset="0"/>
              </a:rPr>
              <a:t>which</a:t>
            </a:r>
            <a:r>
              <a:rPr lang="it-IT" sz="2000" dirty="0">
                <a:latin typeface="Bahnschrift SemiCondensed" panose="020B0502040204020203" pitchFamily="34" charset="0"/>
              </a:rPr>
              <a:t> case </a:t>
            </a:r>
            <a:r>
              <a:rPr lang="it-IT" sz="2000" dirty="0" err="1">
                <a:latin typeface="Bahnschrift SemiCondensed" panose="020B0502040204020203" pitchFamily="34" charset="0"/>
              </a:rPr>
              <a:t>it</a:t>
            </a:r>
            <a:r>
              <a:rPr lang="it-IT" sz="2000" dirty="0">
                <a:latin typeface="Bahnschrift SemiCondensed" panose="020B0502040204020203" pitchFamily="34" charset="0"/>
              </a:rPr>
              <a:t> switches controller</a:t>
            </a:r>
          </a:p>
          <a:p>
            <a:pPr marL="0" indent="0" algn="ctr">
              <a:buNone/>
            </a:pPr>
            <a:r>
              <a:rPr lang="it-IT" sz="2000" b="1" dirty="0" err="1">
                <a:latin typeface="Bahnschrift SemiCondensed" panose="020B0502040204020203" pitchFamily="34" charset="0"/>
              </a:rPr>
              <a:t>Proximity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radius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is</a:t>
            </a:r>
            <a:r>
              <a:rPr lang="it-IT" sz="2000" b="1" dirty="0">
                <a:latin typeface="Bahnschrift SemiCondensed" panose="020B0502040204020203" pitchFamily="34" charset="0"/>
              </a:rPr>
              <a:t> set to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3BCFF-A03B-2A00-99CA-D1B798232891}"/>
              </a:ext>
            </a:extLst>
          </p:cNvPr>
          <p:cNvSpPr txBox="1">
            <a:spLocks/>
          </p:cNvSpPr>
          <p:nvPr/>
        </p:nvSpPr>
        <p:spPr>
          <a:xfrm>
            <a:off x="5109702" y="3045090"/>
            <a:ext cx="5711454" cy="2962171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IMPLEMENTATION PROBLEMS</a:t>
            </a:r>
          </a:p>
          <a:p>
            <a:pPr marL="0" indent="0">
              <a:buNone/>
            </a:pPr>
            <a:r>
              <a:rPr lang="it-IT" sz="2000" dirty="0">
                <a:latin typeface="Bahnschrift SemiCondensed" panose="020B0502040204020203" pitchFamily="34" charset="0"/>
              </a:rPr>
              <a:t>Posture </a:t>
            </a:r>
            <a:r>
              <a:rPr lang="it-IT" sz="2000" dirty="0" err="1">
                <a:latin typeface="Bahnschrift SemiCondensed" panose="020B0502040204020203" pitchFamily="34" charset="0"/>
              </a:rPr>
              <a:t>regulation</a:t>
            </a:r>
            <a:r>
              <a:rPr lang="it-IT" sz="2000" dirty="0">
                <a:latin typeface="Bahnschrift SemiCondensed" panose="020B0502040204020203" pitchFamily="34" charset="0"/>
              </a:rPr>
              <a:t> and tracking control are </a:t>
            </a:r>
            <a:r>
              <a:rPr lang="it-IT" sz="2000" b="1" dirty="0" err="1">
                <a:latin typeface="Bahnschrift SemiCondensed" panose="020B0502040204020203" pitchFamily="34" charset="0"/>
              </a:rPr>
              <a:t>two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different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subsystems</a:t>
            </a:r>
            <a:r>
              <a:rPr lang="it-IT" sz="2000" dirty="0">
                <a:latin typeface="Bahnschrift SemiCondensed" panose="020B0502040204020203" pitchFamily="34" charset="0"/>
              </a:rPr>
              <a:t> in </a:t>
            </a:r>
            <a:r>
              <a:rPr lang="it-IT" sz="2000" dirty="0" err="1">
                <a:latin typeface="Bahnschrift SemiCondensed" panose="020B0502040204020203" pitchFamily="34" charset="0"/>
              </a:rPr>
              <a:t>Simulink</a:t>
            </a:r>
            <a:r>
              <a:rPr lang="it-IT" sz="2000" dirty="0">
                <a:latin typeface="Bahnschrift SemiCondensed" panose="020B0502040204020203" pitchFamily="34" charset="0"/>
              </a:rPr>
              <a:t>. </a:t>
            </a:r>
          </a:p>
          <a:p>
            <a:pPr marL="0" indent="0">
              <a:buNone/>
            </a:pPr>
            <a:r>
              <a:rPr lang="it-IT" sz="2000" dirty="0">
                <a:latin typeface="Bahnschrift SemiCondensed" panose="020B0502040204020203" pitchFamily="34" charset="0"/>
              </a:rPr>
              <a:t>The tracking </a:t>
            </a:r>
            <a:r>
              <a:rPr lang="it-IT" sz="2000" dirty="0" err="1">
                <a:latin typeface="Bahnschrift SemiCondensed" panose="020B0502040204020203" pitchFamily="34" charset="0"/>
              </a:rPr>
              <a:t>subsytem</a:t>
            </a:r>
            <a:r>
              <a:rPr lang="it-IT" sz="2000" dirty="0">
                <a:latin typeface="Bahnschrift SemiCondensed" panose="020B0502040204020203" pitchFamily="34" charset="0"/>
              </a:rPr>
              <a:t> must </a:t>
            </a:r>
            <a:r>
              <a:rPr lang="it-IT" sz="2000" dirty="0" err="1">
                <a:latin typeface="Bahnschrift SemiCondensed" panose="020B0502040204020203" pitchFamily="34" charset="0"/>
              </a:rPr>
              <a:t>inherit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initial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conditions</a:t>
            </a:r>
            <a:r>
              <a:rPr lang="it-IT" sz="2000" dirty="0">
                <a:latin typeface="Bahnschrift SemiCondensed" panose="020B0502040204020203" pitchFamily="34" charset="0"/>
              </a:rPr>
              <a:t> from the last </a:t>
            </a:r>
            <a:r>
              <a:rPr lang="it-IT" sz="2000" dirty="0" err="1">
                <a:latin typeface="Bahnschrift SemiCondensed" panose="020B0502040204020203" pitchFamily="34" charset="0"/>
              </a:rPr>
              <a:t>iteration</a:t>
            </a:r>
            <a:r>
              <a:rPr lang="it-IT" sz="2000" dirty="0">
                <a:latin typeface="Bahnschrift SemiCondensed" panose="020B0502040204020203" pitchFamily="34" charset="0"/>
              </a:rPr>
              <a:t> of the </a:t>
            </a:r>
            <a:r>
              <a:rPr lang="it-IT" sz="2000" dirty="0" err="1">
                <a:latin typeface="Bahnschrift SemiCondensed" panose="020B0502040204020203" pitchFamily="34" charset="0"/>
              </a:rPr>
              <a:t>regulation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subsystem</a:t>
            </a:r>
            <a:r>
              <a:rPr lang="it-IT" sz="2000" dirty="0">
                <a:latin typeface="Bahnschrift SemiCondensed" panose="020B0502040204020203" pitchFamily="34" charset="0"/>
              </a:rPr>
              <a:t>.</a:t>
            </a:r>
          </a:p>
          <a:p>
            <a:pPr marL="0" indent="0">
              <a:buNone/>
            </a:pPr>
            <a:r>
              <a:rPr lang="it-IT" sz="2000" dirty="0" err="1">
                <a:latin typeface="Bahnschrift SemiCondensed" panose="020B0502040204020203" pitchFamily="34" charset="0"/>
              </a:rPr>
              <a:t>Transition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between</a:t>
            </a:r>
            <a:r>
              <a:rPr lang="it-IT" sz="2000" dirty="0">
                <a:latin typeface="Bahnschrift SemiCondensed" panose="020B0502040204020203" pitchFamily="34" charset="0"/>
              </a:rPr>
              <a:t> controllers must be </a:t>
            </a:r>
            <a:r>
              <a:rPr lang="it-IT" sz="2000" dirty="0" err="1">
                <a:latin typeface="Bahnschrift SemiCondensed" panose="020B0502040204020203" pitchFamily="34" charset="0"/>
              </a:rPr>
              <a:t>smooth</a:t>
            </a:r>
            <a:r>
              <a:rPr lang="it-IT" sz="2000" dirty="0">
                <a:latin typeface="Bahnschrift SemiCondensed" panose="020B0502040204020203" pitchFamily="34" charset="0"/>
              </a:rPr>
              <a:t>. </a:t>
            </a:r>
            <a:r>
              <a:rPr lang="it-IT" sz="2000" dirty="0" err="1">
                <a:latin typeface="Bahnschrift SemiCondensed" panose="020B0502040204020203" pitchFamily="34" charset="0"/>
              </a:rPr>
              <a:t>We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should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avoid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sudden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changes</a:t>
            </a:r>
            <a:r>
              <a:rPr lang="it-IT" sz="2000" dirty="0">
                <a:latin typeface="Bahnschrift SemiCondensed" panose="020B0502040204020203" pitchFamily="34" charset="0"/>
              </a:rPr>
              <a:t> in </a:t>
            </a:r>
            <a:r>
              <a:rPr lang="it-IT" sz="2000" dirty="0" err="1">
                <a:latin typeface="Bahnschrift SemiCondensed" panose="020B0502040204020203" pitchFamily="34" charset="0"/>
              </a:rPr>
              <a:t>orientation</a:t>
            </a:r>
            <a:r>
              <a:rPr lang="it-IT" sz="2000" dirty="0">
                <a:latin typeface="Bahnschrift SemiCondensed" panose="020B0502040204020203" pitchFamily="34" charset="0"/>
              </a:rPr>
              <a:t> and </a:t>
            </a:r>
            <a:r>
              <a:rPr lang="it-IT" sz="2000" dirty="0" err="1">
                <a:latin typeface="Bahnschrift SemiCondensed" panose="020B0502040204020203" pitchFamily="34" charset="0"/>
              </a:rPr>
              <a:t>velocity</a:t>
            </a:r>
            <a:r>
              <a:rPr lang="it-IT" sz="2000" dirty="0">
                <a:latin typeface="Bahnschrift SemiCondensed" panose="020B050204020402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788475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D61ADB-5749-BFDF-5A2A-726CE492F3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F2563FF-08E9-AAF9-4E07-7A6808811C4A}"/>
              </a:ext>
            </a:extLst>
          </p:cNvPr>
          <p:cNvSpPr/>
          <p:nvPr/>
        </p:nvSpPr>
        <p:spPr>
          <a:xfrm>
            <a:off x="876300" y="381130"/>
            <a:ext cx="10439401" cy="58164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C73774-ABE8-8739-9388-DCAF1FA48F73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8D8CC97-CAD6-F5C1-473D-9601618E82E5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FF460F2-D7A7-FBBB-8D1A-BE6F49820DE4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7CAA03D-A895-CA5D-97AC-6A01975E1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CONTROLLER SWITCH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FA334D1-B8D0-F3D4-67B4-54D8FB317F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397760" y="1340637"/>
            <a:ext cx="7396480" cy="610084"/>
          </a:xfrm>
          <a:ln w="28575">
            <a:solidFill>
              <a:schemeClr val="tx1"/>
            </a:solidFill>
          </a:ln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EXAMPLE OF NON SMOOTH TRANSITION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2F94038-DE87-6C0A-C2E3-7CBDF5944C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33" t="20158" r="11820" b="4194"/>
          <a:stretch/>
        </p:blipFill>
        <p:spPr>
          <a:xfrm>
            <a:off x="3512459" y="2117955"/>
            <a:ext cx="5167083" cy="399138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409867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1071</Words>
  <Application>Microsoft Office PowerPoint</Application>
  <PresentationFormat>Widescreen</PresentationFormat>
  <Paragraphs>157</Paragraphs>
  <Slides>30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Bahnschrift</vt:lpstr>
      <vt:lpstr>Bahnschrift Condensed</vt:lpstr>
      <vt:lpstr>Bahnschrift SemiCondensed</vt:lpstr>
      <vt:lpstr>Calibri</vt:lpstr>
      <vt:lpstr>Calibri Light</vt:lpstr>
      <vt:lpstr>Office Theme</vt:lpstr>
      <vt:lpstr>Robotics and Control 2</vt:lpstr>
      <vt:lpstr>THE PROBLEM</vt:lpstr>
      <vt:lpstr>SOLUTION APPROACH</vt:lpstr>
      <vt:lpstr>CONSENSUS</vt:lpstr>
      <vt:lpstr>REGULATION - CARTESIAN</vt:lpstr>
      <vt:lpstr>REGULATION - POSTURE</vt:lpstr>
      <vt:lpstr>REGULATION - POSTURE</vt:lpstr>
      <vt:lpstr>CONTROLLER SWITCH</vt:lpstr>
      <vt:lpstr>CONTROLLER SWITCH</vt:lpstr>
      <vt:lpstr>TESTING PROCEDURE</vt:lpstr>
      <vt:lpstr>CONVERGENCE AND PROXIMITY TESTS</vt:lpstr>
      <vt:lpstr>LINEAR CONTROLLER - IMPLEMENTATION</vt:lpstr>
      <vt:lpstr>LINEAR CONTROLLER - RESULTS</vt:lpstr>
      <vt:lpstr>LINEAR CONTROLLER - RESULTS</vt:lpstr>
      <vt:lpstr>LINEAR CONTROLLER – IMPLEMENTATION ISSUES</vt:lpstr>
      <vt:lpstr>THIS IS THE EXPLANATION – HIDDEN SLIDE</vt:lpstr>
      <vt:lpstr>NON-LINEAR CONTROLLER - IMPLEMENTATION</vt:lpstr>
      <vt:lpstr>NON-LINEAR CONTROLLER - RESULTS</vt:lpstr>
      <vt:lpstr>NON-LINEAR CONTROLLER - RESULTS</vt:lpstr>
      <vt:lpstr>SAGITTAL CONTROLLER- IMPLEMENTATION</vt:lpstr>
      <vt:lpstr>SAGITTAL CONTROLLER - RESULTS</vt:lpstr>
      <vt:lpstr>SAGITTAL CONTROLLER - RESULTS</vt:lpstr>
      <vt:lpstr>D. DERIVATIVE CONTROLLER - IMPLEMENTATION</vt:lpstr>
      <vt:lpstr>DOUBLE DERIVATIVE CONTROLLER - RESULTS</vt:lpstr>
      <vt:lpstr>D. DERIVATIVE CONTROLLER - RESULTS</vt:lpstr>
      <vt:lpstr>D. DERIVATIVE CONTROLLER - ISSUES</vt:lpstr>
      <vt:lpstr>D. DERIVATIVE CONTROLLER - ISSUES</vt:lpstr>
      <vt:lpstr>CONTROLLER COMPARISON</vt:lpstr>
      <vt:lpstr>FINAL CONSIDERATIONS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Robotics and Control 2</dc:title>
  <dc:creator>Edoardo Di Pietrantonio</dc:creator>
  <cp:lastModifiedBy>Edoardo Di Pietrantonio</cp:lastModifiedBy>
  <cp:revision>45</cp:revision>
  <dcterms:created xsi:type="dcterms:W3CDTF">2024-01-06T13:47:51Z</dcterms:created>
  <dcterms:modified xsi:type="dcterms:W3CDTF">2024-02-11T10:39:13Z</dcterms:modified>
</cp:coreProperties>
</file>