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0" r:id="rId3"/>
    <p:sldId id="261" r:id="rId4"/>
    <p:sldId id="263" r:id="rId5"/>
    <p:sldId id="291" r:id="rId6"/>
    <p:sldId id="264" r:id="rId7"/>
    <p:sldId id="265" r:id="rId8"/>
    <p:sldId id="282" r:id="rId9"/>
    <p:sldId id="266" r:id="rId10"/>
    <p:sldId id="289" r:id="rId11"/>
    <p:sldId id="267" r:id="rId12"/>
    <p:sldId id="278" r:id="rId13"/>
    <p:sldId id="293" r:id="rId14"/>
    <p:sldId id="294" r:id="rId15"/>
    <p:sldId id="295" r:id="rId16"/>
    <p:sldId id="296" r:id="rId17"/>
    <p:sldId id="268" r:id="rId18"/>
    <p:sldId id="272" r:id="rId19"/>
    <p:sldId id="290" r:id="rId20"/>
    <p:sldId id="280" r:id="rId21"/>
    <p:sldId id="281" r:id="rId22"/>
    <p:sldId id="279" r:id="rId23"/>
    <p:sldId id="269" r:id="rId24"/>
    <p:sldId id="288" r:id="rId25"/>
    <p:sldId id="284" r:id="rId26"/>
    <p:sldId id="270" r:id="rId27"/>
    <p:sldId id="287" r:id="rId28"/>
    <p:sldId id="283" r:id="rId29"/>
    <p:sldId id="271" r:id="rId30"/>
    <p:sldId id="286" r:id="rId31"/>
    <p:sldId id="274" r:id="rId32"/>
    <p:sldId id="285" r:id="rId33"/>
    <p:sldId id="276" r:id="rId34"/>
    <p:sldId id="277" r:id="rId35"/>
    <p:sldId id="259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9E0D"/>
    <a:srgbClr val="2626FE"/>
    <a:srgbClr val="CF4548"/>
    <a:srgbClr val="B4B4B4"/>
    <a:srgbClr val="C5C5C5"/>
    <a:srgbClr val="BFBFBF"/>
    <a:srgbClr val="000000"/>
    <a:srgbClr val="FF9900"/>
    <a:srgbClr val="F1C7C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94626"/>
  </p:normalViewPr>
  <p:slideViewPr>
    <p:cSldViewPr snapToGrid="0">
      <p:cViewPr varScale="1">
        <p:scale>
          <a:sx n="105" d="100"/>
          <a:sy n="105" d="100"/>
        </p:scale>
        <p:origin x="8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DBA-B138-4236-BC15-49AA070228CC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8C75-6FAC-4900-AA69-1876E864B2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4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6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0.png"/><Relationship Id="rId7" Type="http://schemas.openxmlformats.org/officeDocument/2006/relationships/image" Target="../media/image30.png"/><Relationship Id="rId12" Type="http://schemas.openxmlformats.org/officeDocument/2006/relationships/image" Target="../media/image30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110.png"/><Relationship Id="rId15" Type="http://schemas.openxmlformats.org/officeDocument/2006/relationships/image" Target="../media/image33.png"/><Relationship Id="rId10" Type="http://schemas.openxmlformats.org/officeDocument/2006/relationships/image" Target="../media/image280.png"/><Relationship Id="rId4" Type="http://schemas.openxmlformats.org/officeDocument/2006/relationships/image" Target="../media/image29.png"/><Relationship Id="rId9" Type="http://schemas.openxmlformats.org/officeDocument/2006/relationships/image" Target="../media/image270.png"/><Relationship Id="rId1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&amp;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679" y="2740393"/>
            <a:ext cx="6030642" cy="2065146"/>
          </a:xfrm>
          <a:noFill/>
        </p:spPr>
        <p:txBody>
          <a:bodyPr anchor="ctr"/>
          <a:lstStyle/>
          <a:p>
            <a:r>
              <a:rPr lang="it-IT" dirty="0">
                <a:latin typeface="Bahnschrift Condensed" panose="020B0502040204020203" pitchFamily="34" charset="0"/>
              </a:rPr>
              <a:t>Cristian Lorenzi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Filippo Gottardo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Giulia Pegoraro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0"/>
            <a:ext cx="113157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239" y="1341473"/>
            <a:ext cx="6345523" cy="949374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 </a:t>
            </a:r>
          </a:p>
          <a:p>
            <a:pPr marL="0" indent="0" algn="ctr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 THIS CAN BE AVOIDED WITH PROPER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9" y="2501495"/>
            <a:ext cx="5167083" cy="3991380"/>
          </a:xfrm>
          <a:prstGeom prst="rect">
            <a:avLst/>
          </a:prstGeom>
          <a:ln w="28575">
            <a:solidFill>
              <a:srgbClr val="B4B4B4"/>
            </a:solidFill>
          </a:ln>
        </p:spPr>
      </p:pic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-25848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TESTS &amp; EVALUATION PROCEDURE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17EA97B-9041-6099-629A-7B8E36B2108B}"/>
              </a:ext>
            </a:extLst>
          </p:cNvPr>
          <p:cNvGrpSpPr/>
          <p:nvPr/>
        </p:nvGrpSpPr>
        <p:grpSpPr>
          <a:xfrm>
            <a:off x="862687" y="1690688"/>
            <a:ext cx="10466627" cy="4599392"/>
            <a:chOff x="1238735" y="1689080"/>
            <a:chExt cx="10466627" cy="4599392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F23CA22D-7DFF-D6BA-3BB8-A8069F090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25567" y="1690688"/>
              <a:ext cx="2979795" cy="45977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525B4B22-80C7-739F-2567-14B64EBB9038}"/>
                </a:ext>
              </a:extLst>
            </p:cNvPr>
            <p:cNvGrpSpPr/>
            <p:nvPr/>
          </p:nvGrpSpPr>
          <p:grpSpPr>
            <a:xfrm>
              <a:off x="1238735" y="1689080"/>
              <a:ext cx="3564120" cy="4599392"/>
              <a:chOff x="1238735" y="1689080"/>
              <a:chExt cx="3564120" cy="4599392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28FB3F-55D8-B5A3-38D9-A54CA6DEA7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168908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CONVERGENCE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91122F-FDEC-95A4-9E85-23A4EE4529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413442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SMOOTHNESS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89C0B44-26F0-1441-A65F-8D3A89D650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5" y="5357091"/>
                <a:ext cx="3564120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SENSITIVITY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5C86408-61A3-C3A6-4DA6-ACD60F3F8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291175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PROXIMITY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2902F42A-7363-2F47-2BD7-11155DE4CA31}"/>
                </a:ext>
              </a:extLst>
            </p:cNvPr>
            <p:cNvGrpSpPr/>
            <p:nvPr/>
          </p:nvGrpSpPr>
          <p:grpSpPr>
            <a:xfrm>
              <a:off x="4982151" y="1846994"/>
              <a:ext cx="3564120" cy="4329730"/>
              <a:chOff x="4918129" y="1846994"/>
              <a:chExt cx="3564120" cy="4329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/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it-IT" sz="2000" b="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it-IT" sz="2000" b="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5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/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Compare </a:t>
                    </a:r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a14:m>
                    <a:r>
                      <a:rPr lang="it-IT" sz="2000" dirty="0"/>
                      <a:t> for </a:t>
                    </a:r>
                    <a:r>
                      <a:rPr lang="it-IT" sz="2000" dirty="0" err="1"/>
                      <a:t>different</a:t>
                    </a:r>
                    <a:r>
                      <a:rPr lang="it-IT" sz="2000" dirty="0"/>
                      <a:t> tracking strategies</a:t>
                    </a:r>
                  </a:p>
                </p:txBody>
              </p:sp>
            </mc:Choice>
            <mc:Fallback xmlns="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310" b="-1465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6C33116-F1AB-9F4A-9FA8-865B6B38279D}"/>
                  </a:ext>
                </a:extLst>
              </p:cNvPr>
              <p:cNvSpPr txBox="1"/>
              <p:nvPr/>
            </p:nvSpPr>
            <p:spPr>
              <a:xfrm>
                <a:off x="5426731" y="4230779"/>
                <a:ext cx="25469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 err="1"/>
                  <a:t>Evaluate</a:t>
                </a:r>
                <a:r>
                  <a:rPr lang="it-IT" sz="2000" dirty="0"/>
                  <a:t> the agents’ </a:t>
                </a:r>
                <a:r>
                  <a:rPr lang="it-IT" sz="2000" dirty="0" err="1"/>
                  <a:t>path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smoothness</a:t>
                </a:r>
                <a:endParaRPr lang="it-IT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/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How </a:t>
                    </a:r>
                    <a:r>
                      <a:rPr lang="it-IT" sz="2000" dirty="0" err="1"/>
                      <a:t>robust</a:t>
                    </a:r>
                    <a:r>
                      <a:rPr lang="it-IT" sz="2000" dirty="0"/>
                      <a:t> </a:t>
                    </a:r>
                    <a:r>
                      <a:rPr lang="it-IT" sz="2000" dirty="0" err="1"/>
                      <a:t>is</a:t>
                    </a:r>
                    <a:r>
                      <a:rPr lang="it-IT" sz="2000" dirty="0"/>
                      <a:t> the controller to gain </a:t>
                    </a:r>
                    <a:r>
                      <a:rPr lang="it-IT" sz="2000" dirty="0" err="1"/>
                      <a:t>changes</a:t>
                    </a:r>
                    <a:r>
                      <a:rPr lang="it-IT" sz="2000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±5%</m:t>
                            </m:r>
                          </m:e>
                        </m:d>
                      </m:oMath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274" r="-171" b="-136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ERROR CHECK BLOCK</a:t>
            </a:r>
          </a:p>
        </p:txBody>
      </p:sp>
      <p:pic>
        <p:nvPicPr>
          <p:cNvPr id="7" name="Immagine 6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DB69241-F45F-36FC-AE05-C3FF6ED1B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3148456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36B25D1-2B99-0E02-E1B3-283E176D2D9A}"/>
              </a:ext>
            </a:extLst>
          </p:cNvPr>
          <p:cNvSpPr txBox="1"/>
          <p:nvPr/>
        </p:nvSpPr>
        <p:spPr>
          <a:xfrm>
            <a:off x="1567763" y="2234906"/>
            <a:ext cx="905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For easy and </a:t>
            </a:r>
            <a:r>
              <a:rPr lang="it-IT" dirty="0" err="1"/>
              <a:t>automatic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 of controller </a:t>
            </a:r>
            <a:r>
              <a:rPr lang="it-IT" dirty="0" err="1"/>
              <a:t>functionality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: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C2CCB9A-31AE-E8FC-568B-92D551A8E31B}"/>
              </a:ext>
            </a:extLst>
          </p:cNvPr>
          <p:cNvGrpSpPr/>
          <p:nvPr/>
        </p:nvGrpSpPr>
        <p:grpSpPr>
          <a:xfrm>
            <a:off x="1898928" y="5434949"/>
            <a:ext cx="8394145" cy="884281"/>
            <a:chOff x="3162184" y="5334835"/>
            <a:chExt cx="8394145" cy="884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/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it-IT" dirty="0"/>
                    <a:t>Convergence flag 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≜ 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𝑒𝑛𝑜𝑢𝑔h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  <m:e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blipFill>
                  <a:blip r:embed="rId3"/>
                  <a:stretch>
                    <a:fillRect l="-240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/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We set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6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74868-A4BF-58F5-FFB4-C8363469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E41303-4D46-6EFA-7B3F-0B04CFB47424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901DA-2F29-DD6C-1C93-2669270C1BE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21034-1BA5-4BAE-5044-A3815DA16E6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C4097E-891C-B4A0-5187-0492D168FD4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CBABF1-44CB-3335-59AA-FD9D0797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B6C90AA-B81F-6A5F-07AF-9CB302E6B013}"/>
              </a:ext>
            </a:extLst>
          </p:cNvPr>
          <p:cNvGrpSpPr/>
          <p:nvPr/>
        </p:nvGrpSpPr>
        <p:grpSpPr>
          <a:xfrm>
            <a:off x="413790" y="4440158"/>
            <a:ext cx="11364420" cy="2138044"/>
            <a:chOff x="476482" y="4411776"/>
            <a:chExt cx="11364420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BE169810-7C73-DDE4-1CF9-E772F9C5AA8B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and</a:t>
              </a:r>
              <a:br>
                <a:rPr lang="it-IT" sz="2000" b="1" dirty="0">
                  <a:latin typeface="Bahnschrift SemiCondensed" panose="020B0502040204020203" pitchFamily="34" charset="0"/>
                </a:rPr>
              </a:b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l="-1182" t="-2849" r="-28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0269C352-C2DE-327E-EA41-E26BEB0B9B56}"/>
                </a:ext>
              </a:extLst>
            </p:cNvPr>
            <p:cNvSpPr txBox="1">
              <a:spLocks/>
            </p:cNvSpPr>
            <p:nvPr/>
          </p:nvSpPr>
          <p:spPr>
            <a:xfrm>
              <a:off x="8234028" y="4411777"/>
              <a:ext cx="3606874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3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Compute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time to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proper</a:t>
              </a:r>
              <a:r>
                <a:rPr lang="it-IT" sz="2000" dirty="0">
                  <a:latin typeface="Bahnschrift SemiCondensed" panose="020B0502040204020203" pitchFamily="34" charset="0"/>
                </a:rPr>
                <a:t> tracking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distance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desired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trajectory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at</a:t>
              </a:r>
              <a:r>
                <a:rPr lang="it-IT" sz="2000" dirty="0">
                  <a:latin typeface="Bahnschrift SemiCondensed" panose="020B0502040204020203" pitchFamily="34" charset="0"/>
                </a:rPr>
                <a:t> flag switch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ONLY USE SUCCESSFUL RUNS!</a:t>
              </a:r>
            </a:p>
          </p:txBody>
        </p:sp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AEA6A09-197C-667E-054A-4907AD7A9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66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F101B-BC52-3C16-9F79-353CAFE6B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BD0ED-DBA4-D754-4DEB-12AF5EFED6B8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9299C-CE98-D3E7-F85A-E50BF015AF6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C05F9-07ED-0983-A8F8-4E37B369BAA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C48F9-757C-5944-3B92-B3F513E9A5A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E5724A-FE7C-0639-FF76-77992A2D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SENSITIVITY TEST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258D639-FE48-38C5-6960-EECCD35DF55F}"/>
              </a:ext>
            </a:extLst>
          </p:cNvPr>
          <p:cNvGrpSpPr/>
          <p:nvPr/>
        </p:nvGrpSpPr>
        <p:grpSpPr>
          <a:xfrm>
            <a:off x="758726" y="4165162"/>
            <a:ext cx="10674548" cy="2413040"/>
            <a:chOff x="476482" y="4411776"/>
            <a:chExt cx="7485648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7756F23-483E-C424-5ABD-F760373A4F16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slightly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parameters</a:t>
              </a: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t="-2525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1D70792B-B746-D6FD-2561-36909B9A8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21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B7A0AE-8870-624F-1F36-F37EC9E23EEF}"/>
              </a:ext>
            </a:extLst>
          </p:cNvPr>
          <p:cNvSpPr/>
          <p:nvPr/>
        </p:nvSpPr>
        <p:spPr>
          <a:xfrm>
            <a:off x="85725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SMOOTHNESS TEST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57FC90B-B568-E6FB-7D54-CAD1B469FF63}"/>
              </a:ext>
            </a:extLst>
          </p:cNvPr>
          <p:cNvSpPr txBox="1">
            <a:spLocks/>
          </p:cNvSpPr>
          <p:nvPr/>
        </p:nvSpPr>
        <p:spPr>
          <a:xfrm>
            <a:off x="1120323" y="1661508"/>
            <a:ext cx="9951355" cy="4727478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description</a:t>
            </a:r>
            <a:r>
              <a:rPr lang="it-IT" sz="2000" dirty="0">
                <a:latin typeface="Bahnschrift SemiCondensed" panose="020B0502040204020203" pitchFamily="34" charset="0"/>
              </a:rPr>
              <a:t> of «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»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generic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its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definition</a:t>
            </a:r>
            <a:r>
              <a:rPr lang="it-IT" sz="2000" dirty="0">
                <a:latin typeface="Bahnschrift SemiCondensed" panose="020B0502040204020203" pitchFamily="34" charset="0"/>
              </a:rPr>
              <a:t> can </a:t>
            </a:r>
            <a:r>
              <a:rPr lang="it-IT" sz="2000" dirty="0" err="1">
                <a:latin typeface="Bahnschrift SemiCondensed" panose="020B0502040204020203" pitchFamily="34" charset="0"/>
              </a:rPr>
              <a:t>become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cumbersome</a:t>
            </a:r>
            <a:r>
              <a:rPr lang="it-IT" sz="2000" dirty="0">
                <a:latin typeface="Bahnschrift SemiCondensed" panose="020B0502040204020203" pitchFamily="34" charset="0"/>
              </a:rPr>
              <a:t> and hard to </a:t>
            </a:r>
            <a:r>
              <a:rPr lang="it-IT" sz="2000" dirty="0" err="1">
                <a:latin typeface="Bahnschrift SemiCondensed" panose="020B0502040204020203" pitchFamily="34" charset="0"/>
              </a:rPr>
              <a:t>automate</a:t>
            </a:r>
            <a:r>
              <a:rPr lang="it-IT" sz="2000" dirty="0">
                <a:latin typeface="Bahnschrift SemiCondensed" panose="020B0502040204020203" pitchFamily="34" charset="0"/>
              </a:rPr>
              <a:t>,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performed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manually</a:t>
            </a:r>
            <a:r>
              <a:rPr lang="it-IT" sz="2000" dirty="0">
                <a:latin typeface="Bahnschrift SemiCondensed" panose="020B0502040204020203" pitchFamily="34" charset="0"/>
              </a:rPr>
              <a:t> for a small </a:t>
            </a:r>
            <a:r>
              <a:rPr lang="it-IT" sz="2000" dirty="0" err="1">
                <a:latin typeface="Bahnschrift SemiCondensed" panose="020B0502040204020203" pitchFamily="34" charset="0"/>
              </a:rPr>
              <a:t>number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runs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 algn="ctr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characteristics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considered</a:t>
            </a:r>
            <a:r>
              <a:rPr lang="it-IT" sz="2000" dirty="0">
                <a:latin typeface="Bahnschrift SemiCondensed" panose="020B0502040204020203" pitchFamily="34" charset="0"/>
              </a:rPr>
              <a:t> for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Inversion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manouvers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to speeds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>
                <a:latin typeface="Bahnschrift SemiCondensed" panose="020B0502040204020203" pitchFamily="34" charset="0"/>
              </a:rPr>
              <a:t> (</a:t>
            </a:r>
            <a:r>
              <a:rPr lang="it-IT" sz="2000" dirty="0">
                <a:latin typeface="Bahnschrift SemiCondensed" panose="020B0502040204020203" pitchFamily="34" charset="0"/>
              </a:rPr>
              <a:t>due to </a:t>
            </a:r>
            <a:r>
              <a:rPr lang="it-IT" sz="2000" dirty="0" err="1">
                <a:latin typeface="Bahnschrift SemiCondensed" panose="020B0502040204020203" pitchFamily="34" charset="0"/>
              </a:rPr>
              <a:t>improper</a:t>
            </a:r>
            <a:r>
              <a:rPr lang="it-IT" sz="2000" dirty="0">
                <a:latin typeface="Bahnschrift SemiCondensed" panose="020B0502040204020203" pitchFamily="34" charset="0"/>
              </a:rPr>
              <a:t> gain tuning)</a:t>
            </a:r>
          </a:p>
          <a:p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Solution </a:t>
            </a:r>
            <a:r>
              <a:rPr lang="it-IT" sz="2000" dirty="0" err="1">
                <a:latin typeface="Bahnschrift SemiCondensed" panose="020B0502040204020203" pitchFamily="34" charset="0"/>
              </a:rPr>
              <a:t>proposal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velocity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may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mitigated</a:t>
            </a:r>
            <a:r>
              <a:rPr lang="it-IT" sz="2000" dirty="0">
                <a:latin typeface="Bahnschrift SemiCondensed" panose="020B0502040204020203" pitchFamily="34" charset="0"/>
              </a:rPr>
              <a:t> by </a:t>
            </a:r>
            <a:r>
              <a:rPr lang="it-IT" sz="2000" dirty="0" err="1">
                <a:latin typeface="Bahnschrift SemiCondensed" panose="020B0502040204020203" pitchFamily="34" charset="0"/>
              </a:rPr>
              <a:t>cascading</a:t>
            </a:r>
            <a:r>
              <a:rPr lang="it-IT" sz="2000" dirty="0">
                <a:latin typeface="Bahnschrift SemiCondensed" panose="020B0502040204020203" pitchFamily="34" charset="0"/>
              </a:rPr>
              <a:t> a low-pass filter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command</a:t>
            </a:r>
            <a:r>
              <a:rPr lang="it-IT" sz="2000" dirty="0">
                <a:latin typeface="Bahnschrift SemiCondensed" panose="020B0502040204020203" pitchFamily="34" charset="0"/>
              </a:rPr>
              <a:t> speeds.</a:t>
            </a:r>
          </a:p>
        </p:txBody>
      </p:sp>
    </p:spTree>
    <p:extLst>
      <p:ext uri="{BB962C8B-B14F-4D97-AF65-F5344CB8AC3E}">
        <p14:creationId xmlns:p14="http://schemas.microsoft.com/office/powerpoint/2010/main" val="2090043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/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GB" i="1" smtClean="0">
                          <a:latin typeface="Cambria Math" panose="02040503050406030204" pitchFamily="18" charset="0"/>
                        </a:rPr>
                        <a:t>Digitare l'equazione qui.</a:t>
                      </a:fl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TRACKING: CIRCULAR TRAJECTORY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E0C4EB6-31F6-4172-9B26-C98C92B3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64" y="1632328"/>
            <a:ext cx="6255071" cy="25020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4E892B-8385-403B-B6E3-2FA787596B1F}"/>
              </a:ext>
            </a:extLst>
          </p:cNvPr>
          <p:cNvSpPr txBox="1"/>
          <p:nvPr/>
        </p:nvSpPr>
        <p:spPr>
          <a:xfrm>
            <a:off x="5536869" y="3592419"/>
            <a:ext cx="1564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x</a:t>
            </a:r>
            <a:r>
              <a:rPr lang="it-IT" sz="1100" baseline="-25000" dirty="0" err="1"/>
              <a:t>C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C</a:t>
            </a:r>
            <a:r>
              <a:rPr lang="it-IT" sz="1100" dirty="0"/>
              <a:t>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03E69F-7D4D-49D4-80E5-88211EC1131E}"/>
              </a:ext>
            </a:extLst>
          </p:cNvPr>
          <p:cNvSpPr txBox="1"/>
          <p:nvPr/>
        </p:nvSpPr>
        <p:spPr>
          <a:xfrm>
            <a:off x="6611691" y="2725461"/>
            <a:ext cx="1021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p</a:t>
            </a:r>
            <a:r>
              <a:rPr lang="it-IT" sz="1100" baseline="-25000" dirty="0" err="1"/>
              <a:t>d</a:t>
            </a:r>
            <a:r>
              <a:rPr lang="it-IT" sz="1100" dirty="0"/>
              <a:t> = (</a:t>
            </a:r>
            <a:r>
              <a:rPr lang="it-IT" sz="1100" dirty="0" err="1"/>
              <a:t>x</a:t>
            </a:r>
            <a:r>
              <a:rPr lang="it-IT" sz="1100" baseline="-25000" dirty="0" err="1"/>
              <a:t>d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d</a:t>
            </a:r>
            <a:r>
              <a:rPr lang="it-IT" sz="1100" dirty="0"/>
              <a:t>)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2C74768A-8BF9-4866-9E5D-7FAA93B7AC62}"/>
              </a:ext>
            </a:extLst>
          </p:cNvPr>
          <p:cNvSpPr txBox="1"/>
          <p:nvPr/>
        </p:nvSpPr>
        <p:spPr>
          <a:xfrm>
            <a:off x="1652456" y="4655875"/>
            <a:ext cx="1657097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CENTER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0EAD2A2C-EA0E-41F3-AA44-A220DB6B9541}"/>
              </a:ext>
            </a:extLst>
          </p:cNvPr>
          <p:cNvSpPr txBox="1"/>
          <p:nvPr/>
        </p:nvSpPr>
        <p:spPr>
          <a:xfrm>
            <a:off x="6805118" y="4650253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RADIUS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FBD0065A-7FE2-4AD1-A1F3-5F1D43DC27D9}"/>
              </a:ext>
            </a:extLst>
          </p:cNvPr>
          <p:cNvSpPr txBox="1"/>
          <p:nvPr/>
        </p:nvSpPr>
        <p:spPr>
          <a:xfrm>
            <a:off x="1652456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FREQUENCY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7E900FB2-7BF6-4A80-BAF3-F10F482576ED}"/>
              </a:ext>
            </a:extLst>
          </p:cNvPr>
          <p:cNvSpPr txBox="1"/>
          <p:nvPr/>
        </p:nvSpPr>
        <p:spPr>
          <a:xfrm>
            <a:off x="6805118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TRAJECTORY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/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/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 [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/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 [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/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𝐶𝑜𝑛𝑠𝑒𝑛𝑠𝑢𝑠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47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C3E3FF-6E4C-7523-0BD4-BEDA6EB5875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98589" y="2338012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2"/>
            <a:ext cx="12192000" cy="976276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8084600" y="3738907"/>
            <a:ext cx="3116417" cy="224187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 and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to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/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798C2-9248-5B17-DB67-A795DBB9C04A}"/>
              </a:ext>
            </a:extLst>
          </p:cNvPr>
          <p:cNvGrpSpPr/>
          <p:nvPr/>
        </p:nvGrpSpPr>
        <p:grpSpPr>
          <a:xfrm>
            <a:off x="4233285" y="4418069"/>
            <a:ext cx="3023755" cy="979993"/>
            <a:chOff x="7134606" y="3429000"/>
            <a:chExt cx="3737610" cy="97999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/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/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/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B96251-41CD-8405-7290-EDCFB43F31B9}"/>
              </a:ext>
            </a:extLst>
          </p:cNvPr>
          <p:cNvSpPr txBox="1"/>
          <p:nvPr/>
        </p:nvSpPr>
        <p:spPr>
          <a:xfrm>
            <a:off x="1759309" y="3738907"/>
            <a:ext cx="175590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6572-E2DD-8865-7AEA-A0BDA6A17740}"/>
              </a:ext>
            </a:extLst>
          </p:cNvPr>
          <p:cNvSpPr txBox="1"/>
          <p:nvPr/>
        </p:nvSpPr>
        <p:spPr>
          <a:xfrm>
            <a:off x="1759309" y="4737010"/>
            <a:ext cx="198846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CB8CC-22F7-24B2-607D-396E5289BFF6}"/>
              </a:ext>
            </a:extLst>
          </p:cNvPr>
          <p:cNvSpPr txBox="1"/>
          <p:nvPr/>
        </p:nvSpPr>
        <p:spPr>
          <a:xfrm>
            <a:off x="1759310" y="5738924"/>
            <a:ext cx="28329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AE348D0-D4A7-CDF0-5BD0-A5173DAE9440}"/>
              </a:ext>
            </a:extLst>
          </p:cNvPr>
          <p:cNvGrpSpPr/>
          <p:nvPr/>
        </p:nvGrpSpPr>
        <p:grpSpPr>
          <a:xfrm>
            <a:off x="1813156" y="961384"/>
            <a:ext cx="8728977" cy="2143572"/>
            <a:chOff x="1217926" y="247440"/>
            <a:chExt cx="8728977" cy="2143572"/>
          </a:xfrm>
        </p:grpSpPr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5E90B07C-01B3-E28C-4978-BB41B8C5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17926" y="524439"/>
              <a:ext cx="8728977" cy="18665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/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1622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/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108" r="-270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1C755153-29DF-6E5E-7559-AC989964CD67}"/>
                </a:ext>
              </a:extLst>
            </p:cNvPr>
            <p:cNvGrpSpPr/>
            <p:nvPr/>
          </p:nvGrpSpPr>
          <p:grpSpPr>
            <a:xfrm>
              <a:off x="1235239" y="247440"/>
              <a:ext cx="8684154" cy="1902382"/>
              <a:chOff x="1235239" y="247440"/>
              <a:chExt cx="8684154" cy="19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/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626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505" r="-270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/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408" r="-408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408" r="-612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429" r="-178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/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9355" r="-1612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125" r="-21875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/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/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1719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80976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86.67%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norm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0.240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457568" y="1620468"/>
            <a:ext cx="4858132" cy="450052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0"/>
            <a:ext cx="111760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09582" y="1198609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5585"/>
            <a:ext cx="10515600" cy="7753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 and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centered</a:t>
            </a:r>
            <a:r>
              <a:rPr lang="it-IT" sz="2000" dirty="0">
                <a:latin typeface="Bahnschrift SemiCondensed" panose="020B0502040204020203" pitchFamily="34" charset="0"/>
              </a:rPr>
              <a:t> in the rendez-vous point.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583331"/>
            <a:ext cx="10515600" cy="3661099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4;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ALPHA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First order high pass filter.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9C7DD3-1202-D345-C1EA-BEBEE6E5A29A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8130730" y="4017218"/>
            <a:ext cx="3321650" cy="228040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3347AA-DB92-0899-0321-8C7A88C8BFCE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/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C7773-79E6-D3E8-D77A-3F16E005EF6B}"/>
              </a:ext>
            </a:extLst>
          </p:cNvPr>
          <p:cNvSpPr txBox="1"/>
          <p:nvPr/>
        </p:nvSpPr>
        <p:spPr>
          <a:xfrm>
            <a:off x="1130704" y="6026966"/>
            <a:ext cx="30648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/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ξ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/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C374BE-A4D0-BCD7-FFE6-57D0E0B81250}"/>
              </a:ext>
            </a:extLst>
          </p:cNvPr>
          <p:cNvSpPr txBox="1"/>
          <p:nvPr/>
        </p:nvSpPr>
        <p:spPr>
          <a:xfrm>
            <a:off x="1130704" y="5165977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/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D6BCBB-1BD2-F063-9A3E-39A002E0BBDD}"/>
              </a:ext>
            </a:extLst>
          </p:cNvPr>
          <p:cNvSpPr txBox="1"/>
          <p:nvPr/>
        </p:nvSpPr>
        <p:spPr>
          <a:xfrm>
            <a:off x="1130704" y="4017218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2111D84-4614-7D2A-7F26-BB803C407F3B}"/>
              </a:ext>
            </a:extLst>
          </p:cNvPr>
          <p:cNvGrpSpPr/>
          <p:nvPr/>
        </p:nvGrpSpPr>
        <p:grpSpPr>
          <a:xfrm>
            <a:off x="1921955" y="1211343"/>
            <a:ext cx="8728977" cy="2142369"/>
            <a:chOff x="1921955" y="1211343"/>
            <a:chExt cx="8728977" cy="2142369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F6041C89-C25B-BD1D-CBD4-AE5DF8E536A6}"/>
                </a:ext>
              </a:extLst>
            </p:cNvPr>
            <p:cNvGrpSpPr/>
            <p:nvPr/>
          </p:nvGrpSpPr>
          <p:grpSpPr>
            <a:xfrm>
              <a:off x="1921955" y="1211343"/>
              <a:ext cx="8728977" cy="2142369"/>
              <a:chOff x="1217925" y="3762895"/>
              <a:chExt cx="8728977" cy="2142369"/>
            </a:xfrm>
          </p:grpSpPr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9E7FAE12-AB5D-64A4-4627-8B6C82B3E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17925" y="4038691"/>
                <a:ext cx="8728977" cy="18665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B580065D-20D0-B07F-8CB6-7766AA9152A9}"/>
                  </a:ext>
                </a:extLst>
              </p:cNvPr>
              <p:cNvGrpSpPr/>
              <p:nvPr/>
            </p:nvGrpSpPr>
            <p:grpSpPr>
              <a:xfrm>
                <a:off x="1240336" y="3762895"/>
                <a:ext cx="8684154" cy="1902382"/>
                <a:chOff x="1235239" y="247440"/>
                <a:chExt cx="8684154" cy="19023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rgbClr val="2626F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rgbClr val="2626FE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545" r="-363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0833" r="-6250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0408" r="-6122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1429" r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9355" r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9032" r="-2580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2258" r="-22581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2258" r="-2258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641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/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/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405" r="-540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471E20-6B33-25A7-63FE-F6CA9B55144B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FC1-8389-1616-BA59-9597A0E5D517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3388C1-C083-A399-7829-A2C43EA72FBD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0.235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71DA9-3D95-5377-7E0E-59A002DACAC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8302537" y="3886150"/>
            <a:ext cx="3294440" cy="268999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and tuning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decoupled</a:t>
            </a:r>
            <a:r>
              <a:rPr lang="it-IT" sz="2000" dirty="0">
                <a:latin typeface="Bahnschrift SemiCondensed" panose="020B0502040204020203" pitchFamily="34" charset="0"/>
              </a:rPr>
              <a:t> dynamics and </a:t>
            </a:r>
            <a:r>
              <a:rPr lang="it-IT" sz="2000" dirty="0" err="1">
                <a:latin typeface="Bahnschrift SemiCondensed" panose="020B0502040204020203" pitchFamily="34" charset="0"/>
              </a:rPr>
              <a:t>feedforward</a:t>
            </a:r>
            <a:r>
              <a:rPr lang="it-IT" sz="2000" dirty="0">
                <a:latin typeface="Bahnschrift SemiCondensed" panose="020B0502040204020203" pitchFamily="34" charset="0"/>
              </a:rPr>
              <a:t> action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83589-A57B-8EBD-20DA-D1F0D94700F4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/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/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/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CC5C45-257C-3F61-36C5-36EF801B6CEB}"/>
              </a:ext>
            </a:extLst>
          </p:cNvPr>
          <p:cNvSpPr txBox="1"/>
          <p:nvPr/>
        </p:nvSpPr>
        <p:spPr>
          <a:xfrm>
            <a:off x="1179292" y="6028722"/>
            <a:ext cx="289396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FE4E2-B907-1039-572D-89839D8F57CA}"/>
              </a:ext>
            </a:extLst>
          </p:cNvPr>
          <p:cNvSpPr txBox="1"/>
          <p:nvPr/>
        </p:nvSpPr>
        <p:spPr>
          <a:xfrm>
            <a:off x="1179291" y="4178938"/>
            <a:ext cx="259765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P2B TRANSFORMATION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20844-1605-F4A3-9081-2B911374C29B}"/>
              </a:ext>
            </a:extLst>
          </p:cNvPr>
          <p:cNvSpPr txBox="1"/>
          <p:nvPr/>
        </p:nvSpPr>
        <p:spPr>
          <a:xfrm>
            <a:off x="1179291" y="5056683"/>
            <a:ext cx="175286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7445BD4A-F156-26F3-CC5D-1D2B16D326A1}"/>
              </a:ext>
            </a:extLst>
          </p:cNvPr>
          <p:cNvGrpSpPr/>
          <p:nvPr/>
        </p:nvGrpSpPr>
        <p:grpSpPr>
          <a:xfrm>
            <a:off x="1921955" y="978408"/>
            <a:ext cx="8777872" cy="2348193"/>
            <a:chOff x="1159006" y="309228"/>
            <a:chExt cx="8777872" cy="2348193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E6BA5A41-42E1-77BB-6333-C110A7283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44772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8DB8857E-A8ED-4752-4B6C-2FC24B252DCA}"/>
                </a:ext>
              </a:extLst>
            </p:cNvPr>
            <p:cNvGrpSpPr/>
            <p:nvPr/>
          </p:nvGrpSpPr>
          <p:grpSpPr>
            <a:xfrm>
              <a:off x="1159006" y="309228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408" t="-4444" r="-816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408" r="-612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2258" r="-25806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032" r="-2580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870" r="-8696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053" r="-184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405" r="-540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1622" r="-216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60D5EE-760F-1B4C-932B-0E5378F58BA6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056E-ABF5-9CF8-7470-20004BCB3053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99.33%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C9B14-1698-6616-32B8-D2AA4E1F5C61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0.300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7E9089-478C-D650-13F9-08DF22C75940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8042977" y="3962508"/>
            <a:ext cx="3632199" cy="24505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even</a:t>
            </a:r>
            <a:r>
              <a:rPr lang="it-IT" sz="2000" dirty="0">
                <a:latin typeface="Bahnschrift SemiCondensed" panose="020B0502040204020203" pitchFamily="34" charset="0"/>
              </a:rPr>
              <a:t> more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D4809D-4E69-7F47-FA78-7B75528FE4A0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/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/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/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blipFill>
                <a:blip r:embed="rId4"/>
                <a:stretch>
                  <a:fillRect b="-98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3CECA5-7E25-D0E4-DF34-927CE3D7CC2A}"/>
              </a:ext>
            </a:extLst>
          </p:cNvPr>
          <p:cNvSpPr txBox="1"/>
          <p:nvPr/>
        </p:nvSpPr>
        <p:spPr>
          <a:xfrm>
            <a:off x="729968" y="3975020"/>
            <a:ext cx="2592114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P2Z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AECF-CFC2-6625-B445-4C818A331CAA}"/>
              </a:ext>
            </a:extLst>
          </p:cNvPr>
          <p:cNvSpPr txBox="1"/>
          <p:nvPr/>
        </p:nvSpPr>
        <p:spPr>
          <a:xfrm>
            <a:off x="692261" y="4929338"/>
            <a:ext cx="1761142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A363-247E-15CE-A796-33BAE6B36ACE}"/>
              </a:ext>
            </a:extLst>
          </p:cNvPr>
          <p:cNvSpPr txBox="1"/>
          <p:nvPr/>
        </p:nvSpPr>
        <p:spPr>
          <a:xfrm>
            <a:off x="700764" y="5903988"/>
            <a:ext cx="2913926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E01F6277-6236-D696-90BB-DFA59A57BE35}"/>
              </a:ext>
            </a:extLst>
          </p:cNvPr>
          <p:cNvGrpSpPr/>
          <p:nvPr/>
        </p:nvGrpSpPr>
        <p:grpSpPr>
          <a:xfrm>
            <a:off x="1851878" y="1003920"/>
            <a:ext cx="8777872" cy="2358372"/>
            <a:chOff x="1159006" y="2677899"/>
            <a:chExt cx="8777872" cy="2358372"/>
          </a:xfrm>
        </p:grpSpPr>
        <p:pic>
          <p:nvPicPr>
            <p:cNvPr id="46" name="Picture 6">
              <a:extLst>
                <a:ext uri="{FF2B5EF4-FFF2-40B4-BE49-F238E27FC236}">
                  <a16:creationId xmlns:a16="http://schemas.microsoft.com/office/drawing/2014/main" id="{04874DD6-E1B6-6EBE-4F30-706F36CAB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282657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262D1B45-0B60-5D28-3A74-E279AF42A8F4}"/>
                </a:ext>
              </a:extLst>
            </p:cNvPr>
            <p:cNvGrpSpPr/>
            <p:nvPr/>
          </p:nvGrpSpPr>
          <p:grpSpPr>
            <a:xfrm>
              <a:off x="1159006" y="2677899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t="-4444" r="-1521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043" r="-65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636" r="-909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2258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3953" r="-232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4324" r="-1891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108" r="-270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A5D3B-0DAB-FBBB-870C-A52AF07C1AD1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7143-E9F9-1FB3-516E-ECD94D33460E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78%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800E1-AC46-761A-FF87-A4CC3355CEE5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0.262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0"/>
            <a:ext cx="11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Consensus -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moving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b="1" dirty="0">
                <a:latin typeface="Bahnschrift SemiCondensed" panose="020B0502040204020203" pitchFamily="34" charset="0"/>
              </a:rPr>
              <a:t> point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This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agent INDEPENDENTLY.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Bahnschrift SemiCondensed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TRACKING CONTROL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control strategies:</a:t>
            </a:r>
          </a:p>
          <a:p>
            <a:r>
              <a:rPr lang="it-IT" dirty="0"/>
              <a:t>- </a:t>
            </a:r>
            <a:r>
              <a:rPr lang="it-IT" dirty="0" err="1"/>
              <a:t>Linearization</a:t>
            </a:r>
            <a:r>
              <a:rPr lang="it-IT" dirty="0"/>
              <a:t>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Non-linear controller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 </a:t>
            </a:r>
            <a:r>
              <a:rPr lang="it-IT" dirty="0" err="1"/>
              <a:t>reference</a:t>
            </a:r>
            <a:r>
              <a:rPr lang="it-IT" dirty="0"/>
              <a:t> point on the </a:t>
            </a:r>
            <a:r>
              <a:rPr lang="it-IT" dirty="0" err="1"/>
              <a:t>sagittal</a:t>
            </a:r>
            <a:r>
              <a:rPr lang="it-IT" dirty="0"/>
              <a:t>     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second order </a:t>
            </a:r>
            <a:r>
              <a:rPr lang="it-IT" dirty="0" err="1"/>
              <a:t>derivatives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draw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conclusions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12048"/>
            <a:ext cx="4457031" cy="43925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First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order</a:t>
            </a:r>
            <a:r>
              <a:rPr lang="it-IT" sz="2400" b="1" dirty="0">
                <a:latin typeface="Bahnschrift SemiCondensed" panose="020B0502040204020203" pitchFamily="34" charset="0"/>
              </a:rPr>
              <a:t> high pass filter: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Filtering high frequency </a:t>
            </a:r>
            <a:r>
              <a:rPr lang="it-IT" sz="2400" dirty="0" err="1">
                <a:latin typeface="Bahnschrift SemiCondensed" panose="020B0502040204020203" pitchFamily="34" charset="0"/>
              </a:rPr>
              <a:t>components</a:t>
            </a:r>
            <a:r>
              <a:rPr lang="it-IT" sz="2400" dirty="0">
                <a:latin typeface="Bahnschrift SemiCondensed" panose="020B0502040204020203" pitchFamily="34" charset="0"/>
              </a:rPr>
              <a:t> and </a:t>
            </a:r>
            <a:r>
              <a:rPr lang="it-IT" sz="2400" dirty="0" err="1">
                <a:latin typeface="Bahnschrift SemiCondensed" panose="020B0502040204020203" pitchFamily="34" charset="0"/>
              </a:rPr>
              <a:t>thus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avoiding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too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sudden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variations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b="1" dirty="0">
                <a:latin typeface="Bahnschrift SemiCondensed" panose="020B0502040204020203" pitchFamily="34" charset="0"/>
              </a:rPr>
              <a:t> from zero </a:t>
            </a:r>
            <a:r>
              <a:rPr lang="it-IT" sz="2400" dirty="0">
                <a:latin typeface="Bahnschrift SemiCondensed" panose="020B0502040204020203" pitchFamily="34" charset="0"/>
              </a:rPr>
              <a:t>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Solution: Set 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/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41661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2.268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3.319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48483"/>
              </p:ext>
            </p:extLst>
          </p:nvPr>
        </p:nvGraphicFramePr>
        <p:xfrm>
          <a:off x="1489458" y="1522285"/>
          <a:ext cx="9213083" cy="49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47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778807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065329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6854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100392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 dynamics</a:t>
                      </a:r>
                    </a:p>
                    <a:p>
                      <a:pPr algn="ctr"/>
                      <a:r>
                        <a:rPr lang="en-GB" b="1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b="1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b="1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9828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 approximation needed</a:t>
                      </a:r>
                    </a:p>
                    <a:p>
                      <a:pPr algn="ctr"/>
                      <a:r>
                        <a:rPr lang="en-GB" b="1" dirty="0"/>
                        <a:t>Robustness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Decoupled dynamics</a:t>
                      </a:r>
                    </a:p>
                    <a:p>
                      <a:pPr algn="ctr"/>
                      <a:r>
                        <a:rPr lang="en-GB" sz="1600" b="1" dirty="0"/>
                        <a:t>No differential flatness</a:t>
                      </a:r>
                    </a:p>
                    <a:p>
                      <a:pPr algn="ctr"/>
                      <a:r>
                        <a:rPr lang="en-GB" sz="1600" b="1" dirty="0"/>
                        <a:t>Linear control law</a:t>
                      </a:r>
                    </a:p>
                    <a:p>
                      <a:pPr algn="ctr"/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b="1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b="1" dirty="0"/>
                        <a:t>Choice of parameter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No differential flatness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Linear control law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b="1" dirty="0"/>
                        <a:t>Constraint on linear velocity v</a:t>
                      </a:r>
                    </a:p>
                    <a:p>
                      <a:pPr algn="ctr"/>
                      <a:r>
                        <a:rPr lang="en-GB" sz="1400" b="1" dirty="0"/>
                        <a:t>Sensitivity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3930F1-5489-0F2F-11D2-E1C5EDE2982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42975"/>
            <a:ext cx="10363201" cy="113106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 and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does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not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change</a:t>
            </a:r>
            <a:r>
              <a:rPr lang="it-IT" sz="2400" b="1" dirty="0">
                <a:latin typeface="Bahnschrift SemiCondensed" panose="020B0502040204020203" pitchFamily="34" charset="0"/>
              </a:rPr>
              <a:t> over time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3722085" y="2768538"/>
            <a:ext cx="4747831" cy="3649628"/>
          </a:xfrm>
          <a:prstGeom prst="rect">
            <a:avLst/>
          </a:prstGeom>
          <a:ln w="28575">
            <a:solidFill>
              <a:srgbClr val="BFBFB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Immagine 6" descr="Immagine che contiene schizzo, linea, diagramma, design&#10;&#10;Descrizione generata automaticamente">
            <a:extLst>
              <a:ext uri="{FF2B5EF4-FFF2-40B4-BE49-F238E27FC236}">
                <a16:creationId xmlns:a16="http://schemas.microsoft.com/office/drawing/2014/main" id="{7F28BD37-BC92-B43C-AF57-152EA3CE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5" y="2768538"/>
            <a:ext cx="4747831" cy="36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AD95-5D73-8865-BC53-30075AE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C968C-916D-FCA9-C689-9308D7CD2A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2D08F-1175-FB8D-1CA9-391D34CC46F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BCB3-5257-8D84-6EC5-DACAD7840A5E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ABB1F-B6EB-2267-EE51-A0827C7A8F14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D47841-70D8-0343-9B7D-53B69998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8EEBDA-55BA-EFCE-7399-A534D777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7205" y="2555975"/>
            <a:ext cx="4926663" cy="948717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HOW DO WE CHOOSE THE P MATRIX ?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	</a:t>
            </a:r>
            <a:r>
              <a:rPr lang="it-IT" sz="1800" dirty="0" err="1">
                <a:latin typeface="Bahnschrift SemiCondensed" panose="020B0502040204020203" pitchFamily="34" charset="0"/>
              </a:rPr>
              <a:t>We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need</a:t>
            </a:r>
            <a:r>
              <a:rPr lang="it-IT" sz="1800" dirty="0">
                <a:latin typeface="Bahnschrift SemiCondensed" panose="020B0502040204020203" pitchFamily="34" charset="0"/>
              </a:rPr>
              <a:t> Primitive and </a:t>
            </a:r>
            <a:r>
              <a:rPr lang="it-IT" sz="1800" dirty="0" err="1">
                <a:latin typeface="Bahnschrift SemiCondensed" panose="020B0502040204020203" pitchFamily="34" charset="0"/>
              </a:rPr>
              <a:t>doubly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stochastic</a:t>
            </a:r>
            <a:r>
              <a:rPr lang="it-IT" sz="1800" dirty="0">
                <a:latin typeface="Bahnschrift SemiCondensed" panose="020B0502040204020203" pitchFamily="34" charset="0"/>
              </a:rPr>
              <a:t> P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/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latin typeface="Bahnschrift SemiCondensed" panose="020B0502040204020203" pitchFamily="34" charset="0"/>
                  </a:rPr>
                  <a:t>CONSENSUS DYNAMICS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b="1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is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state of the system,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containing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position of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all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agents</a:t>
                </a:r>
                <a:endParaRPr lang="it-IT" sz="1800" b="1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blipFill>
                <a:blip r:embed="rId4"/>
                <a:stretch>
                  <a:fillRect l="-828" r="-7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C212F9-5B04-3992-AA7C-2FEA66D28CC5}"/>
              </a:ext>
            </a:extLst>
          </p:cNvPr>
          <p:cNvSpPr txBox="1">
            <a:spLocks/>
          </p:cNvSpPr>
          <p:nvPr/>
        </p:nvSpPr>
        <p:spPr>
          <a:xfrm>
            <a:off x="1133117" y="3686826"/>
            <a:ext cx="4053289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 in one step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0F428-F76F-95C9-3E57-92396A0F9DA2}"/>
              </a:ext>
            </a:extLst>
          </p:cNvPr>
          <p:cNvSpPr txBox="1">
            <a:spLocks/>
          </p:cNvSpPr>
          <p:nvPr/>
        </p:nvSpPr>
        <p:spPr>
          <a:xfrm>
            <a:off x="6821518" y="3694424"/>
            <a:ext cx="4029175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/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F45BBF55-BF9A-4967-BC1C-16AC2118B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50" y="4464655"/>
            <a:ext cx="2340371" cy="229981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97C43EB-E768-4D76-9A4B-863C72830E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398" y="4464655"/>
            <a:ext cx="2340371" cy="22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929492"/>
            <a:ext cx="5279894" cy="189326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530933"/>
            <a:ext cx="9450315" cy="700103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How do </a:t>
            </a:r>
            <a:r>
              <a:rPr lang="it-IT" sz="2400" b="1" dirty="0" err="1">
                <a:latin typeface="Bahnschrift SemiCondensed" panose="020B0502040204020203" pitchFamily="34" charset="0"/>
              </a:rPr>
              <a:t>we</a:t>
            </a:r>
            <a:r>
              <a:rPr lang="it-IT" sz="2400" b="1" dirty="0">
                <a:latin typeface="Bahnschrift SemiCondensed" panose="020B0502040204020203" pitchFamily="34" charset="0"/>
              </a:rPr>
              <a:t> switch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400" b="1" dirty="0">
                <a:latin typeface="Bahnschrift SemiCondensed" panose="020B0502040204020203" pitchFamily="34" charset="0"/>
              </a:rPr>
              <a:t> posture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400" b="1" dirty="0">
                <a:latin typeface="Bahnschrift SemiCondensed" panose="020B0502040204020203" pitchFamily="34" charset="0"/>
              </a:rPr>
              <a:t> and tracking control ?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A73A68C-E87F-B3CC-E63F-D5FBAEF4E2A8}"/>
              </a:ext>
            </a:extLst>
          </p:cNvPr>
          <p:cNvGrpSpPr/>
          <p:nvPr/>
        </p:nvGrpSpPr>
        <p:grpSpPr>
          <a:xfrm>
            <a:off x="542179" y="2616614"/>
            <a:ext cx="11107642" cy="3415974"/>
            <a:chOff x="542179" y="2616614"/>
            <a:chExt cx="11107642" cy="3415974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D043BCFF-A03B-2A00-99CA-D1B798232891}"/>
                </a:ext>
              </a:extLst>
            </p:cNvPr>
            <p:cNvSpPr txBox="1">
              <a:spLocks/>
            </p:cNvSpPr>
            <p:nvPr/>
          </p:nvSpPr>
          <p:spPr>
            <a:xfrm>
              <a:off x="8473867" y="2616614"/>
              <a:ext cx="3175954" cy="3415974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IMPLEMENTATION PROBLEM:</a:t>
              </a:r>
            </a:p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Posture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and tracking control </a:t>
              </a:r>
              <a:r>
                <a:rPr lang="it-IT" sz="2000" dirty="0">
                  <a:latin typeface="Bahnschrift SemiCondensed" panose="020B0502040204020203" pitchFamily="34" charset="0"/>
                </a:rPr>
                <a:t>are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two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different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subsystems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Simulink</a:t>
              </a:r>
              <a:r>
                <a:rPr lang="it-IT" sz="2000" dirty="0">
                  <a:latin typeface="Bahnschrift SemiCondensed" panose="020B0502040204020203" pitchFamily="34" charset="0"/>
                </a:rPr>
                <a:t> ! 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The tracking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subsytem</a:t>
              </a:r>
              <a:r>
                <a:rPr lang="it-IT" sz="2000" dirty="0">
                  <a:latin typeface="Bahnschrift SemiCondensed" panose="020B0502040204020203" pitchFamily="34" charset="0"/>
                </a:rPr>
                <a:t> must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inherit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conditions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the last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iteration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of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subsystem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Transition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between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controllers must be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smooth</a:t>
              </a:r>
              <a:r>
                <a:rPr lang="it-IT" sz="2000" dirty="0">
                  <a:latin typeface="Bahnschrift SemiCondensed" panose="020B0502040204020203" pitchFamily="34" charset="0"/>
                </a:rPr>
                <a:t>.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We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should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avoid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sudden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changes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orientation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velocity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72FD1219-F7CB-C1DF-677F-245DFD705E4A}"/>
                </a:ext>
              </a:extLst>
            </p:cNvPr>
            <p:cNvGrpSpPr/>
            <p:nvPr/>
          </p:nvGrpSpPr>
          <p:grpSpPr>
            <a:xfrm>
              <a:off x="542179" y="2616615"/>
              <a:ext cx="7696751" cy="3415973"/>
              <a:chOff x="542179" y="2573085"/>
              <a:chExt cx="7696751" cy="3415973"/>
            </a:xfrm>
          </p:grpSpPr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C8351E0A-BF0C-A36D-7404-48EE6FCA6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2179" y="2573085"/>
                <a:ext cx="7696751" cy="34159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/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67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/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1339</Words>
  <Application>Microsoft Office PowerPoint</Application>
  <PresentationFormat>Widescreen</PresentationFormat>
  <Paragraphs>314</Paragraphs>
  <Slides>35</Slides>
  <Notes>3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3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Office Theme</vt:lpstr>
      <vt:lpstr>Robotics &amp; Control 2</vt:lpstr>
      <vt:lpstr>THE PROBLEM</vt:lpstr>
      <vt:lpstr>SOLUTION APPROACH</vt:lpstr>
      <vt:lpstr>CONSENSUS</vt:lpstr>
      <vt:lpstr>CONSENSUS</vt:lpstr>
      <vt:lpstr>REGULATION - CARTESIAN</vt:lpstr>
      <vt:lpstr>REGULATION - POSTURE</vt:lpstr>
      <vt:lpstr>REGULATION - POSTURE</vt:lpstr>
      <vt:lpstr>CONTROLLER SWITCH</vt:lpstr>
      <vt:lpstr>CONTROLLER SWITCH</vt:lpstr>
      <vt:lpstr>TESTS &amp; EVALUATION PROCEDURE</vt:lpstr>
      <vt:lpstr>ERROR CHECK BLOCK</vt:lpstr>
      <vt:lpstr>CONVERGENCE AND PROXIMITY TESTS</vt:lpstr>
      <vt:lpstr>SENSITIVITY TEST</vt:lpstr>
      <vt:lpstr>SMOOTHNESS TEST</vt:lpstr>
      <vt:lpstr>TRACKING: CIRCULAR TRAJECTORY</vt:lpstr>
      <vt:lpstr>LINEAR CONTROLLER - IMPLEMENTATION</vt:lpstr>
      <vt:lpstr>LINEAR CONTROLLER - RESULTS</vt:lpstr>
      <vt:lpstr>LINEAR CONTROLLER - RESULTS</vt:lpstr>
      <vt:lpstr>LINEAR CONTROLLER – IMPLEMENTATION ISSUES</vt:lpstr>
      <vt:lpstr>THIS IS THE EXPLANATION – HIDDEN SLIDE</vt:lpstr>
      <vt:lpstr>Presentazione standard di PowerPoint</vt:lpstr>
      <vt:lpstr>NON-LINEAR CONTROLLER - RESULTS</vt:lpstr>
      <vt:lpstr>NON-LINEAR CONTROLLER - RESULTS</vt:lpstr>
      <vt:lpstr>Presentazione standard di PowerPoint</vt:lpstr>
      <vt:lpstr>SAGITTAL CONTROLLER - RESULTS</vt:lpstr>
      <vt:lpstr>SAGITTAL CONTROLLER - RESULTS</vt:lpstr>
      <vt:lpstr>Presentazione standard di PowerPoint</vt:lpstr>
      <vt:lpstr>D.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Filippo Gottardo</cp:lastModifiedBy>
  <cp:revision>134</cp:revision>
  <dcterms:created xsi:type="dcterms:W3CDTF">2024-01-06T13:47:51Z</dcterms:created>
  <dcterms:modified xsi:type="dcterms:W3CDTF">2024-02-15T16:50:07Z</dcterms:modified>
</cp:coreProperties>
</file>