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82" r:id="rId8"/>
    <p:sldId id="266" r:id="rId9"/>
    <p:sldId id="289" r:id="rId10"/>
    <p:sldId id="267" r:id="rId11"/>
    <p:sldId id="278" r:id="rId12"/>
    <p:sldId id="268" r:id="rId13"/>
    <p:sldId id="272" r:id="rId14"/>
    <p:sldId id="290" r:id="rId15"/>
    <p:sldId id="280" r:id="rId16"/>
    <p:sldId id="281" r:id="rId17"/>
    <p:sldId id="279" r:id="rId18"/>
    <p:sldId id="269" r:id="rId19"/>
    <p:sldId id="288" r:id="rId20"/>
    <p:sldId id="284" r:id="rId21"/>
    <p:sldId id="270" r:id="rId22"/>
    <p:sldId id="287" r:id="rId23"/>
    <p:sldId id="283" r:id="rId24"/>
    <p:sldId id="271" r:id="rId25"/>
    <p:sldId id="286" r:id="rId26"/>
    <p:sldId id="274" r:id="rId27"/>
    <p:sldId id="285" r:id="rId28"/>
    <p:sldId id="276" r:id="rId29"/>
    <p:sldId id="277" r:id="rId30"/>
    <p:sldId id="259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7C8"/>
    <a:srgbClr val="777777"/>
    <a:srgbClr val="E39193"/>
    <a:srgbClr val="CF4548"/>
    <a:srgbClr val="DAF8DF"/>
    <a:srgbClr val="F6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831" y="2740392"/>
            <a:ext cx="8318339" cy="460901"/>
          </a:xfrm>
        </p:spPr>
        <p:txBody>
          <a:bodyPr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Lorenzi, Filippo Gottardo, Giulia Pegoraro, 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 for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test)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323E96-CE30-7561-72C2-318964D75F14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25250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Block </a:t>
            </a:r>
            <a:r>
              <a:rPr lang="it-IT" sz="2000" dirty="0" err="1">
                <a:latin typeface="Bahnschrift SemiCondensed" panose="020B0502040204020203" pitchFamily="34" charset="0"/>
              </a:rPr>
              <a:t>named</a:t>
            </a:r>
            <a:r>
              <a:rPr lang="it-IT" sz="2000" dirty="0">
                <a:latin typeface="Bahnschrift SemiCondensed" panose="020B0502040204020203" pitchFamily="34" charset="0"/>
              </a:rPr>
              <a:t>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Check&gt;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Collecting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of the agent from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below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given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threshold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say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E482-6432-374E-D767-099441E22469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05211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test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divided</a:t>
            </a:r>
            <a:r>
              <a:rPr lang="it-IT" sz="2000" dirty="0">
                <a:latin typeface="Bahnschrift SemiCondensed" panose="020B0502040204020203" pitchFamily="34" charset="0"/>
              </a:rPr>
              <a:t> in 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dirty="0">
                <a:latin typeface="Bahnschrift SemiCondensed" panose="020B0502040204020203" pitchFamily="34" charset="0"/>
              </a:rPr>
              <a:t>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dirty="0">
                <a:latin typeface="Bahnschrift SemiCondensed" panose="020B0502040204020203" pitchFamily="34" charset="0"/>
              </a:rPr>
              <a:t> with random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data from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Check»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ahnschrift SemiCondensed" panose="020B0502040204020203" pitchFamily="34" charset="0"/>
              </a:rPr>
              <a:t>To compute the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score just </a:t>
            </a:r>
            <a:r>
              <a:rPr lang="it-IT" sz="2000" dirty="0" err="1">
                <a:latin typeface="Bahnschrift SemiCondensed" panose="020B0502040204020203" pitchFamily="34" charset="0"/>
              </a:rPr>
              <a:t>verify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many</a:t>
            </a:r>
            <a:r>
              <a:rPr lang="it-IT" sz="2000" dirty="0">
                <a:latin typeface="Bahnschrift SemiCondensed" panose="020B0502040204020203" pitchFamily="34" charset="0"/>
              </a:rPr>
              <a:t> times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over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returns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the time </a:t>
            </a:r>
            <a:r>
              <a:rPr lang="it-IT" sz="2000" dirty="0" err="1">
                <a:latin typeface="Bahnschrift SemiCondensed" panose="020B0502040204020203" pitchFamily="34" charset="0"/>
              </a:rPr>
              <a:t>needed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18" y="1472185"/>
            <a:ext cx="6836596" cy="22418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4BAFE-7A9D-FB80-8CDC-3AAB29D8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93" y="4444839"/>
            <a:ext cx="1950889" cy="8992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4992625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328029" y="1544015"/>
            <a:ext cx="4858132" cy="4500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continuous</a:t>
            </a:r>
            <a:r>
              <a:rPr lang="it-IT" sz="2000" dirty="0">
                <a:latin typeface="Bahnschrift SemiCondensed" panose="020B0502040204020203" pitchFamily="34" charset="0"/>
              </a:rPr>
              <a:t> derivative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for </a:t>
            </a:r>
            <a:r>
              <a:rPr lang="it-IT" sz="2000" dirty="0" err="1">
                <a:latin typeface="Bahnschrift SemiCondensed" panose="020B0502040204020203" pitchFamily="34" charset="0"/>
              </a:rPr>
              <a:t>derivaives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extremely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simple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does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not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discontiuities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suitable</a:t>
            </a:r>
            <a:r>
              <a:rPr lang="it-IT" sz="2000" dirty="0">
                <a:latin typeface="Bahnschrift SemiCondensed" panose="020B0502040204020203" pitchFamily="34" charset="0"/>
              </a:rPr>
              <a:t> for 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C151DC-EC64-C081-057D-8B439CD53B8D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784C5C-1FFC-2081-2199-BF2D1932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5001769" y="3909325"/>
            <a:ext cx="6145230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linear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angular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nevere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convergin</a:t>
            </a:r>
            <a:r>
              <a:rPr lang="it-IT" sz="2000" dirty="0">
                <a:latin typeface="Bahnschrift SemiCondensed" panose="020B0502040204020203" pitchFamily="34" charset="0"/>
              </a:rPr>
              <a:t> to zero </a:t>
            </a:r>
            <a:r>
              <a:rPr lang="it-IT" sz="2000" dirty="0" err="1">
                <a:latin typeface="Bahnschrift SemiCondensed" panose="020B0502040204020203" pitchFamily="34" charset="0"/>
              </a:rPr>
              <a:t>together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9" y="1399430"/>
            <a:ext cx="7164931" cy="22804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A6EB3F-7267-F1C4-A191-60A50CEDFE8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E22D7-4E9A-6447-F5F0-AF4D09B4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5058115" y="4277953"/>
            <a:ext cx="6145230" cy="16924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Possible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67" y="1360798"/>
            <a:ext cx="5689043" cy="26899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7BC4D-2E46-0831-0EF8-875A533EFD28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E823FE-7905-B57C-88F0-D83E86B6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4967691" y="4193078"/>
            <a:ext cx="6145230" cy="17205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Few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b="1" dirty="0">
                <a:latin typeface="Bahnschrift SemiCondensed" panose="020B0502040204020203" pitchFamily="34" charset="0"/>
              </a:rPr>
              <a:t> and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29" y="1381624"/>
            <a:ext cx="5846216" cy="25274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02904"/>
            <a:ext cx="4457031" cy="43925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Discrete time derivative: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Helps to </a:t>
            </a:r>
            <a:r>
              <a:rPr lang="it-IT" sz="2400" dirty="0" err="1">
                <a:latin typeface="Bahnschrift SemiCondensed" panose="020B0502040204020203" pitchFamily="34" charset="0"/>
              </a:rPr>
              <a:t>avoid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explosion</a:t>
            </a:r>
            <a:r>
              <a:rPr lang="it-IT" sz="2400" dirty="0">
                <a:latin typeface="Bahnschrift SemiCondensed" panose="020B0502040204020203" pitchFamily="34" charset="0"/>
              </a:rPr>
              <a:t> of derivative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if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combined</a:t>
            </a:r>
            <a:r>
              <a:rPr lang="it-IT" sz="2400" dirty="0">
                <a:latin typeface="Bahnschrift SemiCondensed" panose="020B0502040204020203" pitchFamily="34" charset="0"/>
              </a:rPr>
              <a:t> with </a:t>
            </a:r>
            <a:r>
              <a:rPr lang="it-IT" sz="2400" dirty="0" err="1">
                <a:latin typeface="Bahnschrift SemiCondensed" panose="020B0502040204020203" pitchFamily="34" charset="0"/>
              </a:rPr>
              <a:t>saturation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blocks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it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gives</a:t>
            </a:r>
            <a:r>
              <a:rPr lang="it-IT" sz="2400" dirty="0">
                <a:latin typeface="Bahnschrift SemiCondensed" panose="020B0502040204020203" pitchFamily="34" charset="0"/>
              </a:rPr>
              <a:t> an </a:t>
            </a:r>
            <a:r>
              <a:rPr lang="it-IT" sz="2400" dirty="0" err="1">
                <a:latin typeface="Bahnschrift SemiCondensed" panose="020B0502040204020203" pitchFamily="34" charset="0"/>
              </a:rPr>
              <a:t>acceptable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implementation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dirty="0">
                <a:latin typeface="Bahnschrift SemiCondensed" panose="020B0502040204020203" pitchFamily="34" charset="0"/>
              </a:rPr>
              <a:t> from zero 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60582-67AA-EA5F-EE29-AF0B4055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93" y="3045931"/>
            <a:ext cx="2181870" cy="1458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Limit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3214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9501"/>
              </p:ext>
            </p:extLst>
          </p:nvPr>
        </p:nvGraphicFramePr>
        <p:xfrm>
          <a:off x="1713997" y="1516452"/>
          <a:ext cx="8764005" cy="420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476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291841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233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 dynamics</a:t>
                      </a:r>
                    </a:p>
                    <a:p>
                      <a:pPr algn="ctr"/>
                      <a:r>
                        <a:rPr lang="en-GB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Sensitivity</a:t>
                      </a:r>
                    </a:p>
                    <a:p>
                      <a:pPr algn="ctr"/>
                      <a:r>
                        <a:rPr lang="en-GB" sz="1400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approximation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Decoupled dynamics</a:t>
                      </a:r>
                    </a:p>
                    <a:p>
                      <a:pPr algn="ctr"/>
                      <a:r>
                        <a:rPr lang="en-GB" dirty="0"/>
                        <a:t>No differential flatness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differential flatness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b="1" dirty="0">
                <a:latin typeface="Bahnschrift SemiCondensed" panose="020B0502040204020203" pitchFamily="34" charset="0"/>
              </a:rPr>
              <a:t>INDEPENDENTLY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methodologies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55983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any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movement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 of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</a:t>
            </a:r>
            <a:r>
              <a:rPr lang="it-IT" sz="2000" dirty="0">
                <a:latin typeface="Bahnschrift SemiCondensed" panose="020B0502040204020203" pitchFamily="34" charset="0"/>
              </a:rPr>
              <a:t>,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meaning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center of mass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as</a:t>
            </a:r>
            <a:r>
              <a:rPr lang="it-IT" sz="2000" dirty="0">
                <a:latin typeface="Bahnschrift SemiCondensed" panose="020B0502040204020203" pitchFamily="34" charset="0"/>
              </a:rPr>
              <a:t> rendez-vous point.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946EB3-6FD2-E8EC-EE12-E34072E34710}"/>
                  </a:ext>
                </a:extLst>
              </p:cNvPr>
              <p:cNvSpPr txBox="1"/>
              <p:nvPr/>
            </p:nvSpPr>
            <p:spPr>
              <a:xfrm>
                <a:off x="-1076785" y="4616892"/>
                <a:ext cx="516636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dirty="0"/>
                  <a:t>			P 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946EB3-6FD2-E8EC-EE12-E34072E3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6785" y="4616892"/>
                <a:ext cx="516636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46839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847196"/>
            <a:ext cx="5279894" cy="189326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which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760" y="1340637"/>
            <a:ext cx="7396480" cy="610084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117955"/>
            <a:ext cx="5167083" cy="39913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Widescreen</PresentationFormat>
  <Paragraphs>180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NON-LINEAR CONTROLLER - IMPLEMENTATION</vt:lpstr>
      <vt:lpstr>NON-LINEAR CONTROLLER - RESULTS</vt:lpstr>
      <vt:lpstr>NON-LINEAR CONTROLLER - RESULTS</vt:lpstr>
      <vt:lpstr>SAGITTAL CONTROLLER- IMPLEMENTATION</vt:lpstr>
      <vt:lpstr>SAGITTAL CONTROLLER - RESULTS</vt:lpstr>
      <vt:lpstr>SAGITTAL CONTROLLER - RESULTS</vt:lpstr>
      <vt:lpstr>D. DERIVATIVE CONTROLLER - IMPLEMENTATION</vt:lpstr>
      <vt:lpstr>DOUBLE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50</cp:revision>
  <dcterms:created xsi:type="dcterms:W3CDTF">2024-01-06T13:47:51Z</dcterms:created>
  <dcterms:modified xsi:type="dcterms:W3CDTF">2024-02-11T13:47:24Z</dcterms:modified>
</cp:coreProperties>
</file>