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b4e1597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b4e1597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b4e159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b4e159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b4e1597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b4e1597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b4e1597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b4e1597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b4e15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b4e15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b4e1597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b4e1597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b4e1597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b4e1597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0266c4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0266c4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0266c4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0266c4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b4e159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b4e159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b4e1597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b4e1597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iphertechnic.com/install-opencv-python-on-raspberry-p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Marine_Electronics_Associ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AutoKAP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Korkiakoski, Paasonen, Sirviö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OpenCV.VideoCapture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Kameraolio luotiin OpenCV:n VideoCapture-luokasta : capture = cv2.VideoCapture(0)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VideoCapture luokka videoiden, kuvien ja kameran käsittelyyn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Luotua oliota kamerasta voidaan käsitellä OpenCV:n omilla metodeilla.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Oliosta saadaan napattua freimejä ja jokaista freimiä pystyään muokkaamaan muuntamalla esimerkiksi kuvan värejä ja kuvan kokoa.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OpenCV:n asennus vie ohjeiden mukaan 2-8 tuntia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Asennus:</a:t>
            </a:r>
            <a:r>
              <a:rPr lang="fi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f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https://www.deciphertechnic.com/install-opencv-python-on-raspberry-pi/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Kuva selaimeen</a:t>
            </a:r>
            <a:endParaRPr sz="1800"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552350" y="1685850"/>
            <a:ext cx="36834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Miniserveri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Kuva striimataan selaimeen luoden ohjelmassa yksinkertainen pieni serveripalvelinolio BaseHTTPRequestHandler-luokan avulla käsitelläksemme muutamia HTTP pyyntöjä GET-metodilla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750" y="1374100"/>
            <a:ext cx="4451574" cy="25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18000" y="3680500"/>
            <a:ext cx="76887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Cascade Classifier Training</a:t>
            </a:r>
            <a:endParaRPr sz="18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167450" y="4047700"/>
            <a:ext cx="36834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Haar &amp; Lbp -koulutus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7650" y="1195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AutoKAP-sovellus</a:t>
            </a:r>
            <a:endParaRPr dirty="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50" y="522000"/>
            <a:ext cx="3517149" cy="29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7650" y="1730875"/>
            <a:ext cx="76887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Voidaan asentaa mille tahansa PC:lle tai Raspberrylle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Django framework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Käytettyjä kieliä: Python, HTML, Javascript (Nucleo: C++)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Tekee internet sivun, luo palvelimen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Sisältää SerialRead luokan, jota käytetään Nucleoiden lähettämän datan keräämiseen.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Lukee dataa erillisessä säikeessä ja tallentaa arvot sekä tietokantaan, että tekstitiedostoon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Sivu hakee Google karttapohjan ja näyttää sijainnin. Kartta ja sijainti päivittyy  sekunnin välein. Ei tarvetta koko sivun päivittämiselle.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Mikäli yhteys GPS satelliitteihin katkeaa, SerialRead lähettää viimeisimmät sijainti- , nopeus-  ja suuntatiedot toiselle Nucleolle ja jää odottamaan laskettua uutta sijainti tietoa.</a:t>
            </a:r>
            <a:br>
              <a:rPr lang="fi" sz="1000" dirty="0"/>
            </a:br>
            <a:endParaRPr sz="1000" dirty="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 dirty="0"/>
              <a:t>Videokuva tuodaan toisesta osoitteesta ja näytetään kartan alla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Sisällys: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Yleistä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GPS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Paikannus ilman GPS signaalia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Kuvantunnistus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AutoKAP-sovellus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Yleistä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438" y="2078875"/>
            <a:ext cx="3072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" sz="1000" dirty="0"/>
              <a:t>Raspberry Pi 3 Model B</a:t>
            </a:r>
            <a:br>
              <a:rPr lang="fi" sz="1000" dirty="0"/>
            </a:br>
            <a:r>
              <a:rPr lang="fi" sz="800" dirty="0"/>
              <a:t>-	64 GB suoritin, 1GB keskusmuistia </a:t>
            </a:r>
            <a:br>
              <a:rPr lang="fi" sz="800" dirty="0"/>
            </a:br>
            <a:r>
              <a:rPr lang="fi" sz="800" dirty="0"/>
              <a:t>-	32 GB muistikortti.</a:t>
            </a:r>
            <a:br>
              <a:rPr lang="fi" sz="800" dirty="0"/>
            </a:br>
            <a:br>
              <a:rPr lang="fi" sz="1000" dirty="0"/>
            </a:br>
            <a:r>
              <a:rPr lang="fi" sz="1000" dirty="0"/>
              <a:t>Raspbian Stretch -käyttöjärjestelmä</a:t>
            </a:r>
            <a:br>
              <a:rPr lang="fi" sz="1000" dirty="0"/>
            </a:br>
            <a:r>
              <a:rPr lang="fi" sz="800" dirty="0"/>
              <a:t>-	lokakuussa 2018 julkaistu </a:t>
            </a:r>
            <a:br>
              <a:rPr lang="fi" sz="800" dirty="0"/>
            </a:br>
            <a:r>
              <a:rPr lang="fi" sz="800" dirty="0"/>
              <a:t>-	Raspbian GNU/Linux 9  </a:t>
            </a:r>
            <a:br>
              <a:rPr lang="fi" sz="800" dirty="0"/>
            </a:br>
            <a:r>
              <a:rPr lang="fi" sz="800" dirty="0"/>
              <a:t>-  https://www.raspberrypi.org/downloads/raspbian/</a:t>
            </a:r>
            <a:br>
              <a:rPr lang="fi" sz="800" dirty="0"/>
            </a:br>
            <a:br>
              <a:rPr lang="fi" sz="1000" dirty="0"/>
            </a:br>
            <a:r>
              <a:rPr lang="fi" sz="1000" dirty="0"/>
              <a:t>Kameramoduuli</a:t>
            </a:r>
            <a:br>
              <a:rPr lang="fi" sz="1000" dirty="0"/>
            </a:br>
            <a:r>
              <a:rPr lang="fi" sz="800" dirty="0"/>
              <a:t>-	Raspberry Pi 8.0 Mpix v2</a:t>
            </a:r>
            <a:br>
              <a:rPr lang="fi" sz="800" dirty="0"/>
            </a:br>
            <a:r>
              <a:rPr lang="fi" sz="800" dirty="0"/>
              <a:t>-	CSi-portti, GPIO-kaapeli</a:t>
            </a:r>
            <a:br>
              <a:rPr lang="fi" sz="800" dirty="0"/>
            </a:br>
            <a:r>
              <a:rPr lang="fi" sz="800" dirty="0"/>
              <a:t>-	30 fps</a:t>
            </a:r>
            <a:br>
              <a:rPr lang="fi" sz="1000" dirty="0"/>
            </a:br>
            <a:endParaRPr sz="1000"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40" y="1366477"/>
            <a:ext cx="3509075" cy="3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15">
            <a:extLst>
              <a:ext uri="{FF2B5EF4-FFF2-40B4-BE49-F238E27FC236}">
                <a16:creationId xmlns:a16="http://schemas.microsoft.com/office/drawing/2014/main" id="{C47334D7-04BD-4E3C-B2BB-A1077BD92882}"/>
              </a:ext>
            </a:extLst>
          </p:cNvPr>
          <p:cNvSpPr txBox="1">
            <a:spLocks/>
          </p:cNvSpPr>
          <p:nvPr/>
        </p:nvSpPr>
        <p:spPr>
          <a:xfrm>
            <a:off x="3027778" y="2078875"/>
            <a:ext cx="38598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fi-FI" sz="1000" dirty="0" err="1"/>
              <a:t>Sparkfun</a:t>
            </a:r>
            <a:r>
              <a:rPr lang="fi-FI" sz="1000" dirty="0"/>
              <a:t> Venus GPS</a:t>
            </a:r>
            <a:br>
              <a:rPr lang="fi-FI" sz="1000" dirty="0"/>
            </a:br>
            <a:r>
              <a:rPr lang="fi-FI" sz="800" dirty="0"/>
              <a:t>-	NMEA-0183 Protokolla (RMC)</a:t>
            </a:r>
            <a:br>
              <a:rPr lang="fi-FI" sz="800" dirty="0"/>
            </a:br>
            <a:r>
              <a:rPr lang="fi-FI" sz="800" dirty="0"/>
              <a:t>-	3.3V</a:t>
            </a:r>
            <a:br>
              <a:rPr lang="fi-FI" sz="800" dirty="0"/>
            </a:br>
            <a:r>
              <a:rPr lang="fi-FI" sz="800" dirty="0"/>
              <a:t>-	tarkkuus 2.5m CEP</a:t>
            </a:r>
            <a:br>
              <a:rPr lang="fi-FI" sz="800" dirty="0"/>
            </a:br>
            <a:r>
              <a:rPr lang="fi-FI" sz="800" dirty="0"/>
              <a:t>-	1Hz päivitys nopeus (</a:t>
            </a:r>
            <a:r>
              <a:rPr lang="fi-FI" sz="800" dirty="0" err="1"/>
              <a:t>max</a:t>
            </a:r>
            <a:r>
              <a:rPr lang="fi-FI" sz="800" dirty="0"/>
              <a:t> 20Hz)</a:t>
            </a:r>
            <a:br>
              <a:rPr lang="fi-FI" sz="800" dirty="0"/>
            </a:br>
            <a:r>
              <a:rPr lang="fi-FI" sz="800" dirty="0"/>
              <a:t>-	UART (</a:t>
            </a:r>
            <a:r>
              <a:rPr lang="fi-FI" sz="800" dirty="0" err="1"/>
              <a:t>baud</a:t>
            </a:r>
            <a:r>
              <a:rPr lang="fi-FI" sz="800" dirty="0"/>
              <a:t> 9600, </a:t>
            </a:r>
            <a:r>
              <a:rPr lang="fi-FI" sz="800" dirty="0" err="1"/>
              <a:t>max</a:t>
            </a:r>
            <a:r>
              <a:rPr lang="fi-FI" sz="800" dirty="0"/>
              <a:t>. 115200)</a:t>
            </a:r>
            <a:br>
              <a:rPr lang="fi-FI" sz="1000" dirty="0"/>
            </a:br>
            <a:r>
              <a:rPr lang="fi-FI" sz="1000" dirty="0"/>
              <a:t>GY-50</a:t>
            </a:r>
            <a:br>
              <a:rPr lang="fi-FI" sz="1000" dirty="0"/>
            </a:br>
            <a:r>
              <a:rPr lang="fi-FI" sz="800" dirty="0"/>
              <a:t>-	3-akselinen gyroskooppi</a:t>
            </a:r>
            <a:br>
              <a:rPr lang="fi-FI" sz="800" dirty="0"/>
            </a:br>
            <a:r>
              <a:rPr lang="fi-FI" sz="800" dirty="0"/>
              <a:t>- 	+/- 2000dps</a:t>
            </a:r>
            <a:br>
              <a:rPr lang="fi-FI" sz="800" dirty="0"/>
            </a:br>
            <a:r>
              <a:rPr lang="fi-FI" sz="800" dirty="0"/>
              <a:t>-	I2C</a:t>
            </a:r>
            <a:br>
              <a:rPr lang="fi-FI" sz="1000" dirty="0"/>
            </a:br>
            <a:r>
              <a:rPr lang="fi-FI" sz="1000" dirty="0"/>
              <a:t>GY-61</a:t>
            </a:r>
            <a:br>
              <a:rPr lang="fi-FI" sz="1000" dirty="0"/>
            </a:br>
            <a:r>
              <a:rPr lang="fi-FI" sz="800" dirty="0"/>
              <a:t>-	3-akselinen kiihtyvyysanturi</a:t>
            </a:r>
            <a:br>
              <a:rPr lang="fi-FI" sz="800" dirty="0"/>
            </a:br>
            <a:r>
              <a:rPr lang="fi-FI" sz="800" dirty="0"/>
              <a:t>-	+/- 3g</a:t>
            </a:r>
            <a:br>
              <a:rPr lang="fi-FI" sz="1000" dirty="0"/>
            </a:br>
            <a:endParaRPr lang="fi-FI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GPS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Sparkfun Venus GPS</a:t>
            </a:r>
            <a:endParaRPr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i" sz="1000"/>
              <a:t>Poimii GPS datan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/>
              <a:t>Muodostaa NMEA-standartoidun lauseen</a:t>
            </a:r>
            <a:br>
              <a:rPr lang="fi" sz="1000"/>
            </a:br>
            <a:r>
              <a:rPr lang="fi" sz="800"/>
              <a:t>(</a:t>
            </a:r>
            <a:r>
              <a:rPr lang="fi" sz="9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National Marine Electronics Association</a:t>
            </a:r>
            <a:r>
              <a:rPr lang="fi" sz="800"/>
              <a:t>)</a:t>
            </a:r>
            <a:endParaRPr sz="11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/>
              <a:t>Sisältää useita eri tapoja ilmaista sijainti tiedot,</a:t>
            </a:r>
            <a:br>
              <a:rPr lang="fi" sz="1000"/>
            </a:br>
            <a:r>
              <a:rPr lang="fi" sz="1000"/>
              <a:t>joista on mahdollista valita mitä komponentti</a:t>
            </a:r>
            <a:br>
              <a:rPr lang="fi" sz="1000"/>
            </a:br>
            <a:r>
              <a:rPr lang="fi" sz="1000"/>
              <a:t>lähettää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i" sz="1000"/>
              <a:t>Nucleo lukee data pinniltä lauseen, poimii</a:t>
            </a:r>
            <a:br>
              <a:rPr lang="fi" sz="1000"/>
            </a:br>
            <a:r>
              <a:rPr lang="fi" sz="1000"/>
              <a:t>siitä tarvittavat tiedot, suorittaa laskutoimitukset</a:t>
            </a:r>
            <a:br>
              <a:rPr lang="fi" sz="1000"/>
            </a:br>
            <a:r>
              <a:rPr lang="fi" sz="1000"/>
              <a:t>ja lähettää uudelleen muodostetun lauseen</a:t>
            </a:r>
            <a:br>
              <a:rPr lang="fi" sz="1000"/>
            </a:br>
            <a:r>
              <a:rPr lang="fi" sz="1000"/>
              <a:t>Raspberrylle</a:t>
            </a:r>
            <a:endParaRPr sz="1000"/>
          </a:p>
        </p:txBody>
      </p:sp>
      <p:sp>
        <p:nvSpPr>
          <p:cNvPr id="108" name="Google Shape;108;p16"/>
          <p:cNvSpPr txBox="1"/>
          <p:nvPr/>
        </p:nvSpPr>
        <p:spPr>
          <a:xfrm>
            <a:off x="4015950" y="591600"/>
            <a:ext cx="60414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Receiver Type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L1 frequency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GPS C/A code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SBAS capable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65-channel architecture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8 million time-frequency searches per second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Accuracy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Position 2.5m CEP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Velocity 0.1m/sec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Timing 60ns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Open Sky TTFF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29 second cold start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3.5 second with AGPS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1 second hot start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Reacquisition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&lt; 1s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Sensitivity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-165dBm tracking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-148dBm cold start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Update Rate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1 / 2 / 4 / 5 / 8 / 10 / 20 Hz (default 1Hz)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Dynamics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4G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Operational Limits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Altitude &lt; 18,000m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Velocity &lt; 515m/s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Datum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Default WGS-84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Interface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UART LVTTL level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Baud Rate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4800 / 9600 / 38400 / 115200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/>
              <a:t>Protocol</a:t>
            </a:r>
            <a:endParaRPr sz="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800"/>
              <a:t>NMEA-0183 V3.01, GGA, GLL, GSA, GSV, RMC, VTG, SkyTraq Binary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NMEA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000" dirty="0"/>
              <a:t>RMC - NMEA has its own version of essential gps pvt (position, velocity, time) data. It is called RMC, The Recommended Minimum, which will look similar to:</a:t>
            </a:r>
            <a:br>
              <a:rPr lang="fi" sz="1000" dirty="0"/>
            </a:br>
            <a:br>
              <a:rPr lang="fi" sz="1000" dirty="0"/>
            </a:br>
            <a:r>
              <a:rPr lang="fi" sz="1400" dirty="0"/>
              <a:t>$GPRMC,123519,A,4807.038,N,01131.000,E,022.4,084.4,230394,003.1,W*6A</a:t>
            </a:r>
            <a:br>
              <a:rPr lang="fi" sz="1400" dirty="0"/>
            </a:br>
            <a:r>
              <a:rPr lang="fi" sz="1400" dirty="0"/>
              <a:t>                                                                       		  </a:t>
            </a:r>
            <a:r>
              <a:rPr lang="fi" sz="1100" dirty="0"/>
              <a:t>Koordinaattien muuntaminen DMS -&gt; DD:   .d = M.m / 60 </a:t>
            </a:r>
            <a:br>
              <a:rPr lang="fi" sz="1100" dirty="0"/>
            </a:br>
            <a:r>
              <a:rPr lang="fi" sz="1100" dirty="0"/>
              <a:t>				   Decimal Degrees = Degrees + .d</a:t>
            </a:r>
            <a:br>
              <a:rPr lang="fi" sz="1100" dirty="0"/>
            </a:br>
            <a:r>
              <a:rPr lang="fi" sz="1100" dirty="0"/>
              <a:t>				   eli:   DD latitude = 48 + 7.038/60</a:t>
            </a:r>
            <a:br>
              <a:rPr lang="fi" sz="1100" dirty="0"/>
            </a:br>
            <a:r>
              <a:rPr lang="fi" sz="1100" dirty="0"/>
              <a:t>				   DD longitude = 11 + 31.000/60</a:t>
            </a:r>
            <a:br>
              <a:rPr lang="fi" sz="1100" dirty="0"/>
            </a:br>
            <a:r>
              <a:rPr lang="fi" sz="1100" dirty="0"/>
              <a:t>				   Nopeus on solmuina,  joten se on muutettava  km/h:</a:t>
            </a:r>
            <a:br>
              <a:rPr lang="fi" sz="1100" dirty="0"/>
            </a:br>
            <a:r>
              <a:rPr lang="fi" sz="1100" dirty="0"/>
              <a:t>				  km/h = knots * 1.852 eli: 22.4 * 1.852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i" sz="1400" b="1" dirty="0">
                <a:solidFill>
                  <a:srgbClr val="FF0000"/>
                </a:solidFill>
              </a:rPr>
            </a:br>
            <a:endParaRPr sz="1400" b="1" dirty="0">
              <a:solidFill>
                <a:srgbClr val="FF0000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25850" y="3068909"/>
            <a:ext cx="2498700" cy="1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Where: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RMC          Recommended Minimum sentence C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123519       Fix taken at 12:35:19 UTC                                                      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A            Status A=active or V=Void.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4807.038,N   Latitude 48 deg 07.038' N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01131.000,E  Longitude 11 deg 31.000' E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022.4        Speed over the ground in knots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084.4        Track angle in degrees True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230394       Date - 23rd of March 1994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003.1,W      Magnetic Variation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*6A          The checksum data, always begins with *</a:t>
            </a:r>
            <a:br>
              <a:rPr lang="fi" sz="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dirty="0"/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7F7246EA-B6EA-48B2-8858-DC920677757F}"/>
              </a:ext>
            </a:extLst>
          </p:cNvPr>
          <p:cNvSpPr txBox="1"/>
          <p:nvPr/>
        </p:nvSpPr>
        <p:spPr>
          <a:xfrm>
            <a:off x="4458990" y="4171716"/>
            <a:ext cx="4756856" cy="87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SzPts val="1100"/>
            </a:pPr>
            <a:r>
              <a:rPr lang="fi" b="1" dirty="0">
                <a:solidFill>
                  <a:srgbClr val="FF0000"/>
                </a:solidFill>
              </a:rPr>
              <a:t>Raspberrylle lähetettävä lause:</a:t>
            </a:r>
            <a:br>
              <a:rPr lang="fi" b="1" dirty="0">
                <a:solidFill>
                  <a:srgbClr val="FF0000"/>
                </a:solidFill>
              </a:rPr>
            </a:br>
            <a:r>
              <a:rPr lang="fi" b="1" dirty="0">
                <a:solidFill>
                  <a:srgbClr val="FF0000"/>
                </a:solidFill>
              </a:rPr>
              <a:t>	A,48.1173,11.5166,41.4,084.4\n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Paikannus kun GPS-signaali katoaa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Koordinaatit, suunta ja nopeus lähetetään Nucleolle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Kiihtyvyysanturilta ja gyroskoopilta dataa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Lasketaan nopeus kiihtyvyydestä ja edelleen kuljettu matka nopeudesta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Kulkusuunta saadaan kulmanopeuden perusteella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Herkkä virheelle ja biasille, koska integroidessa virhe kertautuu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/>
              <a:t>Nyt voidaan käyttää Haversinen kaavaa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Haversinen kaava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Kaavalla voidaan laskea lyhin etäisyys kahden pallon pinnalla olevan pisteen välillä, kun näiden leveys- ja pituusasteet tiedetään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Tästä voidaan johtaa kaava uusien koordinaattien laskemiseen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Ei ota huomioon korkeuseroja eikä sitä että maapallo on ellipsoidi</a:t>
            </a:r>
            <a:endParaRPr sz="1400"/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i" sz="1400">
                <a:solidFill>
                  <a:srgbClr val="000000"/>
                </a:solidFill>
              </a:rPr>
              <a:t>φ2 = asin( sin φ1 ⋅ cos δ + cos φ1 ⋅ sin δ ⋅ cos θ 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i" sz="1400">
                <a:solidFill>
                  <a:srgbClr val="000000"/>
                </a:solidFill>
              </a:rPr>
              <a:t>λ2 = λ1 + atan2( sin θ ⋅ sin δ ⋅ cos φ1, cos δ − sin φ1 ⋅ sin φ2 )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 sz="1400"/>
              <a:t>missä </a:t>
            </a:r>
            <a:r>
              <a:rPr lang="fi" sz="1400">
                <a:solidFill>
                  <a:srgbClr val="000000"/>
                </a:solidFill>
              </a:rPr>
              <a:t>φ on leveysasteet, λ pituusasteet, θ suunta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i" sz="1400">
                <a:solidFill>
                  <a:srgbClr val="000000"/>
                </a:solidFill>
              </a:rPr>
              <a:t>δ = d/R, eli etäisyys jaettuna maapallon säteellä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Kuvantunnistus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 rot="396691">
            <a:off x="5093300" y="215870"/>
            <a:ext cx="4124076" cy="2992851"/>
          </a:xfrm>
          <a:prstGeom prst="rect">
            <a:avLst/>
          </a:prstGeom>
          <a:noFill/>
          <a:ln>
            <a:noFill/>
          </a:ln>
          <a:effectLst>
            <a:outerShdw blurRad="514350" dist="104775" dir="5400000" algn="bl" rotWithShape="0">
              <a:srgbClr val="000000">
                <a:alpha val="29000"/>
              </a:srgbClr>
            </a:outerShdw>
          </a:effectLst>
        </p:spPr>
      </p:pic>
      <p:sp>
        <p:nvSpPr>
          <p:cNvPr id="134" name="Google Shape;134;p20"/>
          <p:cNvSpPr txBox="1"/>
          <p:nvPr/>
        </p:nvSpPr>
        <p:spPr>
          <a:xfrm>
            <a:off x="4117675" y="71020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89100" y="1972750"/>
            <a:ext cx="7926900" cy="26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AutoKAP sovelluksen haluttiin tunnistavan liikennemerkit liikenteessä ja varoittavan alueella vallitsevasta nopeusrajoituksesta.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AutoKAP:n kuvantunnistus toteutettiin keräämällä kuvista keypointit SIFT-algoritmin avulla ja vertailemalla keypointteja OpenCV:n liitännäisenä olevan FLANN -kirjaston FlannBasedMatcher-liitännäiseen pohjautuen.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FLANN tulee sanoista Fast Library for Approximate Nearest Neighbors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Vertailu toteutetaan sovelluksessa run_flann metodissa, minne parametrinä viedään kameran videolta napattu kuva, joka on kevenntty pienentämällä ja käsittelemällä kuva mustavalkoiseksi OpenCV:n avulla.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 amt="46000"/>
          </a:blip>
          <a:srcRect l="8968" r="30761"/>
          <a:stretch/>
        </p:blipFill>
        <p:spPr>
          <a:xfrm>
            <a:off x="6513650" y="817825"/>
            <a:ext cx="2697300" cy="39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99900" y="1355850"/>
            <a:ext cx="76887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FLANN-kirjaston avulla freimistä tunnistetaan keypointit ja niitä verrataan projektin kansiossa </a:t>
            </a:r>
            <a:b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oleviin kuviin liikennemerkeistä. Kuvat on nimetty kuvassa olevan liikennemerkin nopeuden </a:t>
            </a:r>
            <a:b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arvon mukaan. Kun vertailun tulos saa positiivisen tuloksen, sovellus palauttaa kuvan nimen </a:t>
            </a:r>
            <a:b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 nopeuden arvon.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fi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https://docs.opencv.org/3.0-beta/doc/py_tutorials/py_feature2d/py_matcher/py_matcher.html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925" y="2596950"/>
            <a:ext cx="4776836" cy="21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536</Words>
  <Application>Microsoft Office PowerPoint</Application>
  <PresentationFormat>Näytössä katseltava esitys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Streamline</vt:lpstr>
      <vt:lpstr>AutoKAP</vt:lpstr>
      <vt:lpstr>Sisällys:</vt:lpstr>
      <vt:lpstr>Yleistä</vt:lpstr>
      <vt:lpstr>GPS</vt:lpstr>
      <vt:lpstr>NMEA</vt:lpstr>
      <vt:lpstr>Paikannus kun GPS-signaali katoaa</vt:lpstr>
      <vt:lpstr>Haversinen kaava</vt:lpstr>
      <vt:lpstr>Kuvantunnistus</vt:lpstr>
      <vt:lpstr>PowerPoint-esitys</vt:lpstr>
      <vt:lpstr>OpenCV.VideoCapture</vt:lpstr>
      <vt:lpstr>Cascade Classifier Training</vt:lpstr>
      <vt:lpstr>AutoKAP-sovellus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AutoKAP</dc:title>
  <dc:creator>Pipsa Korkiakoski</dc:creator>
  <cp:lastModifiedBy>Pipsa Korkiakoski</cp:lastModifiedBy>
  <cp:revision>7</cp:revision>
  <dcterms:modified xsi:type="dcterms:W3CDTF">2018-12-17T07:15:16Z</dcterms:modified>
</cp:coreProperties>
</file>