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15" r:id="rId2"/>
  </p:sldIdLst>
  <p:sldSz cx="10972800" cy="6400800"/>
  <p:notesSz cx="6858000" cy="9144000"/>
  <p:custDataLst>
    <p:tags r:id="rId4"/>
  </p:custDataLst>
  <p:defaultTextStyle>
    <a:defPPr>
      <a:defRPr lang="en-US"/>
    </a:defPPr>
    <a:lvl1pPr marL="0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1pPr>
    <a:lvl2pPr marL="416966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2pPr>
    <a:lvl3pPr marL="833933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3pPr>
    <a:lvl4pPr marL="1250899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4pPr>
    <a:lvl5pPr marL="1667866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5pPr>
    <a:lvl6pPr marL="2084832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6pPr>
    <a:lvl7pPr marL="2501798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7pPr>
    <a:lvl8pPr marL="2918765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8pPr>
    <a:lvl9pPr marL="3335731" algn="l" defTabSz="833933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DBAF"/>
    <a:srgbClr val="ED7D31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8" autoAdjust="0"/>
    <p:restoredTop sz="94660"/>
  </p:normalViewPr>
  <p:slideViewPr>
    <p:cSldViewPr snapToGrid="0">
      <p:cViewPr varScale="1">
        <p:scale>
          <a:sx n="77" d="100"/>
          <a:sy n="77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30144-D83F-4DD0-B22B-F0E2AB266648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DB857-5597-4A0A-9DA9-8CB975BA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15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47539"/>
            <a:ext cx="8229600" cy="222842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1902"/>
            <a:ext cx="8229600" cy="1545378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41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1639F-2EB6-B543-912E-5E373A13A4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E6AC67-C13F-384F-91DE-23469681B7C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40783"/>
            <a:ext cx="236601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40783"/>
            <a:ext cx="696087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44B1F-FBBD-5645-9EA3-CC9903B5B42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677220-9C73-6B4B-91A0-D2F80EA0E3A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2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A61C83-6F25-5C49-82C3-F577CBF1022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36328"/>
            <a:ext cx="1074205" cy="459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7A1FCA-DBEB-A94D-9484-5FF627C2343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3157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0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595756"/>
            <a:ext cx="9464040" cy="266255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283499"/>
            <a:ext cx="9464040" cy="1400175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119DD-D0B1-1F4F-99B7-A738733564E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1E16E6-20DE-0845-815A-5E7BA05C7A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703917"/>
            <a:ext cx="46634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703917"/>
            <a:ext cx="46634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D29578-5074-9B41-9C0C-E35AEA8CF8D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F715B3-5676-BA45-9AFD-7D10A40B42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0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40784"/>
            <a:ext cx="946404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569085"/>
            <a:ext cx="4642008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338070"/>
            <a:ext cx="464200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569085"/>
            <a:ext cx="4664869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338070"/>
            <a:ext cx="4664869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BB8AB0-6DF4-AD4C-BF0B-5CA896EED91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5CC874-1F32-F54A-BCB0-E97FE6916A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3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4780E-B74C-5C49-A74A-D08AA66F7A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55514-CE24-1A46-AC25-092F4B8D120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2BD35-0836-374D-AB6E-9751B404711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8F776-1003-4744-868F-6EAE8D655BD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4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21597"/>
            <a:ext cx="5554980" cy="45487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079E9C-CC5E-4A46-8031-8509F1B3EF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499D2-F500-094B-8B8E-AFB9A1BE7F6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4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21597"/>
            <a:ext cx="5554980" cy="45487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8B3B-A594-4F81-A62B-FA83D0BF233C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62A076-DD6C-E640-A8C6-246795862F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93478"/>
            <a:ext cx="1074205" cy="459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3E587E-3179-854B-97A0-11D9755CA3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188728"/>
            <a:ext cx="1074205" cy="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0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40784"/>
            <a:ext cx="946404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703917"/>
            <a:ext cx="946404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8B3B-A594-4F81-A62B-FA83D0BF233C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932594"/>
            <a:ext cx="3703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9C81A-7179-4747-AAC3-457BCF703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99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image" Target="../media/image3.emf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oleObject" Target="../embeddings/oleObject1.bin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image" Target="../media/image4.jfif"/><Relationship Id="rId10" Type="http://schemas.openxmlformats.org/officeDocument/2006/relationships/tags" Target="../tags/tag11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E99F54B-C1CD-4E1C-9215-25410B1944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592" imgH="595" progId="TCLayout.ActiveDocument.1">
                  <p:embed/>
                </p:oleObj>
              </mc:Choice>
              <mc:Fallback>
                <p:oleObj name="think-cell Slide" r:id="rId20" imgW="592" imgH="595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E99F54B-C1CD-4E1C-9215-25410B1944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C07A9A24-EE68-4738-B814-83F6D8B872C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32B610D-2E7D-4186-A295-16C565C17055}"/>
              </a:ext>
            </a:extLst>
          </p:cNvPr>
          <p:cNvSpPr/>
          <p:nvPr/>
        </p:nvSpPr>
        <p:spPr>
          <a:xfrm>
            <a:off x="142107" y="154644"/>
            <a:ext cx="10688583" cy="1204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70783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6802A7-6FD4-41A9-B4CC-9D95CD6BAC1A}"/>
              </a:ext>
            </a:extLst>
          </p:cNvPr>
          <p:cNvSpPr/>
          <p:nvPr/>
        </p:nvSpPr>
        <p:spPr>
          <a:xfrm>
            <a:off x="142109" y="1358736"/>
            <a:ext cx="10688583" cy="48874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72009" tIns="72009" rIns="72009" bIns="72009" anchor="ctr" anchorCtr="0">
            <a:noAutofit/>
          </a:bodyPr>
          <a:lstStyle/>
          <a:p>
            <a:pPr defTabSz="870783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E67FD6-6C66-4004-993C-1D24BFFFC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98910"/>
              </p:ext>
            </p:extLst>
          </p:nvPr>
        </p:nvGraphicFramePr>
        <p:xfrm>
          <a:off x="1455515" y="2785648"/>
          <a:ext cx="5117478" cy="21634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3993">
                  <a:extLst>
                    <a:ext uri="{9D8B030D-6E8A-4147-A177-3AD203B41FA5}">
                      <a16:colId xmlns:a16="http://schemas.microsoft.com/office/drawing/2014/main" val="52924502"/>
                    </a:ext>
                  </a:extLst>
                </a:gridCol>
                <a:gridCol w="1822230">
                  <a:extLst>
                    <a:ext uri="{9D8B030D-6E8A-4147-A177-3AD203B41FA5}">
                      <a16:colId xmlns:a16="http://schemas.microsoft.com/office/drawing/2014/main" val="3103698789"/>
                    </a:ext>
                  </a:extLst>
                </a:gridCol>
                <a:gridCol w="850057">
                  <a:extLst>
                    <a:ext uri="{9D8B030D-6E8A-4147-A177-3AD203B41FA5}">
                      <a16:colId xmlns:a16="http://schemas.microsoft.com/office/drawing/2014/main" val="3128353261"/>
                    </a:ext>
                  </a:extLst>
                </a:gridCol>
                <a:gridCol w="1761198">
                  <a:extLst>
                    <a:ext uri="{9D8B030D-6E8A-4147-A177-3AD203B41FA5}">
                      <a16:colId xmlns:a16="http://schemas.microsoft.com/office/drawing/2014/main" val="3951554125"/>
                    </a:ext>
                  </a:extLst>
                </a:gridCol>
              </a:tblGrid>
              <a:tr h="25564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j-lt"/>
                        </a:rPr>
                        <a:t>Category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Skills</a:t>
                      </a:r>
                    </a:p>
                  </a:txBody>
                  <a:tcPr marL="45720" marR="4572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j-lt"/>
                        </a:rPr>
                        <a:t>Exp (</a:t>
                      </a:r>
                      <a:r>
                        <a:rPr lang="en-US" sz="1200" b="1" u="none" strike="noStrike" dirty="0" err="1">
                          <a:effectLst/>
                          <a:latin typeface="+mj-lt"/>
                        </a:rPr>
                        <a:t>yrs</a:t>
                      </a:r>
                      <a:r>
                        <a:rPr lang="en-US" sz="1200" b="1" u="none" strike="noStrike" dirty="0">
                          <a:effectLst/>
                          <a:latin typeface="+mj-lt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+mj-lt"/>
                        </a:rPr>
                        <a:t>Details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108533"/>
                  </a:ext>
                </a:extLst>
              </a:tr>
              <a:tr h="426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Vertical</a:t>
                      </a:r>
                    </a:p>
                  </a:txBody>
                  <a:tcPr marL="45720" marR="45720" anchor="b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BFSI, Retail, Telecom</a:t>
                      </a:r>
                    </a:p>
                  </a:txBody>
                  <a:tcPr marL="45720" marR="45720" anchor="b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19</a:t>
                      </a:r>
                    </a:p>
                  </a:txBody>
                  <a:tcPr marL="45720" marR="45720" anchor="b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Served 9 clients</a:t>
                      </a:r>
                    </a:p>
                  </a:txBody>
                  <a:tcPr marL="45720" marR="45720" anchor="b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791105"/>
                  </a:ext>
                </a:extLst>
              </a:tr>
              <a:tr h="596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Insurance / Supply Chain / WES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9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Various responsibilities in Software development and Management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071175"/>
                  </a:ext>
                </a:extLst>
              </a:tr>
              <a:tr h="766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SAP BODS,  SQL Server,  GWDHIC, SPLUNK, SOAP, KAFKA,  ORACLE, RALLY, JIRA,  GWPC, DB2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22960" rtl="0" eaLnBrk="1" fontAlgn="b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15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Effectively used tools through out for project delivery and management</a:t>
                      </a:r>
                    </a:p>
                  </a:txBody>
                  <a:tcPr marL="45720" marR="45720" anchor="b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627155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55AFDE2-77C0-4A7C-AD62-27888F772F6B}"/>
              </a:ext>
            </a:extLst>
          </p:cNvPr>
          <p:cNvGrpSpPr/>
          <p:nvPr/>
        </p:nvGrpSpPr>
        <p:grpSpPr>
          <a:xfrm>
            <a:off x="6633773" y="1569841"/>
            <a:ext cx="4099402" cy="4645188"/>
            <a:chOff x="6715496" y="1535646"/>
            <a:chExt cx="4099402" cy="263569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40CCAD-5127-4FC3-B314-454896B893C7}"/>
                </a:ext>
              </a:extLst>
            </p:cNvPr>
            <p:cNvGrpSpPr/>
            <p:nvPr/>
          </p:nvGrpSpPr>
          <p:grpSpPr>
            <a:xfrm>
              <a:off x="6784400" y="1535646"/>
              <a:ext cx="3982792" cy="126400"/>
              <a:chOff x="240517" y="1448677"/>
              <a:chExt cx="3810000" cy="126400"/>
            </a:xfrm>
          </p:grpSpPr>
          <p:sp>
            <p:nvSpPr>
              <p:cNvPr id="123" name="!ObjectA-00537">
                <a:extLst>
                  <a:ext uri="{FF2B5EF4-FFF2-40B4-BE49-F238E27FC236}">
                    <a16:creationId xmlns:a16="http://schemas.microsoft.com/office/drawing/2014/main" id="{838788F7-225C-4F57-9E17-E6CE782DC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517" y="1448677"/>
                <a:ext cx="3810000" cy="126400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rgbClr r="0" g="0" b="0"/>
                    </a:solidFill>
                  </a14:hiddenFill>
                </a:ext>
              </a:extLst>
            </p:spPr>
            <p:txBody>
              <a:bodyPr vert="horz" wrap="square" lIns="0" tIns="0" rIns="0" bIns="18034" rtlCol="0" anchor="b" anchorCtr="0">
                <a:spAutoFit/>
              </a:bodyPr>
              <a:lstStyle>
                <a:lvl1pPr marL="205740" lvl="0" indent="-205740" defTabSz="822960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520"/>
                </a:lvl1pPr>
                <a:lvl2pPr marL="617220" lvl="1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2160"/>
                </a:lvl2pPr>
                <a:lvl3pPr marL="1028700" lvl="2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800"/>
                </a:lvl3pPr>
                <a:lvl4pPr marL="1440180" lvl="3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/>
                </a:lvl4pPr>
                <a:lvl5pPr marL="1851660" lvl="4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/>
                </a:lvl5pPr>
                <a:lvl6pPr marL="2263140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/>
                </a:lvl6pPr>
                <a:lvl7pPr marL="2674620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/>
                </a:lvl7pPr>
                <a:lvl8pPr marL="3086100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/>
                </a:lvl8pPr>
                <a:lvl9pPr marL="3497580" indent="-205740" defTabSz="822960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/>
                </a:lvl9pPr>
              </a:lstStyle>
              <a:p>
                <a:pPr marL="0" indent="0">
                  <a:buNone/>
                </a:pPr>
                <a:r>
                  <a:rPr lang="en-GB" sz="1200" b="1" dirty="0">
                    <a:solidFill>
                      <a:schemeClr val="tx2"/>
                    </a:solidFill>
                  </a:rPr>
                  <a:t>Key projects &amp; achievements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FD703100-1399-417C-84DC-1A93ED51DF91}"/>
                  </a:ext>
                </a:extLst>
              </p:cNvPr>
              <p:cNvCxnSpPr>
                <a:cxnSpLocks/>
                <a:stCxn id="123" idx="4"/>
                <a:endCxn id="123" idx="6"/>
              </p:cNvCxnSpPr>
              <p:nvPr/>
            </p:nvCxnSpPr>
            <p:spPr>
              <a:xfrm>
                <a:off x="240517" y="1575077"/>
                <a:ext cx="381000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!ObjectA-00583">
              <a:extLst>
                <a:ext uri="{FF2B5EF4-FFF2-40B4-BE49-F238E27FC236}">
                  <a16:creationId xmlns:a16="http://schemas.microsoft.com/office/drawing/2014/main" id="{6C9ABB8E-42B1-40BD-9A20-2B82759C726D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6715496" y="1698037"/>
              <a:ext cx="4051685" cy="61820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05740" lvl="0" indent="-205740" defTabSz="822960">
                <a:lnSpc>
                  <a:spcPct val="90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2520"/>
              </a:lvl1pPr>
              <a:lvl2pPr marL="617220" lvl="1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60"/>
              </a:lvl2pPr>
              <a:lvl3pPr marL="1028700" lvl="2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800"/>
              </a:lvl3pPr>
              <a:lvl4pPr marL="1440180" lvl="3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4pPr>
              <a:lvl5pPr marL="1851660" lvl="4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5pPr>
              <a:lvl6pPr marL="226314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6pPr>
              <a:lvl7pPr marL="267462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7pPr>
              <a:lvl8pPr marL="308610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8pPr>
              <a:lvl9pPr marL="349758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GB" sz="1200" b="1" dirty="0">
                  <a:solidFill>
                    <a:schemeClr val="tx2"/>
                  </a:solidFill>
                </a:rPr>
                <a:t>Legacy to DHIC  Data Migration –  HM Account  02-20 to Till Date				</a:t>
              </a:r>
            </a:p>
            <a:p>
              <a:pPr>
                <a:spcBef>
                  <a:spcPts val="0"/>
                </a:spcBef>
              </a:pPr>
              <a:r>
                <a:rPr lang="en-US" sz="1200" dirty="0"/>
                <a:t>Coordinating and overseeing project activities and deliverables. </a:t>
              </a:r>
            </a:p>
            <a:p>
              <a:pPr>
                <a:spcBef>
                  <a:spcPts val="0"/>
                </a:spcBef>
              </a:pPr>
              <a:r>
                <a:rPr lang="en-US" sz="1200" dirty="0"/>
                <a:t>Project Planning &amp; Reporting, Load cycle planning, Resource Planning, </a:t>
              </a:r>
              <a:endParaRPr lang="en-GB" sz="1200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B9E445A-8C99-46B4-876F-627E16E47815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6715497" y="3994136"/>
              <a:ext cx="4051695" cy="17720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05740" lvl="0" indent="-205740" defTabSz="822960">
                <a:lnSpc>
                  <a:spcPct val="90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2520"/>
              </a:lvl1pPr>
              <a:lvl2pPr marL="617220" lvl="1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60"/>
              </a:lvl2pPr>
              <a:lvl3pPr marL="1028700" lvl="2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800"/>
              </a:lvl3pPr>
              <a:lvl4pPr marL="1440180" lvl="3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4pPr>
              <a:lvl5pPr marL="1851660" lvl="4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5pPr>
              <a:lvl6pPr marL="226314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6pPr>
              <a:lvl7pPr marL="267462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7pPr>
              <a:lvl8pPr marL="308610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8pPr>
              <a:lvl9pPr marL="349758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9pPr>
            </a:lstStyle>
            <a:p>
              <a:pPr marL="0" indent="0">
                <a:spcBef>
                  <a:spcPts val="0"/>
                </a:spcBef>
                <a:buNone/>
              </a:pPr>
              <a:endParaRPr lang="en-GB" sz="12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FC2EF3-D3B5-494F-81E6-CB370491B9D1}"/>
                </a:ext>
              </a:extLst>
            </p:cNvPr>
            <p:cNvCxnSpPr/>
            <p:nvPr/>
          </p:nvCxnSpPr>
          <p:spPr>
            <a:xfrm>
              <a:off x="6715497" y="2302273"/>
              <a:ext cx="4051695" cy="0"/>
            </a:xfrm>
            <a:prstGeom prst="line">
              <a:avLst/>
            </a:prstGeom>
            <a:ln w="19050" cmpd="sng">
              <a:solidFill>
                <a:srgbClr val="8080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8FB55BC-3F22-4B29-A3D8-953CE445F1E1}"/>
                </a:ext>
              </a:extLst>
            </p:cNvPr>
            <p:cNvCxnSpPr/>
            <p:nvPr/>
          </p:nvCxnSpPr>
          <p:spPr>
            <a:xfrm>
              <a:off x="6763203" y="3430765"/>
              <a:ext cx="4051695" cy="0"/>
            </a:xfrm>
            <a:prstGeom prst="line">
              <a:avLst/>
            </a:prstGeom>
            <a:ln w="19050" cmpd="sng">
              <a:solidFill>
                <a:srgbClr val="8080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73FBAD-AC82-4024-AFF0-2DFB7AEC0A9D}"/>
              </a:ext>
            </a:extLst>
          </p:cNvPr>
          <p:cNvCxnSpPr>
            <a:cxnSpLocks/>
          </p:cNvCxnSpPr>
          <p:nvPr/>
        </p:nvCxnSpPr>
        <p:spPr>
          <a:xfrm>
            <a:off x="6645763" y="1422237"/>
            <a:ext cx="0" cy="464518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3D7A705-B4D2-4851-AC59-BE1B0D1A24AA}"/>
              </a:ext>
            </a:extLst>
          </p:cNvPr>
          <p:cNvSpPr/>
          <p:nvPr/>
        </p:nvSpPr>
        <p:spPr>
          <a:xfrm>
            <a:off x="142109" y="154644"/>
            <a:ext cx="1204092" cy="12040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70783" fontAlgn="base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F958B1-6C3F-4C39-9B79-893896CE918F}"/>
              </a:ext>
            </a:extLst>
          </p:cNvPr>
          <p:cNvGrpSpPr>
            <a:grpSpLocks/>
          </p:cNvGrpSpPr>
          <p:nvPr/>
        </p:nvGrpSpPr>
        <p:grpSpPr>
          <a:xfrm>
            <a:off x="4890529" y="267326"/>
            <a:ext cx="4324487" cy="1024471"/>
            <a:chOff x="5437481" y="222578"/>
            <a:chExt cx="4324487" cy="1024471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AACC15-2B84-4E9C-AFFF-E288F1FA316A}"/>
                </a:ext>
              </a:extLst>
            </p:cNvPr>
            <p:cNvSpPr txBox="1"/>
            <p:nvPr/>
          </p:nvSpPr>
          <p:spPr>
            <a:xfrm>
              <a:off x="5437481" y="222578"/>
              <a:ext cx="1204093" cy="978729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05740" lvl="0" indent="-205740" defTabSz="822960">
                <a:lnSpc>
                  <a:spcPct val="90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2520"/>
              </a:lvl1pPr>
              <a:lvl2pPr marL="617220" lvl="1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60"/>
              </a:lvl2pPr>
              <a:lvl3pPr marL="1028700" lvl="2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800"/>
              </a:lvl3pPr>
              <a:lvl4pPr marL="1440180" lvl="3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4pPr>
              <a:lvl5pPr marL="1851660" lvl="4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5pPr>
              <a:lvl6pPr marL="226314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6pPr>
              <a:lvl7pPr marL="267462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7pPr>
              <a:lvl8pPr marL="308610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8pPr>
              <a:lvl9pPr marL="349758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GB" sz="1600" b="1" dirty="0"/>
                <a:t>Email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GB" sz="1600" b="1" dirty="0"/>
                <a:t>Phone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GB" sz="1600" b="1" dirty="0"/>
                <a:t>Location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GB" sz="1600" b="1" dirty="0"/>
                <a:t>LinkedIn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4E6D9E6-F87A-49C1-8A1D-69F19C6697F8}"/>
                </a:ext>
              </a:extLst>
            </p:cNvPr>
            <p:cNvSpPr txBox="1"/>
            <p:nvPr/>
          </p:nvSpPr>
          <p:spPr>
            <a:xfrm>
              <a:off x="6304255" y="268320"/>
              <a:ext cx="3457713" cy="978729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05740" lvl="0" indent="-205740" defTabSz="822960">
                <a:lnSpc>
                  <a:spcPct val="90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2520"/>
              </a:lvl1pPr>
              <a:lvl2pPr marL="617220" lvl="1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60"/>
              </a:lvl2pPr>
              <a:lvl3pPr marL="1028700" lvl="2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800"/>
              </a:lvl3pPr>
              <a:lvl4pPr marL="1440180" lvl="3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4pPr>
              <a:lvl5pPr marL="1851660" lvl="4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5pPr>
              <a:lvl6pPr marL="226314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6pPr>
              <a:lvl7pPr marL="267462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7pPr>
              <a:lvl8pPr marL="308610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8pPr>
              <a:lvl9pPr marL="349758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GB" sz="1600" dirty="0"/>
                <a:t>:ravindra.muralidharan@zensar.com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GB" sz="1600" dirty="0"/>
                <a:t>: +1 913-972-3936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GB" sz="1600" dirty="0"/>
                <a:t>: Atlanta, GA, USA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GB" sz="1600" dirty="0"/>
                <a:t>: </a:t>
              </a:r>
              <a:r>
                <a:rPr lang="en-GB" sz="1600" dirty="0" err="1"/>
                <a:t>RavindraMuralidhar</a:t>
              </a:r>
              <a:endParaRPr lang="en-GB" sz="1600" dirty="0"/>
            </a:p>
          </p:txBody>
        </p:sp>
      </p:grpSp>
      <p:sp>
        <p:nvSpPr>
          <p:cNvPr id="146" name="Title 1">
            <a:extLst>
              <a:ext uri="{FF2B5EF4-FFF2-40B4-BE49-F238E27FC236}">
                <a16:creationId xmlns:a16="http://schemas.microsoft.com/office/drawing/2014/main" id="{4B28EF4B-1B56-42A1-9259-9FBC111B5F65}"/>
              </a:ext>
            </a:extLst>
          </p:cNvPr>
          <p:cNvSpPr txBox="1">
            <a:spLocks/>
          </p:cNvSpPr>
          <p:nvPr/>
        </p:nvSpPr>
        <p:spPr>
          <a:xfrm>
            <a:off x="1343365" y="236891"/>
            <a:ext cx="3582832" cy="128342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8229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</a:rPr>
              <a:t>Ravindra Muralidhar</a:t>
            </a:r>
          </a:p>
          <a:p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9AF505F-D3A6-4F18-960C-E2B8FFA9A153}"/>
              </a:ext>
            </a:extLst>
          </p:cNvPr>
          <p:cNvCxnSpPr>
            <a:cxnSpLocks/>
          </p:cNvCxnSpPr>
          <p:nvPr/>
        </p:nvCxnSpPr>
        <p:spPr>
          <a:xfrm>
            <a:off x="4725110" y="267326"/>
            <a:ext cx="0" cy="97872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481EF25-30AA-4F5F-BFF5-6F9452305EE9}"/>
              </a:ext>
            </a:extLst>
          </p:cNvPr>
          <p:cNvSpPr/>
          <p:nvPr/>
        </p:nvSpPr>
        <p:spPr>
          <a:xfrm>
            <a:off x="9626600" y="154644"/>
            <a:ext cx="1204092" cy="120409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9" tIns="72009" rIns="72009" bIns="72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70783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5D78915B-EA07-46D8-95AD-C272FF909E97}"/>
              </a:ext>
            </a:extLst>
          </p:cNvPr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314" y="537399"/>
            <a:ext cx="1074205" cy="313568"/>
          </a:xfrm>
          <a:prstGeom prst="rect">
            <a:avLst/>
          </a:prstGeom>
        </p:spPr>
      </p:pic>
      <p:sp>
        <p:nvSpPr>
          <p:cNvPr id="94" name="Body3 4">
            <a:extLst>
              <a:ext uri="{FF2B5EF4-FFF2-40B4-BE49-F238E27FC236}">
                <a16:creationId xmlns:a16="http://schemas.microsoft.com/office/drawing/2014/main" id="{BA7876D2-456D-4256-9434-DC96C7FDBF5D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05611" y="2821159"/>
            <a:ext cx="1253623" cy="208048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6200" tIns="76200" rIns="76200" bIns="76200" rtlCol="0" anchor="ctr">
            <a:no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1200" b="1" dirty="0">
                <a:solidFill>
                  <a:schemeClr val="bg1"/>
                </a:solidFill>
                <a:latin typeface="Calibri (Body)"/>
              </a:rPr>
              <a:t>Core competencies</a:t>
            </a:r>
          </a:p>
        </p:txBody>
      </p:sp>
      <p:sp>
        <p:nvSpPr>
          <p:cNvPr id="95" name="Body3 4">
            <a:extLst>
              <a:ext uri="{FF2B5EF4-FFF2-40B4-BE49-F238E27FC236}">
                <a16:creationId xmlns:a16="http://schemas.microsoft.com/office/drawing/2014/main" id="{635C2777-CB53-4F31-9A3E-2CA7F111522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5611" y="4979183"/>
            <a:ext cx="1253623" cy="28224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6200" tIns="76200" rIns="76200" bIns="76200" rtlCol="0" anchor="ctr">
            <a:no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1200" b="1" dirty="0">
                <a:solidFill>
                  <a:schemeClr val="bg1"/>
                </a:solidFill>
              </a:rPr>
              <a:t>Certifications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C6DF1F-0592-4FB7-B110-91EE5FB3787B}"/>
              </a:ext>
            </a:extLst>
          </p:cNvPr>
          <p:cNvSpPr txBox="1"/>
          <p:nvPr/>
        </p:nvSpPr>
        <p:spPr>
          <a:xfrm>
            <a:off x="1539961" y="2462566"/>
            <a:ext cx="1659298" cy="2585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r>
              <a:rPr lang="en-GB" sz="1200" dirty="0"/>
              <a:t>Comp. Sc.,  B. E. </a:t>
            </a:r>
          </a:p>
        </p:txBody>
      </p:sp>
      <p:sp>
        <p:nvSpPr>
          <p:cNvPr id="93" name="Body3 4">
            <a:extLst>
              <a:ext uri="{FF2B5EF4-FFF2-40B4-BE49-F238E27FC236}">
                <a16:creationId xmlns:a16="http://schemas.microsoft.com/office/drawing/2014/main" id="{0A9931D9-7480-49D4-A3C7-DBDD9D5724D7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05611" y="2161526"/>
            <a:ext cx="1253623" cy="53546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6200" tIns="76200" rIns="76200" bIns="76200" rtlCol="0" anchor="ctr">
            <a:no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1200" b="1" dirty="0">
                <a:solidFill>
                  <a:schemeClr val="bg1"/>
                </a:solidFill>
              </a:rPr>
              <a:t>Education</a:t>
            </a:r>
          </a:p>
        </p:txBody>
      </p:sp>
      <p:grpSp>
        <p:nvGrpSpPr>
          <p:cNvPr id="14" name="!ObjectA-00709">
            <a:extLst>
              <a:ext uri="{FF2B5EF4-FFF2-40B4-BE49-F238E27FC236}">
                <a16:creationId xmlns:a16="http://schemas.microsoft.com/office/drawing/2014/main" id="{0765A41A-144A-40BF-B71A-7411B3EED2A9}"/>
              </a:ext>
            </a:extLst>
          </p:cNvPr>
          <p:cNvGrpSpPr/>
          <p:nvPr/>
        </p:nvGrpSpPr>
        <p:grpSpPr>
          <a:xfrm>
            <a:off x="1539961" y="2213094"/>
            <a:ext cx="3032477" cy="258532"/>
            <a:chOff x="1563336" y="1823482"/>
            <a:chExt cx="2490504" cy="2585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C6894E-B527-4ACD-8B32-D48F9F416408}"/>
                </a:ext>
              </a:extLst>
            </p:cNvPr>
            <p:cNvSpPr txBox="1"/>
            <p:nvPr/>
          </p:nvSpPr>
          <p:spPr>
            <a:xfrm>
              <a:off x="1563336" y="1823482"/>
              <a:ext cx="1362744" cy="2585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05740" lvl="0" indent="-205740" defTabSz="822960">
                <a:lnSpc>
                  <a:spcPct val="90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2520"/>
              </a:lvl1pPr>
              <a:lvl2pPr marL="617220" lvl="1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60"/>
              </a:lvl2pPr>
              <a:lvl3pPr marL="1028700" lvl="2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800"/>
              </a:lvl3pPr>
              <a:lvl4pPr marL="1440180" lvl="3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4pPr>
              <a:lvl5pPr marL="1851660" lvl="4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5pPr>
              <a:lvl6pPr marL="226314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6pPr>
              <a:lvl7pPr marL="267462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7pPr>
              <a:lvl8pPr marL="308610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8pPr>
              <a:lvl9pPr marL="349758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9pPr>
            </a:lstStyle>
            <a:p>
              <a:r>
                <a:rPr lang="en-GB" sz="1200" dirty="0"/>
                <a:t>Global </a:t>
              </a:r>
              <a:r>
                <a:rPr lang="en-GB" sz="1200" dirty="0" err="1"/>
                <a:t>Mgmt</a:t>
              </a:r>
              <a:r>
                <a:rPr lang="en-GB" sz="1200" dirty="0"/>
                <a:t>, MBA 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E1BBF2-417B-43C7-882C-89BB3860C73A}"/>
                </a:ext>
              </a:extLst>
            </p:cNvPr>
            <p:cNvSpPr txBox="1"/>
            <p:nvPr/>
          </p:nvSpPr>
          <p:spPr>
            <a:xfrm>
              <a:off x="3025140" y="1823482"/>
              <a:ext cx="1028700" cy="2585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05740" lvl="0" indent="-205740" defTabSz="822960">
                <a:lnSpc>
                  <a:spcPct val="90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2520"/>
              </a:lvl1pPr>
              <a:lvl2pPr marL="617220" lvl="1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60"/>
              </a:lvl2pPr>
              <a:lvl3pPr marL="1028700" lvl="2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800"/>
              </a:lvl3pPr>
              <a:lvl4pPr marL="1440180" lvl="3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4pPr>
              <a:lvl5pPr marL="1851660" lvl="4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5pPr>
              <a:lvl6pPr marL="226314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6pPr>
              <a:lvl7pPr marL="267462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7pPr>
              <a:lvl8pPr marL="308610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8pPr>
              <a:lvl9pPr marL="349758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9pPr>
            </a:lstStyle>
            <a:p>
              <a:pPr marL="0" indent="0">
                <a:buNone/>
              </a:pPr>
              <a:r>
                <a:rPr lang="en-GB" sz="1200" dirty="0"/>
                <a:t>2013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3EABCD8D-2845-48B3-9AD9-1DD48FB4513E}"/>
              </a:ext>
            </a:extLst>
          </p:cNvPr>
          <p:cNvSpPr txBox="1"/>
          <p:nvPr/>
        </p:nvSpPr>
        <p:spPr>
          <a:xfrm>
            <a:off x="3319877" y="2462566"/>
            <a:ext cx="1252561" cy="2585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buNone/>
            </a:pPr>
            <a:r>
              <a:rPr lang="en-GB" sz="1200" dirty="0"/>
              <a:t>1998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22ABD1-F375-4F7C-85A0-42890478CE36}"/>
              </a:ext>
            </a:extLst>
          </p:cNvPr>
          <p:cNvCxnSpPr>
            <a:cxnSpLocks/>
          </p:cNvCxnSpPr>
          <p:nvPr/>
        </p:nvCxnSpPr>
        <p:spPr>
          <a:xfrm>
            <a:off x="1539961" y="2482870"/>
            <a:ext cx="4639116" cy="0"/>
          </a:xfrm>
          <a:prstGeom prst="line">
            <a:avLst/>
          </a:prstGeom>
          <a:ln w="12700" cmpd="sng">
            <a:solidFill>
              <a:srgbClr val="8080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!ObjectA-00293">
            <a:extLst>
              <a:ext uri="{FF2B5EF4-FFF2-40B4-BE49-F238E27FC236}">
                <a16:creationId xmlns:a16="http://schemas.microsoft.com/office/drawing/2014/main" id="{E5B1646C-3AF3-4469-B157-F05CB8954352}"/>
              </a:ext>
            </a:extLst>
          </p:cNvPr>
          <p:cNvGrpSpPr/>
          <p:nvPr/>
        </p:nvGrpSpPr>
        <p:grpSpPr>
          <a:xfrm>
            <a:off x="205609" y="1477637"/>
            <a:ext cx="6370418" cy="184409"/>
            <a:chOff x="240517" y="1390668"/>
            <a:chExt cx="3810000" cy="184409"/>
          </a:xfrm>
        </p:grpSpPr>
        <p:sp>
          <p:nvSpPr>
            <p:cNvPr id="113" name="!ObjectA-00537">
              <a:extLst>
                <a:ext uri="{FF2B5EF4-FFF2-40B4-BE49-F238E27FC236}">
                  <a16:creationId xmlns:a16="http://schemas.microsoft.com/office/drawing/2014/main" id="{90BAA43A-3BB9-4DD1-85D7-19CC4577E515}"/>
                </a:ext>
              </a:extLst>
            </p:cNvPr>
            <p:cNvSpPr txBox="1">
              <a:spLocks/>
            </p:cNvSpPr>
            <p:nvPr/>
          </p:nvSpPr>
          <p:spPr>
            <a:xfrm>
              <a:off x="240517" y="1390668"/>
              <a:ext cx="3810000" cy="18440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txBody>
            <a:bodyPr vert="horz" wrap="square" lIns="0" tIns="0" rIns="0" bIns="18034" rtlCol="0" anchor="b" anchorCtr="0">
              <a:spAutoFit/>
            </a:bodyPr>
            <a:lstStyle>
              <a:lvl1pPr marL="205740" lvl="0" indent="-205740" defTabSz="822960">
                <a:lnSpc>
                  <a:spcPct val="90000"/>
                </a:lnSpc>
                <a:spcBef>
                  <a:spcPts val="900"/>
                </a:spcBef>
                <a:buFont typeface="Arial" panose="020B0604020202020204" pitchFamily="34" charset="0"/>
                <a:buChar char="•"/>
                <a:defRPr sz="2520"/>
              </a:lvl1pPr>
              <a:lvl2pPr marL="617220" lvl="1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60"/>
              </a:lvl2pPr>
              <a:lvl3pPr marL="1028700" lvl="2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800"/>
              </a:lvl3pPr>
              <a:lvl4pPr marL="1440180" lvl="3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4pPr>
              <a:lvl5pPr marL="1851660" lvl="4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5pPr>
              <a:lvl6pPr marL="226314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6pPr>
              <a:lvl7pPr marL="267462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7pPr>
              <a:lvl8pPr marL="308610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8pPr>
              <a:lvl9pPr marL="3497580" indent="-205740" defTabSz="82296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20"/>
              </a:lvl9pPr>
            </a:lstStyle>
            <a:p>
              <a:pPr marL="0" indent="0">
                <a:buNone/>
              </a:pPr>
              <a:r>
                <a:rPr lang="en-GB" sz="1200" b="1" dirty="0">
                  <a:solidFill>
                    <a:schemeClr val="tx2"/>
                  </a:solidFill>
                </a:rPr>
                <a:t>Personal &amp; Professional details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8E99282-1E85-469E-B6D0-AFF02BFE256A}"/>
                </a:ext>
              </a:extLst>
            </p:cNvPr>
            <p:cNvCxnSpPr>
              <a:cxnSpLocks/>
              <a:stCxn id="113" idx="4"/>
              <a:endCxn id="113" idx="6"/>
            </p:cNvCxnSpPr>
            <p:nvPr/>
          </p:nvCxnSpPr>
          <p:spPr>
            <a:xfrm>
              <a:off x="240517" y="1575077"/>
              <a:ext cx="38100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Body3 4">
            <a:extLst>
              <a:ext uri="{FF2B5EF4-FFF2-40B4-BE49-F238E27FC236}">
                <a16:creationId xmlns:a16="http://schemas.microsoft.com/office/drawing/2014/main" id="{5BCFE78C-5E71-4B4F-A71D-800FEDE4BE81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05611" y="5795557"/>
            <a:ext cx="1253623" cy="37774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6200" tIns="76200" rIns="76200" bIns="76200" rtlCol="0" anchor="ctr">
            <a:no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1200" b="1" dirty="0">
                <a:solidFill>
                  <a:schemeClr val="bg1"/>
                </a:solidFill>
              </a:rPr>
              <a:t>Employment History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CCA7DE-DBCA-4611-8645-C22358135A0A}"/>
              </a:ext>
            </a:extLst>
          </p:cNvPr>
          <p:cNvCxnSpPr/>
          <p:nvPr/>
        </p:nvCxnSpPr>
        <p:spPr>
          <a:xfrm>
            <a:off x="205609" y="2759073"/>
            <a:ext cx="6370418" cy="0"/>
          </a:xfrm>
          <a:prstGeom prst="line">
            <a:avLst/>
          </a:prstGeom>
          <a:ln w="19050" cmpd="sng">
            <a:solidFill>
              <a:srgbClr val="8080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D111540-8BAB-4538-B148-F4C53CB0D69F}"/>
              </a:ext>
            </a:extLst>
          </p:cNvPr>
          <p:cNvCxnSpPr/>
          <p:nvPr/>
        </p:nvCxnSpPr>
        <p:spPr>
          <a:xfrm>
            <a:off x="205609" y="4928876"/>
            <a:ext cx="6370418" cy="0"/>
          </a:xfrm>
          <a:prstGeom prst="line">
            <a:avLst/>
          </a:prstGeom>
          <a:ln w="19050" cmpd="sng">
            <a:solidFill>
              <a:srgbClr val="8080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D0612E4-44FC-44C1-9857-CB9F7D6051AA}"/>
              </a:ext>
            </a:extLst>
          </p:cNvPr>
          <p:cNvCxnSpPr/>
          <p:nvPr/>
        </p:nvCxnSpPr>
        <p:spPr>
          <a:xfrm>
            <a:off x="205609" y="5654674"/>
            <a:ext cx="6370418" cy="0"/>
          </a:xfrm>
          <a:prstGeom prst="line">
            <a:avLst/>
          </a:prstGeom>
          <a:ln w="19050" cmpd="sng">
            <a:solidFill>
              <a:srgbClr val="8080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CEEEBB6-E8EC-46CB-801F-523765156C7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455515" y="5272207"/>
            <a:ext cx="5047746" cy="2585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spcBef>
                <a:spcPts val="0"/>
              </a:spcBef>
              <a:buNone/>
            </a:pPr>
            <a:endParaRPr lang="en-GB" sz="1200" dirty="0"/>
          </a:p>
        </p:txBody>
      </p:sp>
      <p:sp>
        <p:nvSpPr>
          <p:cNvPr id="51" name="Body3 4">
            <a:extLst>
              <a:ext uri="{FF2B5EF4-FFF2-40B4-BE49-F238E27FC236}">
                <a16:creationId xmlns:a16="http://schemas.microsoft.com/office/drawing/2014/main" id="{09C4EE4A-B7A2-42A3-9A5A-B818BFC509B2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205611" y="1700021"/>
            <a:ext cx="1253623" cy="39799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6200" tIns="76200" rIns="76200" bIns="76200" rtlCol="0" anchor="ctr">
            <a:no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1200" b="1" dirty="0">
                <a:solidFill>
                  <a:schemeClr val="bg1"/>
                </a:solidFill>
              </a:rPr>
              <a:t>Role &amp; experience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DF94F57-8D58-4DB8-A617-1FD581035590}"/>
              </a:ext>
            </a:extLst>
          </p:cNvPr>
          <p:cNvCxnSpPr/>
          <p:nvPr/>
        </p:nvCxnSpPr>
        <p:spPr>
          <a:xfrm>
            <a:off x="205609" y="2129794"/>
            <a:ext cx="6370418" cy="0"/>
          </a:xfrm>
          <a:prstGeom prst="line">
            <a:avLst/>
          </a:prstGeom>
          <a:ln w="19050" cmpd="sng">
            <a:solidFill>
              <a:srgbClr val="8080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40AB231-008B-4E8E-9917-78CDA37DB91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539960" y="1682350"/>
            <a:ext cx="5033033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>
              <a:spcBef>
                <a:spcPts val="0"/>
              </a:spcBef>
            </a:pPr>
            <a:r>
              <a:rPr lang="en-US" sz="1200" dirty="0"/>
              <a:t>IT Director with 19 years of professional experience driving and leading strategic client solutions and large scale globally distributed projects.</a:t>
            </a:r>
            <a:endParaRPr lang="en-GB" sz="1200" dirty="0"/>
          </a:p>
        </p:txBody>
      </p:sp>
      <p:sp>
        <p:nvSpPr>
          <p:cNvPr id="48" name="Body3 4">
            <a:extLst>
              <a:ext uri="{FF2B5EF4-FFF2-40B4-BE49-F238E27FC236}">
                <a16:creationId xmlns:a16="http://schemas.microsoft.com/office/drawing/2014/main" id="{4FD2BC41-517C-433E-8640-8EAF6FF98A02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05611" y="5337425"/>
            <a:ext cx="1253623" cy="28224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6200" tIns="76200" rIns="76200" bIns="76200" rtlCol="0" anchor="ctr">
            <a:no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1200" b="1" dirty="0">
                <a:solidFill>
                  <a:schemeClr val="bg1"/>
                </a:solidFill>
              </a:rPr>
              <a:t>Achievements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6976A9-996E-41A8-A6BA-5F3470201DE5}"/>
              </a:ext>
            </a:extLst>
          </p:cNvPr>
          <p:cNvCxnSpPr/>
          <p:nvPr/>
        </p:nvCxnSpPr>
        <p:spPr>
          <a:xfrm>
            <a:off x="217289" y="5299070"/>
            <a:ext cx="6370418" cy="0"/>
          </a:xfrm>
          <a:prstGeom prst="line">
            <a:avLst/>
          </a:prstGeom>
          <a:ln w="19050" cmpd="sng">
            <a:solidFill>
              <a:srgbClr val="8080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9896BBE6-FD4A-498E-871D-0AAD5732A111}"/>
              </a:ext>
            </a:extLst>
          </p:cNvPr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3" y="169854"/>
            <a:ext cx="1105674" cy="1141096"/>
          </a:xfrm>
          <a:prstGeom prst="rect">
            <a:avLst/>
          </a:prstGeom>
        </p:spPr>
      </p:pic>
      <p:sp>
        <p:nvSpPr>
          <p:cNvPr id="55" name="Sticky">
            <a:extLst>
              <a:ext uri="{FF2B5EF4-FFF2-40B4-BE49-F238E27FC236}">
                <a16:creationId xmlns:a16="http://schemas.microsoft.com/office/drawing/2014/main" id="{1D737BAB-9C43-4C2F-8192-98C901126AD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452481" y="4956446"/>
            <a:ext cx="4543534" cy="383652"/>
          </a:xfrm>
          <a:prstGeom prst="foldedCorner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1983" rIns="63500" bIns="63500" rtlCol="0" anchor="t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</a:rPr>
              <a:t>IBM PM certification, Estimation (CFPS), IBM QM,  </a:t>
            </a:r>
          </a:p>
        </p:txBody>
      </p:sp>
      <p:sp>
        <p:nvSpPr>
          <p:cNvPr id="58" name="Sticky">
            <a:extLst>
              <a:ext uri="{FF2B5EF4-FFF2-40B4-BE49-F238E27FC236}">
                <a16:creationId xmlns:a16="http://schemas.microsoft.com/office/drawing/2014/main" id="{4879AE2F-C9A9-4682-B3CE-99A8D925F7F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528963" y="5209151"/>
            <a:ext cx="5128473" cy="530575"/>
          </a:xfrm>
          <a:prstGeom prst="foldedCorner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1983" rIns="63500" bIns="63500" rtlCol="0" anchor="t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</a:rPr>
              <a:t>Farmers GW Signal 2.0 interface;  </a:t>
            </a:r>
            <a:r>
              <a:rPr lang="en-GB" sz="1000" dirty="0" err="1">
                <a:solidFill>
                  <a:srgbClr val="000000"/>
                </a:solidFill>
              </a:rPr>
              <a:t>HoneyWell’s</a:t>
            </a:r>
            <a:r>
              <a:rPr lang="en-GB" sz="1000" dirty="0">
                <a:solidFill>
                  <a:srgbClr val="000000"/>
                </a:solidFill>
              </a:rPr>
              <a:t> WES 2.0 implementation; Macys -  BOSS feature, Unified Commerce,  WMS 2010.1; Sprint’s Cable VOIP,  T1-T3 lines automation </a:t>
            </a:r>
          </a:p>
        </p:txBody>
      </p:sp>
      <p:sp>
        <p:nvSpPr>
          <p:cNvPr id="59" name="Sticky">
            <a:extLst>
              <a:ext uri="{FF2B5EF4-FFF2-40B4-BE49-F238E27FC236}">
                <a16:creationId xmlns:a16="http://schemas.microsoft.com/office/drawing/2014/main" id="{EFD3EB26-3DA3-4EE2-91D8-C26CF7327D1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535715" y="5553128"/>
            <a:ext cx="5046543" cy="897883"/>
          </a:xfrm>
          <a:prstGeom prst="foldedCorner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1983" rIns="63500" bIns="63500" rtlCol="0" anchor="t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</a:rPr>
              <a:t>Engagement Director [May 2014- Feb 2019]</a:t>
            </a:r>
          </a:p>
          <a:p>
            <a:r>
              <a:rPr lang="en-GB" sz="1000" dirty="0">
                <a:solidFill>
                  <a:srgbClr val="000000"/>
                </a:solidFill>
              </a:rPr>
              <a:t>Delivery/Project Manager, IBM  [Jul 2006- May 2012]</a:t>
            </a:r>
          </a:p>
          <a:p>
            <a:r>
              <a:rPr lang="en-GB" sz="1000" dirty="0">
                <a:solidFill>
                  <a:srgbClr val="000000"/>
                </a:solidFill>
              </a:rPr>
              <a:t>Project Manager/Software Engineer, IBM [Jul 2000 - Jun 2006]</a:t>
            </a:r>
          </a:p>
          <a:p>
            <a:r>
              <a:rPr lang="en-GB" sz="1000" dirty="0">
                <a:solidFill>
                  <a:srgbClr val="000000"/>
                </a:solidFill>
              </a:rPr>
              <a:t>Developer/Tester, ADS [Jul 1999 – Jul 2000]</a:t>
            </a:r>
          </a:p>
        </p:txBody>
      </p:sp>
      <p:sp>
        <p:nvSpPr>
          <p:cNvPr id="67" name="!ObjectA-00583">
            <a:extLst>
              <a:ext uri="{FF2B5EF4-FFF2-40B4-BE49-F238E27FC236}">
                <a16:creationId xmlns:a16="http://schemas.microsoft.com/office/drawing/2014/main" id="{40220EB1-0341-41B4-AF91-CED0837DBEF0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694998" y="3009001"/>
            <a:ext cx="3975705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200" b="1" dirty="0">
                <a:solidFill>
                  <a:schemeClr val="tx2"/>
                </a:solidFill>
              </a:rPr>
              <a:t>GWPC Signal 2.0 –  Farmers Account   11-19 to 01-20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Managed project delivery, resolved client escalations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Implemented successfully </a:t>
            </a:r>
            <a:r>
              <a:rPr lang="en-US" sz="1200" dirty="0" err="1"/>
              <a:t>TrueMotion</a:t>
            </a:r>
            <a:r>
              <a:rPr lang="en-US" sz="1200" dirty="0"/>
              <a:t> Telematics interface – built APIs, batch conversions, payload  for IIB &amp; ODS systems</a:t>
            </a:r>
          </a:p>
        </p:txBody>
      </p:sp>
      <p:sp>
        <p:nvSpPr>
          <p:cNvPr id="68" name="!ObjectA-00583">
            <a:extLst>
              <a:ext uri="{FF2B5EF4-FFF2-40B4-BE49-F238E27FC236}">
                <a16:creationId xmlns:a16="http://schemas.microsoft.com/office/drawing/2014/main" id="{79C640F7-E846-474C-8509-F9107DE80205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709269" y="4005546"/>
            <a:ext cx="4013268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200" b="1" dirty="0">
                <a:solidFill>
                  <a:schemeClr val="tx2"/>
                </a:solidFill>
              </a:rPr>
              <a:t>WES 2.0 – </a:t>
            </a:r>
            <a:r>
              <a:rPr lang="en-GB" sz="1200" b="1" dirty="0" err="1">
                <a:solidFill>
                  <a:schemeClr val="tx2"/>
                </a:solidFill>
              </a:rPr>
              <a:t>HoneyWell</a:t>
            </a:r>
            <a:r>
              <a:rPr lang="en-GB" sz="1200" b="1" dirty="0">
                <a:solidFill>
                  <a:schemeClr val="tx2"/>
                </a:solidFill>
              </a:rPr>
              <a:t> Account   06-19 to 11-19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Managed program for microservices platform migration with enhanced business features. 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Instrumental in triaging business issues and built a release strategy.  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21963CE-957D-4289-B7F5-1EDCD6E01FCB}"/>
              </a:ext>
            </a:extLst>
          </p:cNvPr>
          <p:cNvCxnSpPr/>
          <p:nvPr/>
        </p:nvCxnSpPr>
        <p:spPr>
          <a:xfrm>
            <a:off x="6690759" y="3947994"/>
            <a:ext cx="4051695" cy="0"/>
          </a:xfrm>
          <a:prstGeom prst="line">
            <a:avLst/>
          </a:prstGeom>
          <a:ln w="19050" cmpd="sng">
            <a:solidFill>
              <a:srgbClr val="8080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!ObjectA-00583">
            <a:extLst>
              <a:ext uri="{FF2B5EF4-FFF2-40B4-BE49-F238E27FC236}">
                <a16:creationId xmlns:a16="http://schemas.microsoft.com/office/drawing/2014/main" id="{9542CCC2-0316-46BF-B39A-0C620D19544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6726279" y="4904596"/>
            <a:ext cx="4013268" cy="14219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05740" lvl="0" indent="-205740" defTabSz="82296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/>
            </a:lvl1pPr>
            <a:lvl2pPr marL="617220" lvl="1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/>
            </a:lvl2pPr>
            <a:lvl3pPr marL="1028700" lvl="2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/>
            </a:lvl3pPr>
            <a:lvl4pPr marL="1440180" lvl="3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4pPr>
            <a:lvl5pPr marL="1851660" lvl="4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5pPr>
            <a:lvl6pPr marL="226314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6pPr>
            <a:lvl7pPr marL="267462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7pPr>
            <a:lvl8pPr marL="308610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8pPr>
            <a:lvl9pPr marL="3497580" indent="-205740" defTabSz="82296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/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200" b="1" dirty="0">
                <a:solidFill>
                  <a:schemeClr val="tx2"/>
                </a:solidFill>
              </a:rPr>
              <a:t>Order Mgmt. &amp; </a:t>
            </a:r>
            <a:r>
              <a:rPr lang="en-GB" sz="1200" b="1" dirty="0" err="1">
                <a:solidFill>
                  <a:schemeClr val="tx2"/>
                </a:solidFill>
              </a:rPr>
              <a:t>Fulfillment</a:t>
            </a:r>
            <a:r>
              <a:rPr lang="en-GB" sz="1200" b="1" dirty="0">
                <a:solidFill>
                  <a:schemeClr val="tx2"/>
                </a:solidFill>
              </a:rPr>
              <a:t> – Macys Account 05-14 to 03-20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Managed delivery, worked across Order Management and E-commerce applications.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Transformed manual testing to in Sprint Agile automation reducing using the manual effort by 80%.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Delivered Data Analytics solutions helping business partners to save Order fulfilment costs by 20%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4071138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09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PREVIOUSNAME" val="C:\Users\Ankit Agarwal-IMB\Box Sync\Zensar Diagnostic\Working folder\AA\Utilization\Utilization_improvement_plan_v3_DJ comments.pptx"/>
  <p:tag name="MTBTACCENT" val="Text1ColorBoldText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tick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tick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tick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5IqHLS8RiOzVm5TVris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3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85452</TotalTime>
  <Words>389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(Body)</vt:lpstr>
      <vt:lpstr>Calibri Light</vt:lpstr>
      <vt:lpstr>1_Office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Agrawal</dc:creator>
  <cp:lastModifiedBy>R M Ilan</cp:lastModifiedBy>
  <cp:revision>1647</cp:revision>
  <dcterms:created xsi:type="dcterms:W3CDTF">2019-04-02T18:32:46Z</dcterms:created>
  <dcterms:modified xsi:type="dcterms:W3CDTF">2021-05-31T08:16:59Z</dcterms:modified>
</cp:coreProperties>
</file>