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15" r:id="rId2"/>
  </p:sldIdLst>
  <p:sldSz cx="10972800" cy="6400800"/>
  <p:notesSz cx="6858000" cy="9144000"/>
  <p:custDataLst>
    <p:tags r:id="rId4"/>
  </p:custDataLst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DBAF"/>
    <a:srgbClr val="ED7D31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0144-D83F-4DD0-B22B-F0E2AB26664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B857-5597-4A0A-9DA9-8CB975BA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5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1639F-2EB6-B543-912E-5E373A13A4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6AC67-C13F-384F-91DE-23469681B7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44B1F-FBBD-5645-9EA3-CC9903B5B4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77220-9C73-6B4B-91A0-D2F80EA0E3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61C83-6F25-5C49-82C3-F577CBF102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632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A1FCA-DBEB-A94D-9484-5FF627C234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3157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119DD-D0B1-1F4F-99B7-A738733564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E16E6-20DE-0845-815A-5E7BA05C7A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29578-5074-9B41-9C0C-E35AEA8CF8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715B3-5676-BA45-9AFD-7D10A40B42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8AB0-6DF4-AD4C-BF0B-5CA896EED9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5CC874-1F32-F54A-BCB0-E97FE6916A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4780E-B74C-5C49-A74A-D08AA66F7A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55514-CE24-1A46-AC25-092F4B8D12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BD35-0836-374D-AB6E-9751B40471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8F776-1003-4744-868F-6EAE8D655B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79E9C-CC5E-4A46-8031-8509F1B3EF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99D2-F500-094B-8B8E-AFB9A1BE7F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2A076-DD6C-E640-A8C6-246795862F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E587E-3179-854B-97A0-11D9755CA3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8B3B-A594-4F81-A62B-FA83D0BF233C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oleObject" Target="../embeddings/oleObject1.bin"/><Relationship Id="rId3" Type="http://schemas.openxmlformats.org/officeDocument/2006/relationships/tags" Target="../tags/tag4.xml"/><Relationship Id="rId21" Type="http://schemas.openxmlformats.org/officeDocument/2006/relationships/image" Target="../media/image4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2.w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3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E99F54B-C1CD-4E1C-9215-25410B1944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92" imgH="595" progId="TCLayout.ActiveDocument.1">
                  <p:embed/>
                </p:oleObj>
              </mc:Choice>
              <mc:Fallback>
                <p:oleObj name="think-cell Slide" r:id="rId18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E99F54B-C1CD-4E1C-9215-25410B194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C07A9A24-EE68-4738-B814-83F6D8B872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2B610D-2E7D-4186-A295-16C565C17055}"/>
              </a:ext>
            </a:extLst>
          </p:cNvPr>
          <p:cNvSpPr/>
          <p:nvPr/>
        </p:nvSpPr>
        <p:spPr>
          <a:xfrm>
            <a:off x="117055" y="79488"/>
            <a:ext cx="10688583" cy="120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6802A7-6FD4-41A9-B4CC-9D95CD6BAC1A}"/>
              </a:ext>
            </a:extLst>
          </p:cNvPr>
          <p:cNvSpPr/>
          <p:nvPr/>
        </p:nvSpPr>
        <p:spPr>
          <a:xfrm>
            <a:off x="107222" y="1391030"/>
            <a:ext cx="10688583" cy="48874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72009" tIns="72009" rIns="72009" bIns="72009" anchor="ctr" anchorCtr="0"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E67FD6-6C66-4004-993C-1D24BFFF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2720"/>
              </p:ext>
            </p:extLst>
          </p:nvPr>
        </p:nvGraphicFramePr>
        <p:xfrm>
          <a:off x="1505619" y="2835752"/>
          <a:ext cx="5117478" cy="2063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993">
                  <a:extLst>
                    <a:ext uri="{9D8B030D-6E8A-4147-A177-3AD203B41FA5}">
                      <a16:colId xmlns:a16="http://schemas.microsoft.com/office/drawing/2014/main" val="52924502"/>
                    </a:ext>
                  </a:extLst>
                </a:gridCol>
                <a:gridCol w="1822230">
                  <a:extLst>
                    <a:ext uri="{9D8B030D-6E8A-4147-A177-3AD203B41FA5}">
                      <a16:colId xmlns:a16="http://schemas.microsoft.com/office/drawing/2014/main" val="3103698789"/>
                    </a:ext>
                  </a:extLst>
                </a:gridCol>
                <a:gridCol w="850057">
                  <a:extLst>
                    <a:ext uri="{9D8B030D-6E8A-4147-A177-3AD203B41FA5}">
                      <a16:colId xmlns:a16="http://schemas.microsoft.com/office/drawing/2014/main" val="3128353261"/>
                    </a:ext>
                  </a:extLst>
                </a:gridCol>
                <a:gridCol w="1761198">
                  <a:extLst>
                    <a:ext uri="{9D8B030D-6E8A-4147-A177-3AD203B41FA5}">
                      <a16:colId xmlns:a16="http://schemas.microsoft.com/office/drawing/2014/main" val="3951554125"/>
                    </a:ext>
                  </a:extLst>
                </a:gridCol>
              </a:tblGrid>
              <a:tr h="255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Skills</a:t>
                      </a: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Exp (</a:t>
                      </a:r>
                      <a:r>
                        <a:rPr lang="en-US" sz="1200" b="1" u="none" strike="noStrike" dirty="0" err="1">
                          <a:effectLst/>
                          <a:latin typeface="+mj-lt"/>
                        </a:rPr>
                        <a:t>yrs</a:t>
                      </a:r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08533"/>
                  </a:ext>
                </a:extLst>
              </a:tr>
              <a:tr h="426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ADS-Insurance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3.9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Served 2 clients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91105"/>
                  </a:ext>
                </a:extLst>
              </a:tr>
              <a:tr h="596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Insurance 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3.9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Various responsibilities in Software development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71175"/>
                  </a:ext>
                </a:extLst>
              </a:tr>
              <a:tr h="766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Server, SOAP, POSTMAN,  ORACLE, JIRA,  GWPC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2296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3.9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Effectively used tools through out for project delivery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2715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5AFDE2-77C0-4A7C-AD62-27888F772F6B}"/>
              </a:ext>
            </a:extLst>
          </p:cNvPr>
          <p:cNvGrpSpPr/>
          <p:nvPr/>
        </p:nvGrpSpPr>
        <p:grpSpPr>
          <a:xfrm>
            <a:off x="6683877" y="1482159"/>
            <a:ext cx="4111928" cy="4645188"/>
            <a:chOff x="6715496" y="1535646"/>
            <a:chExt cx="4111928" cy="263569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40CCAD-5127-4FC3-B314-454896B893C7}"/>
                </a:ext>
              </a:extLst>
            </p:cNvPr>
            <p:cNvGrpSpPr/>
            <p:nvPr/>
          </p:nvGrpSpPr>
          <p:grpSpPr>
            <a:xfrm>
              <a:off x="6784400" y="1535646"/>
              <a:ext cx="3982792" cy="126400"/>
              <a:chOff x="240517" y="1448677"/>
              <a:chExt cx="3810000" cy="126400"/>
            </a:xfrm>
          </p:grpSpPr>
          <p:sp>
            <p:nvSpPr>
              <p:cNvPr id="123" name="!ObjectA-00537">
                <a:extLst>
                  <a:ext uri="{FF2B5EF4-FFF2-40B4-BE49-F238E27FC236}">
                    <a16:creationId xmlns:a16="http://schemas.microsoft.com/office/drawing/2014/main" id="{838788F7-225C-4F57-9E17-E6CE782DC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517" y="1448677"/>
                <a:ext cx="3810000" cy="126400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rgbClr r="0" g="0" b="0"/>
                    </a:solidFill>
                  </a14:hiddenFill>
                </a:ext>
              </a:extLst>
            </p:spPr>
            <p:txBody>
              <a:bodyPr vert="horz" wrap="square" lIns="0" tIns="0" rIns="0" bIns="18034" rtlCol="0" anchor="b" anchorCtr="0">
                <a:spAutoFit/>
              </a:bodyPr>
              <a:lstStyle>
                <a:lvl1pPr marL="205740" lvl="0" indent="-205740" defTabSz="822960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520"/>
                </a:lvl1pPr>
                <a:lvl2pPr marL="617220" lvl="1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2160"/>
                </a:lvl2pPr>
                <a:lvl3pPr marL="1028700" lvl="2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800"/>
                </a:lvl3pPr>
                <a:lvl4pPr marL="1440180" lvl="3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4pPr>
                <a:lvl5pPr marL="1851660" lvl="4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5pPr>
                <a:lvl6pPr marL="226314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6pPr>
                <a:lvl7pPr marL="267462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7pPr>
                <a:lvl8pPr marL="308610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8pPr>
                <a:lvl9pPr marL="349758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9pPr>
              </a:lstStyle>
              <a:p>
                <a:pPr marL="0" indent="0">
                  <a:buNone/>
                </a:pPr>
                <a:r>
                  <a:rPr lang="en-GB" sz="1200" b="1" dirty="0">
                    <a:solidFill>
                      <a:schemeClr val="tx2"/>
                    </a:solidFill>
                  </a:rPr>
                  <a:t>Key projects &amp; achievements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D703100-1399-417C-84DC-1A93ED51DF91}"/>
                  </a:ext>
                </a:extLst>
              </p:cNvPr>
              <p:cNvCxnSpPr>
                <a:cxnSpLocks/>
                <a:stCxn id="123" idx="4"/>
                <a:endCxn id="123" idx="6"/>
              </p:cNvCxnSpPr>
              <p:nvPr/>
            </p:nvCxnSpPr>
            <p:spPr>
              <a:xfrm>
                <a:off x="240517" y="1575077"/>
                <a:ext cx="38100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!ObjectA-00583">
              <a:extLst>
                <a:ext uri="{FF2B5EF4-FFF2-40B4-BE49-F238E27FC236}">
                  <a16:creationId xmlns:a16="http://schemas.microsoft.com/office/drawing/2014/main" id="{6C9ABB8E-42B1-40BD-9A20-2B82759C726D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715496" y="1698037"/>
              <a:ext cx="4051685" cy="108971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200" b="1" dirty="0">
                  <a:solidFill>
                    <a:schemeClr val="tx2"/>
                  </a:solidFill>
                </a:rPr>
                <a:t>SafeAuto–  GWPC Developer      (01-21 to Till Date)			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Involved in the Development for a complex integration flow which had changes from integration as well as config side. Areas like UI /PCF, System Table, Product Model, Data Model, Rest Service etc. are covered as part of the changes.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Worked on Major items like creation of new Contingency and its end-to-end flow, configuration of coverage messaging per the logic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Identified existing issues and provided the fix for them</a:t>
              </a:r>
              <a:endParaRPr lang="en-GB" sz="12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9E445A-8C99-46B4-876F-627E16E4781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715497" y="3994136"/>
              <a:ext cx="4051695" cy="17720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GB" sz="120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8FB55BC-3F22-4B29-A3D8-953CE445F1E1}"/>
                </a:ext>
              </a:extLst>
            </p:cNvPr>
            <p:cNvCxnSpPr/>
            <p:nvPr/>
          </p:nvCxnSpPr>
          <p:spPr>
            <a:xfrm>
              <a:off x="6775729" y="2862178"/>
              <a:ext cx="4051695" cy="0"/>
            </a:xfrm>
            <a:prstGeom prst="line">
              <a:avLst/>
            </a:prstGeom>
            <a:ln w="19050" cmpd="sng"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73FBAD-AC82-4024-AFF0-2DFB7AEC0A9D}"/>
              </a:ext>
            </a:extLst>
          </p:cNvPr>
          <p:cNvCxnSpPr>
            <a:cxnSpLocks/>
          </p:cNvCxnSpPr>
          <p:nvPr/>
        </p:nvCxnSpPr>
        <p:spPr>
          <a:xfrm>
            <a:off x="6695867" y="1472341"/>
            <a:ext cx="0" cy="46451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F958B1-6C3F-4C39-9B79-893896CE918F}"/>
              </a:ext>
            </a:extLst>
          </p:cNvPr>
          <p:cNvGrpSpPr>
            <a:grpSpLocks/>
          </p:cNvGrpSpPr>
          <p:nvPr/>
        </p:nvGrpSpPr>
        <p:grpSpPr>
          <a:xfrm>
            <a:off x="4940633" y="317430"/>
            <a:ext cx="4324487" cy="1024471"/>
            <a:chOff x="5437481" y="222578"/>
            <a:chExt cx="4324487" cy="102447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AACC15-2B84-4E9C-AFFF-E288F1FA316A}"/>
                </a:ext>
              </a:extLst>
            </p:cNvPr>
            <p:cNvSpPr txBox="1"/>
            <p:nvPr/>
          </p:nvSpPr>
          <p:spPr>
            <a:xfrm>
              <a:off x="5437481" y="222578"/>
              <a:ext cx="1204093" cy="9787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Email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Phone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Location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LinkedIn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4E6D9E6-F87A-49C1-8A1D-69F19C6697F8}"/>
                </a:ext>
              </a:extLst>
            </p:cNvPr>
            <p:cNvSpPr txBox="1"/>
            <p:nvPr/>
          </p:nvSpPr>
          <p:spPr>
            <a:xfrm>
              <a:off x="6304255" y="268320"/>
              <a:ext cx="3457713" cy="9787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:pipsita.moharana@zensar.com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+91 7205835118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Bangalore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Pipsita Moharana</a:t>
              </a:r>
            </a:p>
          </p:txBody>
        </p:sp>
      </p:grpSp>
      <p:sp>
        <p:nvSpPr>
          <p:cNvPr id="146" name="Title 1">
            <a:extLst>
              <a:ext uri="{FF2B5EF4-FFF2-40B4-BE49-F238E27FC236}">
                <a16:creationId xmlns:a16="http://schemas.microsoft.com/office/drawing/2014/main" id="{4B28EF4B-1B56-42A1-9259-9FBC111B5F65}"/>
              </a:ext>
            </a:extLst>
          </p:cNvPr>
          <p:cNvSpPr txBox="1">
            <a:spLocks/>
          </p:cNvSpPr>
          <p:nvPr/>
        </p:nvSpPr>
        <p:spPr>
          <a:xfrm>
            <a:off x="1393469" y="286995"/>
            <a:ext cx="3582832" cy="7848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</a:rPr>
              <a:t>Pipsita Moharana</a:t>
            </a:r>
          </a:p>
          <a:p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AF505F-D3A6-4F18-960C-E2B8FFA9A153}"/>
              </a:ext>
            </a:extLst>
          </p:cNvPr>
          <p:cNvCxnSpPr>
            <a:cxnSpLocks/>
          </p:cNvCxnSpPr>
          <p:nvPr/>
        </p:nvCxnSpPr>
        <p:spPr>
          <a:xfrm>
            <a:off x="4775214" y="317430"/>
            <a:ext cx="0" cy="97872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81EF25-30AA-4F5F-BFF5-6F9452305EE9}"/>
              </a:ext>
            </a:extLst>
          </p:cNvPr>
          <p:cNvSpPr/>
          <p:nvPr/>
        </p:nvSpPr>
        <p:spPr>
          <a:xfrm>
            <a:off x="9601546" y="87588"/>
            <a:ext cx="1204092" cy="1195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D78915B-EA07-46D8-95AD-C272FF909E97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766" y="497687"/>
            <a:ext cx="1074205" cy="313568"/>
          </a:xfrm>
          <a:prstGeom prst="rect">
            <a:avLst/>
          </a:prstGeom>
        </p:spPr>
      </p:pic>
      <p:sp>
        <p:nvSpPr>
          <p:cNvPr id="94" name="Body3 4">
            <a:extLst>
              <a:ext uri="{FF2B5EF4-FFF2-40B4-BE49-F238E27FC236}">
                <a16:creationId xmlns:a16="http://schemas.microsoft.com/office/drawing/2014/main" id="{BA7876D2-456D-4256-9434-DC96C7FDBF5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5715" y="2871263"/>
            <a:ext cx="1253623" cy="208048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  <a:latin typeface="Calibri (Body)"/>
              </a:rPr>
              <a:t>Core competencies</a:t>
            </a:r>
          </a:p>
        </p:txBody>
      </p:sp>
      <p:sp>
        <p:nvSpPr>
          <p:cNvPr id="95" name="Body3 4">
            <a:extLst>
              <a:ext uri="{FF2B5EF4-FFF2-40B4-BE49-F238E27FC236}">
                <a16:creationId xmlns:a16="http://schemas.microsoft.com/office/drawing/2014/main" id="{635C2777-CB53-4F31-9A3E-2CA7F111522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5715" y="5029287"/>
            <a:ext cx="1253623" cy="2822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Certifications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C6DF1F-0592-4FB7-B110-91EE5FB3787B}"/>
              </a:ext>
            </a:extLst>
          </p:cNvPr>
          <p:cNvSpPr txBox="1"/>
          <p:nvPr/>
        </p:nvSpPr>
        <p:spPr>
          <a:xfrm>
            <a:off x="1590065" y="2424988"/>
            <a:ext cx="1779916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r>
              <a:rPr lang="en-GB" sz="1200" dirty="0"/>
              <a:t>BSc. Comp. Sc. Horns. </a:t>
            </a:r>
          </a:p>
        </p:txBody>
      </p:sp>
      <p:sp>
        <p:nvSpPr>
          <p:cNvPr id="93" name="Body3 4">
            <a:extLst>
              <a:ext uri="{FF2B5EF4-FFF2-40B4-BE49-F238E27FC236}">
                <a16:creationId xmlns:a16="http://schemas.microsoft.com/office/drawing/2014/main" id="{0A9931D9-7480-49D4-A3C7-DBDD9D5724D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5715" y="2345832"/>
            <a:ext cx="1253623" cy="40125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ABCD8D-2845-48B3-9AD9-1DD48FB4513E}"/>
              </a:ext>
            </a:extLst>
          </p:cNvPr>
          <p:cNvSpPr txBox="1"/>
          <p:nvPr/>
        </p:nvSpPr>
        <p:spPr>
          <a:xfrm>
            <a:off x="3369981" y="2424988"/>
            <a:ext cx="1252561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None/>
            </a:pPr>
            <a:r>
              <a:rPr lang="en-GB" sz="1200" dirty="0"/>
              <a:t>2014-2017</a:t>
            </a:r>
          </a:p>
        </p:txBody>
      </p:sp>
      <p:grpSp>
        <p:nvGrpSpPr>
          <p:cNvPr id="20" name="!ObjectA-00293">
            <a:extLst>
              <a:ext uri="{FF2B5EF4-FFF2-40B4-BE49-F238E27FC236}">
                <a16:creationId xmlns:a16="http://schemas.microsoft.com/office/drawing/2014/main" id="{E5B1646C-3AF3-4469-B157-F05CB8954352}"/>
              </a:ext>
            </a:extLst>
          </p:cNvPr>
          <p:cNvGrpSpPr/>
          <p:nvPr/>
        </p:nvGrpSpPr>
        <p:grpSpPr>
          <a:xfrm>
            <a:off x="255713" y="1527741"/>
            <a:ext cx="6370418" cy="184409"/>
            <a:chOff x="240517" y="1390668"/>
            <a:chExt cx="3810000" cy="184409"/>
          </a:xfrm>
        </p:grpSpPr>
        <p:sp>
          <p:nvSpPr>
            <p:cNvPr id="113" name="!ObjectA-00537">
              <a:extLst>
                <a:ext uri="{FF2B5EF4-FFF2-40B4-BE49-F238E27FC236}">
                  <a16:creationId xmlns:a16="http://schemas.microsoft.com/office/drawing/2014/main" id="{90BAA43A-3BB9-4DD1-85D7-19CC4577E515}"/>
                </a:ext>
              </a:extLst>
            </p:cNvPr>
            <p:cNvSpPr txBox="1">
              <a:spLocks/>
            </p:cNvSpPr>
            <p:nvPr/>
          </p:nvSpPr>
          <p:spPr>
            <a:xfrm>
              <a:off x="240517" y="1390668"/>
              <a:ext cx="3810000" cy="18440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txBody>
            <a:bodyPr vert="horz" wrap="square" lIns="0" tIns="0" rIns="0" bIns="18034" rtlCol="0" anchor="b" anchorCtr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buNone/>
              </a:pPr>
              <a:r>
                <a:rPr lang="en-GB" sz="1200" b="1" dirty="0">
                  <a:solidFill>
                    <a:schemeClr val="tx2"/>
                  </a:solidFill>
                </a:rPr>
                <a:t>Personal &amp; Professional details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E99282-1E85-469E-B6D0-AFF02BFE256A}"/>
                </a:ext>
              </a:extLst>
            </p:cNvPr>
            <p:cNvCxnSpPr>
              <a:cxnSpLocks/>
              <a:stCxn id="113" idx="4"/>
              <a:endCxn id="113" idx="6"/>
            </p:cNvCxnSpPr>
            <p:nvPr/>
          </p:nvCxnSpPr>
          <p:spPr>
            <a:xfrm>
              <a:off x="240517" y="1575077"/>
              <a:ext cx="3810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Body3 4">
            <a:extLst>
              <a:ext uri="{FF2B5EF4-FFF2-40B4-BE49-F238E27FC236}">
                <a16:creationId xmlns:a16="http://schemas.microsoft.com/office/drawing/2014/main" id="{5BCFE78C-5E71-4B4F-A71D-800FEDE4BE8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5715" y="5845661"/>
            <a:ext cx="1253623" cy="3777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Employment History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CA7DE-DBCA-4611-8645-C22358135A0A}"/>
              </a:ext>
            </a:extLst>
          </p:cNvPr>
          <p:cNvCxnSpPr/>
          <p:nvPr/>
        </p:nvCxnSpPr>
        <p:spPr>
          <a:xfrm>
            <a:off x="255713" y="2809177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D111540-8BAB-4538-B148-F4C53CB0D69F}"/>
              </a:ext>
            </a:extLst>
          </p:cNvPr>
          <p:cNvCxnSpPr/>
          <p:nvPr/>
        </p:nvCxnSpPr>
        <p:spPr>
          <a:xfrm>
            <a:off x="255713" y="4978980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D0612E4-44FC-44C1-9857-CB9F7D6051AA}"/>
              </a:ext>
            </a:extLst>
          </p:cNvPr>
          <p:cNvCxnSpPr/>
          <p:nvPr/>
        </p:nvCxnSpPr>
        <p:spPr>
          <a:xfrm>
            <a:off x="255713" y="5779934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EEBB6-E8EC-46CB-801F-523765156C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505619" y="5322311"/>
            <a:ext cx="5047746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spcBef>
                <a:spcPts val="0"/>
              </a:spcBef>
              <a:buNone/>
            </a:pPr>
            <a:endParaRPr lang="en-GB" sz="1200" dirty="0"/>
          </a:p>
        </p:txBody>
      </p:sp>
      <p:sp>
        <p:nvSpPr>
          <p:cNvPr id="51" name="Body3 4">
            <a:extLst>
              <a:ext uri="{FF2B5EF4-FFF2-40B4-BE49-F238E27FC236}">
                <a16:creationId xmlns:a16="http://schemas.microsoft.com/office/drawing/2014/main" id="{09C4EE4A-B7A2-42A3-9A5A-B818BFC509B2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55715" y="1750125"/>
            <a:ext cx="1253623" cy="39799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Role &amp; experience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F94F57-8D58-4DB8-A617-1FD581035590}"/>
              </a:ext>
            </a:extLst>
          </p:cNvPr>
          <p:cNvCxnSpPr/>
          <p:nvPr/>
        </p:nvCxnSpPr>
        <p:spPr>
          <a:xfrm>
            <a:off x="255713" y="2305158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0AB231-008B-4E8E-9917-78CDA37DB91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90064" y="1732454"/>
            <a:ext cx="5186318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Guidewire developer with 3.9 years of professional experience well versed in different areas of development right from requirement gathering, Planning, estimation and Implementation</a:t>
            </a:r>
            <a:endParaRPr lang="en-GB" sz="1200" dirty="0"/>
          </a:p>
        </p:txBody>
      </p:sp>
      <p:sp>
        <p:nvSpPr>
          <p:cNvPr id="48" name="Body3 4">
            <a:extLst>
              <a:ext uri="{FF2B5EF4-FFF2-40B4-BE49-F238E27FC236}">
                <a16:creationId xmlns:a16="http://schemas.microsoft.com/office/drawing/2014/main" id="{4FD2BC41-517C-433E-8640-8EAF6FF98A0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55715" y="5412581"/>
            <a:ext cx="1253623" cy="2822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Achievements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6976A9-996E-41A8-A6BA-5F3470201DE5}"/>
              </a:ext>
            </a:extLst>
          </p:cNvPr>
          <p:cNvCxnSpPr/>
          <p:nvPr/>
        </p:nvCxnSpPr>
        <p:spPr>
          <a:xfrm>
            <a:off x="267393" y="5349174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icky">
            <a:extLst>
              <a:ext uri="{FF2B5EF4-FFF2-40B4-BE49-F238E27FC236}">
                <a16:creationId xmlns:a16="http://schemas.microsoft.com/office/drawing/2014/main" id="{1D737BAB-9C43-4C2F-8192-98C901126A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577741" y="5006550"/>
            <a:ext cx="4543534" cy="383652"/>
          </a:xfrm>
          <a:prstGeom prst="foldedCorner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1983" rIns="63500" bIns="63500" rtlCol="0" anchor="t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Scrum Foundation Professional Certificate</a:t>
            </a:r>
          </a:p>
        </p:txBody>
      </p:sp>
      <p:sp>
        <p:nvSpPr>
          <p:cNvPr id="58" name="Sticky">
            <a:extLst>
              <a:ext uri="{FF2B5EF4-FFF2-40B4-BE49-F238E27FC236}">
                <a16:creationId xmlns:a16="http://schemas.microsoft.com/office/drawing/2014/main" id="{4879AE2F-C9A9-4682-B3CE-99A8D925F7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79067" y="5309359"/>
            <a:ext cx="5128473" cy="530575"/>
          </a:xfrm>
          <a:prstGeom prst="foldedCorner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1983" rIns="63500" bIns="63500" rtlCol="0" anchor="t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Awarded as “Best Performer” 2 times by client, Received one Outstanding Award for the consistence performance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9" name="Sticky">
            <a:extLst>
              <a:ext uri="{FF2B5EF4-FFF2-40B4-BE49-F238E27FC236}">
                <a16:creationId xmlns:a16="http://schemas.microsoft.com/office/drawing/2014/main" id="{EFD3EB26-3DA3-4EE2-91D8-C26CF7327D1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585819" y="5828700"/>
            <a:ext cx="5046543" cy="530575"/>
          </a:xfrm>
          <a:prstGeom prst="foldedCorner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1983" rIns="63500" bIns="63500" rtlCol="0" anchor="t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</a:rPr>
              <a:t>Senior Software Engineer, Zensar [Jan 2021 – till data]</a:t>
            </a:r>
          </a:p>
          <a:p>
            <a:r>
              <a:rPr lang="en-GB" sz="1000" dirty="0">
                <a:solidFill>
                  <a:srgbClr val="000000"/>
                </a:solidFill>
              </a:rPr>
              <a:t>Developer , Deloitte (Oct 2017 – Dec 20202)</a:t>
            </a:r>
          </a:p>
        </p:txBody>
      </p:sp>
      <p:sp>
        <p:nvSpPr>
          <p:cNvPr id="71" name="!ObjectA-00583">
            <a:extLst>
              <a:ext uri="{FF2B5EF4-FFF2-40B4-BE49-F238E27FC236}">
                <a16:creationId xmlns:a16="http://schemas.microsoft.com/office/drawing/2014/main" id="{9542CCC2-0316-46BF-B39A-0C620D19544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762849" y="3974724"/>
            <a:ext cx="4013268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tx2"/>
                </a:solidFill>
              </a:rPr>
              <a:t>US Based Major Insurance Carrier – GWPC Developer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tx2"/>
                </a:solidFill>
              </a:rPr>
              <a:t>(10-17 to 12-20)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dirty="0"/>
              <a:t>Worked on major UI configuration such as Coverage Configuration, Data Model Design for Enhancements.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Created batches which helped in lowering the manual effort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Created new forms and documents in PolicyCenter which helped client to be compliant  Stepped up to fix critical environmental related bug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Identified the impacted policies for given criteria, Prepared the script to perform clean up on the policies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28D49-E659-4FF9-9692-1BADEB09C6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055" y="69743"/>
            <a:ext cx="1259886" cy="1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9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PREVIOUSNAME" val="C:\Users\Ankit Agarwal-IMB\Box Sync\Zensar Diagnostic\Working folder\AA\Utilization\Utilization_improvement_plan_v3_DJ comments.pptx"/>
  <p:tag name="MTBTACCENT" val="Text1ColorBoldText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5IqHLS8RiOzVm5TVri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85534</TotalTime>
  <Words>333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1_Office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Agrawal</dc:creator>
  <cp:lastModifiedBy>Pipsita Moharana</cp:lastModifiedBy>
  <cp:revision>1670</cp:revision>
  <dcterms:created xsi:type="dcterms:W3CDTF">2019-04-02T18:32:46Z</dcterms:created>
  <dcterms:modified xsi:type="dcterms:W3CDTF">2021-06-02T08:44:46Z</dcterms:modified>
</cp:coreProperties>
</file>