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112E30D-81E2-43F0-BF97-DA2A08C8B395}">
  <a:tblStyle styleId="{E112E30D-81E2-43F0-BF97-DA2A08C8B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regular.fntdata"/><Relationship Id="rId47" Type="http://schemas.openxmlformats.org/officeDocument/2006/relationships/slide" Target="slides/slide42.xml"/><Relationship Id="rId49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cf2b4407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cf2b440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f2b4407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f2b4407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cf2b4407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cf2b4407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cf2b4407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cf2b4407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cf2b4407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cf2b4407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39e7b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39e7b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cf2b4407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cf2b4407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cf2b4407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cf2b4407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cf2b4407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cf2b4407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d0abd4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cd0abd4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cf2b4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cf2b4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7253fef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7253fef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d0abd4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d0abd4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abd4e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abd4e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cf2b4407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cf2b4407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cf2b4407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cf2b4407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ccf2b4407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ccf2b4407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cf2b4407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cf2b4407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cf2b4407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cf2b4407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d0abd4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d0abd4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d0abd4e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d0abd4e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f2b4407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f2b4407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cf2b4407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cf2b4407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cf2b4407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cf2b4407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7253fe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7253fe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d0abd4e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d0abd4e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d0abd4e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d0abd4e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d0abd4e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d0abd4e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cd0abd4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cd0abd4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d0abd4e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d0abd4e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7253fe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7253fe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cf2b4407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cf2b4407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cf2b4407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cf2b4407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cf2b4407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cf2b4407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cd0abd4e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cd0abd4e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f2b4407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f2b4407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f2b4407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f2b440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cf2b4407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cf2b4407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cf2b4407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cf2b4407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f2b4407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f2b4407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f2b4407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f2b4407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85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EMYS: a social robot that plays “Sueca”</a:t>
            </a:r>
            <a:endParaRPr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440900" y="3852000"/>
            <a:ext cx="47031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69930 - Filipa Isabel Nogueira Correia</a:t>
            </a:r>
            <a:endParaRPr sz="18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emys-5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8050"/>
            <a:ext cx="2175450" cy="2175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T_A_RGB_NEG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75450" cy="153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22"/>
          <p:cNvCxnSpPr>
            <a:stCxn id="207" idx="4"/>
            <a:endCxn id="208" idx="0"/>
          </p:cNvCxnSpPr>
          <p:nvPr/>
        </p:nvCxnSpPr>
        <p:spPr>
          <a:xfrm flipH="1">
            <a:off x="1395363" y="2858100"/>
            <a:ext cx="796200" cy="55950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>
            <a:stCxn id="207" idx="4"/>
            <a:endCxn id="210" idx="0"/>
          </p:cNvCxnSpPr>
          <p:nvPr/>
        </p:nvCxnSpPr>
        <p:spPr>
          <a:xfrm>
            <a:off x="2191563" y="2858100"/>
            <a:ext cx="796200" cy="5595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2"/>
          <p:cNvCxnSpPr>
            <a:stCxn id="212" idx="6"/>
            <a:endCxn id="207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>
            <a:stCxn id="207" idx="6"/>
            <a:endCxn id="214" idx="2"/>
          </p:cNvCxnSpPr>
          <p:nvPr/>
        </p:nvCxnSpPr>
        <p:spPr>
          <a:xfrm>
            <a:off x="2478963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2"/>
          <p:cNvCxnSpPr>
            <a:stCxn id="214" idx="6"/>
            <a:endCxn id="216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2"/>
          <p:cNvCxnSpPr>
            <a:stCxn id="216" idx="6"/>
            <a:endCxn id="218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2"/>
          <p:cNvCxnSpPr>
            <a:stCxn id="218" idx="6"/>
            <a:endCxn id="220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2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1107888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700363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597450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Card games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2189925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HRI in games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HRI in games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aips_4.jpg" id="234" name="Google Shape;234;p23"/>
          <p:cNvPicPr preferRelativeResize="0"/>
          <p:nvPr/>
        </p:nvPicPr>
        <p:blipFill rotWithShape="1">
          <a:blip r:embed="rId3">
            <a:alphaModFix/>
          </a:blip>
          <a:srcRect b="0" l="5647" r="1768" t="0"/>
          <a:stretch/>
        </p:blipFill>
        <p:spPr>
          <a:xfrm>
            <a:off x="376613" y="1541800"/>
            <a:ext cx="3901487" cy="198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at.jpg" id="235" name="Google Shape;2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650" y="1541800"/>
            <a:ext cx="4214100" cy="19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4578650" y="3528100"/>
            <a:ext cx="42141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Children tutor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Careful advices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Long-term interactions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376600" y="3528100"/>
            <a:ext cx="39015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Topology of speeches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Relevance value of a move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Power of a player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Simulation of roles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723900" rtl="0" algn="l">
              <a:lnSpc>
                <a:spcPct val="12717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aleway"/>
              <a:buChar char="●"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Luck perception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76600" y="1159525"/>
            <a:ext cx="390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EMYS, the Risk player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578650" y="1159525"/>
            <a:ext cx="3901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iCat, the chess tutor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HRI in games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roboCare.jpg"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296" y="1338550"/>
            <a:ext cx="1504304" cy="246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eOBot.jpg"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388" y="1338550"/>
            <a:ext cx="1849812" cy="2466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ro.jpg" id="248" name="Google Shape;2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200" y="1338550"/>
            <a:ext cx="3775099" cy="24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1007550" y="4013725"/>
            <a:ext cx="7128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There is a gap in companion robots for older adults without serious health problems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12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5"/>
          <p:cNvCxnSpPr>
            <a:stCxn id="256" idx="6"/>
            <a:endCxn id="257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5"/>
          <p:cNvCxnSpPr>
            <a:stCxn id="257" idx="6"/>
            <a:endCxn id="259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5"/>
          <p:cNvCxnSpPr>
            <a:stCxn id="259" idx="6"/>
            <a:endCxn id="261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5"/>
          <p:cNvCxnSpPr>
            <a:stCxn id="261" idx="6"/>
            <a:endCxn id="263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>
            <a:stCxn id="263" idx="6"/>
            <a:endCxn id="265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5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IMC.png"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38" y="2123088"/>
            <a:ext cx="8683326" cy="24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/>
          <p:nvPr/>
        </p:nvSpPr>
        <p:spPr>
          <a:xfrm>
            <a:off x="3409200" y="1363950"/>
            <a:ext cx="2325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PIMC concept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IMC.png" id="285" name="Google Shape;2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45" y="3568495"/>
            <a:ext cx="5413851" cy="1520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3 at 16.23.11.png" id="286" name="Google Shape;2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675" y="1218946"/>
            <a:ext cx="3585225" cy="2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7"/>
          <p:cNvSpPr/>
          <p:nvPr/>
        </p:nvSpPr>
        <p:spPr>
          <a:xfrm>
            <a:off x="5964700" y="2785675"/>
            <a:ext cx="2801400" cy="299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3808700" y="3937450"/>
            <a:ext cx="1322100" cy="66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5280700" y="3976800"/>
            <a:ext cx="684000" cy="66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5437550" y="3084775"/>
            <a:ext cx="2046000" cy="338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7"/>
          <p:cNvCxnSpPr>
            <a:stCxn id="288" idx="0"/>
            <a:endCxn id="287" idx="2"/>
          </p:cNvCxnSpPr>
          <p:nvPr/>
        </p:nvCxnSpPr>
        <p:spPr>
          <a:xfrm rot="-5400000">
            <a:off x="4716050" y="2688850"/>
            <a:ext cx="1002300" cy="1494900"/>
          </a:xfrm>
          <a:prstGeom prst="curvedConnector2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7"/>
          <p:cNvCxnSpPr>
            <a:stCxn id="289" idx="0"/>
            <a:endCxn id="290" idx="4"/>
          </p:cNvCxnSpPr>
          <p:nvPr/>
        </p:nvCxnSpPr>
        <p:spPr>
          <a:xfrm rot="-5400000">
            <a:off x="5764900" y="3281100"/>
            <a:ext cx="553500" cy="8379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7"/>
          <p:cNvSpPr/>
          <p:nvPr/>
        </p:nvSpPr>
        <p:spPr>
          <a:xfrm>
            <a:off x="5707900" y="2344350"/>
            <a:ext cx="2801400" cy="299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1686900" y="3937450"/>
            <a:ext cx="1322100" cy="666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7"/>
          <p:cNvCxnSpPr>
            <a:stCxn id="294" idx="0"/>
            <a:endCxn id="293" idx="2"/>
          </p:cNvCxnSpPr>
          <p:nvPr/>
        </p:nvCxnSpPr>
        <p:spPr>
          <a:xfrm rot="-5400000">
            <a:off x="3306150" y="1535650"/>
            <a:ext cx="1443600" cy="3360000"/>
          </a:xfrm>
          <a:prstGeom prst="curvedConnector2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7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15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IMC.png"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663" y="3086013"/>
            <a:ext cx="8683326" cy="24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5563475" y="3855150"/>
            <a:ext cx="749400" cy="634200"/>
          </a:xfrm>
          <a:prstGeom prst="ellipse">
            <a:avLst/>
          </a:prstGeom>
          <a:noFill/>
          <a:ln cap="flat" cmpd="sng" w="762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4" name="Google Shape;304;p28"/>
          <p:cNvCxnSpPr>
            <a:stCxn id="303" idx="0"/>
            <a:endCxn id="305" idx="3"/>
          </p:cNvCxnSpPr>
          <p:nvPr/>
        </p:nvCxnSpPr>
        <p:spPr>
          <a:xfrm flipH="1" rot="5400000">
            <a:off x="3702425" y="1619400"/>
            <a:ext cx="1456800" cy="3014700"/>
          </a:xfrm>
          <a:prstGeom prst="curvedConnector2">
            <a:avLst/>
          </a:prstGeom>
          <a:noFill/>
          <a:ln cap="flat" cmpd="sng" w="7620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8"/>
          <p:cNvSpPr txBox="1"/>
          <p:nvPr/>
        </p:nvSpPr>
        <p:spPr>
          <a:xfrm>
            <a:off x="872075" y="1932525"/>
            <a:ext cx="20514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Information set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Deck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Suits per player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16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IMC.png" id="312" name="Google Shape;3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73887" y="3086013"/>
            <a:ext cx="8683326" cy="24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/>
          <p:nvPr/>
        </p:nvSpPr>
        <p:spPr>
          <a:xfrm>
            <a:off x="2289300" y="3554100"/>
            <a:ext cx="1526400" cy="1371300"/>
          </a:xfrm>
          <a:prstGeom prst="ellipse">
            <a:avLst/>
          </a:prstGeom>
          <a:noFill/>
          <a:ln cap="flat" cmpd="sng" w="762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29"/>
          <p:cNvCxnSpPr>
            <a:stCxn id="313" idx="0"/>
            <a:endCxn id="315" idx="1"/>
          </p:cNvCxnSpPr>
          <p:nvPr/>
        </p:nvCxnSpPr>
        <p:spPr>
          <a:xfrm rot="-5400000">
            <a:off x="3803550" y="1649250"/>
            <a:ext cx="1153800" cy="2655900"/>
          </a:xfrm>
          <a:prstGeom prst="curvedConnector2">
            <a:avLst/>
          </a:prstGeom>
          <a:noFill/>
          <a:ln cap="flat" cmpd="sng" w="7620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29"/>
          <p:cNvSpPr txBox="1"/>
          <p:nvPr/>
        </p:nvSpPr>
        <p:spPr>
          <a:xfrm>
            <a:off x="5708300" y="1714725"/>
            <a:ext cx="29832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Min Max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αβ pruning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Depth limit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Ordering heuristic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Transposition table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Equivalent states removal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17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531275" y="1193425"/>
            <a:ext cx="357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Benchmark: Rule-based Player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ABC.png"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25" y="1189450"/>
            <a:ext cx="4934399" cy="3700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30"/>
          <p:cNvGraphicFramePr/>
          <p:nvPr/>
        </p:nvGraphicFramePr>
        <p:xfrm>
          <a:off x="5411675" y="19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{E112E30D-81E2-43F0-BF97-DA2A08C8B395}</a:tableStyleId>
              </a:tblPr>
              <a:tblGrid>
                <a:gridCol w="2005825"/>
                <a:gridCol w="699175"/>
              </a:tblGrid>
              <a:tr h="4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FGR</a:t>
                      </a:r>
                      <a:endParaRPr b="1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8761D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2RB vs 2RB</a:t>
                      </a:r>
                      <a:endParaRPr>
                        <a:solidFill>
                          <a:srgbClr val="38761D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50,4%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1RB 1Rand vs 2Rand</a:t>
                      </a:r>
                      <a:endParaRPr>
                        <a:solidFill>
                          <a:srgbClr val="FF0000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53,4%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7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3C78D8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2RB vs 2Rand</a:t>
                      </a:r>
                      <a:endParaRPr>
                        <a:solidFill>
                          <a:srgbClr val="3C78D8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62,9%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5" name="Google Shape;325;p30"/>
          <p:cNvCxnSpPr>
            <a:endCxn id="326" idx="3"/>
          </p:cNvCxnSpPr>
          <p:nvPr/>
        </p:nvCxnSpPr>
        <p:spPr>
          <a:xfrm>
            <a:off x="8039350" y="3619150"/>
            <a:ext cx="658200" cy="508800"/>
          </a:xfrm>
          <a:prstGeom prst="curvedConnector3">
            <a:avLst>
              <a:gd fmla="val 136178" name="adj1"/>
            </a:avLst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 txBox="1"/>
          <p:nvPr/>
        </p:nvSpPr>
        <p:spPr>
          <a:xfrm>
            <a:off x="7052350" y="3899950"/>
            <a:ext cx="1645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Team impact!</a:t>
            </a:r>
            <a:endParaRPr sz="18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18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2369400" y="1288375"/>
            <a:ext cx="440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FGR? Why?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2369400" y="1974000"/>
            <a:ext cx="440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Luck? Which initial features affect results?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2369400" y="2659625"/>
            <a:ext cx="440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Linear regression (features 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→ team final points)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p31"/>
          <p:cNvSpPr txBox="1"/>
          <p:nvPr/>
        </p:nvSpPr>
        <p:spPr>
          <a:xfrm>
            <a:off x="1180350" y="3345250"/>
            <a:ext cx="2261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Team aces number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p31"/>
          <p:cNvSpPr txBox="1"/>
          <p:nvPr/>
        </p:nvSpPr>
        <p:spPr>
          <a:xfrm>
            <a:off x="3441450" y="3345250"/>
            <a:ext cx="2261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Team sevens number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5702550" y="3345250"/>
            <a:ext cx="2261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Team trumps number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39" name="Google Shape;339;p31"/>
          <p:cNvCxnSpPr>
            <a:stCxn id="333" idx="2"/>
            <a:endCxn id="334" idx="0"/>
          </p:cNvCxnSpPr>
          <p:nvPr/>
        </p:nvCxnSpPr>
        <p:spPr>
          <a:xfrm>
            <a:off x="4572000" y="1704475"/>
            <a:ext cx="0" cy="2694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1"/>
          <p:cNvCxnSpPr>
            <a:stCxn id="334" idx="2"/>
            <a:endCxn id="335" idx="0"/>
          </p:cNvCxnSpPr>
          <p:nvPr/>
        </p:nvCxnSpPr>
        <p:spPr>
          <a:xfrm>
            <a:off x="4572000" y="2390100"/>
            <a:ext cx="0" cy="2694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1"/>
          <p:cNvCxnSpPr>
            <a:stCxn id="335" idx="2"/>
            <a:endCxn id="337" idx="0"/>
          </p:cNvCxnSpPr>
          <p:nvPr/>
        </p:nvCxnSpPr>
        <p:spPr>
          <a:xfrm>
            <a:off x="4572000" y="3075725"/>
            <a:ext cx="0" cy="2694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31"/>
          <p:cNvCxnSpPr>
            <a:stCxn id="335" idx="2"/>
            <a:endCxn id="336" idx="0"/>
          </p:cNvCxnSpPr>
          <p:nvPr/>
        </p:nvCxnSpPr>
        <p:spPr>
          <a:xfrm flipH="1">
            <a:off x="2310900" y="3075725"/>
            <a:ext cx="2261100" cy="2694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31"/>
          <p:cNvCxnSpPr>
            <a:stCxn id="335" idx="2"/>
            <a:endCxn id="338" idx="0"/>
          </p:cNvCxnSpPr>
          <p:nvPr/>
        </p:nvCxnSpPr>
        <p:spPr>
          <a:xfrm>
            <a:off x="4572000" y="3075725"/>
            <a:ext cx="2261100" cy="2694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1"/>
          <p:cNvSpPr txBox="1"/>
          <p:nvPr/>
        </p:nvSpPr>
        <p:spPr>
          <a:xfrm>
            <a:off x="6247300" y="2954663"/>
            <a:ext cx="2775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poor predictors, however significant!</a:t>
            </a:r>
            <a:endParaRPr sz="12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1180350" y="4446975"/>
            <a:ext cx="67833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Hard, medium and easy initial conditions for the team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6" name="Google Shape;346;p31"/>
          <p:cNvCxnSpPr>
            <a:stCxn id="338" idx="2"/>
            <a:endCxn id="345" idx="0"/>
          </p:cNvCxnSpPr>
          <p:nvPr/>
        </p:nvCxnSpPr>
        <p:spPr>
          <a:xfrm flipH="1">
            <a:off x="4572000" y="3761350"/>
            <a:ext cx="2261100" cy="6855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1"/>
          <p:cNvCxnSpPr>
            <a:stCxn id="337" idx="2"/>
            <a:endCxn id="345" idx="0"/>
          </p:cNvCxnSpPr>
          <p:nvPr/>
        </p:nvCxnSpPr>
        <p:spPr>
          <a:xfrm>
            <a:off x="4572000" y="3761350"/>
            <a:ext cx="0" cy="6855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31"/>
          <p:cNvCxnSpPr>
            <a:stCxn id="336" idx="2"/>
            <a:endCxn id="345" idx="0"/>
          </p:cNvCxnSpPr>
          <p:nvPr/>
        </p:nvCxnSpPr>
        <p:spPr>
          <a:xfrm>
            <a:off x="2310900" y="3761350"/>
            <a:ext cx="2261100" cy="6855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31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19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>
            <a:stCxn id="64" idx="6"/>
            <a:endCxn id="65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>
            <a:stCxn id="65" idx="6"/>
            <a:endCxn id="67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>
            <a:stCxn id="67" idx="6"/>
            <a:endCxn id="69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>
            <a:stCxn id="69" idx="6"/>
            <a:endCxn id="71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71" idx="6"/>
            <a:endCxn id="73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2369400" y="1135975"/>
            <a:ext cx="440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Implementing PIMC...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deep.png" id="356" name="Google Shape;3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50" y="2074450"/>
            <a:ext cx="1694825" cy="143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.png" id="357" name="Google Shape;3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75" y="2074450"/>
            <a:ext cx="1694825" cy="143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.png" id="358" name="Google Shape;3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75" y="3511575"/>
            <a:ext cx="1694825" cy="143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.png" id="359" name="Google Shape;3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150" y="3511575"/>
            <a:ext cx="1694825" cy="1437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0" name="Google Shape;3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23140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1" name="Google Shape;3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23140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2" name="Google Shape;36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23140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3" name="Google Shape;3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27301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4" name="Google Shape;36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27301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5" name="Google Shape;36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27301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6" name="Google Shape;3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31462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7" name="Google Shape;36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35623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8" name="Google Shape;36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35623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69" name="Google Shape;36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35623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0" name="Google Shape;3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31462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1" name="Google Shape;3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31462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2" name="Google Shape;3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39784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3" name="Google Shape;3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00" y="43945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4" name="Google Shape;3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43945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5" name="Google Shape;3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43945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6" name="Google Shape;3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600" y="39784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77" name="Google Shape;3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6750" y="3978475"/>
            <a:ext cx="1054142" cy="41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8" name="Google Shape;378;p32"/>
          <p:cNvCxnSpPr>
            <a:stCxn id="355" idx="2"/>
          </p:cNvCxnSpPr>
          <p:nvPr/>
        </p:nvCxnSpPr>
        <p:spPr>
          <a:xfrm flipH="1">
            <a:off x="3012900" y="1552075"/>
            <a:ext cx="1559100" cy="3606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2"/>
          <p:cNvCxnSpPr>
            <a:stCxn id="355" idx="2"/>
          </p:cNvCxnSpPr>
          <p:nvPr/>
        </p:nvCxnSpPr>
        <p:spPr>
          <a:xfrm>
            <a:off x="4572000" y="1552075"/>
            <a:ext cx="1552500" cy="4200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hallow.png" id="380" name="Google Shape;3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23140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81" name="Google Shape;3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27301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82" name="Google Shape;3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31462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83" name="Google Shape;3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35623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84" name="Google Shape;3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3978475"/>
            <a:ext cx="1054142" cy="4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llow.png" id="385" name="Google Shape;3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350" y="4394575"/>
            <a:ext cx="1054142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20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2369400" y="1278475"/>
            <a:ext cx="440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Parametrizing...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455650" y="1733450"/>
            <a:ext cx="2437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Trick Player</a:t>
            </a:r>
            <a:endParaRPr b="1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Utility func.: u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aseline="-25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Depth limit: 1 trick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3353250" y="1733450"/>
            <a:ext cx="2437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Deep-1 Player</a:t>
            </a:r>
            <a:endParaRPr b="1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Utility func.: u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 baseline="-25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Depth limit depends on the tree size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6250850" y="1733450"/>
            <a:ext cx="24375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Deep-2 Player</a:t>
            </a:r>
            <a:endParaRPr b="1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Utility func.: u</a:t>
            </a:r>
            <a:r>
              <a:rPr baseline="-25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 baseline="-25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Depth limit depends on the tree size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creen Shot 2015-11-02 at 10.09.19.png" id="396" name="Google Shape;3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50" y="3683176"/>
            <a:ext cx="5392775" cy="60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2 at 10.11.54.png" id="397" name="Google Shape;39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550" y="3258513"/>
            <a:ext cx="3183549" cy="14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3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DFH-fgr.png" id="404" name="Google Shape;4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925" y="2641475"/>
            <a:ext cx="5880149" cy="12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4"/>
          <p:cNvSpPr/>
          <p:nvPr/>
        </p:nvSpPr>
        <p:spPr>
          <a:xfrm>
            <a:off x="4925475" y="2641475"/>
            <a:ext cx="1437000" cy="381300"/>
          </a:xfrm>
          <a:prstGeom prst="ellipse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 txBox="1"/>
          <p:nvPr/>
        </p:nvSpPr>
        <p:spPr>
          <a:xfrm>
            <a:off x="3318300" y="1456825"/>
            <a:ext cx="2507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Most significant rate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07" name="Google Shape;407;p34"/>
          <p:cNvCxnSpPr>
            <a:stCxn id="405" idx="0"/>
            <a:endCxn id="406" idx="2"/>
          </p:cNvCxnSpPr>
          <p:nvPr/>
        </p:nvCxnSpPr>
        <p:spPr>
          <a:xfrm flipH="1" rot="5400000">
            <a:off x="4706325" y="1703825"/>
            <a:ext cx="803400" cy="1071900"/>
          </a:xfrm>
          <a:prstGeom prst="curvedConnector3">
            <a:avLst>
              <a:gd fmla="val 49997" name="adj1"/>
            </a:avLst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4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22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35"/>
          <p:cNvCxnSpPr>
            <a:stCxn id="414" idx="6"/>
            <a:endCxn id="415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5"/>
          <p:cNvCxnSpPr>
            <a:stCxn id="415" idx="6"/>
            <a:endCxn id="417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5"/>
          <p:cNvCxnSpPr>
            <a:stCxn id="417" idx="6"/>
            <a:endCxn id="419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5"/>
          <p:cNvCxnSpPr>
            <a:stCxn id="419" idx="6"/>
            <a:endCxn id="421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5"/>
          <p:cNvCxnSpPr>
            <a:stCxn id="421" idx="6"/>
            <a:endCxn id="423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35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5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9" name="Google Shape;429;p35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36"/>
          <p:cNvCxnSpPr>
            <a:endCxn id="435" idx="0"/>
          </p:cNvCxnSpPr>
          <p:nvPr/>
        </p:nvCxnSpPr>
        <p:spPr>
          <a:xfrm>
            <a:off x="5365062" y="2857975"/>
            <a:ext cx="790800" cy="55950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6"/>
          <p:cNvCxnSpPr>
            <a:stCxn id="437" idx="6"/>
            <a:endCxn id="438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6"/>
          <p:cNvCxnSpPr>
            <a:stCxn id="438" idx="6"/>
            <a:endCxn id="440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6"/>
          <p:cNvCxnSpPr>
            <a:stCxn id="440" idx="6"/>
            <a:endCxn id="442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6"/>
          <p:cNvCxnSpPr>
            <a:stCxn id="442" idx="6"/>
            <a:endCxn id="444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6"/>
          <p:cNvCxnSpPr>
            <a:stCxn id="444" idx="6"/>
            <a:endCxn id="446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6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0" name="Google Shape;450;p36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p36"/>
          <p:cNvSpPr/>
          <p:nvPr/>
        </p:nvSpPr>
        <p:spPr>
          <a:xfrm>
            <a:off x="4284588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868463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36"/>
          <p:cNvCxnSpPr>
            <a:stCxn id="442" idx="4"/>
            <a:endCxn id="453" idx="0"/>
          </p:cNvCxnSpPr>
          <p:nvPr/>
        </p:nvCxnSpPr>
        <p:spPr>
          <a:xfrm flipH="1">
            <a:off x="4572012" y="2858100"/>
            <a:ext cx="793200" cy="5595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36"/>
          <p:cNvSpPr txBox="1"/>
          <p:nvPr/>
        </p:nvSpPr>
        <p:spPr>
          <a:xfrm>
            <a:off x="3774150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centred-studies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5358025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EMYS: the Sueca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centred-studies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2208450" y="1328000"/>
            <a:ext cx="5957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3" name="Google Shape;463;p37"/>
          <p:cNvSpPr txBox="1"/>
          <p:nvPr/>
        </p:nvSpPr>
        <p:spPr>
          <a:xfrm>
            <a:off x="1395000" y="1416950"/>
            <a:ext cx="6354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 participants from a day-home care institution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playing Sueca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ameSituations.png" id="464" name="Google Shape;4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24" y="2556400"/>
            <a:ext cx="1359000" cy="22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7"/>
          <p:cNvSpPr txBox="1"/>
          <p:nvPr/>
        </p:nvSpPr>
        <p:spPr>
          <a:xfrm>
            <a:off x="5490375" y="3429000"/>
            <a:ext cx="3171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Verbal and nonverbal behaviours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66" name="Google Shape;466;p37"/>
          <p:cNvCxnSpPr>
            <a:stCxn id="463" idx="2"/>
            <a:endCxn id="464" idx="0"/>
          </p:cNvCxnSpPr>
          <p:nvPr/>
        </p:nvCxnSpPr>
        <p:spPr>
          <a:xfrm rot="5400000">
            <a:off x="2941500" y="925850"/>
            <a:ext cx="753000" cy="25080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7"/>
          <p:cNvCxnSpPr>
            <a:stCxn id="463" idx="2"/>
            <a:endCxn id="465" idx="0"/>
          </p:cNvCxnSpPr>
          <p:nvPr/>
        </p:nvCxnSpPr>
        <p:spPr>
          <a:xfrm flipH="1" rot="-5400000">
            <a:off x="5011200" y="1364150"/>
            <a:ext cx="1625700" cy="25041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7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25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p38"/>
          <p:cNvCxnSpPr>
            <a:stCxn id="474" idx="6"/>
            <a:endCxn id="475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8"/>
          <p:cNvCxnSpPr>
            <a:stCxn id="475" idx="6"/>
            <a:endCxn id="477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8"/>
          <p:cNvCxnSpPr>
            <a:stCxn id="477" idx="6"/>
            <a:endCxn id="479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8"/>
          <p:cNvCxnSpPr>
            <a:stCxn id="479" idx="6"/>
            <a:endCxn id="481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38"/>
          <p:cNvCxnSpPr>
            <a:stCxn id="481" idx="6"/>
            <a:endCxn id="483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8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5" name="Google Shape;485;p38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38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284588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5868463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2" name="Google Shape;492;p38"/>
          <p:cNvCxnSpPr>
            <a:stCxn id="479" idx="4"/>
            <a:endCxn id="490" idx="0"/>
          </p:cNvCxnSpPr>
          <p:nvPr/>
        </p:nvCxnSpPr>
        <p:spPr>
          <a:xfrm flipH="1">
            <a:off x="4572012" y="2858100"/>
            <a:ext cx="793200" cy="55950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 txBox="1"/>
          <p:nvPr/>
        </p:nvSpPr>
        <p:spPr>
          <a:xfrm>
            <a:off x="3774150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centred-studies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5358025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EMYS: the Sueca player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95" name="Google Shape;495;p38"/>
          <p:cNvCxnSpPr>
            <a:endCxn id="491" idx="0"/>
          </p:cNvCxnSpPr>
          <p:nvPr/>
        </p:nvCxnSpPr>
        <p:spPr>
          <a:xfrm>
            <a:off x="5365062" y="2857975"/>
            <a:ext cx="790800" cy="5595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38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EMYS: the Sueca player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model.png" id="501" name="Google Shape;5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38" y="1921698"/>
            <a:ext cx="7197525" cy="24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9"/>
          <p:cNvSpPr/>
          <p:nvPr/>
        </p:nvSpPr>
        <p:spPr>
          <a:xfrm>
            <a:off x="5004750" y="2685725"/>
            <a:ext cx="852300" cy="44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6277025" y="2685725"/>
            <a:ext cx="852300" cy="44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27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0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EMYS: the Sueca player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utterances.png" id="510" name="Google Shape;5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050" y="1645549"/>
            <a:ext cx="5398501" cy="2625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eSituations.png" id="511" name="Google Shape;51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949" y="1830325"/>
            <a:ext cx="1359000" cy="225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40"/>
          <p:cNvCxnSpPr>
            <a:stCxn id="511" idx="3"/>
            <a:endCxn id="510" idx="1"/>
          </p:cNvCxnSpPr>
          <p:nvPr/>
        </p:nvCxnSpPr>
        <p:spPr>
          <a:xfrm>
            <a:off x="2376949" y="2958462"/>
            <a:ext cx="962100" cy="0"/>
          </a:xfrm>
          <a:prstGeom prst="straightConnector1">
            <a:avLst/>
          </a:prstGeom>
          <a:noFill/>
          <a:ln cap="flat" cmpd="sng" w="3810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0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28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EMYS: the Sueca player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2634600" y="1830075"/>
            <a:ext cx="38748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Human-like behaviours: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speech frequency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emotional state (FAtiMA)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posture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subcategory of some utterances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competitive to the opponent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encouraging to the partner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29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5"/>
          <p:cNvCxnSpPr>
            <a:stCxn id="86" idx="6"/>
            <a:endCxn id="87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87" idx="6"/>
            <a:endCxn id="89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89" idx="6"/>
            <a:endCxn id="91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91" idx="6"/>
            <a:endCxn id="93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93" idx="6"/>
            <a:endCxn id="95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42"/>
          <p:cNvCxnSpPr>
            <a:stCxn id="526" idx="6"/>
            <a:endCxn id="527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2"/>
          <p:cNvCxnSpPr>
            <a:stCxn id="527" idx="6"/>
            <a:endCxn id="529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2"/>
          <p:cNvCxnSpPr>
            <a:stCxn id="529" idx="6"/>
            <a:endCxn id="531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2"/>
          <p:cNvCxnSpPr>
            <a:stCxn id="531" idx="6"/>
            <a:endCxn id="533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2"/>
          <p:cNvCxnSpPr>
            <a:stCxn id="533" idx="6"/>
            <a:endCxn id="535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42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7" name="Google Shape;537;p42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8" name="Google Shape;538;p42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9" name="Google Shape;539;p42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0" name="Google Shape;540;p42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42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 txBox="1"/>
          <p:nvPr/>
        </p:nvSpPr>
        <p:spPr>
          <a:xfrm>
            <a:off x="3383975" y="3746125"/>
            <a:ext cx="2367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(2) Playing with EMYS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" name="Google Shape;547;p43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2793000" y="1082675"/>
            <a:ext cx="3558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60 participants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tock-illustration-36419476-vector-form-and-pencil-icon.jpg" id="549" name="Google Shape;5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25" y="1666875"/>
            <a:ext cx="18097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tudies.png" id="550" name="Google Shape;55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200" y="1666874"/>
            <a:ext cx="3215593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ock-illustration-36419476-vector-form-and-pencil-icon.jpg" id="551" name="Google Shape;5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425" y="1666875"/>
            <a:ext cx="18097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3"/>
          <p:cNvSpPr txBox="1"/>
          <p:nvPr/>
        </p:nvSpPr>
        <p:spPr>
          <a:xfrm>
            <a:off x="426150" y="3746125"/>
            <a:ext cx="2367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(1)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Pre-questionnaire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PANAS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Human-Robot Trust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3" name="Google Shape;553;p43"/>
          <p:cNvSpPr txBox="1"/>
          <p:nvPr/>
        </p:nvSpPr>
        <p:spPr>
          <a:xfrm>
            <a:off x="6341800" y="3746125"/>
            <a:ext cx="23670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(3) Pos-questionnaire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PANAS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Human-Robot Trust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Networked Minds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4" name="Google Shape;554;p43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3575100" y="1933100"/>
            <a:ext cx="34116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Trust in the partner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Social Presence of the partner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Affect felt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1" name="Google Shape;561;p44"/>
          <p:cNvSpPr txBox="1"/>
          <p:nvPr/>
        </p:nvSpPr>
        <p:spPr>
          <a:xfrm>
            <a:off x="1220950" y="1136300"/>
            <a:ext cx="1884900" cy="26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200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32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8" name="Google Shape;568;p45"/>
          <p:cNvSpPr txBox="1"/>
          <p:nvPr/>
        </p:nvSpPr>
        <p:spPr>
          <a:xfrm>
            <a:off x="3238200" y="1072775"/>
            <a:ext cx="26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Trust</a:t>
            </a:r>
            <a:endParaRPr sz="24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9" name="Google Shape;569;p45"/>
          <p:cNvSpPr txBox="1"/>
          <p:nvPr/>
        </p:nvSpPr>
        <p:spPr>
          <a:xfrm>
            <a:off x="743250" y="1674900"/>
            <a:ext cx="75417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Are there changes in trust after the experience of interacting with the Sueca partner?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[Mixed ANOVA test]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0" name="Google Shape;570;p45"/>
          <p:cNvSpPr txBox="1"/>
          <p:nvPr/>
        </p:nvSpPr>
        <p:spPr>
          <a:xfrm>
            <a:off x="743250" y="2794675"/>
            <a:ext cx="3409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Answer: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 </a:t>
            </a:r>
            <a:r>
              <a:rPr b="1" lang="en-GB" sz="18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b="1"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Trust </a:t>
            </a: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(p=0.03)</a:t>
            </a:r>
            <a:endParaRPr b="1"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[time, partner]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Trust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(p=0.65)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trustTime.png" id="571" name="Google Shape;5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98" y="1974025"/>
            <a:ext cx="5136452" cy="3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33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3238200" y="1072775"/>
            <a:ext cx="26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Trust</a:t>
            </a:r>
            <a:endParaRPr sz="24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46"/>
          <p:cNvSpPr txBox="1"/>
          <p:nvPr/>
        </p:nvSpPr>
        <p:spPr>
          <a:xfrm>
            <a:off x="743250" y="1674900"/>
            <a:ext cx="75417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Are the trust levels influenced by the partner (robot or human)?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[Welch test]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trustCondition.png" id="580" name="Google Shape;5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575" y="2337177"/>
            <a:ext cx="3608950" cy="22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6"/>
          <p:cNvSpPr txBox="1"/>
          <p:nvPr/>
        </p:nvSpPr>
        <p:spPr>
          <a:xfrm>
            <a:off x="743250" y="2821325"/>
            <a:ext cx="3409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Answer: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b="1" lang="en-GB" sz="18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b="1"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Trust </a:t>
            </a: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(p=2x10</a:t>
            </a:r>
            <a:r>
              <a:rPr b="1" baseline="30000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-6</a:t>
            </a: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p46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7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3238200" y="1072775"/>
            <a:ext cx="26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Trust</a:t>
            </a:r>
            <a:endParaRPr sz="24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743250" y="1674900"/>
            <a:ext cx="7541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Are the trust levels influenced by the game results?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[Two-way ANOVA test]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743250" y="2794675"/>
            <a:ext cx="39789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Answer: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game result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Trust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(p=0.065)</a:t>
            </a:r>
            <a:endParaRPr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[game result, partner]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Trust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(p=0.507)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35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3238200" y="1072775"/>
            <a:ext cx="26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Presence</a:t>
            </a:r>
            <a:endParaRPr sz="24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8" name="Google Shape;598;p48"/>
          <p:cNvSpPr txBox="1"/>
          <p:nvPr/>
        </p:nvSpPr>
        <p:spPr>
          <a:xfrm>
            <a:off x="743250" y="1674900"/>
            <a:ext cx="754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Is the social presence influenced by the Sueca partner (robot or human)?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[One-way ANOVA test]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3964150" y="2160450"/>
            <a:ext cx="4667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Note: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 Networked Minds Questionnaire has 6 dimensions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0" name="Google Shape;600;p48"/>
          <p:cNvSpPr txBox="1"/>
          <p:nvPr/>
        </p:nvSpPr>
        <p:spPr>
          <a:xfrm>
            <a:off x="743250" y="2554525"/>
            <a:ext cx="5302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Answer: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co-presence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(p=0.217)</a:t>
            </a:r>
            <a:endParaRPr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 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attentional allocation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(p=0.965)</a:t>
            </a:r>
            <a:endParaRPr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perceived message understanding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(p=0.777)</a:t>
            </a:r>
            <a:endParaRPr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 perceived affective understanding (p=0.007)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b="1" lang="en-GB" sz="1800"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 perceived emotional interdependence (p=0.046)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partner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perceived behavioural interdependence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(p=0.406)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erceiveEmoAff.png" id="601" name="Google Shape;6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427" y="2929644"/>
            <a:ext cx="2829622" cy="17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8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36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8" name="Google Shape;608;p49"/>
          <p:cNvSpPr txBox="1"/>
          <p:nvPr/>
        </p:nvSpPr>
        <p:spPr>
          <a:xfrm>
            <a:off x="3238200" y="1072775"/>
            <a:ext cx="2667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Affect</a:t>
            </a:r>
            <a:endParaRPr sz="24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743250" y="1674900"/>
            <a:ext cx="7541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Are there changes in positive/negative affect after interacting with the Sueca partner?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[Mixed ANOVA test]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743250" y="2794675"/>
            <a:ext cx="40533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Answer: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 </a:t>
            </a:r>
            <a:r>
              <a:rPr b="1" lang="en-GB" sz="18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→</a:t>
            </a:r>
            <a:r>
              <a:rPr b="1"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positive affect </a:t>
            </a:r>
            <a:r>
              <a:rPr b="1"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(p=0.008)</a:t>
            </a:r>
            <a:endParaRPr b="1"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[time, partner]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positive affect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(p=0.488)time time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negative affect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(p=0.267)</a:t>
            </a:r>
            <a:endParaRPr>
              <a:solidFill>
                <a:srgbClr val="2C0E2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[time, partner] </a:t>
            </a:r>
            <a:r>
              <a:rPr lang="en-GB" sz="2400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↛</a:t>
            </a:r>
            <a:r>
              <a:rPr lang="en-GB">
                <a:solidFill>
                  <a:srgbClr val="2C0E25"/>
                </a:solidFill>
                <a:latin typeface="Raleway"/>
                <a:ea typeface="Raleway"/>
                <a:cs typeface="Raleway"/>
                <a:sym typeface="Raleway"/>
              </a:rPr>
              <a:t> negative affect </a:t>
            </a: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(p=0.184)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positiveAffect.png" id="611" name="Google Shape;6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50" y="2324762"/>
            <a:ext cx="3673550" cy="227146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9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37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8" name="Google Shape;618;p50"/>
          <p:cNvSpPr txBox="1"/>
          <p:nvPr/>
        </p:nvSpPr>
        <p:spPr>
          <a:xfrm>
            <a:off x="743250" y="1674900"/>
            <a:ext cx="75417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aleway"/>
                <a:ea typeface="Raleway"/>
                <a:cs typeface="Raleway"/>
                <a:sym typeface="Raleway"/>
              </a:rPr>
              <a:t>The robot team won 12 and drawn 1 sessions out of 20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3336700" y="2467700"/>
            <a:ext cx="12783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60%</a:t>
            </a:r>
            <a:endParaRPr b="1" sz="36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4759200" y="2467700"/>
            <a:ext cx="12783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5%</a:t>
            </a:r>
            <a:endParaRPr b="1" sz="36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3035850" y="3779600"/>
            <a:ext cx="30723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FGR: 65%</a:t>
            </a:r>
            <a:endParaRPr b="1" sz="3600"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22" name="Google Shape;622;p50"/>
          <p:cNvCxnSpPr>
            <a:endCxn id="619" idx="0"/>
          </p:cNvCxnSpPr>
          <p:nvPr/>
        </p:nvCxnSpPr>
        <p:spPr>
          <a:xfrm flipH="1">
            <a:off x="3975850" y="2091200"/>
            <a:ext cx="18000" cy="3765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50"/>
          <p:cNvCxnSpPr>
            <a:endCxn id="620" idx="0"/>
          </p:cNvCxnSpPr>
          <p:nvPr/>
        </p:nvCxnSpPr>
        <p:spPr>
          <a:xfrm>
            <a:off x="5381250" y="2061500"/>
            <a:ext cx="17100" cy="4062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0"/>
          <p:cNvSpPr/>
          <p:nvPr/>
        </p:nvSpPr>
        <p:spPr>
          <a:xfrm rot="5400000">
            <a:off x="4390250" y="2320850"/>
            <a:ext cx="213300" cy="2314200"/>
          </a:xfrm>
          <a:prstGeom prst="rightBrace">
            <a:avLst>
              <a:gd fmla="val 74428" name="adj1"/>
              <a:gd fmla="val 49631" name="adj2"/>
            </a:avLst>
          </a:prstGeom>
          <a:noFill/>
          <a:ln cap="flat" cmpd="sng" w="28575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0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38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0" name="Google Shape;630;p51"/>
          <p:cNvCxnSpPr>
            <a:stCxn id="631" idx="6"/>
            <a:endCxn id="632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1"/>
          <p:cNvCxnSpPr>
            <a:stCxn id="632" idx="6"/>
            <a:endCxn id="634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1"/>
          <p:cNvCxnSpPr>
            <a:stCxn id="634" idx="6"/>
            <a:endCxn id="636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51"/>
          <p:cNvCxnSpPr>
            <a:stCxn id="636" idx="6"/>
            <a:endCxn id="638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1"/>
          <p:cNvCxnSpPr>
            <a:stCxn id="638" idx="6"/>
            <a:endCxn id="640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51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1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1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1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1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3" name="Google Shape;643;p51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4" name="Google Shape;644;p51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6" name="Google Shape;646;p51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F9F9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F9F9F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516900" y="3915600"/>
            <a:ext cx="21102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Complexity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16784759889_1418ace7d2.jpg"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5" y="2012174"/>
            <a:ext cx="2540450" cy="169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40307104721883280.png"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675" y="2012175"/>
            <a:ext cx="2262652" cy="169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9257.jpg"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674" y="2013850"/>
            <a:ext cx="2540454" cy="169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2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2" name="Google Shape;652;p52"/>
          <p:cNvSpPr txBox="1"/>
          <p:nvPr/>
        </p:nvSpPr>
        <p:spPr>
          <a:xfrm>
            <a:off x="2832750" y="1218975"/>
            <a:ext cx="3478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2 main contributions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1102175" y="1882950"/>
            <a:ext cx="3478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AI for Sueca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4" name="Google Shape;654;p52"/>
          <p:cNvSpPr txBox="1"/>
          <p:nvPr/>
        </p:nvSpPr>
        <p:spPr>
          <a:xfrm>
            <a:off x="4580675" y="1882950"/>
            <a:ext cx="3478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Social robotic player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5" name="Google Shape;655;p52"/>
          <p:cNvSpPr txBox="1"/>
          <p:nvPr/>
        </p:nvSpPr>
        <p:spPr>
          <a:xfrm>
            <a:off x="1385675" y="2848000"/>
            <a:ext cx="29115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Can beat the rule-based players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56" name="Google Shape;656;p52"/>
          <p:cNvCxnSpPr>
            <a:stCxn id="652" idx="2"/>
            <a:endCxn id="653" idx="0"/>
          </p:cNvCxnSpPr>
          <p:nvPr/>
        </p:nvCxnSpPr>
        <p:spPr>
          <a:xfrm flipH="1">
            <a:off x="2841300" y="1674975"/>
            <a:ext cx="1730700" cy="2079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52"/>
          <p:cNvCxnSpPr>
            <a:stCxn id="652" idx="2"/>
            <a:endCxn id="654" idx="0"/>
          </p:cNvCxnSpPr>
          <p:nvPr/>
        </p:nvCxnSpPr>
        <p:spPr>
          <a:xfrm>
            <a:off x="4572000" y="1674975"/>
            <a:ext cx="1747800" cy="2079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52"/>
          <p:cNvCxnSpPr>
            <a:stCxn id="653" idx="2"/>
            <a:endCxn id="655" idx="0"/>
          </p:cNvCxnSpPr>
          <p:nvPr/>
        </p:nvCxnSpPr>
        <p:spPr>
          <a:xfrm>
            <a:off x="2841425" y="2338950"/>
            <a:ext cx="0" cy="5091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52"/>
          <p:cNvSpPr txBox="1"/>
          <p:nvPr/>
        </p:nvSpPr>
        <p:spPr>
          <a:xfrm>
            <a:off x="4864175" y="2848000"/>
            <a:ext cx="29115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Social presence can be comparable to human partners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Trust levels towards robot partner are lower than towards human partners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Positive affect increased after the experience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60" name="Google Shape;660;p52"/>
          <p:cNvCxnSpPr>
            <a:stCxn id="654" idx="2"/>
            <a:endCxn id="659" idx="0"/>
          </p:cNvCxnSpPr>
          <p:nvPr/>
        </p:nvCxnSpPr>
        <p:spPr>
          <a:xfrm>
            <a:off x="6319925" y="2338950"/>
            <a:ext cx="0" cy="5091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52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40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3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7" name="Google Shape;667;p53"/>
          <p:cNvSpPr txBox="1"/>
          <p:nvPr/>
        </p:nvSpPr>
        <p:spPr>
          <a:xfrm>
            <a:off x="572975" y="1546025"/>
            <a:ext cx="79599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Technical improvements: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to create a heuristic for the utility function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machine learning from collected games to infer a current world approximation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to improve the linear regression of the final points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transposition table as LFU or LRU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to generate games of different initial conditions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to explore other emotions of FAtiMA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to avoid redundancy of utterances during the session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HRI next steps: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expand the scenario for an older audience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8" name="Google Shape;668;p53"/>
          <p:cNvSpPr txBox="1"/>
          <p:nvPr/>
        </p:nvSpPr>
        <p:spPr>
          <a:xfrm>
            <a:off x="8594800" y="4519200"/>
            <a:ext cx="549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41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6975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4"/>
          <p:cNvSpPr txBox="1"/>
          <p:nvPr>
            <p:ph type="title"/>
          </p:nvPr>
        </p:nvSpPr>
        <p:spPr>
          <a:xfrm>
            <a:off x="307800" y="2105550"/>
            <a:ext cx="8528400" cy="9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674500" y="4204875"/>
            <a:ext cx="37950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Can an artificial player be social?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gaips_4.jpg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5647" r="1768" t="0"/>
          <a:stretch/>
        </p:blipFill>
        <p:spPr>
          <a:xfrm>
            <a:off x="4362272" y="1722800"/>
            <a:ext cx="4470028" cy="227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ingCards_People.jpg"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22800"/>
            <a:ext cx="3002275" cy="22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295975" y="1977050"/>
            <a:ext cx="37950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 social robot that plays Sueca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7" name="Google Shape;127;p18"/>
          <p:cNvCxnSpPr>
            <a:stCxn id="125" idx="3"/>
            <a:endCxn id="128" idx="1"/>
          </p:cNvCxnSpPr>
          <p:nvPr/>
        </p:nvCxnSpPr>
        <p:spPr>
          <a:xfrm flipH="1" rot="10800000">
            <a:off x="5090975" y="1857800"/>
            <a:ext cx="688200" cy="4044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779225" y="1572550"/>
            <a:ext cx="20688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AI for Sueca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779225" y="2381450"/>
            <a:ext cx="20688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Social behaviours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0" name="Google Shape;130;p18"/>
          <p:cNvCxnSpPr>
            <a:stCxn id="125" idx="3"/>
            <a:endCxn id="129" idx="1"/>
          </p:cNvCxnSpPr>
          <p:nvPr/>
        </p:nvCxnSpPr>
        <p:spPr>
          <a:xfrm>
            <a:off x="5090975" y="2262200"/>
            <a:ext cx="688200" cy="404400"/>
          </a:xfrm>
          <a:prstGeom prst="straightConnector1">
            <a:avLst/>
          </a:prstGeom>
          <a:noFill/>
          <a:ln cap="flat" cmpd="sng" w="28575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581075" y="3915050"/>
            <a:ext cx="37950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Well known by the elderly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4076575" y="2526775"/>
            <a:ext cx="688200" cy="1367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?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9"/>
          <p:cNvCxnSpPr>
            <a:stCxn id="139" idx="6"/>
            <a:endCxn id="140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>
            <a:stCxn id="140" idx="6"/>
            <a:endCxn id="142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>
            <a:stCxn id="142" idx="6"/>
            <a:endCxn id="144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>
            <a:stCxn id="144" idx="6"/>
            <a:endCxn id="146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stCxn id="146" idx="6"/>
            <a:endCxn id="148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9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0"/>
          <p:cNvCxnSpPr>
            <a:stCxn id="160" idx="4"/>
            <a:endCxn id="161" idx="0"/>
          </p:cNvCxnSpPr>
          <p:nvPr/>
        </p:nvCxnSpPr>
        <p:spPr>
          <a:xfrm>
            <a:off x="2191562" y="2858100"/>
            <a:ext cx="796200" cy="55950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stCxn id="160" idx="4"/>
            <a:endCxn id="163" idx="0"/>
          </p:cNvCxnSpPr>
          <p:nvPr/>
        </p:nvCxnSpPr>
        <p:spPr>
          <a:xfrm flipH="1">
            <a:off x="1395362" y="2858100"/>
            <a:ext cx="796200" cy="559500"/>
          </a:xfrm>
          <a:prstGeom prst="straightConnector1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>
            <a:stCxn id="165" idx="6"/>
            <a:endCxn id="160" idx="2"/>
          </p:cNvCxnSpPr>
          <p:nvPr/>
        </p:nvCxnSpPr>
        <p:spPr>
          <a:xfrm>
            <a:off x="886500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60" idx="6"/>
            <a:endCxn id="167" idx="2"/>
          </p:cNvCxnSpPr>
          <p:nvPr/>
        </p:nvCxnSpPr>
        <p:spPr>
          <a:xfrm>
            <a:off x="2478962" y="2571750"/>
            <a:ext cx="1017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0"/>
          <p:cNvCxnSpPr>
            <a:stCxn id="167" idx="6"/>
            <a:endCxn id="169" idx="2"/>
          </p:cNvCxnSpPr>
          <p:nvPr/>
        </p:nvCxnSpPr>
        <p:spPr>
          <a:xfrm>
            <a:off x="4071437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9" idx="6"/>
            <a:endCxn id="171" idx="2"/>
          </p:cNvCxnSpPr>
          <p:nvPr/>
        </p:nvCxnSpPr>
        <p:spPr>
          <a:xfrm>
            <a:off x="5652612" y="2571750"/>
            <a:ext cx="10065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0"/>
          <p:cNvCxnSpPr>
            <a:stCxn id="171" idx="6"/>
            <a:endCxn id="173" idx="2"/>
          </p:cNvCxnSpPr>
          <p:nvPr/>
        </p:nvCxnSpPr>
        <p:spPr>
          <a:xfrm>
            <a:off x="7233775" y="2571750"/>
            <a:ext cx="1023600" cy="0"/>
          </a:xfrm>
          <a:prstGeom prst="straightConnector1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3117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90416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496638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5077813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6658975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257500" y="2285400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-1987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39372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Related Work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98620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567375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Social player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6171150" y="30409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User studies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747050" y="172602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107888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700363" y="3417475"/>
            <a:ext cx="574800" cy="572700"/>
          </a:xfrm>
          <a:prstGeom prst="ellipse">
            <a:avLst/>
          </a:prstGeom>
          <a:noFill/>
          <a:ln cap="flat" cmpd="sng" w="22860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97450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Card games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189925" y="4173175"/>
            <a:ext cx="1595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6975"/>
                </a:solidFill>
                <a:latin typeface="Raleway"/>
                <a:ea typeface="Raleway"/>
                <a:cs typeface="Raleway"/>
                <a:sym typeface="Raleway"/>
              </a:rPr>
              <a:t>HRI</a:t>
            </a:r>
            <a:endParaRPr>
              <a:solidFill>
                <a:srgbClr val="00697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0" y="0"/>
            <a:ext cx="9144000" cy="1011000"/>
          </a:xfrm>
          <a:prstGeom prst="rect">
            <a:avLst/>
          </a:prstGeom>
          <a:solidFill>
            <a:srgbClr val="0069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Card games</a:t>
            </a:r>
            <a:endParaRPr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2674500" y="1471625"/>
            <a:ext cx="37950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Solving hidden information games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0000" y="2502550"/>
            <a:ext cx="25545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Monte Carlo Methods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294750" y="2502550"/>
            <a:ext cx="25545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>
                <a:latin typeface="Raleway"/>
                <a:ea typeface="Raleway"/>
                <a:cs typeface="Raleway"/>
                <a:sym typeface="Raleway"/>
              </a:rPr>
              <a:t>Nash equilibrium</a:t>
            </a:r>
            <a:endParaRPr strike="sngStrike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469500" y="2502550"/>
            <a:ext cx="25545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Belief distributions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1" name="Google Shape;191;p21"/>
          <p:cNvCxnSpPr>
            <a:stCxn id="187" idx="2"/>
            <a:endCxn id="188" idx="0"/>
          </p:cNvCxnSpPr>
          <p:nvPr/>
        </p:nvCxnSpPr>
        <p:spPr>
          <a:xfrm flipH="1">
            <a:off x="1397100" y="2041925"/>
            <a:ext cx="3174900" cy="4605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7" idx="2"/>
            <a:endCxn id="189" idx="0"/>
          </p:cNvCxnSpPr>
          <p:nvPr/>
        </p:nvCxnSpPr>
        <p:spPr>
          <a:xfrm>
            <a:off x="4572000" y="2041925"/>
            <a:ext cx="0" cy="4605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>
            <a:stCxn id="187" idx="2"/>
            <a:endCxn id="190" idx="0"/>
          </p:cNvCxnSpPr>
          <p:nvPr/>
        </p:nvCxnSpPr>
        <p:spPr>
          <a:xfrm>
            <a:off x="4572000" y="2041925"/>
            <a:ext cx="3174600" cy="4605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12650" y="3794625"/>
            <a:ext cx="7422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PIMC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854850" y="3794625"/>
            <a:ext cx="10848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ISMCTS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939650" y="3794625"/>
            <a:ext cx="742200" cy="5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IIMC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7" name="Google Shape;197;p21"/>
          <p:cNvCxnSpPr>
            <a:stCxn id="188" idx="2"/>
            <a:endCxn id="194" idx="0"/>
          </p:cNvCxnSpPr>
          <p:nvPr/>
        </p:nvCxnSpPr>
        <p:spPr>
          <a:xfrm flipH="1">
            <a:off x="483750" y="3072850"/>
            <a:ext cx="913500" cy="7218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>
            <a:stCxn id="188" idx="2"/>
            <a:endCxn id="195" idx="0"/>
          </p:cNvCxnSpPr>
          <p:nvPr/>
        </p:nvCxnSpPr>
        <p:spPr>
          <a:xfrm>
            <a:off x="1397250" y="3072850"/>
            <a:ext cx="0" cy="7218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1"/>
          <p:cNvCxnSpPr>
            <a:stCxn id="188" idx="2"/>
            <a:endCxn id="196" idx="0"/>
          </p:cNvCxnSpPr>
          <p:nvPr/>
        </p:nvCxnSpPr>
        <p:spPr>
          <a:xfrm>
            <a:off x="1397250" y="3072850"/>
            <a:ext cx="913500" cy="721800"/>
          </a:xfrm>
          <a:prstGeom prst="straightConnector1">
            <a:avLst/>
          </a:prstGeom>
          <a:noFill/>
          <a:ln cap="flat" cmpd="sng" w="19050">
            <a:solidFill>
              <a:srgbClr val="00697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1"/>
          <p:cNvSpPr/>
          <p:nvPr/>
        </p:nvSpPr>
        <p:spPr>
          <a:xfrm rot="-5400000">
            <a:off x="203975" y="4364925"/>
            <a:ext cx="505500" cy="366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69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641800" y="4519200"/>
            <a:ext cx="5022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aleway"/>
                <a:ea typeface="Raleway"/>
                <a:cs typeface="Raleway"/>
                <a:sym typeface="Raleway"/>
              </a:rPr>
              <a:t>9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