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Quicksand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9015ED-DC18-44DD-B566-65061796D28B}">
  <a:tblStyle styleId="{B39015ED-DC18-44DD-B566-65061796D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Quicksand-bold.fntdata"/><Relationship Id="rId21" Type="http://schemas.openxmlformats.org/officeDocument/2006/relationships/slide" Target="slides/slide16.xml"/><Relationship Id="rId43" Type="http://schemas.openxmlformats.org/officeDocument/2006/relationships/font" Target="fonts/Quicksand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553473c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553473c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553473c_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553473c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553473c_0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553473c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553473c_0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553473c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553473c_0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553473c_0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553473c_0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553473c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553473c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553473c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553473c_0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553473c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553473c_0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553473c_0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553473c_0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553473c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df5d6ac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df5d6ac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553473c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553473c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553473c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553473c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553473c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553473c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553473c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e553473c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553473c_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553473c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553473c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553473c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553473c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e553473c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553473c_1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e553473c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553473c_1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e553473c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553473c_1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553473c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553473c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e553473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553473c_1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e553473c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e553473c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e553473c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553473c_1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553473c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553473c_1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e553473c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553473c_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553473c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553473c_1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553473c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553473c_1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553473c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e553473c_1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e553473c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e553473c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e553473c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e553473c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e553473c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553473c_0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553473c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53473c_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53473c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553473c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553473c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53473c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53473c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EMYS: A SOCIAL ROBOT THAT PLAYS “SUECA”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BACKGROUND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games.png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13" y="2345149"/>
            <a:ext cx="8524575" cy="21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games.pn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13" y="2345149"/>
            <a:ext cx="8524575" cy="2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411050" y="5250250"/>
            <a:ext cx="73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Sueca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462650" y="4512850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4" name="Google Shape;114;p20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034388" y="2418725"/>
            <a:ext cx="3053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Hidden information?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265963" y="2964425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056513" y="3893575"/>
            <a:ext cx="3053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Information Set!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2640000" y="2263800"/>
            <a:ext cx="38640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Monte-Carlo Tree Search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673100" rtl="0" algn="l">
              <a:lnSpc>
                <a:spcPct val="127173"/>
              </a:lnSpc>
              <a:spcBef>
                <a:spcPts val="30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AutoNum type="arabicPeriod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Selection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6731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AutoNum type="arabicPeriod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Expansion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6731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AutoNum type="arabicPeriod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Simulation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6731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AutoNum type="arabicPeriod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Backpropagation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RELATED WORK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4.1. AI IN GAMES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4"/>
          <p:cNvSpPr txBox="1"/>
          <p:nvPr/>
        </p:nvSpPr>
        <p:spPr>
          <a:xfrm>
            <a:off x="1696050" y="2013100"/>
            <a:ext cx="575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Solving hidden information games...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2330250" y="3067675"/>
            <a:ext cx="44835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Monte-Carlo Methods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Nash-Equilibrium Strategy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Belief distributions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1696050" y="2013100"/>
            <a:ext cx="575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Solving hidden information games...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330250" y="3067675"/>
            <a:ext cx="44835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Monte-Carlo Methods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 strike="sngStrike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Nash-Equilibrium Strategy</a:t>
            </a:r>
            <a:endParaRPr sz="2300" strike="sngStrike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Belief distributions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6"/>
          <p:cNvSpPr txBox="1"/>
          <p:nvPr/>
        </p:nvSpPr>
        <p:spPr>
          <a:xfrm>
            <a:off x="1696050" y="2013100"/>
            <a:ext cx="575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How to deal with hidden information?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1514100" y="4021400"/>
            <a:ext cx="9882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PIMC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MONTE-CARLO METHODS</a:t>
            </a:r>
            <a:endParaRPr sz="17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6818700" y="4021400"/>
            <a:ext cx="9882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IIMC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923075" y="4021400"/>
            <a:ext cx="1320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ISMCTS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4265963" y="2964425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1630913" y="2991450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6818688" y="2964425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2286000" y="1659200"/>
            <a:ext cx="5103000" cy="4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Goals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Related 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lphaL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AI in Games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lphaL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Proposed Architecture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9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OUTLINE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/>
        </p:nvSpPr>
        <p:spPr>
          <a:xfrm>
            <a:off x="3897300" y="2266375"/>
            <a:ext cx="13494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PIMC</a:t>
            </a:r>
            <a:endParaRPr b="1" sz="3000"/>
          </a:p>
        </p:txBody>
      </p:sp>
      <p:sp>
        <p:nvSpPr>
          <p:cNvPr id="172" name="Google Shape;172;p27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MONTE-CARLO METHODS</a:t>
            </a:r>
            <a:endParaRPr sz="17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495300" y="29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{B39015ED-DC18-44DD-B566-65061796D28B}</a:tableStyleId>
              </a:tblPr>
              <a:tblGrid>
                <a:gridCol w="1584625"/>
                <a:gridCol w="3826400"/>
                <a:gridCol w="2970975"/>
              </a:tblGrid>
              <a:tr h="6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Domains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 / Cons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Hidden Information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Bridge</a:t>
                      </a:r>
                      <a:endParaRPr sz="2300">
                        <a:solidFill>
                          <a:srgbClr val="111111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lnSpc>
                          <a:spcPct val="127173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6AA84F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Simpler to implement</a:t>
                      </a:r>
                      <a:endParaRPr sz="2300">
                        <a:solidFill>
                          <a:srgbClr val="6AA84F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fusion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Non-locality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Determinization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3803250" y="2266375"/>
            <a:ext cx="17661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ISMCTS</a:t>
            </a:r>
            <a:endParaRPr b="1" sz="3000"/>
          </a:p>
        </p:txBody>
      </p:sp>
      <p:sp>
        <p:nvSpPr>
          <p:cNvPr id="181" name="Google Shape;181;p28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MONTE-CARLO METHODS</a:t>
            </a:r>
            <a:endParaRPr sz="17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55150" y="29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{B39015ED-DC18-44DD-B566-65061796D28B}</a:tableStyleId>
              </a:tblPr>
              <a:tblGrid>
                <a:gridCol w="1714375"/>
                <a:gridCol w="3787125"/>
                <a:gridCol w="3020650"/>
              </a:tblGrid>
              <a:tr h="6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Domains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 / Cons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Hidden Information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Dou Dizhu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6AA84F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 Budget</a:t>
                      </a:r>
                      <a:endParaRPr sz="2300">
                        <a:solidFill>
                          <a:srgbClr val="6AA84F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fusion (less)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Non-locality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Harder to implement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Set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3803250" y="2266375"/>
            <a:ext cx="17661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IIMC</a:t>
            </a:r>
            <a:endParaRPr b="1" sz="3000"/>
          </a:p>
        </p:txBody>
      </p:sp>
      <p:sp>
        <p:nvSpPr>
          <p:cNvPr id="190" name="Google Shape;190;p29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MONTE-CARLO METHODS</a:t>
            </a:r>
            <a:endParaRPr sz="17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355150" y="29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{B39015ED-DC18-44DD-B566-65061796D28B}</a:tableStyleId>
              </a:tblPr>
              <a:tblGrid>
                <a:gridCol w="1714375"/>
                <a:gridCol w="3787125"/>
                <a:gridCol w="3020650"/>
              </a:tblGrid>
              <a:tr h="6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Domains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 / Cons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Hidden Information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6AA84F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Player Module</a:t>
                      </a:r>
                      <a:endParaRPr sz="2300">
                        <a:solidFill>
                          <a:srgbClr val="6AA84F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fusion (less)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Non-locality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74650" lvl="0" marL="457200" rtl="0" algn="l">
                        <a:lnSpc>
                          <a:spcPct val="12717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300"/>
                        <a:buFont typeface="Open Sans"/>
                        <a:buChar char="●"/>
                      </a:pPr>
                      <a:r>
                        <a:rPr lang="en-GB" sz="2300">
                          <a:solidFill>
                            <a:srgbClr val="CC0000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Harder to implement</a:t>
                      </a:r>
                      <a:endParaRPr sz="2300">
                        <a:solidFill>
                          <a:srgbClr val="CC0000"/>
                        </a:solidFill>
                        <a:highlight>
                          <a:srgbClr val="F0F1EB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Recursive Determ.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AI IN GAMES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0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BELIEF DISTRIBUTIONS</a:t>
            </a:r>
            <a:endParaRPr sz="17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318325" y="26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{B39015ED-DC18-44DD-B566-65061796D28B}</a:tableStyleId>
              </a:tblPr>
              <a:tblGrid>
                <a:gridCol w="1108050"/>
                <a:gridCol w="4145050"/>
                <a:gridCol w="2350000"/>
                <a:gridCol w="933750"/>
              </a:tblGrid>
              <a:tr h="25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Technique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Suitable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 the winning probability of a hand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 the bidding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Fastest-cut-first heuristic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moves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Considering similar states equally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 tree exploration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Calculate the mistake rate of each 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 the bidding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~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Opponent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111111"/>
                          </a:solidFill>
                          <a:highlight>
                            <a:srgbClr val="F0F1EB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 MCTS policies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4.2. HRI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32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2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681275" y="2064775"/>
            <a:ext cx="5737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Integrate a social robot with aged humans in a card game scenario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238875" y="4070550"/>
            <a:ext cx="3613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Robots in elderly care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999700" y="4070550"/>
            <a:ext cx="3406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Social robots in games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2604313" y="3168425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6385988" y="3060300"/>
            <a:ext cx="634200" cy="73740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2" name="Google Shape;222;p33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ROBOTS IN ELDERLY CARE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obotTypes.png"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77" y="2301850"/>
            <a:ext cx="6436025" cy="22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0" name="Google Shape;230;p34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4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ROBOTS IN ELDERLY CARE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reOBot.jpg"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625" y="1976275"/>
            <a:ext cx="3285201" cy="4380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.jpg"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791" y="1976275"/>
            <a:ext cx="2234834" cy="438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Care.jpg"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" y="1976275"/>
            <a:ext cx="2671629" cy="4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5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ROBOTS IN ELDERLY CARE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uggable.jpg"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77" y="2595725"/>
            <a:ext cx="4102372" cy="246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o.jpg"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0" y="2595725"/>
            <a:ext cx="3775099" cy="2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9" name="Google Shape;249;p36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6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SOCIAL ROBOTS  IN GAMES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at.jpg"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46" y="1846233"/>
            <a:ext cx="5401725" cy="2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588400" y="4675250"/>
            <a:ext cx="39672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Children tutor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Careful advices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Long-term interactions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Quicksand"/>
              <a:buAutoNum type="arabicPeriod"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HRI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8" name="Google Shape;258;p37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7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SOCIAL ROBOTS  IN GAMES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252588" y="2168025"/>
            <a:ext cx="48078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Improved social presence: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723900" rtl="0" algn="l">
              <a:lnSpc>
                <a:spcPct val="127173"/>
              </a:lnSpc>
              <a:spcBef>
                <a:spcPts val="40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Topology of speeches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Relevance value of a move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Power of a player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Simulation of roles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Luck perception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emys.jpg"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788" y="2552125"/>
            <a:ext cx="4037374" cy="21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5. PROPOSED ARCHITECTURE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PROPOSED ARCHITECTURE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2" name="Google Shape;272;p39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9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odel.png"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4" y="1746450"/>
            <a:ext cx="8052774" cy="3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PROPOSED ARCHITECTURE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0"/>
          <p:cNvSpPr txBox="1"/>
          <p:nvPr/>
        </p:nvSpPr>
        <p:spPr>
          <a:xfrm>
            <a:off x="811150" y="1120875"/>
            <a:ext cx="7477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111111"/>
                </a:solidFill>
                <a:highlight>
                  <a:srgbClr val="F0F1EB"/>
                </a:highlight>
                <a:latin typeface="Quicksand"/>
                <a:ea typeface="Quicksand"/>
                <a:cs typeface="Quicksand"/>
                <a:sym typeface="Quicksand"/>
              </a:rPr>
              <a:t>AI MODULE</a:t>
            </a:r>
            <a:endParaRPr sz="2100">
              <a:solidFill>
                <a:srgbClr val="111111"/>
              </a:solidFill>
              <a:highlight>
                <a:srgbClr val="F0F1EB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766925" y="1799300"/>
            <a:ext cx="3790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PIMC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Opponent model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■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Cards' predictions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■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Actions' predictions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 rot="-3861364">
            <a:off x="4085202" y="3448595"/>
            <a:ext cx="634276" cy="737330"/>
          </a:xfrm>
          <a:prstGeom prst="downArrow">
            <a:avLst>
              <a:gd fmla="val 29201" name="adj1"/>
              <a:gd fmla="val 51956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5073450" y="3864075"/>
            <a:ext cx="35691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How to collect data?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Ask for it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Collect it! (it requires a platform)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6. EVALUATION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EVALUATION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5" name="Google Shape;295;p42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2"/>
          <p:cNvSpPr txBox="1"/>
          <p:nvPr/>
        </p:nvSpPr>
        <p:spPr>
          <a:xfrm>
            <a:off x="1430600" y="1548575"/>
            <a:ext cx="6400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Develop an agent that plays competently Sueca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899650" y="2315500"/>
            <a:ext cx="49851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Performance measures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Game points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Offline pre-computation time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1017625" y="4453900"/>
            <a:ext cx="73890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These measures will be compared to different parametrizations and a naive approach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University community will test it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EVALUATION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3"/>
          <p:cNvSpPr txBox="1"/>
          <p:nvPr/>
        </p:nvSpPr>
        <p:spPr>
          <a:xfrm>
            <a:off x="1430600" y="1548575"/>
            <a:ext cx="6400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Develop a socially present embodied agent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899650" y="2315500"/>
            <a:ext cx="66663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Two conditions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Few or nonexisting social behaviours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Several behaviours from the game state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1017625" y="4453900"/>
            <a:ext cx="73890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The elderly will test it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Godspeed - participants’ perception of the robot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Networked Minds - presence perception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THANK YOU!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" name="Google Shape;52;p11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elderly.jpg" id="53" name="Google Shape;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13" y="1733600"/>
            <a:ext cx="6806375" cy="4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9" name="Google Shape;59;p12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pecialNeeds.jpg"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50" y="1740300"/>
            <a:ext cx="6666701" cy="45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laying.jp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00" y="1776550"/>
            <a:ext cx="6806348" cy="453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MOTIVATION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layingCards.jpg"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00" y="1735070"/>
            <a:ext cx="6806349" cy="453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0" y="2610300"/>
            <a:ext cx="91440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GOALS</a:t>
            </a:r>
            <a:endParaRPr b="0" sz="4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E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833250" y="0"/>
            <a:ext cx="7477500" cy="109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GOALS</a:t>
            </a:r>
            <a:endParaRPr b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796425" y="1120875"/>
            <a:ext cx="75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1659150" y="1489600"/>
            <a:ext cx="5825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Integrate a social robot with aged humans in a card game scenario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33250" y="3288900"/>
            <a:ext cx="74775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Develop an agent that plays competently </a:t>
            </a:r>
            <a:r>
              <a:rPr i="1"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Sueca</a:t>
            </a:r>
            <a:endParaRPr i="1"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Develop a socially present embodied agent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300"/>
              <a:buFont typeface="Open Sans"/>
              <a:buChar char="●"/>
            </a:pPr>
            <a:r>
              <a:rPr lang="en-GB" sz="2300">
                <a:solidFill>
                  <a:srgbClr val="111111"/>
                </a:solidFill>
                <a:highlight>
                  <a:srgbClr val="F0F1EB"/>
                </a:highlight>
                <a:latin typeface="Open Sans"/>
                <a:ea typeface="Open Sans"/>
                <a:cs typeface="Open Sans"/>
                <a:sym typeface="Open Sans"/>
              </a:rPr>
              <a:t>Evaluate the correctness of the system</a:t>
            </a:r>
            <a:endParaRPr sz="2300">
              <a:solidFill>
                <a:srgbClr val="111111"/>
              </a:solidFill>
              <a:highlight>
                <a:srgbClr val="F0F1EB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