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Helvetica Neue"/>
      <p:regular r:id="rId22"/>
      <p:bold r:id="rId23"/>
      <p:italic r:id="rId24"/>
      <p:boldItalic r:id="rId25"/>
    </p:embeddedFont>
    <p:embeddedFont>
      <p:font typeface="Helvetica Neue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lveticaNeue-regular.fntdata"/><Relationship Id="rId21" Type="http://schemas.openxmlformats.org/officeDocument/2006/relationships/slide" Target="slides/slide17.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Light-regular.fntdata"/><Relationship Id="rId25" Type="http://schemas.openxmlformats.org/officeDocument/2006/relationships/font" Target="fonts/HelveticaNeue-boldItalic.fntdata"/><Relationship Id="rId28" Type="http://schemas.openxmlformats.org/officeDocument/2006/relationships/font" Target="fonts/HelveticaNeueLight-italic.fntdata"/><Relationship Id="rId27" Type="http://schemas.openxmlformats.org/officeDocument/2006/relationships/font" Target="fonts/HelveticaNeue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Light-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Good morning everyone, my name is Filipa and I would like to briefly talk about my phd project on Group Intelligence on Social Robots. I have just started my third year out of four and my supervisors are Ana Paiva and Francisco Melo. And my background is computer science.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fdb3b47c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fdb3b47c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My previous work...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fdb3b47c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fdb3b47c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Has been mainly focused on the group awareness part.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fdb3b47c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fdb3b47c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particular, I explored, in game scenarios, how robotic team players were perceived by their partners using different measures such as trust or group identity and by manipulating behavioural social mechanisms such as the display of group-based emotions.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fdb3b47c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fdb3b47c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the future work...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fdb3b47c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fdb3b47c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would like to explore the behavioural adaptation...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fdb3b47c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fdb3b47c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Which will require some instrument to predict group measures in real-time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fdb3b47c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fdb3b47c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examples I am planning to use are voice, body posture, emotional expressions...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fdb3b47c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fdb3b47c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any case, I am looking forward to get to know your feedback, opinions, ideas and maybe update this scheme with some more pieces.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cd973400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cd973400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motivation behind this project is related with group interactions.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fdb3b47c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fdb3b47c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Inline with what Jung et al. mentioned very recently, we envision a robot that can improve the performance of work groups or teams where robots collaborate with humans.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fdb3b47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fdb3b47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One particular goal that can be explored in group interactions 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fdb3b47c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fdb3b47c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how can a robot </a:t>
            </a:r>
            <a:r>
              <a:rPr lang="en-GB"/>
              <a:t>accommodate</a:t>
            </a:r>
            <a:r>
              <a:rPr lang="en-GB"/>
              <a:t> the </a:t>
            </a:r>
            <a:r>
              <a:rPr lang="en-GB"/>
              <a:t>individual</a:t>
            </a:r>
            <a:r>
              <a:rPr lang="en-GB"/>
              <a:t> differences of each group member and adapt its behaviour accordingly, which I identified as group intelligence.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fdb3b47c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fdb3b47c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the research plan...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fdb3b47c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fdb3b47c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to explore this notion of group intelligence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fdb3b47c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fdb3b47c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a:t>
            </a:r>
            <a:r>
              <a:rPr lang="en-GB"/>
              <a:t>ncludes a group awareness, which stands for the perception and evaluation the group.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fdb3b47c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fdb3b47c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And also a behavioural adaptation that tries to optimise the dynamics of the group.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jp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0850"/>
            <a:ext cx="8520600" cy="90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200">
                <a:solidFill>
                  <a:schemeClr val="dk2"/>
                </a:solidFill>
                <a:latin typeface="Helvetica Neue Light"/>
                <a:ea typeface="Helvetica Neue Light"/>
                <a:cs typeface="Helvetica Neue Light"/>
                <a:sym typeface="Helvetica Neue Light"/>
              </a:rPr>
              <a:t>Group Intelligence on Social Robots</a:t>
            </a:r>
            <a:endParaRPr sz="4200">
              <a:solidFill>
                <a:schemeClr val="dk2"/>
              </a:solidFill>
              <a:latin typeface="Helvetica Neue Light"/>
              <a:ea typeface="Helvetica Neue Light"/>
              <a:cs typeface="Helvetica Neue Light"/>
              <a:sym typeface="Helvetica Neue Light"/>
            </a:endParaRPr>
          </a:p>
        </p:txBody>
      </p:sp>
      <p:sp>
        <p:nvSpPr>
          <p:cNvPr id="55" name="Google Shape;55;p13"/>
          <p:cNvSpPr txBox="1"/>
          <p:nvPr>
            <p:ph idx="1" type="subTitle"/>
          </p:nvPr>
        </p:nvSpPr>
        <p:spPr>
          <a:xfrm>
            <a:off x="256200" y="21754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000">
                <a:latin typeface="Helvetica Neue"/>
                <a:ea typeface="Helvetica Neue"/>
                <a:cs typeface="Helvetica Neue"/>
                <a:sym typeface="Helvetica Neue"/>
              </a:rPr>
              <a:t>Filipa Correia</a:t>
            </a:r>
            <a:r>
              <a:rPr lang="en-GB" sz="2000">
                <a:latin typeface="Helvetica Neue Light"/>
                <a:ea typeface="Helvetica Neue Light"/>
                <a:cs typeface="Helvetica Neue Light"/>
                <a:sym typeface="Helvetica Neue Light"/>
              </a:rPr>
              <a:t>, Francisco S. Melo and Ana Paiva</a:t>
            </a:r>
            <a:endParaRPr sz="2000">
              <a:latin typeface="Helvetica Neue Light"/>
              <a:ea typeface="Helvetica Neue Light"/>
              <a:cs typeface="Helvetica Neue Light"/>
              <a:sym typeface="Helvetica Neue Light"/>
            </a:endParaRPr>
          </a:p>
        </p:txBody>
      </p:sp>
      <p:cxnSp>
        <p:nvCxnSpPr>
          <p:cNvPr id="56" name="Google Shape;56;p13"/>
          <p:cNvCxnSpPr/>
          <p:nvPr/>
        </p:nvCxnSpPr>
        <p:spPr>
          <a:xfrm>
            <a:off x="508800" y="2099950"/>
            <a:ext cx="8131500" cy="0"/>
          </a:xfrm>
          <a:prstGeom prst="straightConnector1">
            <a:avLst/>
          </a:prstGeom>
          <a:noFill/>
          <a:ln cap="flat" cmpd="sng" w="9525">
            <a:solidFill>
              <a:schemeClr val="dk2"/>
            </a:solidFill>
            <a:prstDash val="solid"/>
            <a:round/>
            <a:headEnd len="med" w="med" type="none"/>
            <a:tailEnd len="med" w="med" type="none"/>
          </a:ln>
        </p:spPr>
      </p:cxnSp>
      <p:sp>
        <p:nvSpPr>
          <p:cNvPr id="57" name="Google Shape;57;p13"/>
          <p:cNvSpPr txBox="1"/>
          <p:nvPr/>
        </p:nvSpPr>
        <p:spPr>
          <a:xfrm>
            <a:off x="1657950" y="4033400"/>
            <a:ext cx="5717100" cy="3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2"/>
                </a:solidFill>
                <a:latin typeface="Helvetica Neue Light"/>
                <a:ea typeface="Helvetica Neue Light"/>
                <a:cs typeface="Helvetica Neue Light"/>
                <a:sym typeface="Helvetica Neue Light"/>
              </a:rPr>
              <a:t>INESC-ID &amp; Lisbon Tech, University of Lisbon, Portugal</a:t>
            </a:r>
            <a:endParaRPr>
              <a:solidFill>
                <a:schemeClr val="dk2"/>
              </a:solidFill>
              <a:latin typeface="Helvetica Neue Light"/>
              <a:ea typeface="Helvetica Neue Light"/>
              <a:cs typeface="Helvetica Neue Light"/>
              <a:sym typeface="Helvetica Neue Light"/>
            </a:endParaRPr>
          </a:p>
        </p:txBody>
      </p:sp>
      <p:pic>
        <p:nvPicPr>
          <p:cNvPr id="58" name="Google Shape;58;p13"/>
          <p:cNvPicPr preferRelativeResize="0"/>
          <p:nvPr/>
        </p:nvPicPr>
        <p:blipFill>
          <a:blip r:embed="rId3">
            <a:alphaModFix/>
          </a:blip>
          <a:stretch>
            <a:fillRect/>
          </a:stretch>
        </p:blipFill>
        <p:spPr>
          <a:xfrm>
            <a:off x="2668862" y="2706474"/>
            <a:ext cx="1267225" cy="1014700"/>
          </a:xfrm>
          <a:prstGeom prst="rect">
            <a:avLst/>
          </a:prstGeom>
          <a:noFill/>
          <a:ln>
            <a:noFill/>
          </a:ln>
        </p:spPr>
      </p:pic>
      <p:pic>
        <p:nvPicPr>
          <p:cNvPr id="59" name="Google Shape;59;p13"/>
          <p:cNvPicPr preferRelativeResize="0"/>
          <p:nvPr/>
        </p:nvPicPr>
        <p:blipFill>
          <a:blip r:embed="rId4">
            <a:alphaModFix/>
          </a:blip>
          <a:stretch>
            <a:fillRect/>
          </a:stretch>
        </p:blipFill>
        <p:spPr>
          <a:xfrm>
            <a:off x="3936081" y="2706469"/>
            <a:ext cx="2539046" cy="1014700"/>
          </a:xfrm>
          <a:prstGeom prst="rect">
            <a:avLst/>
          </a:prstGeom>
          <a:noFill/>
          <a:ln>
            <a:noFill/>
          </a:ln>
        </p:spPr>
      </p:pic>
      <p:pic>
        <p:nvPicPr>
          <p:cNvPr id="60" name="Google Shape;60;p13"/>
          <p:cNvPicPr preferRelativeResize="0"/>
          <p:nvPr/>
        </p:nvPicPr>
        <p:blipFill>
          <a:blip r:embed="rId5">
            <a:alphaModFix/>
          </a:blip>
          <a:stretch>
            <a:fillRect/>
          </a:stretch>
        </p:blipFill>
        <p:spPr>
          <a:xfrm>
            <a:off x="2725088" y="4394300"/>
            <a:ext cx="3582825" cy="641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125" name="Shape 125"/>
        <p:cNvGrpSpPr/>
        <p:nvPr/>
      </p:nvGrpSpPr>
      <p:grpSpPr>
        <a:xfrm>
          <a:off x="0" y="0"/>
          <a:ext cx="0" cy="0"/>
          <a:chOff x="0" y="0"/>
          <a:chExt cx="0" cy="0"/>
        </a:xfrm>
      </p:grpSpPr>
      <p:sp>
        <p:nvSpPr>
          <p:cNvPr id="126" name="Google Shape;126;p22"/>
          <p:cNvSpPr txBox="1"/>
          <p:nvPr/>
        </p:nvSpPr>
        <p:spPr>
          <a:xfrm>
            <a:off x="0" y="888075"/>
            <a:ext cx="91440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7000">
                <a:solidFill>
                  <a:srgbClr val="FFFFFF"/>
                </a:solidFill>
                <a:latin typeface="Helvetica Neue Light"/>
                <a:ea typeface="Helvetica Neue Light"/>
                <a:cs typeface="Helvetica Neue Light"/>
                <a:sym typeface="Helvetica Neue Light"/>
              </a:rPr>
              <a:t>Previous Work</a:t>
            </a:r>
            <a:endParaRPr sz="7000">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idx="4294967295" type="ctrTitle"/>
          </p:nvPr>
        </p:nvSpPr>
        <p:spPr>
          <a:xfrm>
            <a:off x="311700" y="434800"/>
            <a:ext cx="85206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dk2"/>
                </a:solidFill>
                <a:latin typeface="Helvetica Neue Light"/>
                <a:ea typeface="Helvetica Neue Light"/>
                <a:cs typeface="Helvetica Neue Light"/>
                <a:sym typeface="Helvetica Neue Light"/>
              </a:rPr>
              <a:t>Previous work</a:t>
            </a:r>
            <a:endParaRPr sz="3000">
              <a:solidFill>
                <a:schemeClr val="dk2"/>
              </a:solidFill>
              <a:latin typeface="Helvetica Neue Light"/>
              <a:ea typeface="Helvetica Neue Light"/>
              <a:cs typeface="Helvetica Neue Light"/>
              <a:sym typeface="Helvetica Neue Light"/>
            </a:endParaRPr>
          </a:p>
        </p:txBody>
      </p:sp>
      <p:cxnSp>
        <p:nvCxnSpPr>
          <p:cNvPr id="132" name="Google Shape;132;p23"/>
          <p:cNvCxnSpPr/>
          <p:nvPr/>
        </p:nvCxnSpPr>
        <p:spPr>
          <a:xfrm>
            <a:off x="311700" y="1128600"/>
            <a:ext cx="8532300" cy="0"/>
          </a:xfrm>
          <a:prstGeom prst="straightConnector1">
            <a:avLst/>
          </a:prstGeom>
          <a:noFill/>
          <a:ln cap="flat" cmpd="sng" w="9525">
            <a:solidFill>
              <a:schemeClr val="dk2"/>
            </a:solidFill>
            <a:prstDash val="solid"/>
            <a:round/>
            <a:headEnd len="med" w="med" type="none"/>
            <a:tailEnd len="med" w="med" type="none"/>
          </a:ln>
        </p:spPr>
      </p:cxnSp>
      <p:sp>
        <p:nvSpPr>
          <p:cNvPr id="133" name="Google Shape;133;p23"/>
          <p:cNvSpPr txBox="1"/>
          <p:nvPr/>
        </p:nvSpPr>
        <p:spPr>
          <a:xfrm>
            <a:off x="2994750" y="1711400"/>
            <a:ext cx="31545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Group Intelligence</a:t>
            </a:r>
            <a:endParaRPr sz="2400">
              <a:solidFill>
                <a:schemeClr val="dk2"/>
              </a:solidFill>
              <a:latin typeface="Helvetica Neue Light"/>
              <a:ea typeface="Helvetica Neue Light"/>
              <a:cs typeface="Helvetica Neue Light"/>
              <a:sym typeface="Helvetica Neue Light"/>
            </a:endParaRPr>
          </a:p>
        </p:txBody>
      </p:sp>
      <p:sp>
        <p:nvSpPr>
          <p:cNvPr id="134" name="Google Shape;134;p23"/>
          <p:cNvSpPr txBox="1"/>
          <p:nvPr/>
        </p:nvSpPr>
        <p:spPr>
          <a:xfrm>
            <a:off x="4572000" y="3149675"/>
            <a:ext cx="34302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Behavioural Adaptation</a:t>
            </a:r>
            <a:endParaRPr sz="2400">
              <a:solidFill>
                <a:schemeClr val="dk2"/>
              </a:solidFill>
              <a:latin typeface="Helvetica Neue Light"/>
              <a:ea typeface="Helvetica Neue Light"/>
              <a:cs typeface="Helvetica Neue Light"/>
              <a:sym typeface="Helvetica Neue Light"/>
            </a:endParaRPr>
          </a:p>
        </p:txBody>
      </p:sp>
      <p:cxnSp>
        <p:nvCxnSpPr>
          <p:cNvPr id="135" name="Google Shape;135;p23"/>
          <p:cNvCxnSpPr>
            <a:stCxn id="136" idx="0"/>
            <a:endCxn id="133" idx="2"/>
          </p:cNvCxnSpPr>
          <p:nvPr/>
        </p:nvCxnSpPr>
        <p:spPr>
          <a:xfrm flipH="1" rot="10800000">
            <a:off x="2856900" y="2248175"/>
            <a:ext cx="1715100" cy="901500"/>
          </a:xfrm>
          <a:prstGeom prst="straightConnector1">
            <a:avLst/>
          </a:prstGeom>
          <a:noFill/>
          <a:ln cap="flat" cmpd="sng" w="38100">
            <a:solidFill>
              <a:schemeClr val="accent5"/>
            </a:solidFill>
            <a:prstDash val="solid"/>
            <a:round/>
            <a:headEnd len="med" w="med" type="none"/>
            <a:tailEnd len="med" w="med" type="triangle"/>
          </a:ln>
        </p:spPr>
      </p:cxnSp>
      <p:cxnSp>
        <p:nvCxnSpPr>
          <p:cNvPr id="137" name="Google Shape;137;p23"/>
          <p:cNvCxnSpPr>
            <a:stCxn id="134" idx="0"/>
            <a:endCxn id="133" idx="2"/>
          </p:cNvCxnSpPr>
          <p:nvPr/>
        </p:nvCxnSpPr>
        <p:spPr>
          <a:xfrm rot="10800000">
            <a:off x="4572000" y="2248175"/>
            <a:ext cx="1715100" cy="901500"/>
          </a:xfrm>
          <a:prstGeom prst="straightConnector1">
            <a:avLst/>
          </a:prstGeom>
          <a:noFill/>
          <a:ln cap="flat" cmpd="sng" w="38100">
            <a:solidFill>
              <a:schemeClr val="accent5"/>
            </a:solidFill>
            <a:prstDash val="solid"/>
            <a:round/>
            <a:headEnd len="med" w="med" type="none"/>
            <a:tailEnd len="med" w="med" type="triangle"/>
          </a:ln>
        </p:spPr>
      </p:cxnSp>
      <p:sp>
        <p:nvSpPr>
          <p:cNvPr id="138" name="Google Shape;138;p23"/>
          <p:cNvSpPr/>
          <p:nvPr/>
        </p:nvSpPr>
        <p:spPr>
          <a:xfrm>
            <a:off x="2081450" y="1359875"/>
            <a:ext cx="5883600" cy="2923200"/>
          </a:xfrm>
          <a:prstGeom prst="rect">
            <a:avLst/>
          </a:prstGeom>
          <a:solidFill>
            <a:srgbClr val="FFFFFF">
              <a:alpha val="8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nvSpPr>
        <p:spPr>
          <a:xfrm>
            <a:off x="1141800" y="3149675"/>
            <a:ext cx="34302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Group Awareness</a:t>
            </a:r>
            <a:endParaRPr sz="2400">
              <a:solidFill>
                <a:schemeClr val="dk2"/>
              </a:solidFill>
              <a:latin typeface="Helvetica Neue Light"/>
              <a:ea typeface="Helvetica Neue Light"/>
              <a:cs typeface="Helvetica Neue Light"/>
              <a:sym typeface="Helvetica Neue Light"/>
            </a:endParaRPr>
          </a:p>
        </p:txBody>
      </p:sp>
      <p:sp>
        <p:nvSpPr>
          <p:cNvPr id="139" name="Google Shape;139;p23"/>
          <p:cNvSpPr/>
          <p:nvPr/>
        </p:nvSpPr>
        <p:spPr>
          <a:xfrm>
            <a:off x="1304375" y="2816825"/>
            <a:ext cx="3108300" cy="1202400"/>
          </a:xfrm>
          <a:prstGeom prst="ellipse">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p:nvPr/>
        </p:nvSpPr>
        <p:spPr>
          <a:xfrm>
            <a:off x="666075" y="3492150"/>
            <a:ext cx="3108300" cy="1202400"/>
          </a:xfrm>
          <a:prstGeom prst="ellipse">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5" name="Google Shape;145;p24"/>
          <p:cNvSpPr txBox="1"/>
          <p:nvPr>
            <p:ph idx="4294967295" type="ctrTitle"/>
          </p:nvPr>
        </p:nvSpPr>
        <p:spPr>
          <a:xfrm>
            <a:off x="311700" y="434800"/>
            <a:ext cx="85206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dk2"/>
                </a:solidFill>
                <a:latin typeface="Helvetica Neue Light"/>
                <a:ea typeface="Helvetica Neue Light"/>
                <a:cs typeface="Helvetica Neue Light"/>
                <a:sym typeface="Helvetica Neue Light"/>
              </a:rPr>
              <a:t>Previous work</a:t>
            </a:r>
            <a:endParaRPr sz="3000">
              <a:solidFill>
                <a:schemeClr val="dk2"/>
              </a:solidFill>
              <a:latin typeface="Helvetica Neue Light"/>
              <a:ea typeface="Helvetica Neue Light"/>
              <a:cs typeface="Helvetica Neue Light"/>
              <a:sym typeface="Helvetica Neue Light"/>
            </a:endParaRPr>
          </a:p>
        </p:txBody>
      </p:sp>
      <p:cxnSp>
        <p:nvCxnSpPr>
          <p:cNvPr id="146" name="Google Shape;146;p24"/>
          <p:cNvCxnSpPr/>
          <p:nvPr/>
        </p:nvCxnSpPr>
        <p:spPr>
          <a:xfrm>
            <a:off x="311700" y="1128600"/>
            <a:ext cx="8532300" cy="0"/>
          </a:xfrm>
          <a:prstGeom prst="straightConnector1">
            <a:avLst/>
          </a:prstGeom>
          <a:noFill/>
          <a:ln cap="flat" cmpd="sng" w="9525">
            <a:solidFill>
              <a:schemeClr val="dk2"/>
            </a:solidFill>
            <a:prstDash val="solid"/>
            <a:round/>
            <a:headEnd len="med" w="med" type="none"/>
            <a:tailEnd len="med" w="med" type="none"/>
          </a:ln>
        </p:spPr>
      </p:cxnSp>
      <p:sp>
        <p:nvSpPr>
          <p:cNvPr id="147" name="Google Shape;147;p24"/>
          <p:cNvSpPr txBox="1"/>
          <p:nvPr/>
        </p:nvSpPr>
        <p:spPr>
          <a:xfrm>
            <a:off x="503500" y="3825000"/>
            <a:ext cx="34302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Group Awareness</a:t>
            </a:r>
            <a:endParaRPr sz="2400">
              <a:solidFill>
                <a:schemeClr val="dk2"/>
              </a:solidFill>
              <a:latin typeface="Helvetica Neue Light"/>
              <a:ea typeface="Helvetica Neue Light"/>
              <a:cs typeface="Helvetica Neue Light"/>
              <a:sym typeface="Helvetica Neue Light"/>
            </a:endParaRPr>
          </a:p>
        </p:txBody>
      </p:sp>
      <p:sp>
        <p:nvSpPr>
          <p:cNvPr id="148" name="Google Shape;148;p24"/>
          <p:cNvSpPr txBox="1"/>
          <p:nvPr/>
        </p:nvSpPr>
        <p:spPr>
          <a:xfrm>
            <a:off x="311700" y="2469925"/>
            <a:ext cx="10848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Trust</a:t>
            </a:r>
            <a:endParaRPr sz="2400">
              <a:solidFill>
                <a:schemeClr val="dk2"/>
              </a:solidFill>
              <a:latin typeface="Helvetica Neue Light"/>
              <a:ea typeface="Helvetica Neue Light"/>
              <a:cs typeface="Helvetica Neue Light"/>
              <a:sym typeface="Helvetica Neue Light"/>
            </a:endParaRPr>
          </a:p>
        </p:txBody>
      </p:sp>
      <p:sp>
        <p:nvSpPr>
          <p:cNvPr id="149" name="Google Shape;149;p24"/>
          <p:cNvSpPr txBox="1"/>
          <p:nvPr/>
        </p:nvSpPr>
        <p:spPr>
          <a:xfrm>
            <a:off x="4025675" y="2860400"/>
            <a:ext cx="2142600" cy="96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2400">
                <a:solidFill>
                  <a:schemeClr val="dk2"/>
                </a:solidFill>
                <a:latin typeface="Helvetica Neue Light"/>
                <a:ea typeface="Helvetica Neue Light"/>
                <a:cs typeface="Helvetica Neue Light"/>
                <a:sym typeface="Helvetica Neue Light"/>
              </a:rPr>
              <a:t>Group-based Emotions</a:t>
            </a:r>
            <a:endParaRPr sz="2400">
              <a:solidFill>
                <a:schemeClr val="dk2"/>
              </a:solidFill>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2400">
              <a:solidFill>
                <a:schemeClr val="dk2"/>
              </a:solidFill>
              <a:latin typeface="Helvetica Neue Light"/>
              <a:ea typeface="Helvetica Neue Light"/>
              <a:cs typeface="Helvetica Neue Light"/>
              <a:sym typeface="Helvetica Neue Light"/>
            </a:endParaRPr>
          </a:p>
        </p:txBody>
      </p:sp>
      <p:sp>
        <p:nvSpPr>
          <p:cNvPr id="150" name="Google Shape;150;p24"/>
          <p:cNvSpPr txBox="1"/>
          <p:nvPr/>
        </p:nvSpPr>
        <p:spPr>
          <a:xfrm>
            <a:off x="1608738" y="2435188"/>
            <a:ext cx="22047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Group Identity</a:t>
            </a:r>
            <a:endParaRPr sz="2400">
              <a:solidFill>
                <a:schemeClr val="dk2"/>
              </a:solidFill>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2400">
              <a:solidFill>
                <a:schemeClr val="dk2"/>
              </a:solidFill>
              <a:latin typeface="Helvetica Neue Light"/>
              <a:ea typeface="Helvetica Neue Light"/>
              <a:cs typeface="Helvetica Neue Light"/>
              <a:sym typeface="Helvetica Neue Light"/>
            </a:endParaRPr>
          </a:p>
        </p:txBody>
      </p:sp>
      <p:sp>
        <p:nvSpPr>
          <p:cNvPr id="151" name="Google Shape;151;p24"/>
          <p:cNvSpPr txBox="1"/>
          <p:nvPr/>
        </p:nvSpPr>
        <p:spPr>
          <a:xfrm>
            <a:off x="4382213" y="3993550"/>
            <a:ext cx="2024100" cy="90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Team Formation</a:t>
            </a:r>
            <a:endParaRPr sz="2400">
              <a:solidFill>
                <a:schemeClr val="dk2"/>
              </a:solidFill>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2400">
              <a:solidFill>
                <a:schemeClr val="dk2"/>
              </a:solidFill>
              <a:latin typeface="Helvetica Neue Light"/>
              <a:ea typeface="Helvetica Neue Light"/>
              <a:cs typeface="Helvetica Neue Light"/>
              <a:sym typeface="Helvetica Neue Light"/>
            </a:endParaRPr>
          </a:p>
        </p:txBody>
      </p:sp>
      <p:cxnSp>
        <p:nvCxnSpPr>
          <p:cNvPr id="152" name="Google Shape;152;p24"/>
          <p:cNvCxnSpPr>
            <a:stCxn id="148" idx="2"/>
            <a:endCxn id="144" idx="1"/>
          </p:cNvCxnSpPr>
          <p:nvPr/>
        </p:nvCxnSpPr>
        <p:spPr>
          <a:xfrm>
            <a:off x="854100" y="3006625"/>
            <a:ext cx="267300" cy="661500"/>
          </a:xfrm>
          <a:prstGeom prst="straightConnector1">
            <a:avLst/>
          </a:prstGeom>
          <a:noFill/>
          <a:ln cap="flat" cmpd="sng" w="38100">
            <a:solidFill>
              <a:schemeClr val="accent5"/>
            </a:solidFill>
            <a:prstDash val="solid"/>
            <a:round/>
            <a:headEnd len="med" w="med" type="none"/>
            <a:tailEnd len="med" w="med" type="triangle"/>
          </a:ln>
        </p:spPr>
      </p:cxnSp>
      <p:cxnSp>
        <p:nvCxnSpPr>
          <p:cNvPr id="153" name="Google Shape;153;p24"/>
          <p:cNvCxnSpPr>
            <a:stCxn id="149" idx="1"/>
            <a:endCxn id="144" idx="7"/>
          </p:cNvCxnSpPr>
          <p:nvPr/>
        </p:nvCxnSpPr>
        <p:spPr>
          <a:xfrm flipH="1">
            <a:off x="3319175" y="3342650"/>
            <a:ext cx="706500" cy="325500"/>
          </a:xfrm>
          <a:prstGeom prst="straightConnector1">
            <a:avLst/>
          </a:prstGeom>
          <a:noFill/>
          <a:ln cap="flat" cmpd="sng" w="38100">
            <a:solidFill>
              <a:schemeClr val="accent5"/>
            </a:solidFill>
            <a:prstDash val="solid"/>
            <a:round/>
            <a:headEnd len="med" w="med" type="none"/>
            <a:tailEnd len="med" w="med" type="triangle"/>
          </a:ln>
        </p:spPr>
      </p:cxnSp>
      <p:cxnSp>
        <p:nvCxnSpPr>
          <p:cNvPr id="154" name="Google Shape;154;p24"/>
          <p:cNvCxnSpPr>
            <a:stCxn id="150" idx="2"/>
            <a:endCxn id="144" idx="0"/>
          </p:cNvCxnSpPr>
          <p:nvPr/>
        </p:nvCxnSpPr>
        <p:spPr>
          <a:xfrm flipH="1">
            <a:off x="2220288" y="2971888"/>
            <a:ext cx="490800" cy="520200"/>
          </a:xfrm>
          <a:prstGeom prst="straightConnector1">
            <a:avLst/>
          </a:prstGeom>
          <a:noFill/>
          <a:ln cap="flat" cmpd="sng" w="38100">
            <a:solidFill>
              <a:schemeClr val="accent5"/>
            </a:solidFill>
            <a:prstDash val="solid"/>
            <a:round/>
            <a:headEnd len="med" w="med" type="none"/>
            <a:tailEnd len="med" w="med" type="triangle"/>
          </a:ln>
        </p:spPr>
      </p:cxnSp>
      <p:cxnSp>
        <p:nvCxnSpPr>
          <p:cNvPr id="155" name="Google Shape;155;p24"/>
          <p:cNvCxnSpPr>
            <a:stCxn id="151" idx="1"/>
            <a:endCxn id="144" idx="6"/>
          </p:cNvCxnSpPr>
          <p:nvPr/>
        </p:nvCxnSpPr>
        <p:spPr>
          <a:xfrm rot="10800000">
            <a:off x="3774413" y="4093300"/>
            <a:ext cx="607800" cy="353100"/>
          </a:xfrm>
          <a:prstGeom prst="straightConnector1">
            <a:avLst/>
          </a:prstGeom>
          <a:noFill/>
          <a:ln cap="flat" cmpd="sng" w="38100">
            <a:solidFill>
              <a:schemeClr val="accent5"/>
            </a:solidFill>
            <a:prstDash val="solid"/>
            <a:round/>
            <a:headEnd len="med" w="med" type="none"/>
            <a:tailEnd len="med" w="med" type="triangle"/>
          </a:ln>
        </p:spPr>
      </p:cxnSp>
      <p:pic>
        <p:nvPicPr>
          <p:cNvPr id="156" name="Google Shape;156;p24"/>
          <p:cNvPicPr preferRelativeResize="0"/>
          <p:nvPr/>
        </p:nvPicPr>
        <p:blipFill>
          <a:blip r:embed="rId3">
            <a:alphaModFix/>
          </a:blip>
          <a:stretch>
            <a:fillRect/>
          </a:stretch>
        </p:blipFill>
        <p:spPr>
          <a:xfrm>
            <a:off x="4106744" y="1302625"/>
            <a:ext cx="2204700" cy="1383746"/>
          </a:xfrm>
          <a:prstGeom prst="rect">
            <a:avLst/>
          </a:prstGeom>
          <a:noFill/>
          <a:ln>
            <a:noFill/>
          </a:ln>
        </p:spPr>
      </p:pic>
      <p:pic>
        <p:nvPicPr>
          <p:cNvPr id="157" name="Google Shape;157;p24"/>
          <p:cNvPicPr preferRelativeResize="0"/>
          <p:nvPr/>
        </p:nvPicPr>
        <p:blipFill>
          <a:blip r:embed="rId4">
            <a:alphaModFix/>
          </a:blip>
          <a:stretch>
            <a:fillRect/>
          </a:stretch>
        </p:blipFill>
        <p:spPr>
          <a:xfrm>
            <a:off x="6419570" y="3006632"/>
            <a:ext cx="1783175" cy="1611782"/>
          </a:xfrm>
          <a:prstGeom prst="rect">
            <a:avLst/>
          </a:prstGeom>
          <a:noFill/>
          <a:ln>
            <a:noFill/>
          </a:ln>
        </p:spPr>
      </p:pic>
      <p:pic>
        <p:nvPicPr>
          <p:cNvPr id="158" name="Google Shape;158;p24"/>
          <p:cNvPicPr preferRelativeResize="0"/>
          <p:nvPr/>
        </p:nvPicPr>
        <p:blipFill>
          <a:blip r:embed="rId5">
            <a:alphaModFix/>
          </a:blip>
          <a:stretch>
            <a:fillRect/>
          </a:stretch>
        </p:blipFill>
        <p:spPr>
          <a:xfrm>
            <a:off x="503500" y="1302625"/>
            <a:ext cx="2107577" cy="1202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162" name="Shape 162"/>
        <p:cNvGrpSpPr/>
        <p:nvPr/>
      </p:nvGrpSpPr>
      <p:grpSpPr>
        <a:xfrm>
          <a:off x="0" y="0"/>
          <a:ext cx="0" cy="0"/>
          <a:chOff x="0" y="0"/>
          <a:chExt cx="0" cy="0"/>
        </a:xfrm>
      </p:grpSpPr>
      <p:sp>
        <p:nvSpPr>
          <p:cNvPr id="163" name="Google Shape;163;p25"/>
          <p:cNvSpPr txBox="1"/>
          <p:nvPr/>
        </p:nvSpPr>
        <p:spPr>
          <a:xfrm>
            <a:off x="0" y="888075"/>
            <a:ext cx="91440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7000">
                <a:solidFill>
                  <a:srgbClr val="FFFFFF"/>
                </a:solidFill>
                <a:latin typeface="Helvetica Neue Light"/>
                <a:ea typeface="Helvetica Neue Light"/>
                <a:cs typeface="Helvetica Neue Light"/>
                <a:sym typeface="Helvetica Neue Light"/>
              </a:rPr>
              <a:t>Future</a:t>
            </a:r>
            <a:r>
              <a:rPr lang="en-GB" sz="7000">
                <a:solidFill>
                  <a:srgbClr val="FFFFFF"/>
                </a:solidFill>
                <a:latin typeface="Helvetica Neue Light"/>
                <a:ea typeface="Helvetica Neue Light"/>
                <a:cs typeface="Helvetica Neue Light"/>
                <a:sym typeface="Helvetica Neue Light"/>
              </a:rPr>
              <a:t> Work</a:t>
            </a:r>
            <a:endParaRPr sz="7000">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nvSpPr>
        <p:spPr>
          <a:xfrm>
            <a:off x="1141800" y="3149675"/>
            <a:ext cx="34302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Group Awareness</a:t>
            </a:r>
            <a:endParaRPr sz="2400">
              <a:solidFill>
                <a:schemeClr val="dk2"/>
              </a:solidFill>
              <a:latin typeface="Helvetica Neue Light"/>
              <a:ea typeface="Helvetica Neue Light"/>
              <a:cs typeface="Helvetica Neue Light"/>
              <a:sym typeface="Helvetica Neue Light"/>
            </a:endParaRPr>
          </a:p>
        </p:txBody>
      </p:sp>
      <p:sp>
        <p:nvSpPr>
          <p:cNvPr id="169" name="Google Shape;169;p26"/>
          <p:cNvSpPr txBox="1"/>
          <p:nvPr>
            <p:ph idx="4294967295" type="ctrTitle"/>
          </p:nvPr>
        </p:nvSpPr>
        <p:spPr>
          <a:xfrm>
            <a:off x="311700" y="434800"/>
            <a:ext cx="85206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dk2"/>
                </a:solidFill>
                <a:latin typeface="Helvetica Neue Light"/>
                <a:ea typeface="Helvetica Neue Light"/>
                <a:cs typeface="Helvetica Neue Light"/>
                <a:sym typeface="Helvetica Neue Light"/>
              </a:rPr>
              <a:t>Future</a:t>
            </a:r>
            <a:r>
              <a:rPr lang="en-GB" sz="3000">
                <a:solidFill>
                  <a:schemeClr val="dk2"/>
                </a:solidFill>
                <a:latin typeface="Helvetica Neue Light"/>
                <a:ea typeface="Helvetica Neue Light"/>
                <a:cs typeface="Helvetica Neue Light"/>
                <a:sym typeface="Helvetica Neue Light"/>
              </a:rPr>
              <a:t> work</a:t>
            </a:r>
            <a:endParaRPr sz="3000">
              <a:solidFill>
                <a:schemeClr val="dk2"/>
              </a:solidFill>
              <a:latin typeface="Helvetica Neue Light"/>
              <a:ea typeface="Helvetica Neue Light"/>
              <a:cs typeface="Helvetica Neue Light"/>
              <a:sym typeface="Helvetica Neue Light"/>
            </a:endParaRPr>
          </a:p>
        </p:txBody>
      </p:sp>
      <p:cxnSp>
        <p:nvCxnSpPr>
          <p:cNvPr id="170" name="Google Shape;170;p26"/>
          <p:cNvCxnSpPr/>
          <p:nvPr/>
        </p:nvCxnSpPr>
        <p:spPr>
          <a:xfrm>
            <a:off x="311700" y="1128600"/>
            <a:ext cx="8532300" cy="0"/>
          </a:xfrm>
          <a:prstGeom prst="straightConnector1">
            <a:avLst/>
          </a:prstGeom>
          <a:noFill/>
          <a:ln cap="flat" cmpd="sng" w="9525">
            <a:solidFill>
              <a:schemeClr val="dk2"/>
            </a:solidFill>
            <a:prstDash val="solid"/>
            <a:round/>
            <a:headEnd len="med" w="med" type="none"/>
            <a:tailEnd len="med" w="med" type="none"/>
          </a:ln>
        </p:spPr>
      </p:cxnSp>
      <p:sp>
        <p:nvSpPr>
          <p:cNvPr id="171" name="Google Shape;171;p26"/>
          <p:cNvSpPr txBox="1"/>
          <p:nvPr/>
        </p:nvSpPr>
        <p:spPr>
          <a:xfrm>
            <a:off x="2994750" y="1711400"/>
            <a:ext cx="31545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Group Intelligence</a:t>
            </a:r>
            <a:endParaRPr sz="2400">
              <a:solidFill>
                <a:schemeClr val="dk2"/>
              </a:solidFill>
              <a:latin typeface="Helvetica Neue Light"/>
              <a:ea typeface="Helvetica Neue Light"/>
              <a:cs typeface="Helvetica Neue Light"/>
              <a:sym typeface="Helvetica Neue Light"/>
            </a:endParaRPr>
          </a:p>
        </p:txBody>
      </p:sp>
      <p:cxnSp>
        <p:nvCxnSpPr>
          <p:cNvPr id="172" name="Google Shape;172;p26"/>
          <p:cNvCxnSpPr>
            <a:stCxn id="168" idx="0"/>
            <a:endCxn id="171" idx="2"/>
          </p:cNvCxnSpPr>
          <p:nvPr/>
        </p:nvCxnSpPr>
        <p:spPr>
          <a:xfrm flipH="1" rot="10800000">
            <a:off x="2856900" y="2248175"/>
            <a:ext cx="1715100" cy="901500"/>
          </a:xfrm>
          <a:prstGeom prst="straightConnector1">
            <a:avLst/>
          </a:prstGeom>
          <a:noFill/>
          <a:ln cap="flat" cmpd="sng" w="38100">
            <a:solidFill>
              <a:schemeClr val="accent5"/>
            </a:solidFill>
            <a:prstDash val="solid"/>
            <a:round/>
            <a:headEnd len="med" w="med" type="none"/>
            <a:tailEnd len="med" w="med" type="triangle"/>
          </a:ln>
        </p:spPr>
      </p:cxnSp>
      <p:cxnSp>
        <p:nvCxnSpPr>
          <p:cNvPr id="173" name="Google Shape;173;p26"/>
          <p:cNvCxnSpPr>
            <a:stCxn id="174" idx="0"/>
            <a:endCxn id="171" idx="2"/>
          </p:cNvCxnSpPr>
          <p:nvPr/>
        </p:nvCxnSpPr>
        <p:spPr>
          <a:xfrm rot="10800000">
            <a:off x="4572000" y="2248175"/>
            <a:ext cx="1715100" cy="901500"/>
          </a:xfrm>
          <a:prstGeom prst="straightConnector1">
            <a:avLst/>
          </a:prstGeom>
          <a:noFill/>
          <a:ln cap="flat" cmpd="sng" w="38100">
            <a:solidFill>
              <a:schemeClr val="accent5"/>
            </a:solidFill>
            <a:prstDash val="solid"/>
            <a:round/>
            <a:headEnd len="med" w="med" type="none"/>
            <a:tailEnd len="med" w="med" type="triangle"/>
          </a:ln>
        </p:spPr>
      </p:cxnSp>
      <p:sp>
        <p:nvSpPr>
          <p:cNvPr id="175" name="Google Shape;175;p26"/>
          <p:cNvSpPr/>
          <p:nvPr/>
        </p:nvSpPr>
        <p:spPr>
          <a:xfrm>
            <a:off x="943600" y="1452400"/>
            <a:ext cx="5883600" cy="2923200"/>
          </a:xfrm>
          <a:prstGeom prst="rect">
            <a:avLst/>
          </a:prstGeom>
          <a:solidFill>
            <a:srgbClr val="FFFFFF">
              <a:alpha val="8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txBox="1"/>
          <p:nvPr/>
        </p:nvSpPr>
        <p:spPr>
          <a:xfrm>
            <a:off x="4572000" y="3149675"/>
            <a:ext cx="34302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Behavioural Adaptation</a:t>
            </a:r>
            <a:endParaRPr sz="2400">
              <a:solidFill>
                <a:schemeClr val="dk2"/>
              </a:solidFill>
              <a:latin typeface="Helvetica Neue Light"/>
              <a:ea typeface="Helvetica Neue Light"/>
              <a:cs typeface="Helvetica Neue Light"/>
              <a:sym typeface="Helvetica Neue Light"/>
            </a:endParaRPr>
          </a:p>
        </p:txBody>
      </p:sp>
      <p:sp>
        <p:nvSpPr>
          <p:cNvPr id="176" name="Google Shape;176;p26"/>
          <p:cNvSpPr/>
          <p:nvPr/>
        </p:nvSpPr>
        <p:spPr>
          <a:xfrm>
            <a:off x="4421925" y="2816825"/>
            <a:ext cx="3746700" cy="1202400"/>
          </a:xfrm>
          <a:prstGeom prst="ellipse">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idx="4294967295" type="ctrTitle"/>
          </p:nvPr>
        </p:nvSpPr>
        <p:spPr>
          <a:xfrm>
            <a:off x="311700" y="434800"/>
            <a:ext cx="85206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dk2"/>
                </a:solidFill>
                <a:latin typeface="Helvetica Neue Light"/>
                <a:ea typeface="Helvetica Neue Light"/>
                <a:cs typeface="Helvetica Neue Light"/>
                <a:sym typeface="Helvetica Neue Light"/>
              </a:rPr>
              <a:t>Future work</a:t>
            </a:r>
            <a:endParaRPr sz="3000">
              <a:solidFill>
                <a:schemeClr val="dk2"/>
              </a:solidFill>
              <a:latin typeface="Helvetica Neue Light"/>
              <a:ea typeface="Helvetica Neue Light"/>
              <a:cs typeface="Helvetica Neue Light"/>
              <a:sym typeface="Helvetica Neue Light"/>
            </a:endParaRPr>
          </a:p>
        </p:txBody>
      </p:sp>
      <p:cxnSp>
        <p:nvCxnSpPr>
          <p:cNvPr id="182" name="Google Shape;182;p27"/>
          <p:cNvCxnSpPr/>
          <p:nvPr/>
        </p:nvCxnSpPr>
        <p:spPr>
          <a:xfrm>
            <a:off x="311700" y="1128600"/>
            <a:ext cx="8532300" cy="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27"/>
          <p:cNvCxnSpPr>
            <a:stCxn id="184" idx="2"/>
            <a:endCxn id="185" idx="2"/>
          </p:cNvCxnSpPr>
          <p:nvPr/>
        </p:nvCxnSpPr>
        <p:spPr>
          <a:xfrm>
            <a:off x="3182400" y="3508650"/>
            <a:ext cx="1674300" cy="668100"/>
          </a:xfrm>
          <a:prstGeom prst="straightConnector1">
            <a:avLst/>
          </a:prstGeom>
          <a:noFill/>
          <a:ln cap="flat" cmpd="sng" w="38100">
            <a:solidFill>
              <a:schemeClr val="accent5"/>
            </a:solidFill>
            <a:prstDash val="solid"/>
            <a:round/>
            <a:headEnd len="med" w="med" type="none"/>
            <a:tailEnd len="med" w="med" type="triangle"/>
          </a:ln>
        </p:spPr>
      </p:cxnSp>
      <p:sp>
        <p:nvSpPr>
          <p:cNvPr id="185" name="Google Shape;185;p27"/>
          <p:cNvSpPr/>
          <p:nvPr/>
        </p:nvSpPr>
        <p:spPr>
          <a:xfrm>
            <a:off x="4856725" y="3575400"/>
            <a:ext cx="3746700" cy="1202400"/>
          </a:xfrm>
          <a:prstGeom prst="ellipse">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txBox="1"/>
          <p:nvPr/>
        </p:nvSpPr>
        <p:spPr>
          <a:xfrm>
            <a:off x="5006800" y="3908250"/>
            <a:ext cx="34302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Behavioural Adaptation</a:t>
            </a:r>
            <a:endParaRPr sz="2400">
              <a:solidFill>
                <a:schemeClr val="dk2"/>
              </a:solidFill>
              <a:latin typeface="Helvetica Neue Light"/>
              <a:ea typeface="Helvetica Neue Light"/>
              <a:cs typeface="Helvetica Neue Light"/>
              <a:sym typeface="Helvetica Neue Light"/>
            </a:endParaRPr>
          </a:p>
        </p:txBody>
      </p:sp>
      <p:sp>
        <p:nvSpPr>
          <p:cNvPr id="184" name="Google Shape;184;p27"/>
          <p:cNvSpPr txBox="1"/>
          <p:nvPr/>
        </p:nvSpPr>
        <p:spPr>
          <a:xfrm>
            <a:off x="553800" y="3039150"/>
            <a:ext cx="52572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Predict group measures in real-time</a:t>
            </a:r>
            <a:endParaRPr sz="2400">
              <a:solidFill>
                <a:schemeClr val="dk2"/>
              </a:solidFill>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8"/>
          <p:cNvSpPr txBox="1"/>
          <p:nvPr>
            <p:ph idx="4294967295" type="ctrTitle"/>
          </p:nvPr>
        </p:nvSpPr>
        <p:spPr>
          <a:xfrm>
            <a:off x="311700" y="434800"/>
            <a:ext cx="85206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dk2"/>
                </a:solidFill>
                <a:latin typeface="Helvetica Neue Light"/>
                <a:ea typeface="Helvetica Neue Light"/>
                <a:cs typeface="Helvetica Neue Light"/>
                <a:sym typeface="Helvetica Neue Light"/>
              </a:rPr>
              <a:t>Future work</a:t>
            </a:r>
            <a:endParaRPr sz="3000">
              <a:solidFill>
                <a:schemeClr val="dk2"/>
              </a:solidFill>
              <a:latin typeface="Helvetica Neue Light"/>
              <a:ea typeface="Helvetica Neue Light"/>
              <a:cs typeface="Helvetica Neue Light"/>
              <a:sym typeface="Helvetica Neue Light"/>
            </a:endParaRPr>
          </a:p>
        </p:txBody>
      </p:sp>
      <p:cxnSp>
        <p:nvCxnSpPr>
          <p:cNvPr id="192" name="Google Shape;192;p28"/>
          <p:cNvCxnSpPr/>
          <p:nvPr/>
        </p:nvCxnSpPr>
        <p:spPr>
          <a:xfrm>
            <a:off x="311700" y="1128600"/>
            <a:ext cx="8532300" cy="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28"/>
          <p:cNvCxnSpPr>
            <a:stCxn id="194" idx="2"/>
            <a:endCxn id="195" idx="2"/>
          </p:cNvCxnSpPr>
          <p:nvPr/>
        </p:nvCxnSpPr>
        <p:spPr>
          <a:xfrm>
            <a:off x="3182400" y="3508650"/>
            <a:ext cx="1674300" cy="668100"/>
          </a:xfrm>
          <a:prstGeom prst="straightConnector1">
            <a:avLst/>
          </a:prstGeom>
          <a:noFill/>
          <a:ln cap="flat" cmpd="sng" w="38100">
            <a:solidFill>
              <a:schemeClr val="accent5"/>
            </a:solidFill>
            <a:prstDash val="solid"/>
            <a:round/>
            <a:headEnd len="med" w="med" type="none"/>
            <a:tailEnd len="med" w="med" type="triangle"/>
          </a:ln>
        </p:spPr>
      </p:cxnSp>
      <p:sp>
        <p:nvSpPr>
          <p:cNvPr id="195" name="Google Shape;195;p28"/>
          <p:cNvSpPr/>
          <p:nvPr/>
        </p:nvSpPr>
        <p:spPr>
          <a:xfrm>
            <a:off x="4856725" y="3575400"/>
            <a:ext cx="3746700" cy="1202400"/>
          </a:xfrm>
          <a:prstGeom prst="ellipse">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txBox="1"/>
          <p:nvPr/>
        </p:nvSpPr>
        <p:spPr>
          <a:xfrm>
            <a:off x="5006800" y="3908250"/>
            <a:ext cx="34302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Behavioural Adaptation</a:t>
            </a:r>
            <a:endParaRPr sz="2400">
              <a:solidFill>
                <a:schemeClr val="dk2"/>
              </a:solidFill>
              <a:latin typeface="Helvetica Neue Light"/>
              <a:ea typeface="Helvetica Neue Light"/>
              <a:cs typeface="Helvetica Neue Light"/>
              <a:sym typeface="Helvetica Neue Light"/>
            </a:endParaRPr>
          </a:p>
        </p:txBody>
      </p:sp>
      <p:sp>
        <p:nvSpPr>
          <p:cNvPr id="194" name="Google Shape;194;p28"/>
          <p:cNvSpPr txBox="1"/>
          <p:nvPr/>
        </p:nvSpPr>
        <p:spPr>
          <a:xfrm>
            <a:off x="553800" y="3039150"/>
            <a:ext cx="52572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Predict group measures in real-time</a:t>
            </a:r>
            <a:endParaRPr sz="2400">
              <a:solidFill>
                <a:schemeClr val="dk2"/>
              </a:solidFill>
              <a:latin typeface="Helvetica Neue Light"/>
              <a:ea typeface="Helvetica Neue Light"/>
              <a:cs typeface="Helvetica Neue Light"/>
              <a:sym typeface="Helvetica Neue Light"/>
            </a:endParaRPr>
          </a:p>
        </p:txBody>
      </p:sp>
      <p:sp>
        <p:nvSpPr>
          <p:cNvPr id="197" name="Google Shape;197;p28"/>
          <p:cNvSpPr txBox="1"/>
          <p:nvPr/>
        </p:nvSpPr>
        <p:spPr>
          <a:xfrm>
            <a:off x="336975" y="2314700"/>
            <a:ext cx="12498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Voice</a:t>
            </a:r>
            <a:endParaRPr sz="2400">
              <a:solidFill>
                <a:schemeClr val="dk2"/>
              </a:solidFill>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2400">
              <a:solidFill>
                <a:schemeClr val="dk2"/>
              </a:solidFill>
              <a:latin typeface="Helvetica Neue Light"/>
              <a:ea typeface="Helvetica Neue Light"/>
              <a:cs typeface="Helvetica Neue Light"/>
              <a:sym typeface="Helvetica Neue Light"/>
            </a:endParaRPr>
          </a:p>
        </p:txBody>
      </p:sp>
      <p:sp>
        <p:nvSpPr>
          <p:cNvPr id="198" name="Google Shape;198;p28"/>
          <p:cNvSpPr txBox="1"/>
          <p:nvPr/>
        </p:nvSpPr>
        <p:spPr>
          <a:xfrm>
            <a:off x="1307525" y="1845200"/>
            <a:ext cx="1341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Posture</a:t>
            </a:r>
            <a:endParaRPr sz="2400">
              <a:solidFill>
                <a:schemeClr val="dk2"/>
              </a:solidFill>
              <a:latin typeface="Helvetica Neue Light"/>
              <a:ea typeface="Helvetica Neue Light"/>
              <a:cs typeface="Helvetica Neue Light"/>
              <a:sym typeface="Helvetica Neue Light"/>
            </a:endParaRPr>
          </a:p>
        </p:txBody>
      </p:sp>
      <p:sp>
        <p:nvSpPr>
          <p:cNvPr id="199" name="Google Shape;199;p28"/>
          <p:cNvSpPr txBox="1"/>
          <p:nvPr/>
        </p:nvSpPr>
        <p:spPr>
          <a:xfrm>
            <a:off x="1807125" y="1323450"/>
            <a:ext cx="31809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Emotional Expressions</a:t>
            </a:r>
            <a:endParaRPr sz="2400">
              <a:solidFill>
                <a:schemeClr val="dk2"/>
              </a:solidFill>
              <a:latin typeface="Helvetica Neue Light"/>
              <a:ea typeface="Helvetica Neue Light"/>
              <a:cs typeface="Helvetica Neue Light"/>
              <a:sym typeface="Helvetica Neue Light"/>
            </a:endParaRPr>
          </a:p>
        </p:txBody>
      </p:sp>
      <p:cxnSp>
        <p:nvCxnSpPr>
          <p:cNvPr id="200" name="Google Shape;200;p28"/>
          <p:cNvCxnSpPr>
            <a:stCxn id="199" idx="2"/>
          </p:cNvCxnSpPr>
          <p:nvPr/>
        </p:nvCxnSpPr>
        <p:spPr>
          <a:xfrm flipH="1">
            <a:off x="2728875" y="1792950"/>
            <a:ext cx="668700" cy="1200600"/>
          </a:xfrm>
          <a:prstGeom prst="straightConnector1">
            <a:avLst/>
          </a:prstGeom>
          <a:noFill/>
          <a:ln cap="flat" cmpd="sng" w="38100">
            <a:solidFill>
              <a:schemeClr val="accent5"/>
            </a:solidFill>
            <a:prstDash val="solid"/>
            <a:round/>
            <a:headEnd len="med" w="med" type="none"/>
            <a:tailEnd len="med" w="med" type="triangle"/>
          </a:ln>
        </p:spPr>
      </p:cxnSp>
      <p:cxnSp>
        <p:nvCxnSpPr>
          <p:cNvPr id="201" name="Google Shape;201;p28"/>
          <p:cNvCxnSpPr>
            <a:stCxn id="198" idx="2"/>
          </p:cNvCxnSpPr>
          <p:nvPr/>
        </p:nvCxnSpPr>
        <p:spPr>
          <a:xfrm>
            <a:off x="1978325" y="2314700"/>
            <a:ext cx="424800" cy="678600"/>
          </a:xfrm>
          <a:prstGeom prst="straightConnector1">
            <a:avLst/>
          </a:prstGeom>
          <a:noFill/>
          <a:ln cap="flat" cmpd="sng" w="38100">
            <a:solidFill>
              <a:schemeClr val="accent5"/>
            </a:solidFill>
            <a:prstDash val="solid"/>
            <a:round/>
            <a:headEnd len="med" w="med" type="none"/>
            <a:tailEnd len="med" w="med" type="triangle"/>
          </a:ln>
        </p:spPr>
      </p:cxnSp>
      <p:cxnSp>
        <p:nvCxnSpPr>
          <p:cNvPr id="202" name="Google Shape;202;p28"/>
          <p:cNvCxnSpPr/>
          <p:nvPr/>
        </p:nvCxnSpPr>
        <p:spPr>
          <a:xfrm>
            <a:off x="1396875" y="2725125"/>
            <a:ext cx="666000" cy="314700"/>
          </a:xfrm>
          <a:prstGeom prst="straightConnector1">
            <a:avLst/>
          </a:prstGeom>
          <a:noFill/>
          <a:ln cap="flat" cmpd="sng" w="38100">
            <a:solidFill>
              <a:schemeClr val="accent5"/>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9"/>
          <p:cNvSpPr txBox="1"/>
          <p:nvPr>
            <p:ph idx="4294967295" type="ctrTitle"/>
          </p:nvPr>
        </p:nvSpPr>
        <p:spPr>
          <a:xfrm>
            <a:off x="311700" y="434800"/>
            <a:ext cx="85206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dk2"/>
                </a:solidFill>
                <a:latin typeface="Helvetica Neue Light"/>
                <a:ea typeface="Helvetica Neue Light"/>
                <a:cs typeface="Helvetica Neue Light"/>
                <a:sym typeface="Helvetica Neue Light"/>
              </a:rPr>
              <a:t>Future work</a:t>
            </a:r>
            <a:endParaRPr sz="3000">
              <a:solidFill>
                <a:schemeClr val="dk2"/>
              </a:solidFill>
              <a:latin typeface="Helvetica Neue Light"/>
              <a:ea typeface="Helvetica Neue Light"/>
              <a:cs typeface="Helvetica Neue Light"/>
              <a:sym typeface="Helvetica Neue Light"/>
            </a:endParaRPr>
          </a:p>
        </p:txBody>
      </p:sp>
      <p:cxnSp>
        <p:nvCxnSpPr>
          <p:cNvPr id="208" name="Google Shape;208;p29"/>
          <p:cNvCxnSpPr/>
          <p:nvPr/>
        </p:nvCxnSpPr>
        <p:spPr>
          <a:xfrm>
            <a:off x="311700" y="1128600"/>
            <a:ext cx="8532300" cy="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29"/>
          <p:cNvCxnSpPr>
            <a:stCxn id="210" idx="2"/>
            <a:endCxn id="211" idx="2"/>
          </p:cNvCxnSpPr>
          <p:nvPr/>
        </p:nvCxnSpPr>
        <p:spPr>
          <a:xfrm>
            <a:off x="3182400" y="3508650"/>
            <a:ext cx="1674300" cy="668100"/>
          </a:xfrm>
          <a:prstGeom prst="straightConnector1">
            <a:avLst/>
          </a:prstGeom>
          <a:noFill/>
          <a:ln cap="flat" cmpd="sng" w="38100">
            <a:solidFill>
              <a:schemeClr val="accent5"/>
            </a:solidFill>
            <a:prstDash val="solid"/>
            <a:round/>
            <a:headEnd len="med" w="med" type="none"/>
            <a:tailEnd len="med" w="med" type="triangle"/>
          </a:ln>
        </p:spPr>
      </p:cxnSp>
      <p:sp>
        <p:nvSpPr>
          <p:cNvPr id="211" name="Google Shape;211;p29"/>
          <p:cNvSpPr/>
          <p:nvPr/>
        </p:nvSpPr>
        <p:spPr>
          <a:xfrm>
            <a:off x="4856725" y="3575400"/>
            <a:ext cx="3746700" cy="1202400"/>
          </a:xfrm>
          <a:prstGeom prst="ellipse">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txBox="1"/>
          <p:nvPr/>
        </p:nvSpPr>
        <p:spPr>
          <a:xfrm>
            <a:off x="5006800" y="3908250"/>
            <a:ext cx="34302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Behavioural Adaptation</a:t>
            </a:r>
            <a:endParaRPr sz="2400">
              <a:solidFill>
                <a:schemeClr val="dk2"/>
              </a:solidFill>
              <a:latin typeface="Helvetica Neue Light"/>
              <a:ea typeface="Helvetica Neue Light"/>
              <a:cs typeface="Helvetica Neue Light"/>
              <a:sym typeface="Helvetica Neue Light"/>
            </a:endParaRPr>
          </a:p>
        </p:txBody>
      </p:sp>
      <p:sp>
        <p:nvSpPr>
          <p:cNvPr id="210" name="Google Shape;210;p29"/>
          <p:cNvSpPr txBox="1"/>
          <p:nvPr/>
        </p:nvSpPr>
        <p:spPr>
          <a:xfrm>
            <a:off x="553800" y="3039150"/>
            <a:ext cx="52572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Predict group measures in real-time</a:t>
            </a:r>
            <a:endParaRPr sz="2400">
              <a:solidFill>
                <a:schemeClr val="dk2"/>
              </a:solidFill>
              <a:latin typeface="Helvetica Neue Light"/>
              <a:ea typeface="Helvetica Neue Light"/>
              <a:cs typeface="Helvetica Neue Light"/>
              <a:sym typeface="Helvetica Neue Light"/>
            </a:endParaRPr>
          </a:p>
        </p:txBody>
      </p:sp>
      <p:sp>
        <p:nvSpPr>
          <p:cNvPr id="213" name="Google Shape;213;p29"/>
          <p:cNvSpPr txBox="1"/>
          <p:nvPr/>
        </p:nvSpPr>
        <p:spPr>
          <a:xfrm>
            <a:off x="336975" y="2314700"/>
            <a:ext cx="12498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Voice</a:t>
            </a:r>
            <a:endParaRPr sz="2400">
              <a:solidFill>
                <a:schemeClr val="dk2"/>
              </a:solidFill>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2400">
              <a:solidFill>
                <a:schemeClr val="dk2"/>
              </a:solidFill>
              <a:latin typeface="Helvetica Neue Light"/>
              <a:ea typeface="Helvetica Neue Light"/>
              <a:cs typeface="Helvetica Neue Light"/>
              <a:sym typeface="Helvetica Neue Light"/>
            </a:endParaRPr>
          </a:p>
        </p:txBody>
      </p:sp>
      <p:sp>
        <p:nvSpPr>
          <p:cNvPr id="214" name="Google Shape;214;p29"/>
          <p:cNvSpPr txBox="1"/>
          <p:nvPr/>
        </p:nvSpPr>
        <p:spPr>
          <a:xfrm>
            <a:off x="1307525" y="1845200"/>
            <a:ext cx="1341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Posture</a:t>
            </a:r>
            <a:endParaRPr sz="2400">
              <a:solidFill>
                <a:schemeClr val="dk2"/>
              </a:solidFill>
              <a:latin typeface="Helvetica Neue Light"/>
              <a:ea typeface="Helvetica Neue Light"/>
              <a:cs typeface="Helvetica Neue Light"/>
              <a:sym typeface="Helvetica Neue Light"/>
            </a:endParaRPr>
          </a:p>
        </p:txBody>
      </p:sp>
      <p:sp>
        <p:nvSpPr>
          <p:cNvPr id="215" name="Google Shape;215;p29"/>
          <p:cNvSpPr txBox="1"/>
          <p:nvPr/>
        </p:nvSpPr>
        <p:spPr>
          <a:xfrm>
            <a:off x="1807125" y="1323450"/>
            <a:ext cx="31809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Emotional Expressions</a:t>
            </a:r>
            <a:endParaRPr sz="2400">
              <a:solidFill>
                <a:schemeClr val="dk2"/>
              </a:solidFill>
              <a:latin typeface="Helvetica Neue Light"/>
              <a:ea typeface="Helvetica Neue Light"/>
              <a:cs typeface="Helvetica Neue Light"/>
              <a:sym typeface="Helvetica Neue Light"/>
            </a:endParaRPr>
          </a:p>
        </p:txBody>
      </p:sp>
      <p:cxnSp>
        <p:nvCxnSpPr>
          <p:cNvPr id="216" name="Google Shape;216;p29"/>
          <p:cNvCxnSpPr>
            <a:stCxn id="215" idx="2"/>
          </p:cNvCxnSpPr>
          <p:nvPr/>
        </p:nvCxnSpPr>
        <p:spPr>
          <a:xfrm flipH="1">
            <a:off x="2728875" y="1792950"/>
            <a:ext cx="668700" cy="1200600"/>
          </a:xfrm>
          <a:prstGeom prst="straightConnector1">
            <a:avLst/>
          </a:prstGeom>
          <a:noFill/>
          <a:ln cap="flat" cmpd="sng" w="38100">
            <a:solidFill>
              <a:schemeClr val="accent5"/>
            </a:solidFill>
            <a:prstDash val="solid"/>
            <a:round/>
            <a:headEnd len="med" w="med" type="none"/>
            <a:tailEnd len="med" w="med" type="triangle"/>
          </a:ln>
        </p:spPr>
      </p:cxnSp>
      <p:cxnSp>
        <p:nvCxnSpPr>
          <p:cNvPr id="217" name="Google Shape;217;p29"/>
          <p:cNvCxnSpPr>
            <a:stCxn id="214" idx="2"/>
          </p:cNvCxnSpPr>
          <p:nvPr/>
        </p:nvCxnSpPr>
        <p:spPr>
          <a:xfrm>
            <a:off x="1978325" y="2314700"/>
            <a:ext cx="424800" cy="678600"/>
          </a:xfrm>
          <a:prstGeom prst="straightConnector1">
            <a:avLst/>
          </a:prstGeom>
          <a:noFill/>
          <a:ln cap="flat" cmpd="sng" w="38100">
            <a:solidFill>
              <a:schemeClr val="accent5"/>
            </a:solidFill>
            <a:prstDash val="solid"/>
            <a:round/>
            <a:headEnd len="med" w="med" type="none"/>
            <a:tailEnd len="med" w="med" type="triangle"/>
          </a:ln>
        </p:spPr>
      </p:cxnSp>
      <p:cxnSp>
        <p:nvCxnSpPr>
          <p:cNvPr id="218" name="Google Shape;218;p29"/>
          <p:cNvCxnSpPr/>
          <p:nvPr/>
        </p:nvCxnSpPr>
        <p:spPr>
          <a:xfrm>
            <a:off x="1396875" y="2725125"/>
            <a:ext cx="666000" cy="314700"/>
          </a:xfrm>
          <a:prstGeom prst="straightConnector1">
            <a:avLst/>
          </a:prstGeom>
          <a:noFill/>
          <a:ln cap="flat" cmpd="sng" w="38100">
            <a:solidFill>
              <a:schemeClr val="accent5"/>
            </a:solidFill>
            <a:prstDash val="solid"/>
            <a:round/>
            <a:headEnd len="med" w="med" type="none"/>
            <a:tailEnd len="med" w="med" type="triangle"/>
          </a:ln>
        </p:spPr>
      </p:cxnSp>
      <p:sp>
        <p:nvSpPr>
          <p:cNvPr id="219" name="Google Shape;219;p29"/>
          <p:cNvSpPr txBox="1"/>
          <p:nvPr/>
        </p:nvSpPr>
        <p:spPr>
          <a:xfrm>
            <a:off x="4905650" y="1448500"/>
            <a:ext cx="3580200" cy="10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600">
                <a:solidFill>
                  <a:schemeClr val="dk2"/>
                </a:solidFill>
                <a:latin typeface="Helvetica Neue"/>
                <a:ea typeface="Helvetica Neue"/>
                <a:cs typeface="Helvetica Neue"/>
                <a:sym typeface="Helvetica Neue"/>
              </a:rPr>
              <a:t>Other?!</a:t>
            </a:r>
            <a:endParaRPr b="1" sz="6600">
              <a:latin typeface="Helvetica Neue"/>
              <a:ea typeface="Helvetica Neue"/>
              <a:cs typeface="Helvetica Neue"/>
              <a:sym typeface="Helvetica Neue"/>
            </a:endParaRPr>
          </a:p>
        </p:txBody>
      </p:sp>
      <p:cxnSp>
        <p:nvCxnSpPr>
          <p:cNvPr id="220" name="Google Shape;220;p29"/>
          <p:cNvCxnSpPr/>
          <p:nvPr/>
        </p:nvCxnSpPr>
        <p:spPr>
          <a:xfrm flipH="1">
            <a:off x="4755175" y="2484600"/>
            <a:ext cx="693600" cy="564300"/>
          </a:xfrm>
          <a:prstGeom prst="straightConnector1">
            <a:avLst/>
          </a:prstGeom>
          <a:noFill/>
          <a:ln cap="flat" cmpd="sng" w="76200">
            <a:solidFill>
              <a:schemeClr val="accent5"/>
            </a:solidFill>
            <a:prstDash val="solid"/>
            <a:round/>
            <a:headEnd len="med" w="med" type="none"/>
            <a:tailEnd len="med" w="med" type="triangle"/>
          </a:ln>
        </p:spPr>
      </p:cxnSp>
      <p:cxnSp>
        <p:nvCxnSpPr>
          <p:cNvPr id="221" name="Google Shape;221;p29"/>
          <p:cNvCxnSpPr/>
          <p:nvPr/>
        </p:nvCxnSpPr>
        <p:spPr>
          <a:xfrm>
            <a:off x="6272100" y="2540100"/>
            <a:ext cx="203400" cy="915900"/>
          </a:xfrm>
          <a:prstGeom prst="straightConnector1">
            <a:avLst/>
          </a:prstGeom>
          <a:noFill/>
          <a:ln cap="flat" cmpd="sng" w="76200">
            <a:solidFill>
              <a:schemeClr val="accent5"/>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64" name="Shape 64"/>
        <p:cNvGrpSpPr/>
        <p:nvPr/>
      </p:nvGrpSpPr>
      <p:grpSpPr>
        <a:xfrm>
          <a:off x="0" y="0"/>
          <a:ext cx="0" cy="0"/>
          <a:chOff x="0" y="0"/>
          <a:chExt cx="0" cy="0"/>
        </a:xfrm>
      </p:grpSpPr>
      <p:sp>
        <p:nvSpPr>
          <p:cNvPr id="65" name="Google Shape;65;p14"/>
          <p:cNvSpPr txBox="1"/>
          <p:nvPr/>
        </p:nvSpPr>
        <p:spPr>
          <a:xfrm>
            <a:off x="0" y="888075"/>
            <a:ext cx="91440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7000">
                <a:solidFill>
                  <a:srgbClr val="FFFFFF"/>
                </a:solidFill>
                <a:latin typeface="Helvetica Neue Light"/>
                <a:ea typeface="Helvetica Neue Light"/>
                <a:cs typeface="Helvetica Neue Light"/>
                <a:sym typeface="Helvetica Neue Light"/>
              </a:rPr>
              <a:t>Motivation</a:t>
            </a:r>
            <a:endParaRPr sz="7000">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4294967295" type="ctrTitle"/>
          </p:nvPr>
        </p:nvSpPr>
        <p:spPr>
          <a:xfrm>
            <a:off x="311700" y="434800"/>
            <a:ext cx="85206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dk2"/>
                </a:solidFill>
                <a:latin typeface="Helvetica Neue Light"/>
                <a:ea typeface="Helvetica Neue Light"/>
                <a:cs typeface="Helvetica Neue Light"/>
                <a:sym typeface="Helvetica Neue Light"/>
              </a:rPr>
              <a:t>Motivation</a:t>
            </a:r>
            <a:endParaRPr sz="3000">
              <a:solidFill>
                <a:schemeClr val="dk2"/>
              </a:solidFill>
              <a:latin typeface="Helvetica Neue Light"/>
              <a:ea typeface="Helvetica Neue Light"/>
              <a:cs typeface="Helvetica Neue Light"/>
              <a:sym typeface="Helvetica Neue Light"/>
            </a:endParaRPr>
          </a:p>
        </p:txBody>
      </p:sp>
      <p:cxnSp>
        <p:nvCxnSpPr>
          <p:cNvPr id="71" name="Google Shape;71;p15"/>
          <p:cNvCxnSpPr/>
          <p:nvPr/>
        </p:nvCxnSpPr>
        <p:spPr>
          <a:xfrm>
            <a:off x="311700" y="1128600"/>
            <a:ext cx="8532300" cy="0"/>
          </a:xfrm>
          <a:prstGeom prst="straightConnector1">
            <a:avLst/>
          </a:prstGeom>
          <a:noFill/>
          <a:ln cap="flat" cmpd="sng" w="9525">
            <a:solidFill>
              <a:schemeClr val="dk2"/>
            </a:solidFill>
            <a:prstDash val="solid"/>
            <a:round/>
            <a:headEnd len="med" w="med" type="none"/>
            <a:tailEnd len="med" w="med" type="none"/>
          </a:ln>
        </p:spPr>
      </p:cxnSp>
      <p:sp>
        <p:nvSpPr>
          <p:cNvPr id="72" name="Google Shape;72;p15"/>
          <p:cNvSpPr txBox="1"/>
          <p:nvPr/>
        </p:nvSpPr>
        <p:spPr>
          <a:xfrm>
            <a:off x="734400" y="1071750"/>
            <a:ext cx="76752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“How can robots improve the performance of work groups and teams by acting on social processes?” [1]</a:t>
            </a:r>
            <a:endParaRPr sz="2400">
              <a:solidFill>
                <a:schemeClr val="dk2"/>
              </a:solidFill>
              <a:latin typeface="Helvetica Neue Light"/>
              <a:ea typeface="Helvetica Neue Light"/>
              <a:cs typeface="Helvetica Neue Light"/>
              <a:sym typeface="Helvetica Neue Light"/>
            </a:endParaRPr>
          </a:p>
        </p:txBody>
      </p:sp>
      <p:sp>
        <p:nvSpPr>
          <p:cNvPr id="73" name="Google Shape;73;p15"/>
          <p:cNvSpPr txBox="1"/>
          <p:nvPr/>
        </p:nvSpPr>
        <p:spPr>
          <a:xfrm>
            <a:off x="740250" y="4353275"/>
            <a:ext cx="7675200" cy="67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2"/>
                </a:solidFill>
                <a:latin typeface="Helvetica Neue Light"/>
                <a:ea typeface="Helvetica Neue Light"/>
                <a:cs typeface="Helvetica Neue Light"/>
                <a:sym typeface="Helvetica Neue Light"/>
              </a:rPr>
              <a:t>[1] M. F. Jung, S. Šabanovic ́, F. Eyssel, and M. Fraune, “Robots in groups and teams”, in Companion of the 2017 ACM Conference on Computer Supported Cooperative Work and Social Computing. ACM, 2017, pp. 401–407. </a:t>
            </a:r>
            <a:endParaRPr sz="1200">
              <a:solidFill>
                <a:schemeClr val="dk2"/>
              </a:solidFill>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77" name="Shape 77"/>
        <p:cNvGrpSpPr/>
        <p:nvPr/>
      </p:nvGrpSpPr>
      <p:grpSpPr>
        <a:xfrm>
          <a:off x="0" y="0"/>
          <a:ext cx="0" cy="0"/>
          <a:chOff x="0" y="0"/>
          <a:chExt cx="0" cy="0"/>
        </a:xfrm>
      </p:grpSpPr>
      <p:sp>
        <p:nvSpPr>
          <p:cNvPr id="78" name="Google Shape;78;p16"/>
          <p:cNvSpPr txBox="1"/>
          <p:nvPr/>
        </p:nvSpPr>
        <p:spPr>
          <a:xfrm>
            <a:off x="0" y="888075"/>
            <a:ext cx="91440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7000">
                <a:solidFill>
                  <a:srgbClr val="FFFFFF"/>
                </a:solidFill>
                <a:latin typeface="Helvetica Neue Light"/>
                <a:ea typeface="Helvetica Neue Light"/>
                <a:cs typeface="Helvetica Neue Light"/>
                <a:sym typeface="Helvetica Neue Light"/>
              </a:rPr>
              <a:t>Goal</a:t>
            </a:r>
            <a:endParaRPr sz="7000">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idx="4294967295" type="ctrTitle"/>
          </p:nvPr>
        </p:nvSpPr>
        <p:spPr>
          <a:xfrm>
            <a:off x="311700" y="434800"/>
            <a:ext cx="85206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dk2"/>
                </a:solidFill>
                <a:latin typeface="Helvetica Neue Light"/>
                <a:ea typeface="Helvetica Neue Light"/>
                <a:cs typeface="Helvetica Neue Light"/>
                <a:sym typeface="Helvetica Neue Light"/>
              </a:rPr>
              <a:t>Goal</a:t>
            </a:r>
            <a:endParaRPr sz="3000">
              <a:solidFill>
                <a:schemeClr val="dk2"/>
              </a:solidFill>
              <a:latin typeface="Helvetica Neue Light"/>
              <a:ea typeface="Helvetica Neue Light"/>
              <a:cs typeface="Helvetica Neue Light"/>
              <a:sym typeface="Helvetica Neue Light"/>
            </a:endParaRPr>
          </a:p>
        </p:txBody>
      </p:sp>
      <p:cxnSp>
        <p:nvCxnSpPr>
          <p:cNvPr id="84" name="Google Shape;84;p17"/>
          <p:cNvCxnSpPr/>
          <p:nvPr/>
        </p:nvCxnSpPr>
        <p:spPr>
          <a:xfrm>
            <a:off x="311700" y="1128600"/>
            <a:ext cx="8532300" cy="0"/>
          </a:xfrm>
          <a:prstGeom prst="straightConnector1">
            <a:avLst/>
          </a:prstGeom>
          <a:noFill/>
          <a:ln cap="flat" cmpd="sng" w="9525">
            <a:solidFill>
              <a:schemeClr val="dk2"/>
            </a:solidFill>
            <a:prstDash val="solid"/>
            <a:round/>
            <a:headEnd len="med" w="med" type="none"/>
            <a:tailEnd len="med" w="med" type="none"/>
          </a:ln>
        </p:spPr>
      </p:cxnSp>
      <p:pic>
        <p:nvPicPr>
          <p:cNvPr id="85" name="Google Shape;85;p17"/>
          <p:cNvPicPr preferRelativeResize="0"/>
          <p:nvPr/>
        </p:nvPicPr>
        <p:blipFill>
          <a:blip r:embed="rId3">
            <a:alphaModFix amt="67000"/>
          </a:blip>
          <a:stretch>
            <a:fillRect/>
          </a:stretch>
        </p:blipFill>
        <p:spPr>
          <a:xfrm>
            <a:off x="-741237" y="1085500"/>
            <a:ext cx="10626476" cy="4057999"/>
          </a:xfrm>
          <a:prstGeom prst="rect">
            <a:avLst/>
          </a:prstGeom>
          <a:noFill/>
          <a:ln>
            <a:noFill/>
          </a:ln>
        </p:spPr>
      </p:pic>
      <p:cxnSp>
        <p:nvCxnSpPr>
          <p:cNvPr id="86" name="Google Shape;86;p17"/>
          <p:cNvCxnSpPr/>
          <p:nvPr/>
        </p:nvCxnSpPr>
        <p:spPr>
          <a:xfrm>
            <a:off x="2622175" y="2801475"/>
            <a:ext cx="425700" cy="1602300"/>
          </a:xfrm>
          <a:prstGeom prst="straightConnector1">
            <a:avLst/>
          </a:prstGeom>
          <a:noFill/>
          <a:ln cap="flat" cmpd="sng" w="76200">
            <a:solidFill>
              <a:srgbClr val="000000"/>
            </a:solidFill>
            <a:prstDash val="solid"/>
            <a:round/>
            <a:headEnd len="med" w="med" type="triangle"/>
            <a:tailEnd len="med" w="med" type="triangle"/>
          </a:ln>
        </p:spPr>
      </p:cxnSp>
      <p:cxnSp>
        <p:nvCxnSpPr>
          <p:cNvPr id="87" name="Google Shape;87;p17"/>
          <p:cNvCxnSpPr/>
          <p:nvPr/>
        </p:nvCxnSpPr>
        <p:spPr>
          <a:xfrm>
            <a:off x="2931900" y="2597100"/>
            <a:ext cx="3556200" cy="1280100"/>
          </a:xfrm>
          <a:prstGeom prst="straightConnector1">
            <a:avLst/>
          </a:prstGeom>
          <a:noFill/>
          <a:ln cap="flat" cmpd="sng" w="76200">
            <a:solidFill>
              <a:srgbClr val="000000"/>
            </a:solidFill>
            <a:prstDash val="solid"/>
            <a:round/>
            <a:headEnd len="med" w="med" type="triangle"/>
            <a:tailEnd len="med" w="med" type="triangle"/>
          </a:ln>
        </p:spPr>
      </p:cxnSp>
      <p:cxnSp>
        <p:nvCxnSpPr>
          <p:cNvPr id="88" name="Google Shape;88;p17"/>
          <p:cNvCxnSpPr/>
          <p:nvPr/>
        </p:nvCxnSpPr>
        <p:spPr>
          <a:xfrm flipH="1" rot="10800000">
            <a:off x="2935950" y="2001500"/>
            <a:ext cx="2375700" cy="235200"/>
          </a:xfrm>
          <a:prstGeom prst="straightConnector1">
            <a:avLst/>
          </a:prstGeom>
          <a:noFill/>
          <a:ln cap="flat" cmpd="sng" w="76200">
            <a:solidFill>
              <a:srgbClr val="000000"/>
            </a:solidFill>
            <a:prstDash val="solid"/>
            <a:round/>
            <a:headEnd len="med" w="med" type="triangle"/>
            <a:tailEnd len="med" w="med" type="triangle"/>
          </a:ln>
        </p:spPr>
      </p:cxnSp>
      <p:pic>
        <p:nvPicPr>
          <p:cNvPr id="89" name="Google Shape;89;p17"/>
          <p:cNvPicPr preferRelativeResize="0"/>
          <p:nvPr/>
        </p:nvPicPr>
        <p:blipFill>
          <a:blip r:embed="rId4">
            <a:alphaModFix/>
          </a:blip>
          <a:stretch>
            <a:fillRect/>
          </a:stretch>
        </p:blipFill>
        <p:spPr>
          <a:xfrm>
            <a:off x="1638622" y="1475072"/>
            <a:ext cx="1206851" cy="1206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93" name="Shape 93"/>
        <p:cNvGrpSpPr/>
        <p:nvPr/>
      </p:nvGrpSpPr>
      <p:grpSpPr>
        <a:xfrm>
          <a:off x="0" y="0"/>
          <a:ext cx="0" cy="0"/>
          <a:chOff x="0" y="0"/>
          <a:chExt cx="0" cy="0"/>
        </a:xfrm>
      </p:grpSpPr>
      <p:sp>
        <p:nvSpPr>
          <p:cNvPr id="94" name="Google Shape;94;p18"/>
          <p:cNvSpPr txBox="1"/>
          <p:nvPr/>
        </p:nvSpPr>
        <p:spPr>
          <a:xfrm>
            <a:off x="0" y="888075"/>
            <a:ext cx="91440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7000">
                <a:solidFill>
                  <a:srgbClr val="FFFFFF"/>
                </a:solidFill>
                <a:latin typeface="Helvetica Neue Light"/>
                <a:ea typeface="Helvetica Neue Light"/>
                <a:cs typeface="Helvetica Neue Light"/>
                <a:sym typeface="Helvetica Neue Light"/>
              </a:rPr>
              <a:t>Research Plan</a:t>
            </a:r>
            <a:endParaRPr sz="7000">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idx="4294967295" type="ctrTitle"/>
          </p:nvPr>
        </p:nvSpPr>
        <p:spPr>
          <a:xfrm>
            <a:off x="311700" y="434800"/>
            <a:ext cx="85206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dk2"/>
                </a:solidFill>
                <a:latin typeface="Helvetica Neue Light"/>
                <a:ea typeface="Helvetica Neue Light"/>
                <a:cs typeface="Helvetica Neue Light"/>
                <a:sym typeface="Helvetica Neue Light"/>
              </a:rPr>
              <a:t>Research Plan</a:t>
            </a:r>
            <a:endParaRPr sz="3000">
              <a:solidFill>
                <a:schemeClr val="dk2"/>
              </a:solidFill>
              <a:latin typeface="Helvetica Neue Light"/>
              <a:ea typeface="Helvetica Neue Light"/>
              <a:cs typeface="Helvetica Neue Light"/>
              <a:sym typeface="Helvetica Neue Light"/>
            </a:endParaRPr>
          </a:p>
        </p:txBody>
      </p:sp>
      <p:cxnSp>
        <p:nvCxnSpPr>
          <p:cNvPr id="100" name="Google Shape;100;p19"/>
          <p:cNvCxnSpPr/>
          <p:nvPr/>
        </p:nvCxnSpPr>
        <p:spPr>
          <a:xfrm>
            <a:off x="305850" y="1128600"/>
            <a:ext cx="8532300" cy="0"/>
          </a:xfrm>
          <a:prstGeom prst="straightConnector1">
            <a:avLst/>
          </a:prstGeom>
          <a:noFill/>
          <a:ln cap="flat" cmpd="sng" w="9525">
            <a:solidFill>
              <a:schemeClr val="dk2"/>
            </a:solidFill>
            <a:prstDash val="solid"/>
            <a:round/>
            <a:headEnd len="med" w="med" type="none"/>
            <a:tailEnd len="med" w="med" type="none"/>
          </a:ln>
        </p:spPr>
      </p:cxnSp>
      <p:sp>
        <p:nvSpPr>
          <p:cNvPr id="101" name="Google Shape;101;p19"/>
          <p:cNvSpPr txBox="1"/>
          <p:nvPr/>
        </p:nvSpPr>
        <p:spPr>
          <a:xfrm>
            <a:off x="2994750" y="1711400"/>
            <a:ext cx="31545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Group Intelligence</a:t>
            </a:r>
            <a:endParaRPr sz="2400">
              <a:solidFill>
                <a:schemeClr val="dk2"/>
              </a:solidFill>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idx="4294967295" type="ctrTitle"/>
          </p:nvPr>
        </p:nvSpPr>
        <p:spPr>
          <a:xfrm>
            <a:off x="311700" y="434800"/>
            <a:ext cx="85206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dk2"/>
                </a:solidFill>
                <a:latin typeface="Helvetica Neue Light"/>
                <a:ea typeface="Helvetica Neue Light"/>
                <a:cs typeface="Helvetica Neue Light"/>
                <a:sym typeface="Helvetica Neue Light"/>
              </a:rPr>
              <a:t>Research Plan</a:t>
            </a:r>
            <a:endParaRPr sz="3000">
              <a:solidFill>
                <a:schemeClr val="dk2"/>
              </a:solidFill>
              <a:latin typeface="Helvetica Neue Light"/>
              <a:ea typeface="Helvetica Neue Light"/>
              <a:cs typeface="Helvetica Neue Light"/>
              <a:sym typeface="Helvetica Neue Light"/>
            </a:endParaRPr>
          </a:p>
        </p:txBody>
      </p:sp>
      <p:cxnSp>
        <p:nvCxnSpPr>
          <p:cNvPr id="107" name="Google Shape;107;p20"/>
          <p:cNvCxnSpPr/>
          <p:nvPr/>
        </p:nvCxnSpPr>
        <p:spPr>
          <a:xfrm>
            <a:off x="305850" y="1128600"/>
            <a:ext cx="8532300" cy="0"/>
          </a:xfrm>
          <a:prstGeom prst="straightConnector1">
            <a:avLst/>
          </a:prstGeom>
          <a:noFill/>
          <a:ln cap="flat" cmpd="sng" w="9525">
            <a:solidFill>
              <a:schemeClr val="dk2"/>
            </a:solidFill>
            <a:prstDash val="solid"/>
            <a:round/>
            <a:headEnd len="med" w="med" type="none"/>
            <a:tailEnd len="med" w="med" type="none"/>
          </a:ln>
        </p:spPr>
      </p:cxnSp>
      <p:sp>
        <p:nvSpPr>
          <p:cNvPr id="108" name="Google Shape;108;p20"/>
          <p:cNvSpPr txBox="1"/>
          <p:nvPr/>
        </p:nvSpPr>
        <p:spPr>
          <a:xfrm>
            <a:off x="2994750" y="1711400"/>
            <a:ext cx="31545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Group Intelligence</a:t>
            </a:r>
            <a:endParaRPr sz="2400">
              <a:solidFill>
                <a:schemeClr val="dk2"/>
              </a:solidFill>
              <a:latin typeface="Helvetica Neue Light"/>
              <a:ea typeface="Helvetica Neue Light"/>
              <a:cs typeface="Helvetica Neue Light"/>
              <a:sym typeface="Helvetica Neue Light"/>
            </a:endParaRPr>
          </a:p>
        </p:txBody>
      </p:sp>
      <p:sp>
        <p:nvSpPr>
          <p:cNvPr id="109" name="Google Shape;109;p20"/>
          <p:cNvSpPr txBox="1"/>
          <p:nvPr/>
        </p:nvSpPr>
        <p:spPr>
          <a:xfrm>
            <a:off x="1141800" y="3149675"/>
            <a:ext cx="34302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Group Awareness</a:t>
            </a:r>
            <a:endParaRPr sz="2400">
              <a:solidFill>
                <a:schemeClr val="dk2"/>
              </a:solidFill>
              <a:latin typeface="Helvetica Neue Light"/>
              <a:ea typeface="Helvetica Neue Light"/>
              <a:cs typeface="Helvetica Neue Light"/>
              <a:sym typeface="Helvetica Neue Light"/>
            </a:endParaRPr>
          </a:p>
        </p:txBody>
      </p:sp>
      <p:cxnSp>
        <p:nvCxnSpPr>
          <p:cNvPr id="110" name="Google Shape;110;p20"/>
          <p:cNvCxnSpPr>
            <a:stCxn id="109" idx="0"/>
            <a:endCxn id="108" idx="2"/>
          </p:cNvCxnSpPr>
          <p:nvPr/>
        </p:nvCxnSpPr>
        <p:spPr>
          <a:xfrm flipH="1" rot="10800000">
            <a:off x="2856900" y="2248175"/>
            <a:ext cx="1715100" cy="901500"/>
          </a:xfrm>
          <a:prstGeom prst="straightConnector1">
            <a:avLst/>
          </a:prstGeom>
          <a:noFill/>
          <a:ln cap="flat" cmpd="sng" w="38100">
            <a:solidFill>
              <a:schemeClr val="accent5"/>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idx="4294967295" type="ctrTitle"/>
          </p:nvPr>
        </p:nvSpPr>
        <p:spPr>
          <a:xfrm>
            <a:off x="311700" y="434800"/>
            <a:ext cx="85206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dk2"/>
                </a:solidFill>
                <a:latin typeface="Helvetica Neue Light"/>
                <a:ea typeface="Helvetica Neue Light"/>
                <a:cs typeface="Helvetica Neue Light"/>
                <a:sym typeface="Helvetica Neue Light"/>
              </a:rPr>
              <a:t>Research Plan</a:t>
            </a:r>
            <a:endParaRPr sz="3000">
              <a:solidFill>
                <a:schemeClr val="dk2"/>
              </a:solidFill>
              <a:latin typeface="Helvetica Neue Light"/>
              <a:ea typeface="Helvetica Neue Light"/>
              <a:cs typeface="Helvetica Neue Light"/>
              <a:sym typeface="Helvetica Neue Light"/>
            </a:endParaRPr>
          </a:p>
        </p:txBody>
      </p:sp>
      <p:cxnSp>
        <p:nvCxnSpPr>
          <p:cNvPr id="116" name="Google Shape;116;p21"/>
          <p:cNvCxnSpPr/>
          <p:nvPr/>
        </p:nvCxnSpPr>
        <p:spPr>
          <a:xfrm>
            <a:off x="305850" y="1128600"/>
            <a:ext cx="8532300" cy="0"/>
          </a:xfrm>
          <a:prstGeom prst="straightConnector1">
            <a:avLst/>
          </a:prstGeom>
          <a:noFill/>
          <a:ln cap="flat" cmpd="sng" w="9525">
            <a:solidFill>
              <a:schemeClr val="dk2"/>
            </a:solidFill>
            <a:prstDash val="solid"/>
            <a:round/>
            <a:headEnd len="med" w="med" type="none"/>
            <a:tailEnd len="med" w="med" type="none"/>
          </a:ln>
        </p:spPr>
      </p:cxnSp>
      <p:sp>
        <p:nvSpPr>
          <p:cNvPr id="117" name="Google Shape;117;p21"/>
          <p:cNvSpPr txBox="1"/>
          <p:nvPr/>
        </p:nvSpPr>
        <p:spPr>
          <a:xfrm>
            <a:off x="2994750" y="1711400"/>
            <a:ext cx="31545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Group Intelligence</a:t>
            </a:r>
            <a:endParaRPr sz="2400">
              <a:solidFill>
                <a:schemeClr val="dk2"/>
              </a:solidFill>
              <a:latin typeface="Helvetica Neue Light"/>
              <a:ea typeface="Helvetica Neue Light"/>
              <a:cs typeface="Helvetica Neue Light"/>
              <a:sym typeface="Helvetica Neue Light"/>
            </a:endParaRPr>
          </a:p>
        </p:txBody>
      </p:sp>
      <p:sp>
        <p:nvSpPr>
          <p:cNvPr id="118" name="Google Shape;118;p21"/>
          <p:cNvSpPr txBox="1"/>
          <p:nvPr/>
        </p:nvSpPr>
        <p:spPr>
          <a:xfrm>
            <a:off x="1141800" y="3149675"/>
            <a:ext cx="34302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Group Awareness</a:t>
            </a:r>
            <a:endParaRPr sz="2400">
              <a:solidFill>
                <a:schemeClr val="dk2"/>
              </a:solidFill>
              <a:latin typeface="Helvetica Neue Light"/>
              <a:ea typeface="Helvetica Neue Light"/>
              <a:cs typeface="Helvetica Neue Light"/>
              <a:sym typeface="Helvetica Neue Light"/>
            </a:endParaRPr>
          </a:p>
        </p:txBody>
      </p:sp>
      <p:sp>
        <p:nvSpPr>
          <p:cNvPr id="119" name="Google Shape;119;p21"/>
          <p:cNvSpPr txBox="1"/>
          <p:nvPr/>
        </p:nvSpPr>
        <p:spPr>
          <a:xfrm>
            <a:off x="4572000" y="3149675"/>
            <a:ext cx="34302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2"/>
                </a:solidFill>
                <a:latin typeface="Helvetica Neue Light"/>
                <a:ea typeface="Helvetica Neue Light"/>
                <a:cs typeface="Helvetica Neue Light"/>
                <a:sym typeface="Helvetica Neue Light"/>
              </a:rPr>
              <a:t>Behavioural Adaptation</a:t>
            </a:r>
            <a:endParaRPr sz="2400">
              <a:solidFill>
                <a:schemeClr val="dk2"/>
              </a:solidFill>
              <a:latin typeface="Helvetica Neue Light"/>
              <a:ea typeface="Helvetica Neue Light"/>
              <a:cs typeface="Helvetica Neue Light"/>
              <a:sym typeface="Helvetica Neue Light"/>
            </a:endParaRPr>
          </a:p>
        </p:txBody>
      </p:sp>
      <p:cxnSp>
        <p:nvCxnSpPr>
          <p:cNvPr id="120" name="Google Shape;120;p21"/>
          <p:cNvCxnSpPr>
            <a:stCxn id="118" idx="0"/>
            <a:endCxn id="117" idx="2"/>
          </p:cNvCxnSpPr>
          <p:nvPr/>
        </p:nvCxnSpPr>
        <p:spPr>
          <a:xfrm flipH="1" rot="10800000">
            <a:off x="2856900" y="2248175"/>
            <a:ext cx="1715100" cy="901500"/>
          </a:xfrm>
          <a:prstGeom prst="straightConnector1">
            <a:avLst/>
          </a:prstGeom>
          <a:noFill/>
          <a:ln cap="flat" cmpd="sng" w="38100">
            <a:solidFill>
              <a:schemeClr val="accent5"/>
            </a:solidFill>
            <a:prstDash val="solid"/>
            <a:round/>
            <a:headEnd len="med" w="med" type="none"/>
            <a:tailEnd len="med" w="med" type="triangle"/>
          </a:ln>
        </p:spPr>
      </p:cxnSp>
      <p:cxnSp>
        <p:nvCxnSpPr>
          <p:cNvPr id="121" name="Google Shape;121;p21"/>
          <p:cNvCxnSpPr>
            <a:stCxn id="119" idx="0"/>
            <a:endCxn id="117" idx="2"/>
          </p:cNvCxnSpPr>
          <p:nvPr/>
        </p:nvCxnSpPr>
        <p:spPr>
          <a:xfrm rot="10800000">
            <a:off x="4572000" y="2248175"/>
            <a:ext cx="1715100" cy="901500"/>
          </a:xfrm>
          <a:prstGeom prst="straightConnector1">
            <a:avLst/>
          </a:prstGeom>
          <a:noFill/>
          <a:ln cap="flat" cmpd="sng" w="38100">
            <a:solidFill>
              <a:schemeClr val="accent5"/>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