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5c957f1f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5c957f1f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c957f1f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5c957f1f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a300ff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a300ff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c957f1f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5c957f1f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c957f1f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5c957f1f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7a300ff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7a300ff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7a300ff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7a300ff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5c957f1f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5c957f1f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5c957f1f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5c957f1f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7a300ff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7a300ff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56f0b7c4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56f0b7c4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7a300ff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7a300ff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5c957f1f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5c957f1f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5c957f1f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5c957f1f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7a300ff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17a300ff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5c957f1f4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5c957f1f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5c957f1f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5c957f1f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5c957f1f4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5c957f1f4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5c957f1f4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5c957f1f4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79d6443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179d6443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79b74e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79b74e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79d644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79d644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c957f1f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c957f1f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c957f1f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c957f1f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c957f1f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c957f1f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c957f1f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5c957f1f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7a300f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7a300f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0"/>
            <a:ext cx="91440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Just follow the suit!</a:t>
            </a:r>
            <a:endParaRPr sz="8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1707000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Trust in Human-Robot Interactions</a:t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during Card Game Playing</a:t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0" y="3257975"/>
            <a:ext cx="91440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Filipa Correia</a:t>
            </a:r>
            <a:r>
              <a:rPr lang="en-GB" sz="20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, Patrícia Alves-Oliveira, Nuno maia,</a:t>
            </a:r>
            <a:endParaRPr sz="2000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Tiago Ribeiro, Sofia Petisca, Francisco S. Melo and Ana Paiva</a:t>
            </a:r>
            <a:endParaRPr sz="2000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ST_A_RGB_NEG.png"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9825" y="3852113"/>
            <a:ext cx="1804174" cy="12749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idl-logo.png"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424" y="4256928"/>
            <a:ext cx="1203350" cy="694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aips.png"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6572" y="4202827"/>
            <a:ext cx="870445" cy="69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152475"/>
            <a:ext cx="490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Behavioral analysis of the videos: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Verbal and non-verbal behaviors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Relevant game events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Different tones while interacting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Encouragement towards partners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Competitiveness towards opponents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2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Design - Behavior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mys-5.png"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059948" y="1772950"/>
            <a:ext cx="2084050" cy="2175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2"/>
          <p:cNvCxnSpPr/>
          <p:nvPr/>
        </p:nvCxnSpPr>
        <p:spPr>
          <a:xfrm>
            <a:off x="5408575" y="2084900"/>
            <a:ext cx="14550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2"/>
          <p:cNvCxnSpPr/>
          <p:nvPr/>
        </p:nvCxnSpPr>
        <p:spPr>
          <a:xfrm>
            <a:off x="5361150" y="2860675"/>
            <a:ext cx="14550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2"/>
          <p:cNvCxnSpPr/>
          <p:nvPr/>
        </p:nvCxnSpPr>
        <p:spPr>
          <a:xfrm>
            <a:off x="5361150" y="3649800"/>
            <a:ext cx="14550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GB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Development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965200" y="1244600"/>
            <a:ext cx="7251600" cy="3594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/>
          <p:nvPr/>
        </p:nvSpPr>
        <p:spPr>
          <a:xfrm>
            <a:off x="2616200" y="1911400"/>
            <a:ext cx="3898800" cy="22098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The Social Robotic player</a:t>
            </a:r>
            <a:endParaRPr sz="2400"/>
          </a:p>
        </p:txBody>
      </p:sp>
      <p:sp>
        <p:nvSpPr>
          <p:cNvPr id="157" name="Google Shape;157;p23"/>
          <p:cNvSpPr/>
          <p:nvPr/>
        </p:nvSpPr>
        <p:spPr>
          <a:xfrm>
            <a:off x="2844800" y="2578150"/>
            <a:ext cx="1587600" cy="133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PLAY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(PIMC algorithm)</a:t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4686400" y="2578150"/>
            <a:ext cx="1587600" cy="133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INTERACT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Utterances</a:t>
            </a:r>
            <a:endParaRPr/>
          </a:p>
        </p:txBody>
      </p:sp>
      <p:cxnSp>
        <p:nvCxnSpPr>
          <p:cNvPr id="159" name="Google Shape;159;p23"/>
          <p:cNvCxnSpPr/>
          <p:nvPr/>
        </p:nvCxnSpPr>
        <p:spPr>
          <a:xfrm>
            <a:off x="4127500" y="3244900"/>
            <a:ext cx="85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triangle"/>
            <a:tailEnd len="med" w="med" type="triangle"/>
          </a:ln>
        </p:spPr>
      </p:cxnSp>
      <p:sp>
        <p:nvSpPr>
          <p:cNvPr id="160" name="Google Shape;160;p23"/>
          <p:cNvSpPr txBox="1"/>
          <p:nvPr/>
        </p:nvSpPr>
        <p:spPr>
          <a:xfrm rot="981643">
            <a:off x="5689614" y="1250568"/>
            <a:ext cx="3365477" cy="6134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SERA Ecosystem</a:t>
            </a:r>
            <a:endParaRPr sz="2400"/>
          </a:p>
        </p:txBody>
      </p:sp>
      <p:pic>
        <p:nvPicPr>
          <p:cNvPr descr="settings-24-512.png"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0" y="1614400"/>
            <a:ext cx="71120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ol-icon-20.png"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0050" y="3410000"/>
            <a:ext cx="711201" cy="711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ttings-24-512.png"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5000" y="4045000"/>
            <a:ext cx="71120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ol-icon-20.png"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6750" y="2325600"/>
            <a:ext cx="711201" cy="71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323850" y="1822475"/>
            <a:ext cx="8496300" cy="12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4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Study 1 - </a:t>
            </a:r>
            <a:r>
              <a:rPr lang="en-GB" sz="4800">
                <a:latin typeface="Calibri"/>
                <a:ea typeface="Calibri"/>
                <a:cs typeface="Calibri"/>
                <a:sym typeface="Calibri"/>
              </a:rPr>
              <a:t>Lab study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4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323850" y="3070175"/>
            <a:ext cx="7562700" cy="12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4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Study </a:t>
            </a:r>
            <a:r>
              <a:rPr b="1" lang="en-GB" sz="4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2 - </a:t>
            </a:r>
            <a:r>
              <a:rPr lang="en-GB" sz="4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Into-the-wild study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324400" y="1546175"/>
            <a:ext cx="8159100" cy="20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Controlled lab setting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Font typeface="Calibri"/>
              <a:buChar char="●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Participants’ trust towards partners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5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(1) Lab study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723900" y="2120900"/>
            <a:ext cx="78360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>
                <a:latin typeface="Calibri"/>
                <a:ea typeface="Calibri"/>
                <a:cs typeface="Calibri"/>
                <a:sym typeface="Calibri"/>
              </a:rPr>
              <a:t>Sueca...</a:t>
            </a:r>
            <a:endParaRPr i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>
                <a:latin typeface="Calibri"/>
                <a:ea typeface="Calibri"/>
                <a:cs typeface="Calibri"/>
                <a:sym typeface="Calibri"/>
              </a:rPr>
              <a:t>...team game!</a:t>
            </a:r>
            <a:endParaRPr i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311700" y="1152475"/>
            <a:ext cx="2647500" cy="14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Each session: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3 participants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1 hour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teraction.png"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050" y="2788850"/>
            <a:ext cx="3729900" cy="212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6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(1) Lab study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2959200" y="1152475"/>
            <a:ext cx="1511400" cy="14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X 20 </a:t>
            </a:r>
            <a:endParaRPr sz="40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4470600" y="1152475"/>
            <a:ext cx="4495500" cy="14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60 participants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(M=24.31, SD=3.852;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20 females, 39 males, 1 unknown)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Procedure: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Draw to choose partner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First questionnaire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Explain the game rules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Play 5 games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Font typeface="Calibri"/>
              <a:buAutoNum type="arabicPeriod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Final questionnaire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7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(1) Lab study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Measures: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Human-Robot Trust Questionnaire</a:t>
            </a: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[Schaefer, K., 2013]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PANAS Questionnaire [Egloff, B., 1998]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Demographic questions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1000"/>
              </a:spcAft>
              <a:buSzPts val="2400"/>
              <a:buFont typeface="Calibri"/>
              <a:buChar char="○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Previous knowledge of partner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8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(1) Lab study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265875" y="2004925"/>
            <a:ext cx="4900500" cy="17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alibri"/>
                <a:ea typeface="Calibri"/>
                <a:cs typeface="Calibri"/>
                <a:sym typeface="Calibri"/>
              </a:rPr>
              <a:t>Robot team won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3600">
                <a:latin typeface="Calibri"/>
                <a:ea typeface="Calibri"/>
                <a:cs typeface="Calibri"/>
                <a:sym typeface="Calibri"/>
              </a:rPr>
              <a:t>12 sessions out 20 (60%)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mys-5.png"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880023" y="1772950"/>
            <a:ext cx="2084050" cy="217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Trust results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0"/>
          <p:cNvSpPr/>
          <p:nvPr/>
        </p:nvSpPr>
        <p:spPr>
          <a:xfrm>
            <a:off x="1262549" y="1502162"/>
            <a:ext cx="1198500" cy="938700"/>
          </a:xfrm>
          <a:prstGeom prst="ellipse">
            <a:avLst/>
          </a:prstGeom>
          <a:solidFill>
            <a:srgbClr val="06D6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lainicon.com-45222-256px.png"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263" y="1267763"/>
            <a:ext cx="1254575" cy="125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/>
          <p:nvPr/>
        </p:nvSpPr>
        <p:spPr>
          <a:xfrm>
            <a:off x="6586200" y="1462688"/>
            <a:ext cx="1017600" cy="1017600"/>
          </a:xfrm>
          <a:prstGeom prst="smileyFace">
            <a:avLst>
              <a:gd fmla="val 4653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0"/>
          <p:cNvSpPr/>
          <p:nvPr/>
        </p:nvSpPr>
        <p:spPr>
          <a:xfrm>
            <a:off x="1349738" y="3803488"/>
            <a:ext cx="1017600" cy="1017600"/>
          </a:xfrm>
          <a:prstGeom prst="smileyFace">
            <a:avLst>
              <a:gd fmla="val 4653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6586200" y="3803488"/>
            <a:ext cx="1017600" cy="1017600"/>
          </a:xfrm>
          <a:prstGeom prst="smileyFace">
            <a:avLst>
              <a:gd fmla="val 4653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p30"/>
          <p:cNvCxnSpPr/>
          <p:nvPr/>
        </p:nvCxnSpPr>
        <p:spPr>
          <a:xfrm rot="10800000">
            <a:off x="1468275" y="2649350"/>
            <a:ext cx="0" cy="10311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30"/>
          <p:cNvCxnSpPr/>
          <p:nvPr/>
        </p:nvCxnSpPr>
        <p:spPr>
          <a:xfrm rot="10800000">
            <a:off x="2262175" y="2645375"/>
            <a:ext cx="0" cy="10311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30"/>
          <p:cNvCxnSpPr/>
          <p:nvPr/>
        </p:nvCxnSpPr>
        <p:spPr>
          <a:xfrm>
            <a:off x="2121225" y="3096225"/>
            <a:ext cx="286500" cy="2634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30"/>
          <p:cNvCxnSpPr/>
          <p:nvPr/>
        </p:nvCxnSpPr>
        <p:spPr>
          <a:xfrm rot="10800000">
            <a:off x="6701475" y="2628338"/>
            <a:ext cx="0" cy="10311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30"/>
          <p:cNvCxnSpPr/>
          <p:nvPr/>
        </p:nvCxnSpPr>
        <p:spPr>
          <a:xfrm rot="10800000">
            <a:off x="7495375" y="2624363"/>
            <a:ext cx="0" cy="10311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30"/>
          <p:cNvCxnSpPr/>
          <p:nvPr/>
        </p:nvCxnSpPr>
        <p:spPr>
          <a:xfrm>
            <a:off x="7354425" y="3075213"/>
            <a:ext cx="286500" cy="2634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30"/>
          <p:cNvCxnSpPr/>
          <p:nvPr/>
        </p:nvCxnSpPr>
        <p:spPr>
          <a:xfrm>
            <a:off x="4421800" y="1271550"/>
            <a:ext cx="0" cy="3642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wLevelInteraction.png" id="228" name="Google Shape;22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563" y="1796700"/>
            <a:ext cx="5354868" cy="33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1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Trust results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1"/>
          <p:cNvSpPr txBox="1"/>
          <p:nvPr/>
        </p:nvSpPr>
        <p:spPr>
          <a:xfrm>
            <a:off x="0" y="1017600"/>
            <a:ext cx="91440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Participants that </a:t>
            </a:r>
            <a:r>
              <a:rPr b="1" lang="en-GB" sz="2400" u="sng">
                <a:solidFill>
                  <a:schemeClr val="accent5"/>
                </a:solidFill>
              </a:rPr>
              <a:t>did not know</a:t>
            </a:r>
            <a:r>
              <a:rPr lang="en-GB" sz="2400"/>
              <a:t> their partners before the game</a:t>
            </a:r>
            <a:endParaRPr sz="2400"/>
          </a:p>
        </p:txBody>
      </p:sp>
      <p:sp>
        <p:nvSpPr>
          <p:cNvPr id="231" name="Google Shape;231;p31"/>
          <p:cNvSpPr txBox="1"/>
          <p:nvPr>
            <p:ph idx="1" type="body"/>
          </p:nvPr>
        </p:nvSpPr>
        <p:spPr>
          <a:xfrm>
            <a:off x="6560100" y="3895675"/>
            <a:ext cx="2634600" cy="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F(1;49)=7.093, sig=.010]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Motivation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534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Aging population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Technology can contribute to their Quality of Life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2325592630_3d701c8bca.jpg"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6150" y="1017600"/>
            <a:ext cx="2747849" cy="41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Trust results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2"/>
          <p:cNvSpPr txBox="1"/>
          <p:nvPr/>
        </p:nvSpPr>
        <p:spPr>
          <a:xfrm>
            <a:off x="0" y="1017600"/>
            <a:ext cx="91440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Participants that </a:t>
            </a:r>
            <a:r>
              <a:rPr b="1" lang="en-GB" sz="2400" u="sng">
                <a:solidFill>
                  <a:schemeClr val="accent5"/>
                </a:solidFill>
              </a:rPr>
              <a:t>already knew</a:t>
            </a:r>
            <a:r>
              <a:rPr lang="en-GB" sz="2400"/>
              <a:t> their partners before the game</a:t>
            </a:r>
            <a:endParaRPr sz="2400"/>
          </a:p>
        </p:txBody>
      </p:sp>
      <p:pic>
        <p:nvPicPr>
          <p:cNvPr descr="highLevelInteraction.png" id="238" name="Google Shape;23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525" y="1796699"/>
            <a:ext cx="5354940" cy="33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6560100" y="3895675"/>
            <a:ext cx="2634600" cy="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F(1;49)=7.093, sig=.010]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Positive Affect Results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20160828113900.png" id="245" name="Google Shape;245;p33"/>
          <p:cNvPicPr preferRelativeResize="0"/>
          <p:nvPr/>
        </p:nvPicPr>
        <p:blipFill>
          <a:blip r:embed="rId3">
            <a:alphaModFix amt="95000"/>
          </a:blip>
          <a:stretch>
            <a:fillRect/>
          </a:stretch>
        </p:blipFill>
        <p:spPr>
          <a:xfrm>
            <a:off x="1766399" y="1017600"/>
            <a:ext cx="5611205" cy="4125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33"/>
          <p:cNvCxnSpPr/>
          <p:nvPr/>
        </p:nvCxnSpPr>
        <p:spPr>
          <a:xfrm flipH="1" rot="10800000">
            <a:off x="3416300" y="2235300"/>
            <a:ext cx="2679600" cy="165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47" name="Google Shape;247;p33"/>
          <p:cNvSpPr txBox="1"/>
          <p:nvPr/>
        </p:nvSpPr>
        <p:spPr>
          <a:xfrm>
            <a:off x="4229000" y="1828800"/>
            <a:ext cx="1054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p&lt;0.05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Negative Affect Results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20160828112605.png" id="253" name="Google Shape;25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387" y="1017600"/>
            <a:ext cx="5611217" cy="4125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Google Shape;254;p34"/>
          <p:cNvCxnSpPr/>
          <p:nvPr/>
        </p:nvCxnSpPr>
        <p:spPr>
          <a:xfrm>
            <a:off x="3416300" y="3467100"/>
            <a:ext cx="26415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55" name="Google Shape;255;p34"/>
          <p:cNvSpPr txBox="1"/>
          <p:nvPr/>
        </p:nvSpPr>
        <p:spPr>
          <a:xfrm>
            <a:off x="4229000" y="2895600"/>
            <a:ext cx="1054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p&gt;0.05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Sueca Tournament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5"/>
          <p:cNvSpPr txBox="1"/>
          <p:nvPr/>
        </p:nvSpPr>
        <p:spPr>
          <a:xfrm>
            <a:off x="393700" y="1152475"/>
            <a:ext cx="85989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</a:pPr>
            <a:r>
              <a:rPr lang="en-GB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Sueca Tournament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</a:pPr>
            <a:r>
              <a:rPr lang="en-GB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Uncontrolled environment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Calibri"/>
              <a:buChar char="●"/>
            </a:pPr>
            <a:r>
              <a:rPr lang="en-GB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GB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xpert users during the tournament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(2) Sueca Tournament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6"/>
          <p:cNvSpPr txBox="1"/>
          <p:nvPr>
            <p:ph idx="1" type="body"/>
          </p:nvPr>
        </p:nvSpPr>
        <p:spPr>
          <a:xfrm>
            <a:off x="311700" y="1152475"/>
            <a:ext cx="8520600" cy="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15 subjects played 13 games with EMYS (~2 hours)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to-the-wild-study.png" id="268" name="Google Shape;26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730" y="2001650"/>
            <a:ext cx="5128557" cy="28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/>
          <p:nvPr>
            <p:ph idx="1" type="body"/>
          </p:nvPr>
        </p:nvSpPr>
        <p:spPr>
          <a:xfrm>
            <a:off x="381000" y="1152475"/>
            <a:ext cx="5524500" cy="3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Questionnaire: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EMYS played well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Without mistakes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Although with some differences...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7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(2) Sueca Tournament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Sueca champions did not want to play with EMYS…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...“not willing to lose their reputation by losing with a robot”.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8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(2) Sueca Tournament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Humans trust a robot as a partner, but the trust level varies according to their previous knowledge of the same robot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The development of trust towards robots may need longer interactions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The scenario meet some of the needs of the elderly population related with social isolation and, </a:t>
            </a:r>
            <a:r>
              <a:rPr b="1" lang="en-GB" sz="2400">
                <a:latin typeface="Calibri"/>
                <a:ea typeface="Calibri"/>
                <a:cs typeface="Calibri"/>
                <a:sym typeface="Calibri"/>
              </a:rPr>
              <a:t>the next step is to test with older adults!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9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>
            <p:ph type="ctrTitle"/>
          </p:nvPr>
        </p:nvSpPr>
        <p:spPr>
          <a:xfrm>
            <a:off x="0" y="916450"/>
            <a:ext cx="91440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6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0"/>
          <p:cNvSpPr txBox="1"/>
          <p:nvPr>
            <p:ph idx="1" type="subTitle"/>
          </p:nvPr>
        </p:nvSpPr>
        <p:spPr>
          <a:xfrm>
            <a:off x="0" y="2623450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Filipa Correia ~ filipacorreia@tecnico.pt</a:t>
            </a:r>
            <a:endParaRPr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Motivation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Social isolation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Free time with entertaining activities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166580459_c055395717_z.jpg"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6398" y="1017600"/>
            <a:ext cx="2707605" cy="412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Motivation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Older adults like to play card games...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layingCards.jpg"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4838" y="1779573"/>
            <a:ext cx="4354325" cy="2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7374900" cy="15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Develop a robotic card game player to help reconnecting people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Motivation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4089600" y="3595038"/>
            <a:ext cx="946500" cy="9483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3739475" y="3944975"/>
            <a:ext cx="285000" cy="285000"/>
          </a:xfrm>
          <a:prstGeom prst="smileyFace">
            <a:avLst>
              <a:gd fmla="val 4653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5119525" y="3944975"/>
            <a:ext cx="285000" cy="285000"/>
          </a:xfrm>
          <a:prstGeom prst="smileyFace">
            <a:avLst>
              <a:gd fmla="val 4653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4429500" y="3234663"/>
            <a:ext cx="285000" cy="285000"/>
          </a:xfrm>
          <a:prstGeom prst="smileyFace">
            <a:avLst>
              <a:gd fmla="val 4653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4391025" y="4613700"/>
            <a:ext cx="363900" cy="285000"/>
          </a:xfrm>
          <a:prstGeom prst="ellipse">
            <a:avLst/>
          </a:prstGeom>
          <a:solidFill>
            <a:srgbClr val="06D6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lainicon.com-45222-256px.png"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25" y="4542525"/>
            <a:ext cx="380950" cy="3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Calibri"/>
                <a:ea typeface="Calibri"/>
                <a:cs typeface="Calibri"/>
                <a:sym typeface="Calibri"/>
              </a:rPr>
              <a:t>Sueca</a:t>
            </a: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 is a portuguese well-known </a:t>
            </a:r>
            <a:r>
              <a:rPr b="1" lang="en-GB" sz="2400">
                <a:latin typeface="Calibri"/>
                <a:ea typeface="Calibri"/>
                <a:cs typeface="Calibri"/>
                <a:sym typeface="Calibri"/>
              </a:rPr>
              <a:t>card game</a:t>
            </a: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 among the </a:t>
            </a:r>
            <a:r>
              <a:rPr b="1" lang="en-GB" sz="2400">
                <a:latin typeface="Calibri"/>
                <a:ea typeface="Calibri"/>
                <a:cs typeface="Calibri"/>
                <a:sym typeface="Calibri"/>
              </a:rPr>
              <a:t>elder population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Hidden-information game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2 teams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Win the game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Partnership and trust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4089600" y="3595038"/>
            <a:ext cx="946500" cy="9483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3739475" y="3944975"/>
            <a:ext cx="285000" cy="285000"/>
          </a:xfrm>
          <a:prstGeom prst="smileyFace">
            <a:avLst>
              <a:gd fmla="val 4653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5119525" y="3944975"/>
            <a:ext cx="285000" cy="285000"/>
          </a:xfrm>
          <a:prstGeom prst="smileyFace">
            <a:avLst>
              <a:gd fmla="val 4653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4429500" y="3234663"/>
            <a:ext cx="285000" cy="285000"/>
          </a:xfrm>
          <a:prstGeom prst="smileyFace">
            <a:avLst>
              <a:gd fmla="val 4653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4236300" y="3148175"/>
            <a:ext cx="671400" cy="1878600"/>
          </a:xfrm>
          <a:prstGeom prst="flowChartConnector">
            <a:avLst/>
          </a:prstGeom>
          <a:noFill/>
          <a:ln cap="flat" cmpd="sng" w="38100">
            <a:solidFill>
              <a:srgbClr val="FF75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 rot="-5400000">
            <a:off x="4236300" y="3148175"/>
            <a:ext cx="671400" cy="1878600"/>
          </a:xfrm>
          <a:prstGeom prst="flowChartConnector">
            <a:avLst/>
          </a:prstGeom>
          <a:noFill/>
          <a:ln cap="flat" cmpd="sng" w="38100">
            <a:solidFill>
              <a:srgbClr val="76CC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4391025" y="4613700"/>
            <a:ext cx="363900" cy="285000"/>
          </a:xfrm>
          <a:prstGeom prst="ellipse">
            <a:avLst/>
          </a:prstGeom>
          <a:solidFill>
            <a:srgbClr val="06D6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lainicon.com-45222-256px.png"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25" y="4542525"/>
            <a:ext cx="380950" cy="3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8520600" cy="13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Create an autonomous social robot that plays a card game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Evaluate trust levels of participants towards their partners!!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We want to compare trust</a:t>
            </a: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7500"/>
                </a:solidFill>
                <a:latin typeface="Calibri"/>
                <a:ea typeface="Calibri"/>
                <a:cs typeface="Calibri"/>
                <a:sym typeface="Calibri"/>
              </a:rPr>
              <a:t>human-robot interaction</a:t>
            </a:r>
            <a:r>
              <a:rPr b="1" lang="en-GB" sz="2400">
                <a:latin typeface="Calibri"/>
                <a:ea typeface="Calibri"/>
                <a:cs typeface="Calibri"/>
                <a:sym typeface="Calibri"/>
              </a:rPr>
              <a:t> VS </a:t>
            </a:r>
            <a:r>
              <a:rPr b="1" lang="en-GB" sz="2400">
                <a:solidFill>
                  <a:srgbClr val="76CC05"/>
                </a:solidFill>
                <a:latin typeface="Calibri"/>
                <a:ea typeface="Calibri"/>
                <a:cs typeface="Calibri"/>
                <a:sym typeface="Calibri"/>
              </a:rPr>
              <a:t>human-human interaction</a:t>
            </a:r>
            <a:endParaRPr b="1" sz="2400">
              <a:solidFill>
                <a:srgbClr val="76CC0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GB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Goal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4089600" y="3595038"/>
            <a:ext cx="946500" cy="9483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3739475" y="3944975"/>
            <a:ext cx="285000" cy="285000"/>
          </a:xfrm>
          <a:prstGeom prst="smileyFace">
            <a:avLst>
              <a:gd fmla="val 4653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5119525" y="3944975"/>
            <a:ext cx="285000" cy="285000"/>
          </a:xfrm>
          <a:prstGeom prst="smileyFace">
            <a:avLst>
              <a:gd fmla="val 4653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4429500" y="3234663"/>
            <a:ext cx="285000" cy="285000"/>
          </a:xfrm>
          <a:prstGeom prst="smileyFace">
            <a:avLst>
              <a:gd fmla="val 4653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4236300" y="3148175"/>
            <a:ext cx="671400" cy="1878600"/>
          </a:xfrm>
          <a:prstGeom prst="flowChartConnector">
            <a:avLst/>
          </a:prstGeom>
          <a:noFill/>
          <a:ln cap="flat" cmpd="sng" w="38100">
            <a:solidFill>
              <a:srgbClr val="FF75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 rot="-5400000">
            <a:off x="4236300" y="3148175"/>
            <a:ext cx="671400" cy="1878600"/>
          </a:xfrm>
          <a:prstGeom prst="flowChartConnector">
            <a:avLst/>
          </a:prstGeom>
          <a:noFill/>
          <a:ln cap="flat" cmpd="sng" w="38100">
            <a:solidFill>
              <a:srgbClr val="76CC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4391025" y="4613700"/>
            <a:ext cx="363900" cy="285000"/>
          </a:xfrm>
          <a:prstGeom prst="ellipse">
            <a:avLst/>
          </a:prstGeom>
          <a:solidFill>
            <a:srgbClr val="06D6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lainicon.com-45222-256px.png"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25" y="4542525"/>
            <a:ext cx="380950" cy="3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idx="1" type="body"/>
          </p:nvPr>
        </p:nvSpPr>
        <p:spPr>
          <a:xfrm rot="677">
            <a:off x="-1350" y="1428763"/>
            <a:ext cx="91413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>
                <a:latin typeface="Calibri"/>
                <a:ea typeface="Calibri"/>
                <a:cs typeface="Calibri"/>
                <a:sym typeface="Calibri"/>
              </a:rPr>
              <a:t>How do we play Sueca?</a:t>
            </a:r>
            <a:endParaRPr i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0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GB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0" y="2729150"/>
            <a:ext cx="91440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User-centered study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-1350" y="3978525"/>
            <a:ext cx="45720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Players’ behaviour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570650" y="3978525"/>
            <a:ext cx="45720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Physical space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p20"/>
          <p:cNvCxnSpPr>
            <a:stCxn id="125" idx="2"/>
            <a:endCxn id="127" idx="0"/>
          </p:cNvCxnSpPr>
          <p:nvPr/>
        </p:nvCxnSpPr>
        <p:spPr>
          <a:xfrm>
            <a:off x="4569300" y="2074663"/>
            <a:ext cx="2700" cy="6546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0"/>
          <p:cNvCxnSpPr>
            <a:stCxn id="127" idx="2"/>
            <a:endCxn id="128" idx="0"/>
          </p:cNvCxnSpPr>
          <p:nvPr/>
        </p:nvCxnSpPr>
        <p:spPr>
          <a:xfrm flipH="1">
            <a:off x="2284500" y="3324950"/>
            <a:ext cx="2287500" cy="6537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0"/>
          <p:cNvCxnSpPr>
            <a:stCxn id="127" idx="2"/>
            <a:endCxn id="129" idx="0"/>
          </p:cNvCxnSpPr>
          <p:nvPr/>
        </p:nvCxnSpPr>
        <p:spPr>
          <a:xfrm>
            <a:off x="4572000" y="3324950"/>
            <a:ext cx="2284800" cy="6537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152475"/>
            <a:ext cx="8520600" cy="14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User-centered study: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It took place in an</a:t>
            </a: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Elder Care Center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4 male participants played 10 games during 30 minutes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1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GB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ser-centered-study.png"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900" y="2692100"/>
            <a:ext cx="4264191" cy="23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