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42793925" cx="30266650"/>
  <p:notesSz cx="6858000" cy="9144000"/>
  <p:embeddedFontLst>
    <p:embeddedFont>
      <p:font typeface="Baloo"/>
      <p:regular r:id="rId7"/>
    </p:embeddedFont>
    <p:embeddedFont>
      <p:font typeface="Open Sans Light"/>
      <p:regular r:id="rId8"/>
      <p:bold r:id="rId9"/>
      <p:italic r:id="rId10"/>
      <p:boldItalic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0D6F3CD-1C66-4342-B9A1-09C22238DD4D}">
  <a:tblStyle styleId="{E0D6F3CD-1C66-4342-B9A1-09C22238DD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Light-boldItalic.fntdata"/><Relationship Id="rId10" Type="http://schemas.openxmlformats.org/officeDocument/2006/relationships/font" Target="fonts/OpenSansLight-italic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OpenSansLight-bold.fntdata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Baloo-regular.fntdata"/><Relationship Id="rId8" Type="http://schemas.openxmlformats.org/officeDocument/2006/relationships/font" Target="fonts/OpenSans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6717" y="685800"/>
            <a:ext cx="242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6717" y="685800"/>
            <a:ext cx="242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1755" y="6194865"/>
            <a:ext cx="28203300" cy="170775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31727" y="23579923"/>
            <a:ext cx="28203300" cy="65943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8043845" y="38797968"/>
            <a:ext cx="1816200" cy="32748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>
            <a:lvl1pPr indent="-800100" lvl="0" marL="457200" algn="ctr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 algn="ctr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 algn="ctr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 algn="ctr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 algn="ctr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 algn="ctr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 algn="ctr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 algn="ctr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 algn="ctr">
              <a:spcBef>
                <a:spcPts val="8000"/>
              </a:spcBef>
              <a:spcAft>
                <a:spcPts val="800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8043845" y="38797968"/>
            <a:ext cx="1816200" cy="32748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8043845" y="38797968"/>
            <a:ext cx="1816200" cy="32748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031727" y="17895074"/>
            <a:ext cx="28203300" cy="70038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8043845" y="38797968"/>
            <a:ext cx="1816200" cy="32748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031727" y="3702608"/>
            <a:ext cx="28203300" cy="47649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031727" y="9588593"/>
            <a:ext cx="28203300" cy="284244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>
            <a:lvl1pPr indent="-800100" lvl="0" marL="4572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>
              <a:spcBef>
                <a:spcPts val="8000"/>
              </a:spcBef>
              <a:spcAft>
                <a:spcPts val="800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8043845" y="38797968"/>
            <a:ext cx="1816200" cy="32748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031727" y="3702608"/>
            <a:ext cx="28203300" cy="47649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031727" y="9588593"/>
            <a:ext cx="13239600" cy="284244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indent="-609600" lvl="1" marL="9144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8000"/>
              </a:spcBef>
              <a:spcAft>
                <a:spcPts val="800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5995249" y="9588593"/>
            <a:ext cx="13239600" cy="284244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indent="-609600" lvl="1" marL="9144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8000"/>
              </a:spcBef>
              <a:spcAft>
                <a:spcPts val="800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8043845" y="38797968"/>
            <a:ext cx="1816200" cy="32748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1727" y="3702608"/>
            <a:ext cx="28203300" cy="47649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8043845" y="38797968"/>
            <a:ext cx="1816200" cy="32748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031727" y="4622593"/>
            <a:ext cx="9294600" cy="62874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031727" y="11561473"/>
            <a:ext cx="9294600" cy="264525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>
            <a:lvl1pPr indent="-609600" lvl="0" marL="4572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indent="-609600" lvl="1" marL="9144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800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800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800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8000"/>
              </a:spcBef>
              <a:spcAft>
                <a:spcPts val="800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8043845" y="38797968"/>
            <a:ext cx="1816200" cy="32748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622728" y="3745248"/>
            <a:ext cx="21077400" cy="340356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8043845" y="38797968"/>
            <a:ext cx="1816200" cy="32748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5133325" y="-1040"/>
            <a:ext cx="15133200" cy="4279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5300" lIns="455300" spcFirstLastPara="1" rIns="455300" wrap="square" tIns="45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878805" y="10260017"/>
            <a:ext cx="13389600" cy="12332700"/>
          </a:xfrm>
          <a:prstGeom prst="rect">
            <a:avLst/>
          </a:prstGeom>
        </p:spPr>
        <p:txBody>
          <a:bodyPr anchorCtr="0" anchor="b" bIns="455300" lIns="455300" spcFirstLastPara="1" rIns="455300" wrap="square" tIns="455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878805" y="23321587"/>
            <a:ext cx="13389600" cy="10275900"/>
          </a:xfrm>
          <a:prstGeom prst="rect">
            <a:avLst/>
          </a:prstGeom>
        </p:spPr>
        <p:txBody>
          <a:bodyPr anchorCtr="0" anchor="t" bIns="455300" lIns="455300" spcFirstLastPara="1" rIns="455300" wrap="square" tIns="455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6349750" y="6024305"/>
            <a:ext cx="12700500" cy="307431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indent="-800100" lvl="0" marL="4572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>
              <a:spcBef>
                <a:spcPts val="800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>
              <a:spcBef>
                <a:spcPts val="800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>
              <a:spcBef>
                <a:spcPts val="800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>
              <a:spcBef>
                <a:spcPts val="8000"/>
              </a:spcBef>
              <a:spcAft>
                <a:spcPts val="800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8043845" y="38797968"/>
            <a:ext cx="1816200" cy="32748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8043845" y="38797968"/>
            <a:ext cx="1816200" cy="3274800"/>
          </a:xfrm>
          <a:prstGeom prst="rect">
            <a:avLst/>
          </a:prstGeom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727" y="3702608"/>
            <a:ext cx="282033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300" lIns="455300" spcFirstLastPara="1" rIns="455300" wrap="square" tIns="455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1727" y="9588593"/>
            <a:ext cx="28203300" cy="284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300" lIns="455300" spcFirstLastPara="1" rIns="455300" wrap="square" tIns="455300">
            <a:noAutofit/>
          </a:bodyPr>
          <a:lstStyle>
            <a:lvl1pPr indent="-800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Char char="●"/>
              <a:defRPr sz="9000">
                <a:solidFill>
                  <a:schemeClr val="dk2"/>
                </a:solidFill>
              </a:defRPr>
            </a:lvl1pPr>
            <a:lvl2pPr indent="-673100" lvl="1" marL="9144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2pPr>
            <a:lvl3pPr indent="-673100" lvl="2" marL="13716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3pPr>
            <a:lvl4pPr indent="-673100" lvl="3" marL="18288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4pPr>
            <a:lvl5pPr indent="-673100" lvl="4" marL="22860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5pPr>
            <a:lvl6pPr indent="-673100" lvl="5" marL="27432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6pPr>
            <a:lvl7pPr indent="-673100" lvl="6" marL="32004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7pPr>
            <a:lvl8pPr indent="-673100" lvl="7" marL="3657600">
              <a:lnSpc>
                <a:spcPct val="115000"/>
              </a:lnSpc>
              <a:spcBef>
                <a:spcPts val="800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8pPr>
            <a:lvl9pPr indent="-673100" lvl="8" marL="4114800">
              <a:lnSpc>
                <a:spcPct val="115000"/>
              </a:lnSpc>
              <a:spcBef>
                <a:spcPts val="8000"/>
              </a:spcBef>
              <a:spcAft>
                <a:spcPts val="800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8043845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300" lIns="455300" spcFirstLastPara="1" rIns="455300" wrap="square" tIns="455300">
            <a:noAutofit/>
          </a:bodyPr>
          <a:lstStyle>
            <a:lvl1pPr lvl="0" algn="r">
              <a:buNone/>
              <a:defRPr sz="5000">
                <a:solidFill>
                  <a:schemeClr val="dk2"/>
                </a:solidFill>
              </a:defRPr>
            </a:lvl1pPr>
            <a:lvl2pPr lvl="1" algn="r">
              <a:buNone/>
              <a:defRPr sz="5000">
                <a:solidFill>
                  <a:schemeClr val="dk2"/>
                </a:solidFill>
              </a:defRPr>
            </a:lvl2pPr>
            <a:lvl3pPr lvl="2" algn="r">
              <a:buNone/>
              <a:defRPr sz="5000">
                <a:solidFill>
                  <a:schemeClr val="dk2"/>
                </a:solidFill>
              </a:defRPr>
            </a:lvl3pPr>
            <a:lvl4pPr lvl="3" algn="r">
              <a:buNone/>
              <a:defRPr sz="5000">
                <a:solidFill>
                  <a:schemeClr val="dk2"/>
                </a:solidFill>
              </a:defRPr>
            </a:lvl4pPr>
            <a:lvl5pPr lvl="4" algn="r">
              <a:buNone/>
              <a:defRPr sz="5000">
                <a:solidFill>
                  <a:schemeClr val="dk2"/>
                </a:solidFill>
              </a:defRPr>
            </a:lvl5pPr>
            <a:lvl6pPr lvl="5" algn="r">
              <a:buNone/>
              <a:defRPr sz="5000">
                <a:solidFill>
                  <a:schemeClr val="dk2"/>
                </a:solidFill>
              </a:defRPr>
            </a:lvl6pPr>
            <a:lvl7pPr lvl="6" algn="r">
              <a:buNone/>
              <a:defRPr sz="5000">
                <a:solidFill>
                  <a:schemeClr val="dk2"/>
                </a:solidFill>
              </a:defRPr>
            </a:lvl7pPr>
            <a:lvl8pPr lvl="7" algn="r">
              <a:buNone/>
              <a:defRPr sz="5000">
                <a:solidFill>
                  <a:schemeClr val="dk2"/>
                </a:solidFill>
              </a:defRPr>
            </a:lvl8pPr>
            <a:lvl9pPr lvl="8" algn="r">
              <a:buNone/>
              <a:defRPr sz="5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3.png"/><Relationship Id="rId13" Type="http://schemas.openxmlformats.org/officeDocument/2006/relationships/image" Target="../media/image1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2.png"/><Relationship Id="rId15" Type="http://schemas.openxmlformats.org/officeDocument/2006/relationships/image" Target="../media/image7.png"/><Relationship Id="rId14" Type="http://schemas.openxmlformats.org/officeDocument/2006/relationships/image" Target="../media/image5.png"/><Relationship Id="rId17" Type="http://schemas.openxmlformats.org/officeDocument/2006/relationships/image" Target="../media/image8.png"/><Relationship Id="rId16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EmysSetUp.png" id="54" name="Google Shape;54;p13"/>
          <p:cNvPicPr preferRelativeResize="0"/>
          <p:nvPr/>
        </p:nvPicPr>
        <p:blipFill rotWithShape="1">
          <a:blip r:embed="rId3">
            <a:alphaModFix amt="95000"/>
          </a:blip>
          <a:srcRect b="0" l="0" r="0" t="0"/>
          <a:stretch/>
        </p:blipFill>
        <p:spPr>
          <a:xfrm>
            <a:off x="5517750" y="28227400"/>
            <a:ext cx="14712553" cy="55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-25" y="10129950"/>
            <a:ext cx="302667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673100" lvl="0" marL="1828800" rtl="0" algn="l">
              <a:spcBef>
                <a:spcPts val="0"/>
              </a:spcBef>
              <a:spcAft>
                <a:spcPts val="0"/>
              </a:spcAft>
              <a:buClr>
                <a:srgbClr val="83BCE3"/>
              </a:buClr>
              <a:buSzPts val="7000"/>
              <a:buFont typeface="Baloo"/>
              <a:buAutoNum type="arabicPeriod"/>
            </a:pPr>
            <a:r>
              <a:rPr lang="en-GB" sz="7000">
                <a:solidFill>
                  <a:srgbClr val="83BCE3"/>
                </a:solidFill>
                <a:latin typeface="Baloo"/>
                <a:ea typeface="Baloo"/>
                <a:cs typeface="Baloo"/>
                <a:sym typeface="Baloo"/>
              </a:rPr>
              <a:t>Development</a:t>
            </a:r>
            <a:endParaRPr sz="7000">
              <a:solidFill>
                <a:srgbClr val="83BCE3"/>
              </a:solidFill>
              <a:latin typeface="Baloo"/>
              <a:ea typeface="Baloo"/>
              <a:cs typeface="Baloo"/>
              <a:sym typeface="Balo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-125" y="-127650"/>
            <a:ext cx="30266700" cy="557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hart (5).png"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8675" y="33664250"/>
            <a:ext cx="57150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 (4).png"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5150" y="37210425"/>
            <a:ext cx="5675750" cy="350950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-125" y="-60375"/>
            <a:ext cx="302667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0">
                <a:solidFill>
                  <a:srgbClr val="E78A90"/>
                </a:solidFill>
                <a:latin typeface="Baloo"/>
                <a:ea typeface="Baloo"/>
                <a:cs typeface="Baloo"/>
                <a:sym typeface="Baloo"/>
              </a:rPr>
              <a:t>Groups of humans and robots</a:t>
            </a:r>
            <a:endParaRPr sz="14000">
              <a:solidFill>
                <a:srgbClr val="E78A90"/>
              </a:solidFill>
              <a:latin typeface="Baloo"/>
              <a:ea typeface="Baloo"/>
              <a:cs typeface="Baloo"/>
              <a:sym typeface="Balo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25" y="2539700"/>
            <a:ext cx="302667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chemeClr val="lt2"/>
                </a:solidFill>
                <a:latin typeface="Baloo"/>
                <a:ea typeface="Baloo"/>
                <a:cs typeface="Baloo"/>
                <a:sym typeface="Baloo"/>
              </a:rPr>
              <a:t>Understanding membership preferences and team formation</a:t>
            </a:r>
            <a:endParaRPr sz="8000">
              <a:solidFill>
                <a:schemeClr val="lt2"/>
              </a:solidFill>
              <a:latin typeface="Baloo"/>
              <a:ea typeface="Baloo"/>
              <a:cs typeface="Baloo"/>
              <a:sym typeface="Balo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8425" y="6754387"/>
            <a:ext cx="70038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Team formation</a:t>
            </a:r>
            <a:endParaRPr sz="4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Membership preferences</a:t>
            </a:r>
            <a:endParaRPr sz="4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Multi-party game context</a:t>
            </a:r>
            <a:endParaRPr sz="4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2318920" y="6091817"/>
            <a:ext cx="5628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Learning Goal Theory</a:t>
            </a:r>
            <a:endParaRPr sz="4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descr="emys-34.png"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38025" y="8029663"/>
            <a:ext cx="984750" cy="13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9897804" y="9483047"/>
            <a:ext cx="32943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Emys</a:t>
            </a:r>
            <a:endParaRPr sz="4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7783252" y="9427396"/>
            <a:ext cx="32943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Glin</a:t>
            </a:r>
            <a:endParaRPr sz="4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descr="emys-34.png"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70163" y="8033525"/>
            <a:ext cx="984775" cy="13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9002748" y="7578798"/>
            <a:ext cx="50844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Competitive</a:t>
            </a:r>
            <a:endParaRPr sz="4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6604390" y="7502588"/>
            <a:ext cx="50844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Relationship-driven</a:t>
            </a:r>
            <a:endParaRPr sz="4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2002133" y="8550278"/>
            <a:ext cx="71379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6B9ABA"/>
                </a:solidFill>
                <a:latin typeface="Open Sans"/>
                <a:ea typeface="Open Sans"/>
                <a:cs typeface="Open Sans"/>
                <a:sym typeface="Open Sans"/>
              </a:rPr>
              <a:t>Creating two characters</a:t>
            </a:r>
            <a:endParaRPr sz="4000">
              <a:solidFill>
                <a:srgbClr val="6B9AB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0" name="Google Shape;70;p13"/>
          <p:cNvCxnSpPr>
            <a:stCxn id="62" idx="2"/>
            <a:endCxn id="67" idx="0"/>
          </p:cNvCxnSpPr>
          <p:nvPr/>
        </p:nvCxnSpPr>
        <p:spPr>
          <a:xfrm flipH="1">
            <a:off x="11544920" y="6936917"/>
            <a:ext cx="3588300" cy="642000"/>
          </a:xfrm>
          <a:prstGeom prst="straightConnector1">
            <a:avLst/>
          </a:prstGeom>
          <a:noFill/>
          <a:ln cap="flat" cmpd="sng" w="114300">
            <a:solidFill>
              <a:srgbClr val="E78A9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62" idx="2"/>
            <a:endCxn id="68" idx="0"/>
          </p:cNvCxnSpPr>
          <p:nvPr/>
        </p:nvCxnSpPr>
        <p:spPr>
          <a:xfrm>
            <a:off x="15133220" y="6936917"/>
            <a:ext cx="4013400" cy="565800"/>
          </a:xfrm>
          <a:prstGeom prst="straightConnector1">
            <a:avLst/>
          </a:prstGeom>
          <a:noFill/>
          <a:ln cap="flat" cmpd="sng" w="114300">
            <a:solidFill>
              <a:srgbClr val="E78A9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>
            <a:off x="22174225" y="5958025"/>
            <a:ext cx="6518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rgbClr val="E78A90"/>
                </a:solidFill>
                <a:latin typeface="Baloo"/>
                <a:ea typeface="Baloo"/>
                <a:cs typeface="Baloo"/>
                <a:sym typeface="Baloo"/>
              </a:rPr>
              <a:t>Which robot will people prefer to partner with?</a:t>
            </a:r>
            <a:endParaRPr sz="5000">
              <a:solidFill>
                <a:srgbClr val="E78A90"/>
              </a:solidFill>
              <a:latin typeface="Baloo"/>
              <a:ea typeface="Baloo"/>
              <a:cs typeface="Baloo"/>
              <a:sym typeface="Balo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rgbClr val="E78A90"/>
                </a:solidFill>
                <a:latin typeface="Baloo"/>
                <a:ea typeface="Baloo"/>
                <a:cs typeface="Baloo"/>
                <a:sym typeface="Baloo"/>
              </a:rPr>
              <a:t>...and why?</a:t>
            </a:r>
            <a:endParaRPr sz="5000">
              <a:solidFill>
                <a:srgbClr val="E78A90"/>
              </a:solidFill>
              <a:latin typeface="Baloo"/>
              <a:ea typeface="Baloo"/>
              <a:cs typeface="Baloo"/>
              <a:sym typeface="Balo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-25" y="18918700"/>
            <a:ext cx="302667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0">
                <a:solidFill>
                  <a:srgbClr val="83BCE3"/>
                </a:solidFill>
                <a:latin typeface="Baloo"/>
                <a:ea typeface="Baloo"/>
                <a:cs typeface="Baloo"/>
                <a:sym typeface="Baloo"/>
              </a:rPr>
              <a:t>2. Validation (Study 1)</a:t>
            </a:r>
            <a:endParaRPr sz="7000">
              <a:solidFill>
                <a:srgbClr val="83BCE3"/>
              </a:solidFill>
              <a:latin typeface="Baloo"/>
              <a:ea typeface="Baloo"/>
              <a:cs typeface="Baloo"/>
              <a:sym typeface="Balo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-125" y="26300388"/>
            <a:ext cx="302667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0">
                <a:solidFill>
                  <a:srgbClr val="83BCE3"/>
                </a:solidFill>
                <a:latin typeface="Baloo"/>
                <a:ea typeface="Baloo"/>
                <a:cs typeface="Baloo"/>
                <a:sym typeface="Baloo"/>
              </a:rPr>
              <a:t>		3. Analysing preferences (Study 2)</a:t>
            </a:r>
            <a:endParaRPr sz="7000">
              <a:solidFill>
                <a:srgbClr val="83BCE3"/>
              </a:solidFill>
              <a:latin typeface="Baloo"/>
              <a:ea typeface="Baloo"/>
              <a:cs typeface="Baloo"/>
              <a:sym typeface="Baloo"/>
            </a:endParaRPr>
          </a:p>
        </p:txBody>
      </p:sp>
      <p:graphicFrame>
        <p:nvGraphicFramePr>
          <p:cNvPr id="75" name="Google Shape;75;p13"/>
          <p:cNvGraphicFramePr/>
          <p:nvPr/>
        </p:nvGraphicFramePr>
        <p:xfrm>
          <a:off x="11531000" y="13018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{E0D6F3CD-1C66-4342-B9A1-09C22238DD4D}</a:tableStyleId>
              </a:tblPr>
              <a:tblGrid>
                <a:gridCol w="1823325"/>
                <a:gridCol w="4304650"/>
                <a:gridCol w="4615000"/>
              </a:tblGrid>
              <a:tr h="73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800">
                          <a:solidFill>
                            <a:srgbClr val="59595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Game State</a:t>
                      </a:r>
                      <a:endParaRPr b="1" sz="3800">
                        <a:solidFill>
                          <a:srgbClr val="59595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800">
                          <a:solidFill>
                            <a:srgbClr val="59595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Emys</a:t>
                      </a:r>
                      <a:endParaRPr b="1" sz="3800">
                        <a:solidFill>
                          <a:srgbClr val="59595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800">
                          <a:solidFill>
                            <a:srgbClr val="59595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Glin</a:t>
                      </a:r>
                      <a:endParaRPr b="1" sz="3800">
                        <a:solidFill>
                          <a:srgbClr val="59595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8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End game (loss)</a:t>
                      </a:r>
                      <a:endParaRPr sz="38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8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“This cannot continue like this! You have to play better!”</a:t>
                      </a:r>
                      <a:endParaRPr sz="38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8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“No worries partner, next time we will do better!”</a:t>
                      </a:r>
                      <a:endParaRPr sz="38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6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8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Playing</a:t>
                      </a:r>
                      <a:endParaRPr sz="38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8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“Watch and learn how this is played.”</a:t>
                      </a:r>
                      <a:endParaRPr sz="38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8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“I am so proud of being in your team!”</a:t>
                      </a:r>
                      <a:endParaRPr sz="38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76" name="Google Shape;76;p13"/>
          <p:cNvSpPr txBox="1"/>
          <p:nvPr/>
        </p:nvSpPr>
        <p:spPr>
          <a:xfrm rot="-899893">
            <a:off x="14753597" y="12715517"/>
            <a:ext cx="2834355" cy="1245768"/>
          </a:xfrm>
          <a:prstGeom prst="rect">
            <a:avLst/>
          </a:prstGeom>
          <a:noFill/>
          <a:ln cap="flat" cmpd="sng" w="114300">
            <a:solidFill>
              <a:srgbClr val="E78A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83BCE3"/>
                </a:solidFill>
                <a:latin typeface="Baloo"/>
                <a:ea typeface="Baloo"/>
                <a:cs typeface="Baloo"/>
                <a:sym typeface="Baloo"/>
              </a:rPr>
              <a:t>More competitive, fostering the best score, blaming others</a:t>
            </a:r>
            <a:endParaRPr sz="2000">
              <a:solidFill>
                <a:srgbClr val="83BCE3"/>
              </a:solidFill>
              <a:latin typeface="Baloo"/>
              <a:ea typeface="Baloo"/>
              <a:cs typeface="Baloo"/>
              <a:sym typeface="Baloo"/>
            </a:endParaRPr>
          </a:p>
        </p:txBody>
      </p:sp>
      <p:sp>
        <p:nvSpPr>
          <p:cNvPr id="77" name="Google Shape;77;p13"/>
          <p:cNvSpPr txBox="1"/>
          <p:nvPr/>
        </p:nvSpPr>
        <p:spPr>
          <a:xfrm rot="-900117">
            <a:off x="19142560" y="12904044"/>
            <a:ext cx="2590285" cy="1153492"/>
          </a:xfrm>
          <a:prstGeom prst="rect">
            <a:avLst/>
          </a:prstGeom>
          <a:noFill/>
          <a:ln cap="flat" cmpd="sng" w="114300">
            <a:solidFill>
              <a:srgbClr val="E78A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83BCE3"/>
                </a:solidFill>
                <a:latin typeface="Baloo"/>
                <a:ea typeface="Baloo"/>
                <a:cs typeface="Baloo"/>
                <a:sym typeface="Baloo"/>
              </a:rPr>
              <a:t>More supportive,</a:t>
            </a:r>
            <a:br>
              <a:rPr lang="en-GB" sz="2000">
                <a:solidFill>
                  <a:srgbClr val="83BCE3"/>
                </a:solidFill>
                <a:latin typeface="Baloo"/>
                <a:ea typeface="Baloo"/>
                <a:cs typeface="Baloo"/>
                <a:sym typeface="Baloo"/>
              </a:rPr>
            </a:br>
            <a:r>
              <a:rPr lang="en-GB" sz="2000">
                <a:solidFill>
                  <a:srgbClr val="83BCE3"/>
                </a:solidFill>
                <a:latin typeface="Baloo"/>
                <a:ea typeface="Baloo"/>
                <a:cs typeface="Baloo"/>
                <a:sym typeface="Baloo"/>
              </a:rPr>
              <a:t>encouraging,</a:t>
            </a:r>
            <a:br>
              <a:rPr lang="en-GB" sz="2000">
                <a:solidFill>
                  <a:srgbClr val="83BCE3"/>
                </a:solidFill>
                <a:latin typeface="Baloo"/>
                <a:ea typeface="Baloo"/>
                <a:cs typeface="Baloo"/>
                <a:sym typeface="Baloo"/>
              </a:rPr>
            </a:br>
            <a:r>
              <a:rPr lang="en-GB" sz="2000">
                <a:solidFill>
                  <a:srgbClr val="83BCE3"/>
                </a:solidFill>
                <a:latin typeface="Baloo"/>
                <a:ea typeface="Baloo"/>
                <a:cs typeface="Baloo"/>
                <a:sym typeface="Baloo"/>
              </a:rPr>
              <a:t>uttering hope</a:t>
            </a:r>
            <a:endParaRPr sz="2000">
              <a:solidFill>
                <a:srgbClr val="83BCE3"/>
              </a:solidFill>
              <a:latin typeface="Baloo"/>
              <a:ea typeface="Baloo"/>
              <a:cs typeface="Baloo"/>
              <a:sym typeface="Balo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945850" y="11124488"/>
            <a:ext cx="6798900" cy="7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Two-phase handshake protocol for </a:t>
            </a:r>
            <a:r>
              <a:rPr b="1" lang="en-GB" sz="4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Robot-Robot Interaction:</a:t>
            </a:r>
            <a:endParaRPr b="1" sz="4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Open Sans Light"/>
              <a:buAutoNum type="arabicPeriod"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inform of an intention to speak;</a:t>
            </a:r>
            <a:endParaRPr sz="4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Open Sans Light"/>
              <a:buAutoNum type="arabicPeriod"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respond to an intention to speak</a:t>
            </a:r>
            <a:endParaRPr sz="4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Open Sans Light"/>
              <a:buAutoNum type="arabicPeriod"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inform that an utterance has started;</a:t>
            </a:r>
            <a:endParaRPr sz="4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Open Sans Light"/>
              <a:buAutoNum type="arabicPeriod"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inform that an utterance has finished.</a:t>
            </a:r>
            <a:endParaRPr sz="4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descr="Study_1-photo.png" id="79" name="Google Shape;7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1375" y="21370700"/>
            <a:ext cx="9568126" cy="459428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/>
        </p:nvSpPr>
        <p:spPr>
          <a:xfrm>
            <a:off x="10829388" y="22581163"/>
            <a:ext cx="4304100" cy="2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30 participants </a:t>
            </a:r>
            <a:endParaRPr sz="4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 = 23,03 ± 4,21</a:t>
            </a:r>
            <a:endParaRPr sz="4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aphicFrame>
        <p:nvGraphicFramePr>
          <p:cNvPr id="81" name="Google Shape;81;p13"/>
          <p:cNvGraphicFramePr/>
          <p:nvPr/>
        </p:nvGraphicFramePr>
        <p:xfrm>
          <a:off x="15373363" y="1990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{E0D6F3CD-1C66-4342-B9A1-09C22238DD4D}</a:tableStyleId>
              </a:tblPr>
              <a:tblGrid>
                <a:gridCol w="714900"/>
                <a:gridCol w="6211575"/>
                <a:gridCol w="3401100"/>
                <a:gridCol w="3602725"/>
              </a:tblGrid>
              <a:tr h="569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0">
                          <a:solidFill>
                            <a:srgbClr val="59595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Questionnaire dimensions</a:t>
                      </a:r>
                      <a:endParaRPr b="1" sz="4000">
                        <a:solidFill>
                          <a:srgbClr val="59595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0">
                          <a:solidFill>
                            <a:srgbClr val="59595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Emys</a:t>
                      </a:r>
                      <a:endParaRPr b="1" sz="4000">
                        <a:solidFill>
                          <a:srgbClr val="59595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4000">
                          <a:solidFill>
                            <a:srgbClr val="595959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Glin</a:t>
                      </a:r>
                      <a:endParaRPr b="1" sz="4000">
                        <a:solidFill>
                          <a:srgbClr val="595959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Competitiveness Index </a:t>
                      </a:r>
                      <a:r>
                        <a:rPr lang="en-GB" sz="4000">
                          <a:solidFill>
                            <a:srgbClr val="E78A9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✴</a:t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4,57 ± 0,40</a:t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3,86 ± 0,33</a:t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Help </a:t>
                      </a:r>
                      <a:r>
                        <a:rPr lang="en-GB" sz="4000">
                          <a:solidFill>
                            <a:srgbClr val="E78A9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✴</a:t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3,78 ± 0,89</a:t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4, 51 ± 0,81</a:t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Motivation </a:t>
                      </a:r>
                      <a:r>
                        <a:rPr lang="en-GB" sz="4000">
                          <a:solidFill>
                            <a:srgbClr val="E78A9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✴</a:t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3,79 ±1,00</a:t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4,95 ± 0,69</a:t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Emotional Security </a:t>
                      </a:r>
                      <a:r>
                        <a:rPr lang="en-GB" sz="4000">
                          <a:solidFill>
                            <a:srgbClr val="E78A9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✴</a:t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3,26 ±1,09</a:t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4,37 ± 0,77</a:t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Relationship Quality </a:t>
                      </a:r>
                      <a:r>
                        <a:rPr lang="en-GB" sz="4000">
                          <a:solidFill>
                            <a:srgbClr val="E78A9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✴</a:t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4,41 ±0,52</a:t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5,32 ± 0,38</a:t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Perceived Intelligence</a:t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4,59 ±0,74</a:t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4,93 ± 0,49</a:t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Likeability </a:t>
                      </a:r>
                      <a:r>
                        <a:rPr lang="en-GB" sz="4000">
                          <a:solidFill>
                            <a:srgbClr val="E78A9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✴</a:t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10,70 ± 0,88</a:t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>
                          <a:solidFill>
                            <a:srgbClr val="595959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20,30 ± 0,88</a:t>
                      </a:r>
                      <a:endParaRPr sz="4000">
                        <a:solidFill>
                          <a:srgbClr val="595959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" name="Google Shape;82;p13"/>
          <p:cNvSpPr txBox="1"/>
          <p:nvPr/>
        </p:nvSpPr>
        <p:spPr>
          <a:xfrm rot="-2699570">
            <a:off x="14943504" y="22263171"/>
            <a:ext cx="1695571" cy="874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McGill</a:t>
            </a:r>
            <a:endParaRPr sz="3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3" name="Google Shape;83;p13"/>
          <p:cNvSpPr txBox="1"/>
          <p:nvPr/>
        </p:nvSpPr>
        <p:spPr>
          <a:xfrm rot="-2699653">
            <a:off x="14457094" y="25116909"/>
            <a:ext cx="2103713" cy="874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Godspeed</a:t>
            </a:r>
            <a:endParaRPr sz="3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4" name="Google Shape;84;p13"/>
          <p:cNvSpPr txBox="1"/>
          <p:nvPr/>
        </p:nvSpPr>
        <p:spPr>
          <a:xfrm rot="-1879799">
            <a:off x="12124981" y="20746156"/>
            <a:ext cx="2954038" cy="904195"/>
          </a:xfrm>
          <a:prstGeom prst="rect">
            <a:avLst/>
          </a:prstGeom>
          <a:noFill/>
          <a:ln cap="flat" cmpd="sng" w="114300">
            <a:solidFill>
              <a:srgbClr val="E78A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E78A90"/>
                </a:solidFill>
              </a:rPr>
              <a:t>✴</a:t>
            </a:r>
            <a:r>
              <a:rPr b="1" lang="en-GB" sz="4000">
                <a:solidFill>
                  <a:srgbClr val="595959"/>
                </a:solidFill>
              </a:rPr>
              <a:t> </a:t>
            </a:r>
            <a:r>
              <a:rPr b="1" lang="en-GB" sz="4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 &lt; 0,05</a:t>
            </a:r>
            <a:endParaRPr b="1" sz="4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021375" y="32378200"/>
            <a:ext cx="45978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</a:t>
            </a:r>
            <a:r>
              <a:rPr baseline="30000"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</a:t>
            </a: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Questionnaire</a:t>
            </a:r>
            <a:endParaRPr sz="4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820725" y="34158275"/>
            <a:ext cx="81813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</a:t>
            </a:r>
            <a:r>
              <a:rPr baseline="30000"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nd</a:t>
            </a: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Questionnaire</a:t>
            </a:r>
            <a:endParaRPr sz="4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Open Sans Light"/>
              <a:buChar char="●"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Choosing partner (Emys or Glin)</a:t>
            </a:r>
            <a:endParaRPr sz="4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5125838" y="34804438"/>
            <a:ext cx="45978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</a:t>
            </a:r>
            <a:r>
              <a:rPr baseline="30000"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rd</a:t>
            </a: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Questionnaire</a:t>
            </a:r>
            <a:endParaRPr sz="4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1122375" y="30161238"/>
            <a:ext cx="81813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4th Questionnaire</a:t>
            </a:r>
            <a:endParaRPr sz="4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Open Sans Light"/>
              <a:buChar char="●"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Choosing partner (Emys or Glin)</a:t>
            </a:r>
            <a:endParaRPr sz="4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89" name="Google Shape;89;p13"/>
          <p:cNvCxnSpPr>
            <a:stCxn id="85" idx="0"/>
            <a:endCxn id="54" idx="1"/>
          </p:cNvCxnSpPr>
          <p:nvPr/>
        </p:nvCxnSpPr>
        <p:spPr>
          <a:xfrm rot="-5400000">
            <a:off x="3738025" y="30598450"/>
            <a:ext cx="1362000" cy="2197500"/>
          </a:xfrm>
          <a:prstGeom prst="curvedConnector2">
            <a:avLst/>
          </a:prstGeom>
          <a:noFill/>
          <a:ln cap="flat" cmpd="sng" w="114300">
            <a:solidFill>
              <a:srgbClr val="E78A9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>
            <a:stCxn id="86" idx="0"/>
          </p:cNvCxnSpPr>
          <p:nvPr/>
        </p:nvCxnSpPr>
        <p:spPr>
          <a:xfrm rot="-5400000">
            <a:off x="8259125" y="32235725"/>
            <a:ext cx="574800" cy="3270300"/>
          </a:xfrm>
          <a:prstGeom prst="curvedConnector2">
            <a:avLst/>
          </a:prstGeom>
          <a:noFill/>
          <a:ln cap="flat" cmpd="sng" w="114300">
            <a:solidFill>
              <a:srgbClr val="E78A9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3"/>
          <p:cNvCxnSpPr>
            <a:stCxn id="87" idx="0"/>
          </p:cNvCxnSpPr>
          <p:nvPr/>
        </p:nvCxnSpPr>
        <p:spPr>
          <a:xfrm flipH="1" rot="5400000">
            <a:off x="15676788" y="33056488"/>
            <a:ext cx="1421700" cy="2074200"/>
          </a:xfrm>
          <a:prstGeom prst="curvedConnector2">
            <a:avLst/>
          </a:prstGeom>
          <a:noFill/>
          <a:ln cap="flat" cmpd="sng" w="114300">
            <a:solidFill>
              <a:srgbClr val="E78A9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3"/>
          <p:cNvCxnSpPr>
            <a:stCxn id="88" idx="1"/>
          </p:cNvCxnSpPr>
          <p:nvPr/>
        </p:nvCxnSpPr>
        <p:spPr>
          <a:xfrm rot="10800000">
            <a:off x="20269175" y="29949438"/>
            <a:ext cx="853200" cy="1049400"/>
          </a:xfrm>
          <a:prstGeom prst="curvedConnector2">
            <a:avLst/>
          </a:prstGeom>
          <a:noFill/>
          <a:ln cap="flat" cmpd="sng" w="114300">
            <a:solidFill>
              <a:srgbClr val="E78A9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chart (1).png" id="93" name="Google Shape;9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0900" y="37210425"/>
            <a:ext cx="5715000" cy="350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 (3).png" id="94" name="Google Shape;9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588681" y="37190038"/>
            <a:ext cx="571500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/>
          <p:nvPr/>
        </p:nvSpPr>
        <p:spPr>
          <a:xfrm rot="8602787">
            <a:off x="3100624" y="38004225"/>
            <a:ext cx="1704810" cy="386067"/>
          </a:xfrm>
          <a:custGeom>
            <a:rect b="b" l="l" r="r" t="t"/>
            <a:pathLst>
              <a:path extrusionOk="0" h="7427" w="32799">
                <a:moveTo>
                  <a:pt x="0" y="0"/>
                </a:moveTo>
                <a:cubicBezTo>
                  <a:pt x="7008" y="8406"/>
                  <a:pt x="26728" y="10596"/>
                  <a:pt x="32799" y="1490"/>
                </a:cubicBezTo>
              </a:path>
            </a:pathLst>
          </a:cu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96" name="Google Shape;96;p13"/>
          <p:cNvGrpSpPr/>
          <p:nvPr/>
        </p:nvGrpSpPr>
        <p:grpSpPr>
          <a:xfrm>
            <a:off x="9459953" y="37609915"/>
            <a:ext cx="1371751" cy="648482"/>
            <a:chOff x="3668228" y="2056090"/>
            <a:chExt cx="1371751" cy="648482"/>
          </a:xfrm>
        </p:grpSpPr>
        <p:sp>
          <p:nvSpPr>
            <p:cNvPr id="97" name="Google Shape;97;p13"/>
            <p:cNvSpPr/>
            <p:nvPr/>
          </p:nvSpPr>
          <p:spPr>
            <a:xfrm rot="-10007114">
              <a:off x="3675101" y="2209494"/>
              <a:ext cx="1358006" cy="341675"/>
            </a:xfrm>
            <a:custGeom>
              <a:rect b="b" l="l" r="r" t="t"/>
              <a:pathLst>
                <a:path extrusionOk="0" h="7427" w="32799">
                  <a:moveTo>
                    <a:pt x="0" y="0"/>
                  </a:moveTo>
                  <a:cubicBezTo>
                    <a:pt x="7008" y="8406"/>
                    <a:pt x="26728" y="10596"/>
                    <a:pt x="32799" y="1490"/>
                  </a:cubicBezTo>
                </a:path>
              </a:pathLst>
            </a:custGeom>
            <a:noFill/>
            <a:ln cap="flat" cmpd="sng" w="762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98" name="Google Shape;98;p13"/>
            <p:cNvCxnSpPr/>
            <p:nvPr/>
          </p:nvCxnSpPr>
          <p:spPr>
            <a:xfrm flipH="1">
              <a:off x="4301699" y="2081267"/>
              <a:ext cx="203700" cy="352500"/>
            </a:xfrm>
            <a:prstGeom prst="straightConnector1">
              <a:avLst/>
            </a:prstGeom>
            <a:noFill/>
            <a:ln cap="flat" cmpd="sng" w="762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9" name="Google Shape;99;p13"/>
          <p:cNvGrpSpPr/>
          <p:nvPr/>
        </p:nvGrpSpPr>
        <p:grpSpPr>
          <a:xfrm>
            <a:off x="25689694" y="34009264"/>
            <a:ext cx="1750457" cy="1110863"/>
            <a:chOff x="3099206" y="1937477"/>
            <a:chExt cx="1750457" cy="1110863"/>
          </a:xfrm>
        </p:grpSpPr>
        <p:sp>
          <p:nvSpPr>
            <p:cNvPr id="100" name="Google Shape;100;p13"/>
            <p:cNvSpPr/>
            <p:nvPr/>
          </p:nvSpPr>
          <p:spPr>
            <a:xfrm rot="9248014">
              <a:off x="3123307" y="2278766"/>
              <a:ext cx="1702256" cy="428286"/>
            </a:xfrm>
            <a:custGeom>
              <a:rect b="b" l="l" r="r" t="t"/>
              <a:pathLst>
                <a:path extrusionOk="0" h="7427" w="32799">
                  <a:moveTo>
                    <a:pt x="0" y="0"/>
                  </a:moveTo>
                  <a:cubicBezTo>
                    <a:pt x="7008" y="8406"/>
                    <a:pt x="26728" y="10596"/>
                    <a:pt x="32799" y="1490"/>
                  </a:cubicBezTo>
                </a:path>
              </a:pathLst>
            </a:custGeom>
            <a:noFill/>
            <a:ln cap="flat" cmpd="sng" w="762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01" name="Google Shape;101;p13"/>
            <p:cNvCxnSpPr/>
            <p:nvPr/>
          </p:nvCxnSpPr>
          <p:spPr>
            <a:xfrm flipH="1" rot="-2344847">
              <a:off x="3797981" y="2113294"/>
              <a:ext cx="255070" cy="441687"/>
            </a:xfrm>
            <a:prstGeom prst="straightConnector1">
              <a:avLst/>
            </a:prstGeom>
            <a:noFill/>
            <a:ln cap="flat" cmpd="sng" w="762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2" name="Google Shape;102;p13"/>
          <p:cNvSpPr/>
          <p:nvPr/>
        </p:nvSpPr>
        <p:spPr>
          <a:xfrm rot="-10000295">
            <a:off x="25916844" y="37744019"/>
            <a:ext cx="1704811" cy="386064"/>
          </a:xfrm>
          <a:custGeom>
            <a:rect b="b" l="l" r="r" t="t"/>
            <a:pathLst>
              <a:path extrusionOk="0" h="7427" w="32799">
                <a:moveTo>
                  <a:pt x="0" y="0"/>
                </a:moveTo>
                <a:cubicBezTo>
                  <a:pt x="7008" y="8406"/>
                  <a:pt x="26728" y="10596"/>
                  <a:pt x="32799" y="1490"/>
                </a:cubicBezTo>
              </a:path>
            </a:pathLst>
          </a:cu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Google Shape;103;p13"/>
          <p:cNvSpPr txBox="1"/>
          <p:nvPr/>
        </p:nvSpPr>
        <p:spPr>
          <a:xfrm>
            <a:off x="12817388" y="37928775"/>
            <a:ext cx="27783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Winning robot perception</a:t>
            </a:r>
            <a:endParaRPr sz="4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19151675" y="38128500"/>
            <a:ext cx="2800500" cy="16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Last choice of robot</a:t>
            </a:r>
            <a:endParaRPr sz="4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5778488" y="39286350"/>
            <a:ext cx="3461400" cy="7200"/>
          </a:xfrm>
          <a:prstGeom prst="straightConnector1">
            <a:avLst/>
          </a:prstGeom>
          <a:noFill/>
          <a:ln cap="flat" cmpd="sng" w="114300">
            <a:solidFill>
              <a:srgbClr val="E78A9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6" name="Google Shape;106;p13"/>
          <p:cNvSpPr txBox="1"/>
          <p:nvPr/>
        </p:nvSpPr>
        <p:spPr>
          <a:xfrm rot="386">
            <a:off x="16126237" y="38380500"/>
            <a:ext cx="26700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>
                <a:solidFill>
                  <a:srgbClr val="E78A9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 = 0,008</a:t>
            </a:r>
            <a:endParaRPr sz="4000">
              <a:solidFill>
                <a:srgbClr val="E78A9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-25" y="4031850"/>
            <a:ext cx="30266700" cy="16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rgbClr val="83BCE3"/>
                </a:solidFill>
                <a:latin typeface="Baloo"/>
                <a:ea typeface="Baloo"/>
                <a:cs typeface="Baloo"/>
                <a:sym typeface="Baloo"/>
              </a:rPr>
              <a:t>Filipa Correia, Sofia Petisca, Patrícia Alves-Oliveira, Tiago Ribeiro, Francisco S.Melo, Ana Paiva</a:t>
            </a:r>
            <a:endParaRPr sz="5000">
              <a:solidFill>
                <a:srgbClr val="83BCE3"/>
              </a:solidFill>
              <a:latin typeface="Baloo"/>
              <a:ea typeface="Baloo"/>
              <a:cs typeface="Baloo"/>
              <a:sym typeface="Baloo"/>
            </a:endParaRPr>
          </a:p>
        </p:txBody>
      </p:sp>
      <p:pic>
        <p:nvPicPr>
          <p:cNvPr descr="gaips.png" id="108" name="Google Shape;108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21235" y="41116604"/>
            <a:ext cx="1683169" cy="13427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cteLogo.png" id="109" name="Google Shape;109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283568" y="41116599"/>
            <a:ext cx="3356999" cy="13427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igosLogo.png" id="110" name="Google Shape;110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482063" y="41606462"/>
            <a:ext cx="3031001" cy="61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Text.png" id="111" name="Google Shape;111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3149884" y="41221541"/>
            <a:ext cx="1581575" cy="130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CT_Logo.png" id="112" name="Google Shape;112;p13"/>
          <p:cNvPicPr preferRelativeResize="0"/>
          <p:nvPr/>
        </p:nvPicPr>
        <p:blipFill rotWithShape="1">
          <a:blip r:embed="rId14">
            <a:alphaModFix/>
          </a:blip>
          <a:srcRect b="17810" l="6255" r="9099" t="26373"/>
          <a:stretch/>
        </p:blipFill>
        <p:spPr>
          <a:xfrm>
            <a:off x="26224925" y="41353543"/>
            <a:ext cx="2993700" cy="10441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3"/>
          <p:cNvSpPr txBox="1"/>
          <p:nvPr/>
        </p:nvSpPr>
        <p:spPr>
          <a:xfrm>
            <a:off x="1789350" y="37819700"/>
            <a:ext cx="18942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30000" lang="en-GB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-GB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(1) = 4,267</a:t>
            </a:r>
            <a:endParaRPr b="1" sz="2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 = 0,039</a:t>
            </a:r>
            <a:endParaRPr b="1" sz="2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10740363" y="37773800"/>
            <a:ext cx="18942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t(58) = 1,242</a:t>
            </a:r>
            <a:br>
              <a:rPr b="1" lang="en-GB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-GB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 = 0,219</a:t>
            </a:r>
            <a:endParaRPr b="1" sz="2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24163838" y="34135350"/>
            <a:ext cx="18942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1" baseline="30000" lang="en-GB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en-GB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(1) = 1,667</a:t>
            </a:r>
            <a:br>
              <a:rPr b="1" lang="en-GB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-GB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 = 0,197</a:t>
            </a:r>
            <a:endParaRPr b="1" sz="2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27274213" y="37608750"/>
            <a:ext cx="18942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t(58) = 2,953</a:t>
            </a:r>
            <a:br>
              <a:rPr b="1" lang="en-GB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-GB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 = 0,005</a:t>
            </a:r>
            <a:br>
              <a:rPr b="1" lang="en-GB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 sz="2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ueca-sera.png" id="117" name="Google Shape;117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72622" y="14297075"/>
            <a:ext cx="8986503" cy="40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3"/>
          <p:cNvSpPr/>
          <p:nvPr/>
        </p:nvSpPr>
        <p:spPr>
          <a:xfrm>
            <a:off x="6602300" y="15280238"/>
            <a:ext cx="1683300" cy="421800"/>
          </a:xfrm>
          <a:prstGeom prst="rect">
            <a:avLst/>
          </a:prstGeom>
          <a:noFill/>
          <a:ln cap="flat" cmpd="sng" w="114300">
            <a:solidFill>
              <a:srgbClr val="E78A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3"/>
          <p:cNvCxnSpPr>
            <a:stCxn id="118" idx="0"/>
            <a:endCxn id="76" idx="0"/>
          </p:cNvCxnSpPr>
          <p:nvPr/>
        </p:nvCxnSpPr>
        <p:spPr>
          <a:xfrm rot="-5400000">
            <a:off x="10455050" y="9725738"/>
            <a:ext cx="2543400" cy="8565600"/>
          </a:xfrm>
          <a:prstGeom prst="curvedConnector3">
            <a:avLst>
              <a:gd fmla="val 96269" name="adj1"/>
            </a:avLst>
          </a:prstGeom>
          <a:noFill/>
          <a:ln cap="flat" cmpd="sng" w="114300">
            <a:solidFill>
              <a:srgbClr val="E78A9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3"/>
          <p:cNvCxnSpPr>
            <a:stCxn id="118" idx="0"/>
            <a:endCxn id="77" idx="0"/>
          </p:cNvCxnSpPr>
          <p:nvPr/>
        </p:nvCxnSpPr>
        <p:spPr>
          <a:xfrm rot="-5400000">
            <a:off x="12687950" y="7679738"/>
            <a:ext cx="2356500" cy="12844500"/>
          </a:xfrm>
          <a:prstGeom prst="curvedConnector3">
            <a:avLst>
              <a:gd fmla="val 124334" name="adj1"/>
            </a:avLst>
          </a:prstGeom>
          <a:noFill/>
          <a:ln cap="flat" cmpd="sng" w="114300">
            <a:solidFill>
              <a:srgbClr val="E78A9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3"/>
          <p:cNvSpPr/>
          <p:nvPr/>
        </p:nvSpPr>
        <p:spPr>
          <a:xfrm>
            <a:off x="1021375" y="12134300"/>
            <a:ext cx="5084400" cy="1850700"/>
          </a:xfrm>
          <a:prstGeom prst="rect">
            <a:avLst/>
          </a:prstGeom>
          <a:noFill/>
          <a:ln cap="flat" cmpd="sng" w="114300">
            <a:solidFill>
              <a:srgbClr val="E78A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PIMC algorithm </a:t>
            </a:r>
            <a:endParaRPr sz="4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 both characters</a:t>
            </a:r>
            <a:endParaRPr sz="4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same performance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4672675" y="15280250"/>
            <a:ext cx="1396200" cy="421800"/>
          </a:xfrm>
          <a:prstGeom prst="rect">
            <a:avLst/>
          </a:prstGeom>
          <a:noFill/>
          <a:ln cap="flat" cmpd="sng" w="114300">
            <a:solidFill>
              <a:srgbClr val="E78A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3"/>
          <p:cNvCxnSpPr>
            <a:stCxn id="122" idx="2"/>
            <a:endCxn id="121" idx="2"/>
          </p:cNvCxnSpPr>
          <p:nvPr/>
        </p:nvCxnSpPr>
        <p:spPr>
          <a:xfrm flipH="1" rot="5400000">
            <a:off x="3608725" y="13940000"/>
            <a:ext cx="1716900" cy="1807200"/>
          </a:xfrm>
          <a:prstGeom prst="curvedConnector3">
            <a:avLst>
              <a:gd fmla="val -13867" name="adj1"/>
            </a:avLst>
          </a:prstGeom>
          <a:noFill/>
          <a:ln cap="flat" cmpd="sng" w="114300">
            <a:solidFill>
              <a:srgbClr val="E78A9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3"/>
          <p:cNvCxnSpPr/>
          <p:nvPr/>
        </p:nvCxnSpPr>
        <p:spPr>
          <a:xfrm>
            <a:off x="3390900" y="35852100"/>
            <a:ext cx="7223400" cy="0"/>
          </a:xfrm>
          <a:prstGeom prst="straightConnector1">
            <a:avLst/>
          </a:prstGeom>
          <a:noFill/>
          <a:ln cap="flat" cmpd="sng" w="114300">
            <a:solidFill>
              <a:srgbClr val="E78A9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3"/>
          <p:cNvCxnSpPr/>
          <p:nvPr/>
        </p:nvCxnSpPr>
        <p:spPr>
          <a:xfrm>
            <a:off x="21726775" y="31823200"/>
            <a:ext cx="7260000" cy="0"/>
          </a:xfrm>
          <a:prstGeom prst="straightConnector1">
            <a:avLst/>
          </a:prstGeom>
          <a:noFill/>
          <a:ln cap="flat" cmpd="sng" w="114300">
            <a:solidFill>
              <a:srgbClr val="E78A9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3"/>
          <p:cNvCxnSpPr>
            <a:stCxn id="88" idx="2"/>
            <a:endCxn id="94" idx="1"/>
          </p:cNvCxnSpPr>
          <p:nvPr/>
        </p:nvCxnSpPr>
        <p:spPr>
          <a:xfrm rot="5400000">
            <a:off x="20840675" y="34584588"/>
            <a:ext cx="7120500" cy="1624200"/>
          </a:xfrm>
          <a:prstGeom prst="curvedConnector4">
            <a:avLst>
              <a:gd fmla="val 17496" name="adj1"/>
              <a:gd fmla="val 200231" name="adj2"/>
            </a:avLst>
          </a:prstGeom>
          <a:noFill/>
          <a:ln cap="flat" cmpd="sng" w="114300">
            <a:solidFill>
              <a:srgbClr val="E78A9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3"/>
          <p:cNvCxnSpPr>
            <a:stCxn id="88" idx="2"/>
            <a:endCxn id="57" idx="1"/>
          </p:cNvCxnSpPr>
          <p:nvPr/>
        </p:nvCxnSpPr>
        <p:spPr>
          <a:xfrm rot="5400000">
            <a:off x="22603625" y="32821638"/>
            <a:ext cx="3594600" cy="1624200"/>
          </a:xfrm>
          <a:prstGeom prst="curvedConnector4">
            <a:avLst>
              <a:gd fmla="val 25424" name="adj1"/>
              <a:gd fmla="val 138510" name="adj2"/>
            </a:avLst>
          </a:prstGeom>
          <a:noFill/>
          <a:ln cap="flat" cmpd="sng" w="114300">
            <a:solidFill>
              <a:srgbClr val="E78A9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3"/>
          <p:cNvCxnSpPr>
            <a:stCxn id="86" idx="2"/>
            <a:endCxn id="93" idx="0"/>
          </p:cNvCxnSpPr>
          <p:nvPr/>
        </p:nvCxnSpPr>
        <p:spPr>
          <a:xfrm flipH="1" rot="-5400000">
            <a:off x="7646075" y="35208275"/>
            <a:ext cx="1267500" cy="2736900"/>
          </a:xfrm>
          <a:prstGeom prst="curvedConnector3">
            <a:avLst>
              <a:gd fmla="val 49998" name="adj1"/>
            </a:avLst>
          </a:prstGeom>
          <a:noFill/>
          <a:ln cap="flat" cmpd="sng" w="114300">
            <a:solidFill>
              <a:srgbClr val="E78A9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3"/>
          <p:cNvCxnSpPr>
            <a:stCxn id="86" idx="2"/>
            <a:endCxn id="58" idx="0"/>
          </p:cNvCxnSpPr>
          <p:nvPr/>
        </p:nvCxnSpPr>
        <p:spPr>
          <a:xfrm rot="5400000">
            <a:off x="4798475" y="35097575"/>
            <a:ext cx="1267500" cy="2958300"/>
          </a:xfrm>
          <a:prstGeom prst="curvedConnector3">
            <a:avLst>
              <a:gd fmla="val 49998" name="adj1"/>
            </a:avLst>
          </a:prstGeom>
          <a:noFill/>
          <a:ln cap="flat" cmpd="sng" w="114300">
            <a:solidFill>
              <a:srgbClr val="E78A9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3"/>
          <p:cNvSpPr txBox="1"/>
          <p:nvPr/>
        </p:nvSpPr>
        <p:spPr>
          <a:xfrm>
            <a:off x="1044700" y="28575950"/>
            <a:ext cx="40134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61 participants </a:t>
            </a:r>
            <a:endParaRPr sz="4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 = 23,66 ± 3,24</a:t>
            </a:r>
            <a:endParaRPr sz="4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descr="inescLogo.png" id="131" name="Google Shape;131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115150" y="41235806"/>
            <a:ext cx="2326900" cy="1126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tLogo.png" id="132" name="Google Shape;132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4296869" y="41353580"/>
            <a:ext cx="2548400" cy="104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