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312" r:id="rId3"/>
    <p:sldId id="279" r:id="rId4"/>
    <p:sldId id="280" r:id="rId5"/>
    <p:sldId id="300" r:id="rId6"/>
    <p:sldId id="314" r:id="rId7"/>
    <p:sldId id="313" r:id="rId8"/>
    <p:sldId id="299"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89281" autoAdjust="0"/>
  </p:normalViewPr>
  <p:slideViewPr>
    <p:cSldViewPr snapToGrid="0" snapToObjects="1">
      <p:cViewPr varScale="1">
        <p:scale>
          <a:sx n="81" d="100"/>
          <a:sy n="81" d="100"/>
        </p:scale>
        <p:origin x="864"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41686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966864" y="1036292"/>
            <a:ext cx="6487529" cy="2017301"/>
          </a:xfrm>
        </p:spPr>
        <p:txBody>
          <a:bodyPr/>
          <a:lstStyle/>
          <a:p>
            <a:pPr algn="l" fontAlgn="ctr"/>
            <a:r>
              <a:rPr lang="en-US" dirty="0"/>
              <a:t>		Music</a:t>
            </a:r>
            <a:br>
              <a:rPr lang="en-US" dirty="0"/>
            </a:br>
            <a:r>
              <a:rPr lang="en-US" dirty="0"/>
              <a:t>recommendation</a:t>
            </a:r>
            <a:br>
              <a:rPr lang="en-US" dirty="0"/>
            </a:br>
            <a:r>
              <a:rPr lang="en-US" dirty="0"/>
              <a:t>		system</a:t>
            </a:r>
            <a:br>
              <a:rPr lang="en-US" dirty="0"/>
            </a:br>
            <a:br>
              <a:rPr lang="en-IN" b="0" i="0" dirty="0">
                <a:solidFill>
                  <a:srgbClr val="E8EAED"/>
                </a:solidFill>
                <a:effectLst/>
                <a:latin typeface="arial" panose="020B0604020202020204" pitchFamily="34" charset="0"/>
              </a:rPr>
            </a:br>
            <a:br>
              <a:rPr lang="en-IN" b="0" i="0" u="none" strike="noStrike" dirty="0">
                <a:solidFill>
                  <a:srgbClr val="EEF0FF"/>
                </a:solidFill>
                <a:effectLst/>
                <a:latin typeface="arial" panose="020B0604020202020204" pitchFamily="34" charset="0"/>
              </a:rPr>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GROUP </a:t>
            </a:r>
            <a:r>
              <a:rPr lang="en-US"/>
              <a:t>NUMBER:4</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F260-8040-CA0B-98D5-051F80C3BFA3}"/>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395A0007-1882-CCAF-632A-ECFC7C8E9438}"/>
              </a:ext>
            </a:extLst>
          </p:cNvPr>
          <p:cNvSpPr>
            <a:spLocks noGrp="1"/>
          </p:cNvSpPr>
          <p:nvPr>
            <p:ph idx="1"/>
          </p:nvPr>
        </p:nvSpPr>
        <p:spPr>
          <a:xfrm>
            <a:off x="329784" y="2983042"/>
            <a:ext cx="6863496" cy="2909757"/>
          </a:xfrm>
        </p:spPr>
        <p:txBody>
          <a:bodyPr/>
          <a:lstStyle/>
          <a:p>
            <a:br>
              <a:rPr lang="en-US" dirty="0"/>
            </a:br>
            <a:r>
              <a:rPr lang="en-US" dirty="0"/>
              <a:t>  PIRAI SOODAN G– CB.EN.U4CCE21045</a:t>
            </a:r>
            <a:br>
              <a:rPr lang="en-US" dirty="0"/>
            </a:br>
            <a:br>
              <a:rPr lang="en-US" dirty="0"/>
            </a:br>
            <a:r>
              <a:rPr lang="en-US" dirty="0"/>
              <a:t>    ARNAV– CB.EN.U4CCE21008</a:t>
            </a:r>
          </a:p>
        </p:txBody>
      </p:sp>
      <p:sp>
        <p:nvSpPr>
          <p:cNvPr id="5" name="Right Arrow 4">
            <a:extLst>
              <a:ext uri="{FF2B5EF4-FFF2-40B4-BE49-F238E27FC236}">
                <a16:creationId xmlns:a16="http://schemas.microsoft.com/office/drawing/2014/main" id="{03EF373E-4D66-4D9E-2B17-6423E5D60453}"/>
              </a:ext>
            </a:extLst>
          </p:cNvPr>
          <p:cNvSpPr/>
          <p:nvPr/>
        </p:nvSpPr>
        <p:spPr>
          <a:xfrm>
            <a:off x="127415" y="3699444"/>
            <a:ext cx="404735" cy="484632"/>
          </a:xfrm>
          <a:prstGeom prst="rightArrow">
            <a:avLst>
              <a:gd name="adj1" fmla="val 5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a:extLst>
              <a:ext uri="{FF2B5EF4-FFF2-40B4-BE49-F238E27FC236}">
                <a16:creationId xmlns:a16="http://schemas.microsoft.com/office/drawing/2014/main" id="{888CC6D1-6C8D-E3C2-FB3F-915DB565EE66}"/>
              </a:ext>
            </a:extLst>
          </p:cNvPr>
          <p:cNvSpPr/>
          <p:nvPr/>
        </p:nvSpPr>
        <p:spPr>
          <a:xfrm>
            <a:off x="127416" y="4744312"/>
            <a:ext cx="404735" cy="484632"/>
          </a:xfrm>
          <a:prstGeom prst="rightArrow">
            <a:avLst>
              <a:gd name="adj1" fmla="val 5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44893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SUB-TOPICS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3059999"/>
            <a:ext cx="5693664" cy="2704194"/>
          </a:xfrm>
        </p:spPr>
        <p:txBody>
          <a:bodyPr/>
          <a:lstStyle/>
          <a:p>
            <a:pPr marL="342900" indent="-342900">
              <a:buFont typeface="Wingdings" panose="05000000000000000000" pitchFamily="2" charset="2"/>
              <a:buChar char="q"/>
            </a:pPr>
            <a:r>
              <a:rPr lang="en-US" dirty="0"/>
              <a:t>Introduction</a:t>
            </a:r>
          </a:p>
          <a:p>
            <a:pPr marL="342900" indent="-342900">
              <a:buFont typeface="Wingdings" panose="05000000000000000000" pitchFamily="2" charset="2"/>
              <a:buChar char="q"/>
            </a:pPr>
            <a:r>
              <a:rPr lang="en-US" dirty="0"/>
              <a:t>Objective</a:t>
            </a:r>
          </a:p>
          <a:p>
            <a:pPr marL="342900" indent="-342900">
              <a:buFont typeface="Wingdings" panose="05000000000000000000" pitchFamily="2" charset="2"/>
              <a:buChar char="q"/>
            </a:pPr>
            <a:r>
              <a:rPr lang="en-US" dirty="0"/>
              <a:t>Problem Identification</a:t>
            </a:r>
          </a:p>
          <a:p>
            <a:pPr marL="342900" indent="-342900">
              <a:buFont typeface="Wingdings" panose="05000000000000000000" pitchFamily="2" charset="2"/>
              <a:buChar char="q"/>
            </a:pPr>
            <a:r>
              <a:rPr lang="en-US" dirty="0"/>
              <a:t>Abstract</a:t>
            </a:r>
          </a:p>
          <a:p>
            <a:pPr marL="342900" indent="-342900">
              <a:buFont typeface="Wingdings" panose="05000000000000000000" pitchFamily="2" charset="2"/>
              <a:buChar char="q"/>
            </a:pPr>
            <a:r>
              <a:rPr lang="en-US" dirty="0"/>
              <a:t>Methodology​</a:t>
            </a:r>
          </a:p>
          <a:p>
            <a:endParaRPr lang="en-US" dirty="0"/>
          </a:p>
        </p:txBody>
      </p:sp>
    </p:spTree>
    <p:extLst>
      <p:ext uri="{BB962C8B-B14F-4D97-AF65-F5344CB8AC3E}">
        <p14:creationId xmlns:p14="http://schemas.microsoft.com/office/powerpoint/2010/main" val="38555318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81915" y="34747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19868" y="1340823"/>
            <a:ext cx="8272132" cy="5407217"/>
          </a:xfrm>
        </p:spPr>
        <p:txBody>
          <a:bodyPr/>
          <a:lstStyle/>
          <a:p>
            <a:pPr marL="342900" indent="-342900">
              <a:buFont typeface="Wingdings" panose="05000000000000000000" pitchFamily="2" charset="2"/>
              <a:buChar char="v"/>
            </a:pPr>
            <a:r>
              <a:rPr lang="en-US" sz="2400" b="0" i="0" dirty="0">
                <a:solidFill>
                  <a:schemeClr val="accent6">
                    <a:lumMod val="75000"/>
                  </a:schemeClr>
                </a:solidFill>
                <a:effectLst/>
                <a:latin typeface="Söhne"/>
              </a:rPr>
              <a:t>Music recommendation projects aim to provide personalized song or music suggestions to users based on their preferences and listening history. </a:t>
            </a:r>
          </a:p>
          <a:p>
            <a:pPr marL="342900" indent="-342900">
              <a:buFont typeface="Wingdings" panose="05000000000000000000" pitchFamily="2" charset="2"/>
              <a:buChar char="v"/>
            </a:pPr>
            <a:r>
              <a:rPr lang="en-US" sz="2400" b="0" i="0" dirty="0">
                <a:solidFill>
                  <a:schemeClr val="accent6">
                    <a:lumMod val="75000"/>
                  </a:schemeClr>
                </a:solidFill>
                <a:effectLst/>
                <a:latin typeface="Söhne"/>
              </a:rPr>
              <a:t>These projects utilize various techniques from Artificial Intelligence and Machine Learning (AI/ML) to analyze and understand user preferences, as well as the characteristics of different songs or music tracks.</a:t>
            </a:r>
          </a:p>
          <a:p>
            <a:pPr marL="342900" indent="-342900">
              <a:buFont typeface="Wingdings" panose="05000000000000000000" pitchFamily="2" charset="2"/>
              <a:buChar char="v"/>
            </a:pPr>
            <a:r>
              <a:rPr lang="en-US" sz="2400" b="0" i="0" dirty="0">
                <a:solidFill>
                  <a:schemeClr val="accent6">
                    <a:lumMod val="75000"/>
                  </a:schemeClr>
                </a:solidFill>
                <a:effectLst/>
                <a:latin typeface="Söhne"/>
              </a:rPr>
              <a:t>In this project, the system collects data on user interactions, such as the songs they listen to, like, or skip. This data is then used to train a recommendation model, which can be based on algorithms like k-nearest neighbors , support vector machine , Decision tree , random forest models. The model learns from the patterns in the data to generate accurate recommendations.</a:t>
            </a:r>
            <a:endParaRPr lang="en-US" sz="2400" dirty="0">
              <a:solidFill>
                <a:schemeClr val="accent6">
                  <a:lumMod val="75000"/>
                </a:schemeClr>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9D8641A-4018-A8C8-4B1D-E0F8105625A1}"/>
              </a:ext>
            </a:extLst>
          </p:cNvPr>
          <p:cNvSpPr>
            <a:spLocks noGrp="1"/>
          </p:cNvSpPr>
          <p:nvPr>
            <p:ph type="subTitle" idx="1"/>
          </p:nvPr>
        </p:nvSpPr>
        <p:spPr>
          <a:xfrm>
            <a:off x="451913" y="306190"/>
            <a:ext cx="11481586" cy="6272410"/>
          </a:xfrm>
        </p:spPr>
        <p:txBody>
          <a:bodyPr/>
          <a:lstStyle/>
          <a:p>
            <a:pPr marL="0" indent="0">
              <a:buNone/>
            </a:pPr>
            <a:r>
              <a:rPr lang="en-IN" sz="6000" dirty="0"/>
              <a:t>Abstract</a:t>
            </a:r>
          </a:p>
          <a:p>
            <a:pPr marL="0" indent="0">
              <a:buNone/>
            </a:pPr>
            <a:r>
              <a:rPr lang="en-IN" dirty="0"/>
              <a:t>This is done by </a:t>
            </a:r>
            <a:r>
              <a:rPr lang="en-US" dirty="0"/>
              <a:t>This paper explores using machine learning models to build music recommendation systems that can analyze songs and suggest recommendations tailored to a user's preferences and listening history. The researchers evaluate multiple models including KNN, SVM, Random Forest, and Decision Tree. The feature vectors used characterize different aspects of the songs like tempo, rhythm, and melody, which helps measure similarity between songs using Euclidean distance. The system divides the songs by genre and emotion to match recommendations on these attributes. The models are evaluated based on criteria like accuracy, confusion matrix, ROC curve, and learning curves. The results show that Random Forest achieved the highest accuracy due to its ability to handle complex high-dimensional data, capture nonlinear relationships, provide feature importance for interpretability, and efficiently handle large datasets. The researchers concluded that Random Forest is the most suitable model for developing an accurate and effective music recommendation system based on this song dataset.</a:t>
            </a:r>
            <a:endParaRPr lang="en-IN" dirty="0"/>
          </a:p>
          <a:p>
            <a:pPr marL="0" indent="0">
              <a:buNone/>
            </a:pPr>
            <a:endParaRPr lang="en-IN" sz="6000" dirty="0"/>
          </a:p>
          <a:p>
            <a:pPr marL="0" indent="0">
              <a:buNone/>
            </a:pPr>
            <a:endParaRPr lang="en-IN" sz="4000" dirty="0"/>
          </a:p>
        </p:txBody>
      </p:sp>
      <p:sp>
        <p:nvSpPr>
          <p:cNvPr id="3" name="Slide Number Placeholder 2">
            <a:extLst>
              <a:ext uri="{FF2B5EF4-FFF2-40B4-BE49-F238E27FC236}">
                <a16:creationId xmlns:a16="http://schemas.microsoft.com/office/drawing/2014/main" id="{3CB8A863-E7F3-5EBC-81BE-EA9F5F2EAF92}"/>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5</a:t>
            </a:fld>
            <a:endParaRPr lang="en-US" dirty="0"/>
          </a:p>
        </p:txBody>
      </p:sp>
      <p:sp>
        <p:nvSpPr>
          <p:cNvPr id="8" name="Title 1">
            <a:extLst>
              <a:ext uri="{FF2B5EF4-FFF2-40B4-BE49-F238E27FC236}">
                <a16:creationId xmlns:a16="http://schemas.microsoft.com/office/drawing/2014/main" id="{2621B2C2-F5A2-F195-5572-DE254A6846EA}"/>
              </a:ext>
            </a:extLst>
          </p:cNvPr>
          <p:cNvSpPr txBox="1">
            <a:spLocks/>
          </p:cNvSpPr>
          <p:nvPr/>
        </p:nvSpPr>
        <p:spPr>
          <a:xfrm>
            <a:off x="5820621" y="1590979"/>
            <a:ext cx="6112878" cy="4647775"/>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2800" dirty="0">
              <a:solidFill>
                <a:schemeClr val="accent6">
                  <a:lumMod val="75000"/>
                </a:schemeClr>
              </a:solidFill>
            </a:endParaRPr>
          </a:p>
        </p:txBody>
      </p:sp>
    </p:spTree>
    <p:extLst>
      <p:ext uri="{BB962C8B-B14F-4D97-AF65-F5344CB8AC3E}">
        <p14:creationId xmlns:p14="http://schemas.microsoft.com/office/powerpoint/2010/main" val="12719667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F260-8040-CA0B-98D5-051F80C3BFA3}"/>
              </a:ext>
            </a:extLst>
          </p:cNvPr>
          <p:cNvSpPr>
            <a:spLocks noGrp="1"/>
          </p:cNvSpPr>
          <p:nvPr>
            <p:ph type="title"/>
          </p:nvPr>
        </p:nvSpPr>
        <p:spPr>
          <a:xfrm>
            <a:off x="312841" y="617901"/>
            <a:ext cx="9122989" cy="768096"/>
          </a:xfrm>
        </p:spPr>
        <p:txBody>
          <a:bodyPr/>
          <a:lstStyle/>
          <a:p>
            <a:r>
              <a:rPr lang="en-US" dirty="0"/>
              <a:t>Problem identification:</a:t>
            </a:r>
            <a:br>
              <a:rPr lang="en-US" dirty="0"/>
            </a:br>
            <a:br>
              <a:rPr lang="en-US" dirty="0"/>
            </a:br>
            <a:endParaRPr lang="en-US" dirty="0"/>
          </a:p>
        </p:txBody>
      </p:sp>
      <p:sp>
        <p:nvSpPr>
          <p:cNvPr id="9" name="TextBox 8">
            <a:extLst>
              <a:ext uri="{FF2B5EF4-FFF2-40B4-BE49-F238E27FC236}">
                <a16:creationId xmlns:a16="http://schemas.microsoft.com/office/drawing/2014/main" id="{DD222030-A72C-4046-5362-CAAF716BE537}"/>
              </a:ext>
            </a:extLst>
          </p:cNvPr>
          <p:cNvSpPr txBox="1"/>
          <p:nvPr/>
        </p:nvSpPr>
        <p:spPr>
          <a:xfrm>
            <a:off x="1151467" y="1919111"/>
            <a:ext cx="6152444" cy="3046988"/>
          </a:xfrm>
          <a:prstGeom prst="rect">
            <a:avLst/>
          </a:prstGeom>
          <a:noFill/>
        </p:spPr>
        <p:txBody>
          <a:bodyPr wrap="square" rtlCol="0">
            <a:spAutoFit/>
          </a:bodyPr>
          <a:lstStyle/>
          <a:p>
            <a:r>
              <a:rPr lang="en-IN" sz="3200" b="0" i="0" dirty="0">
                <a:solidFill>
                  <a:srgbClr val="202C8F"/>
                </a:solidFill>
                <a:effectLst/>
                <a:latin typeface="Söhne"/>
              </a:rPr>
              <a:t>When a new user joins the platform or a new song is released, the recommendation system may struggle to provide accurate suggestions due to a lack of historical data.</a:t>
            </a:r>
            <a:endParaRPr lang="en-US" sz="3200" dirty="0">
              <a:solidFill>
                <a:srgbClr val="202C8F"/>
              </a:solidFill>
            </a:endParaRPr>
          </a:p>
        </p:txBody>
      </p:sp>
    </p:spTree>
    <p:extLst>
      <p:ext uri="{BB962C8B-B14F-4D97-AF65-F5344CB8AC3E}">
        <p14:creationId xmlns:p14="http://schemas.microsoft.com/office/powerpoint/2010/main" val="272928490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54AC1-F186-7DA9-7E5A-5533D0DD2149}"/>
              </a:ext>
            </a:extLst>
          </p:cNvPr>
          <p:cNvSpPr>
            <a:spLocks noGrp="1"/>
          </p:cNvSpPr>
          <p:nvPr>
            <p:ph type="ctrTitle"/>
          </p:nvPr>
        </p:nvSpPr>
        <p:spPr>
          <a:xfrm>
            <a:off x="267391" y="818669"/>
            <a:ext cx="7312152" cy="667512"/>
          </a:xfrm>
        </p:spPr>
        <p:txBody>
          <a:bodyPr/>
          <a:lstStyle/>
          <a:p>
            <a:r>
              <a:rPr lang="en-US" sz="6000" dirty="0"/>
              <a:t>Objective</a:t>
            </a:r>
            <a:endParaRPr lang="en-IN" sz="6000" dirty="0"/>
          </a:p>
        </p:txBody>
      </p:sp>
      <p:sp>
        <p:nvSpPr>
          <p:cNvPr id="5" name="TextBox 4">
            <a:extLst>
              <a:ext uri="{FF2B5EF4-FFF2-40B4-BE49-F238E27FC236}">
                <a16:creationId xmlns:a16="http://schemas.microsoft.com/office/drawing/2014/main" id="{A9B31819-B30E-CA9E-25D5-76540E35DD28}"/>
              </a:ext>
            </a:extLst>
          </p:cNvPr>
          <p:cNvSpPr txBox="1"/>
          <p:nvPr/>
        </p:nvSpPr>
        <p:spPr>
          <a:xfrm>
            <a:off x="163629" y="1472665"/>
            <a:ext cx="11300059" cy="5016758"/>
          </a:xfrm>
          <a:prstGeom prst="rect">
            <a:avLst/>
          </a:prstGeom>
          <a:noFill/>
        </p:spPr>
        <p:txBody>
          <a:bodyPr wrap="square" rtlCol="0">
            <a:spAutoFit/>
          </a:bodyPr>
          <a:lstStyle/>
          <a:p>
            <a:br>
              <a:rPr lang="en-US" sz="2800" dirty="0">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main objective of a music recommendation system is to enhance the user experience by providing personalized and relevant music suggestions.</a:t>
            </a:r>
            <a:r>
              <a:rPr lang="en-US" sz="2800" b="0" i="0" dirty="0">
                <a:solidFill>
                  <a:srgbClr val="D1D5DB"/>
                </a:solidFill>
                <a:effectLst/>
                <a:latin typeface="Söhne"/>
              </a:rPr>
              <a:t> </a:t>
            </a:r>
            <a:r>
              <a:rPr lang="en-US" sz="2800" b="0" i="0" dirty="0">
                <a:effectLst/>
                <a:latin typeface="Söhne"/>
              </a:rPr>
              <a:t>the primary objectives of a music recommendation system</a:t>
            </a:r>
            <a:endParaRPr lang="en-US" sz="2800" b="0" i="0" dirty="0">
              <a:effectLst/>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171450" indent="-1714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Efficiency</a:t>
            </a:r>
          </a:p>
          <a:p>
            <a:pPr marL="171450" indent="-1714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Accuracy</a:t>
            </a:r>
          </a:p>
          <a:p>
            <a:pPr marL="171450" indent="-1714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Adaptability</a:t>
            </a:r>
          </a:p>
          <a:p>
            <a:pPr marL="171450" indent="-1714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Satisfaction</a:t>
            </a:r>
          </a:p>
          <a:p>
            <a:pPr marL="171450" indent="-1714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Enjoyable</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072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B8A863-E7F3-5EBC-81BE-EA9F5F2EAF92}"/>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7" name="Title 1">
            <a:extLst>
              <a:ext uri="{FF2B5EF4-FFF2-40B4-BE49-F238E27FC236}">
                <a16:creationId xmlns:a16="http://schemas.microsoft.com/office/drawing/2014/main" id="{09D8641A-4018-A8C8-4B1D-E0F8105625A1}"/>
              </a:ext>
            </a:extLst>
          </p:cNvPr>
          <p:cNvSpPr>
            <a:spLocks noGrp="1"/>
          </p:cNvSpPr>
          <p:nvPr>
            <p:ph sz="half" idx="2"/>
          </p:nvPr>
        </p:nvSpPr>
        <p:spPr>
          <a:xfrm>
            <a:off x="1750410" y="257191"/>
            <a:ext cx="5844190" cy="4638900"/>
          </a:xfrm>
        </p:spPr>
        <p:txBody>
          <a:bodyPr/>
          <a:lstStyle/>
          <a:p>
            <a:pPr marL="0" indent="0">
              <a:buNone/>
            </a:pPr>
            <a:r>
              <a:rPr lang="en-US" sz="6000" dirty="0"/>
              <a:t>M</a:t>
            </a:r>
            <a:r>
              <a:rPr lang="en-IN" sz="6000" dirty="0" err="1"/>
              <a:t>ethodology</a:t>
            </a:r>
            <a:endParaRPr lang="en-IN" sz="6000" dirty="0"/>
          </a:p>
        </p:txBody>
      </p:sp>
      <p:pic>
        <p:nvPicPr>
          <p:cNvPr id="4" name="Picture 3">
            <a:extLst>
              <a:ext uri="{FF2B5EF4-FFF2-40B4-BE49-F238E27FC236}">
                <a16:creationId xmlns:a16="http://schemas.microsoft.com/office/drawing/2014/main" id="{FAFFD329-3C98-5063-1049-37E18BCA5A23}"/>
              </a:ext>
            </a:extLst>
          </p:cNvPr>
          <p:cNvPicPr>
            <a:picLocks noChangeAspect="1"/>
          </p:cNvPicPr>
          <p:nvPr/>
        </p:nvPicPr>
        <p:blipFill>
          <a:blip r:embed="rId2"/>
          <a:stretch>
            <a:fillRect/>
          </a:stretch>
        </p:blipFill>
        <p:spPr>
          <a:xfrm>
            <a:off x="4314444" y="1581150"/>
            <a:ext cx="7124700" cy="4819650"/>
          </a:xfrm>
          <a:prstGeom prst="rect">
            <a:avLst/>
          </a:prstGeom>
        </p:spPr>
      </p:pic>
    </p:spTree>
    <p:extLst>
      <p:ext uri="{BB962C8B-B14F-4D97-AF65-F5344CB8AC3E}">
        <p14:creationId xmlns:p14="http://schemas.microsoft.com/office/powerpoint/2010/main" val="21265848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188529" y="2996119"/>
            <a:ext cx="10185054" cy="1689305"/>
          </a:xfrm>
        </p:spPr>
        <p:txBody>
          <a:bodyPr/>
          <a:lstStyle/>
          <a:p>
            <a:r>
              <a:rPr lang="en-US" sz="9600" dirty="0"/>
              <a:t>THANK YOU</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{A21EFE58-422C-42B0-B523-346F75163E5C}tf78438558_win32</Template>
  <TotalTime>215</TotalTime>
  <Words>436</Words>
  <Application>Microsoft Office PowerPoint</Application>
  <PresentationFormat>Widescreen</PresentationFormat>
  <Paragraphs>32</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vt:lpstr>
      <vt:lpstr>Arial Black</vt:lpstr>
      <vt:lpstr>Sabon Next LT</vt:lpstr>
      <vt:lpstr>Söhne</vt:lpstr>
      <vt:lpstr>Times New Roman</vt:lpstr>
      <vt:lpstr>Wingdings</vt:lpstr>
      <vt:lpstr>Office Theme</vt:lpstr>
      <vt:lpstr>  Music recommendation   system    </vt:lpstr>
      <vt:lpstr>TEAM MEMBERS:</vt:lpstr>
      <vt:lpstr>SUB-TOPICS</vt:lpstr>
      <vt:lpstr>Introduction</vt:lpstr>
      <vt:lpstr>PowerPoint Presentation</vt:lpstr>
      <vt:lpstr>Problem identification:  </vt:lpstr>
      <vt:lpstr>Objective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subject/>
  <dc:creator>Abishek S - [CB.EN.U4CCE21003]</dc:creator>
  <cp:lastModifiedBy>pirai soodan</cp:lastModifiedBy>
  <cp:revision>12</cp:revision>
  <dcterms:created xsi:type="dcterms:W3CDTF">2023-06-05T15:25:19Z</dcterms:created>
  <dcterms:modified xsi:type="dcterms:W3CDTF">2024-01-11T17:42:41Z</dcterms:modified>
</cp:coreProperties>
</file>