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324" r:id="rId2"/>
    <p:sldId id="308" r:id="rId3"/>
    <p:sldId id="326" r:id="rId4"/>
    <p:sldId id="327" r:id="rId5"/>
    <p:sldId id="328" r:id="rId6"/>
    <p:sldId id="317" r:id="rId7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9"/>
    </p:embeddedFon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Encode Sans Semi Condense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EEB"/>
    <a:srgbClr val="0BB2F2"/>
    <a:srgbClr val="192E40"/>
    <a:srgbClr val="86CD76"/>
    <a:srgbClr val="5FC2F2"/>
    <a:srgbClr val="DCDCDC"/>
    <a:srgbClr val="5B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EE4FEF-D57E-4A93-ADC2-CB7565F23024}">
  <a:tblStyle styleId="{BDEE4FEF-D57E-4A93-ADC2-CB7565F23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e33d863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e33d863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6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e33d863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e33d863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19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fe33d863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fe33d863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21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8;p28">
            <a:extLst>
              <a:ext uri="{FF2B5EF4-FFF2-40B4-BE49-F238E27FC236}">
                <a16:creationId xmlns:a16="http://schemas.microsoft.com/office/drawing/2014/main" id="{1C6E1749-B57B-4043-83C2-59FBA5A7BDFD}"/>
              </a:ext>
            </a:extLst>
          </p:cNvPr>
          <p:cNvSpPr txBox="1">
            <a:spLocks/>
          </p:cNvSpPr>
          <p:nvPr/>
        </p:nvSpPr>
        <p:spPr>
          <a:xfrm>
            <a:off x="1" y="720165"/>
            <a:ext cx="9143999" cy="1729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Berlin Sans FB Demi" panose="020E0802020502020306" pitchFamily="34" charset="0"/>
              </a:rPr>
              <a:t>Team </a:t>
            </a:r>
          </a:p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Berlin Sans FB Demi" panose="020E0802020502020306" pitchFamily="34" charset="0"/>
              </a:rPr>
              <a:t>Data Geeks</a:t>
            </a:r>
            <a:endParaRPr lang="en-US" sz="6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A90989C4-089A-49EF-96F7-2C175FA99769}"/>
              </a:ext>
            </a:extLst>
          </p:cNvPr>
          <p:cNvSpPr txBox="1">
            <a:spLocks/>
          </p:cNvSpPr>
          <p:nvPr/>
        </p:nvSpPr>
        <p:spPr>
          <a:xfrm>
            <a:off x="4727037" y="2946641"/>
            <a:ext cx="2220371" cy="1869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K. Sutharsan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I. </a:t>
            </a:r>
            <a:r>
              <a:rPr lang="en-US" sz="2400" b="1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Jayatharan</a:t>
            </a:r>
            <a:endParaRPr lang="en-US" sz="2400" b="1" dirty="0">
              <a:solidFill>
                <a:schemeClr val="bg2">
                  <a:lumMod val="90000"/>
                  <a:lumOff val="10000"/>
                </a:schemeClr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S. </a:t>
            </a:r>
            <a:r>
              <a:rPr lang="en-US" sz="2400" b="1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Piramilan</a:t>
            </a:r>
            <a:endParaRPr lang="en-US" sz="2400" b="1" dirty="0">
              <a:solidFill>
                <a:schemeClr val="bg2">
                  <a:lumMod val="90000"/>
                  <a:lumOff val="10000"/>
                </a:schemeClr>
              </a:solidFill>
              <a:latin typeface="Bookman Old Style" panose="0205060405050502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Y. </a:t>
            </a:r>
            <a:r>
              <a:rPr lang="en-US" sz="2400" b="1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Bookman Old Style" panose="02050604050505020204" pitchFamily="18" charset="0"/>
              </a:rPr>
              <a:t>Dilaxiha</a:t>
            </a:r>
            <a:endParaRPr lang="en-US" sz="2400" b="1" dirty="0">
              <a:solidFill>
                <a:schemeClr val="bg2">
                  <a:lumMod val="90000"/>
                  <a:lumOff val="1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Google Shape;332;p43">
            <a:extLst>
              <a:ext uri="{FF2B5EF4-FFF2-40B4-BE49-F238E27FC236}">
                <a16:creationId xmlns:a16="http://schemas.microsoft.com/office/drawing/2014/main" id="{B4BC35DF-E15D-4EFF-B517-A3BC978CFC1D}"/>
              </a:ext>
            </a:extLst>
          </p:cNvPr>
          <p:cNvSpPr/>
          <p:nvPr/>
        </p:nvSpPr>
        <p:spPr>
          <a:xfrm>
            <a:off x="2760303" y="2538065"/>
            <a:ext cx="3623388" cy="6548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92E40"/>
              </a:gs>
              <a:gs pos="0">
                <a:srgbClr val="002060"/>
              </a:gs>
              <a:gs pos="97000">
                <a:srgbClr val="00B050"/>
              </a:gs>
            </a:gsLst>
            <a:lin ang="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22BAC-0EAD-4778-8854-38577A6520E7}"/>
              </a:ext>
            </a:extLst>
          </p:cNvPr>
          <p:cNvGrpSpPr/>
          <p:nvPr/>
        </p:nvGrpSpPr>
        <p:grpSpPr>
          <a:xfrm>
            <a:off x="-1" y="0"/>
            <a:ext cx="9143998" cy="222905"/>
            <a:chOff x="-1" y="0"/>
            <a:chExt cx="9143998" cy="2229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8793EA-174D-4614-841C-780EF168C86B}"/>
                </a:ext>
              </a:extLst>
            </p:cNvPr>
            <p:cNvSpPr/>
            <p:nvPr/>
          </p:nvSpPr>
          <p:spPr>
            <a:xfrm>
              <a:off x="-1" y="0"/>
              <a:ext cx="7932145" cy="222905"/>
            </a:xfrm>
            <a:prstGeom prst="rect">
              <a:avLst/>
            </a:prstGeom>
            <a:solidFill>
              <a:srgbClr val="0BB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F66753-6F54-4E6C-A834-8267DD393FC7}"/>
                </a:ext>
              </a:extLst>
            </p:cNvPr>
            <p:cNvSpPr/>
            <p:nvPr/>
          </p:nvSpPr>
          <p:spPr>
            <a:xfrm>
              <a:off x="7932144" y="0"/>
              <a:ext cx="1211853" cy="222905"/>
            </a:xfrm>
            <a:prstGeom prst="rect">
              <a:avLst/>
            </a:prstGeom>
            <a:solidFill>
              <a:srgbClr val="86C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80;p30">
            <a:extLst>
              <a:ext uri="{FF2B5EF4-FFF2-40B4-BE49-F238E27FC236}">
                <a16:creationId xmlns:a16="http://schemas.microsoft.com/office/drawing/2014/main" id="{3CDA8A80-44A7-42CC-9B63-492CBE32BD5E}"/>
              </a:ext>
            </a:extLst>
          </p:cNvPr>
          <p:cNvSpPr txBox="1">
            <a:spLocks/>
          </p:cNvSpPr>
          <p:nvPr/>
        </p:nvSpPr>
        <p:spPr>
          <a:xfrm>
            <a:off x="1712847" y="364197"/>
            <a:ext cx="5718300" cy="267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Bookman Old Style" panose="02050604050505020204" pitchFamily="18" charset="0"/>
              </a:rPr>
              <a:t>ICDS Mini Hackathon - 2021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1E7AD1-AABA-4010-8BC1-8A43CCB3EB7D}"/>
              </a:ext>
            </a:extLst>
          </p:cNvPr>
          <p:cNvGrpSpPr/>
          <p:nvPr/>
        </p:nvGrpSpPr>
        <p:grpSpPr>
          <a:xfrm>
            <a:off x="-2" y="-669"/>
            <a:ext cx="9143998" cy="222905"/>
            <a:chOff x="-1" y="-21669"/>
            <a:chExt cx="9143998" cy="2229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94B909-D5CE-43B6-A949-20629CF81DE1}"/>
                </a:ext>
              </a:extLst>
            </p:cNvPr>
            <p:cNvSpPr/>
            <p:nvPr/>
          </p:nvSpPr>
          <p:spPr>
            <a:xfrm>
              <a:off x="-1" y="-21669"/>
              <a:ext cx="7932145" cy="222905"/>
            </a:xfrm>
            <a:prstGeom prst="rect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0">
                  <a:schemeClr val="tx2">
                    <a:lumMod val="1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E6E047-A126-4985-8A8A-9B21EA30F41A}"/>
                </a:ext>
              </a:extLst>
            </p:cNvPr>
            <p:cNvSpPr/>
            <p:nvPr/>
          </p:nvSpPr>
          <p:spPr>
            <a:xfrm>
              <a:off x="7932144" y="-21669"/>
              <a:ext cx="1211853" cy="222905"/>
            </a:xfrm>
            <a:prstGeom prst="rect">
              <a:avLst/>
            </a:prstGeom>
            <a:gradFill>
              <a:gsLst>
                <a:gs pos="9000">
                  <a:srgbClr val="192E40"/>
                </a:gs>
                <a:gs pos="100000">
                  <a:srgbClr val="00B05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9BCDA-DA16-41D4-BB16-7D523BA99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b="2963"/>
          <a:stretch>
            <a:fillRect/>
          </a:stretch>
        </p:blipFill>
        <p:spPr bwMode="auto">
          <a:xfrm>
            <a:off x="2506666" y="2862453"/>
            <a:ext cx="2220371" cy="2038045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0"/>
              </a:schemeClr>
            </a:glow>
            <a:softEdge rad="762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49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91A65-A68E-41C3-8F5B-BFAACFC01AD0}"/>
              </a:ext>
            </a:extLst>
          </p:cNvPr>
          <p:cNvSpPr txBox="1"/>
          <p:nvPr/>
        </p:nvSpPr>
        <p:spPr>
          <a:xfrm>
            <a:off x="0" y="1115734"/>
            <a:ext cx="8797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Google Cloud Vision allows us to do very powerful image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Google Vision API provides a RESTful interface that quickly analyses image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It allows us to easily integrate vision detection features face and landmark detection, optical character recognition (OCR) etc.…</a:t>
            </a:r>
          </a:p>
        </p:txBody>
      </p:sp>
      <p:sp>
        <p:nvSpPr>
          <p:cNvPr id="7" name="Google Shape;206;p32">
            <a:extLst>
              <a:ext uri="{FF2B5EF4-FFF2-40B4-BE49-F238E27FC236}">
                <a16:creationId xmlns:a16="http://schemas.microsoft.com/office/drawing/2014/main" id="{40CEDB94-F737-4452-A943-D685A19A2B1F}"/>
              </a:ext>
            </a:extLst>
          </p:cNvPr>
          <p:cNvSpPr/>
          <p:nvPr/>
        </p:nvSpPr>
        <p:spPr>
          <a:xfrm>
            <a:off x="259969" y="747875"/>
            <a:ext cx="5246528" cy="457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2EF64-C02C-4633-B640-FD139D1C9894}"/>
              </a:ext>
            </a:extLst>
          </p:cNvPr>
          <p:cNvSpPr txBox="1">
            <a:spLocks/>
          </p:cNvSpPr>
          <p:nvPr/>
        </p:nvSpPr>
        <p:spPr>
          <a:xfrm>
            <a:off x="101855" y="57150"/>
            <a:ext cx="5987446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Bookman Old Style" panose="02050604050505020204" pitchFamily="18" charset="0"/>
              </a:rPr>
              <a:t>Google Vision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A25BA6-1E50-484A-9EEB-A107707B13D9}"/>
              </a:ext>
            </a:extLst>
          </p:cNvPr>
          <p:cNvGrpSpPr/>
          <p:nvPr/>
        </p:nvGrpSpPr>
        <p:grpSpPr>
          <a:xfrm>
            <a:off x="0" y="5097781"/>
            <a:ext cx="9143998" cy="45719"/>
            <a:chOff x="-1" y="0"/>
            <a:chExt cx="9143998" cy="222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26BA38-A197-426D-BD0A-037DEB124F01}"/>
                </a:ext>
              </a:extLst>
            </p:cNvPr>
            <p:cNvSpPr/>
            <p:nvPr/>
          </p:nvSpPr>
          <p:spPr>
            <a:xfrm>
              <a:off x="-1" y="0"/>
              <a:ext cx="7932145" cy="222905"/>
            </a:xfrm>
            <a:prstGeom prst="rect">
              <a:avLst/>
            </a:prstGeom>
            <a:solidFill>
              <a:srgbClr val="0BB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B104A8-37FB-410D-BAD0-BC3AF823E20E}"/>
                </a:ext>
              </a:extLst>
            </p:cNvPr>
            <p:cNvSpPr/>
            <p:nvPr/>
          </p:nvSpPr>
          <p:spPr>
            <a:xfrm>
              <a:off x="7932144" y="0"/>
              <a:ext cx="1211853" cy="222905"/>
            </a:xfrm>
            <a:prstGeom prst="rect">
              <a:avLst/>
            </a:prstGeom>
            <a:solidFill>
              <a:srgbClr val="86C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75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91A65-A68E-41C3-8F5B-BFAACFC01AD0}"/>
              </a:ext>
            </a:extLst>
          </p:cNvPr>
          <p:cNvSpPr txBox="1"/>
          <p:nvPr/>
        </p:nvSpPr>
        <p:spPr>
          <a:xfrm>
            <a:off x="0" y="1047937"/>
            <a:ext cx="8797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tried to get the bounding box coordinates of the words which have the phrase “total”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Then we checked the bounding boxes which are in the center line of the previous bounding box.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Then we looked for floating-point numbers inside the bounding boxes.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Finally, we got the maximum floating-point number from them as the total value.</a:t>
            </a:r>
          </a:p>
        </p:txBody>
      </p:sp>
      <p:sp>
        <p:nvSpPr>
          <p:cNvPr id="7" name="Google Shape;206;p32">
            <a:extLst>
              <a:ext uri="{FF2B5EF4-FFF2-40B4-BE49-F238E27FC236}">
                <a16:creationId xmlns:a16="http://schemas.microsoft.com/office/drawing/2014/main" id="{40CEDB94-F737-4452-A943-D685A19A2B1F}"/>
              </a:ext>
            </a:extLst>
          </p:cNvPr>
          <p:cNvSpPr/>
          <p:nvPr/>
        </p:nvSpPr>
        <p:spPr>
          <a:xfrm>
            <a:off x="233695" y="717430"/>
            <a:ext cx="2740617" cy="663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2EF64-C02C-4633-B640-FD139D1C9894}"/>
              </a:ext>
            </a:extLst>
          </p:cNvPr>
          <p:cNvSpPr txBox="1">
            <a:spLocks/>
          </p:cNvSpPr>
          <p:nvPr/>
        </p:nvSpPr>
        <p:spPr>
          <a:xfrm>
            <a:off x="114020" y="0"/>
            <a:ext cx="545690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Bookman Old Style" panose="02050604050505020204" pitchFamily="18" charset="0"/>
              </a:rPr>
              <a:t>Approach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A25BA6-1E50-484A-9EEB-A107707B13D9}"/>
              </a:ext>
            </a:extLst>
          </p:cNvPr>
          <p:cNvGrpSpPr/>
          <p:nvPr/>
        </p:nvGrpSpPr>
        <p:grpSpPr>
          <a:xfrm>
            <a:off x="0" y="5097781"/>
            <a:ext cx="9143998" cy="45719"/>
            <a:chOff x="-1" y="0"/>
            <a:chExt cx="9143998" cy="222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26BA38-A197-426D-BD0A-037DEB124F01}"/>
                </a:ext>
              </a:extLst>
            </p:cNvPr>
            <p:cNvSpPr/>
            <p:nvPr/>
          </p:nvSpPr>
          <p:spPr>
            <a:xfrm>
              <a:off x="-1" y="0"/>
              <a:ext cx="7932145" cy="222905"/>
            </a:xfrm>
            <a:prstGeom prst="rect">
              <a:avLst/>
            </a:prstGeom>
            <a:solidFill>
              <a:srgbClr val="0BB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B104A8-37FB-410D-BAD0-BC3AF823E20E}"/>
                </a:ext>
              </a:extLst>
            </p:cNvPr>
            <p:cNvSpPr/>
            <p:nvPr/>
          </p:nvSpPr>
          <p:spPr>
            <a:xfrm>
              <a:off x="7932144" y="0"/>
              <a:ext cx="1211853" cy="222905"/>
            </a:xfrm>
            <a:prstGeom prst="rect">
              <a:avLst/>
            </a:prstGeom>
            <a:solidFill>
              <a:srgbClr val="86C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91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D799C2-A92F-4B7D-AC31-EF21FD14F649}"/>
              </a:ext>
            </a:extLst>
          </p:cNvPr>
          <p:cNvGrpSpPr/>
          <p:nvPr/>
        </p:nvGrpSpPr>
        <p:grpSpPr>
          <a:xfrm>
            <a:off x="0" y="5097781"/>
            <a:ext cx="9143998" cy="45719"/>
            <a:chOff x="-1" y="0"/>
            <a:chExt cx="9143998" cy="2229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96537-3482-4DA6-A4BD-67E692124249}"/>
                </a:ext>
              </a:extLst>
            </p:cNvPr>
            <p:cNvSpPr/>
            <p:nvPr/>
          </p:nvSpPr>
          <p:spPr>
            <a:xfrm>
              <a:off x="-1" y="0"/>
              <a:ext cx="7932145" cy="222905"/>
            </a:xfrm>
            <a:prstGeom prst="rect">
              <a:avLst/>
            </a:prstGeom>
            <a:solidFill>
              <a:srgbClr val="0BB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64E262-15B3-482A-8FDD-CBA727D2927F}"/>
                </a:ext>
              </a:extLst>
            </p:cNvPr>
            <p:cNvSpPr/>
            <p:nvPr/>
          </p:nvSpPr>
          <p:spPr>
            <a:xfrm>
              <a:off x="7932144" y="0"/>
              <a:ext cx="1211853" cy="222905"/>
            </a:xfrm>
            <a:prstGeom prst="rect">
              <a:avLst/>
            </a:prstGeom>
            <a:solidFill>
              <a:srgbClr val="86C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6FB8DB-50D7-487F-99A9-1A50D08662F5}"/>
              </a:ext>
            </a:extLst>
          </p:cNvPr>
          <p:cNvSpPr txBox="1"/>
          <p:nvPr/>
        </p:nvSpPr>
        <p:spPr>
          <a:xfrm>
            <a:off x="0" y="155571"/>
            <a:ext cx="879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tried to build an app which takes a set of invoice images as input and give the total bill value with corresponding image names as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2B55F-A738-41B0-868E-B00E6335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4103" y="1042015"/>
            <a:ext cx="3135950" cy="3437931"/>
          </a:xfrm>
          <a:prstGeom prst="rect">
            <a:avLst/>
          </a:prstGeom>
          <a:effectLst>
            <a:glow rad="76200">
              <a:schemeClr val="accent1">
                <a:alpha val="75000"/>
              </a:schemeClr>
            </a:glow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02544-5369-4731-A720-92622343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1716" y="1042015"/>
            <a:ext cx="3135268" cy="3437931"/>
          </a:xfrm>
          <a:prstGeom prst="rect">
            <a:avLst/>
          </a:prstGeom>
          <a:effectLst>
            <a:glow rad="76200">
              <a:schemeClr val="accent1">
                <a:alpha val="75000"/>
              </a:schemeClr>
            </a:glow>
            <a:softEdge rad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1D5780-800F-40C1-9D14-D825D6B8A4BE}"/>
              </a:ext>
            </a:extLst>
          </p:cNvPr>
          <p:cNvSpPr txBox="1"/>
          <p:nvPr/>
        </p:nvSpPr>
        <p:spPr>
          <a:xfrm>
            <a:off x="839650" y="4618195"/>
            <a:ext cx="299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ookman Old Style" panose="02050604050505020204" pitchFamily="18" charset="0"/>
              </a:rPr>
              <a:t>Figure 1: Interface of the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756E0-3620-4E36-950B-7D39DB43A163}"/>
              </a:ext>
            </a:extLst>
          </p:cNvPr>
          <p:cNvSpPr txBox="1"/>
          <p:nvPr/>
        </p:nvSpPr>
        <p:spPr>
          <a:xfrm>
            <a:off x="5314103" y="4618195"/>
            <a:ext cx="2996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ookman Old Style" panose="02050604050505020204" pitchFamily="18" charset="0"/>
              </a:rPr>
              <a:t>Figure 2: App interface with output</a:t>
            </a:r>
          </a:p>
        </p:txBody>
      </p:sp>
    </p:spTree>
    <p:extLst>
      <p:ext uri="{BB962C8B-B14F-4D97-AF65-F5344CB8AC3E}">
        <p14:creationId xmlns:p14="http://schemas.microsoft.com/office/powerpoint/2010/main" val="81461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A91A65-A68E-41C3-8F5B-BFAACFC01AD0}"/>
              </a:ext>
            </a:extLst>
          </p:cNvPr>
          <p:cNvSpPr txBox="1"/>
          <p:nvPr/>
        </p:nvSpPr>
        <p:spPr>
          <a:xfrm>
            <a:off x="0" y="1047937"/>
            <a:ext cx="879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The bills had several names for TOTAL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couldn’t be able to identify any model for extract the total bill amount</a:t>
            </a:r>
          </a:p>
        </p:txBody>
      </p:sp>
      <p:sp>
        <p:nvSpPr>
          <p:cNvPr id="7" name="Google Shape;206;p32">
            <a:extLst>
              <a:ext uri="{FF2B5EF4-FFF2-40B4-BE49-F238E27FC236}">
                <a16:creationId xmlns:a16="http://schemas.microsoft.com/office/drawing/2014/main" id="{40CEDB94-F737-4452-A943-D685A19A2B1F}"/>
              </a:ext>
            </a:extLst>
          </p:cNvPr>
          <p:cNvSpPr/>
          <p:nvPr/>
        </p:nvSpPr>
        <p:spPr>
          <a:xfrm>
            <a:off x="233695" y="717430"/>
            <a:ext cx="2740617" cy="6634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2EF64-C02C-4633-B640-FD139D1C9894}"/>
              </a:ext>
            </a:extLst>
          </p:cNvPr>
          <p:cNvSpPr txBox="1">
            <a:spLocks/>
          </p:cNvSpPr>
          <p:nvPr/>
        </p:nvSpPr>
        <p:spPr>
          <a:xfrm>
            <a:off x="114020" y="0"/>
            <a:ext cx="545690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Bookman Old Style" panose="02050604050505020204" pitchFamily="18" charset="0"/>
              </a:rPr>
              <a:t>Challenges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A25BA6-1E50-484A-9EEB-A107707B13D9}"/>
              </a:ext>
            </a:extLst>
          </p:cNvPr>
          <p:cNvGrpSpPr/>
          <p:nvPr/>
        </p:nvGrpSpPr>
        <p:grpSpPr>
          <a:xfrm>
            <a:off x="0" y="5097781"/>
            <a:ext cx="9143998" cy="45719"/>
            <a:chOff x="-1" y="0"/>
            <a:chExt cx="9143998" cy="222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26BA38-A197-426D-BD0A-037DEB124F01}"/>
                </a:ext>
              </a:extLst>
            </p:cNvPr>
            <p:cNvSpPr/>
            <p:nvPr/>
          </p:nvSpPr>
          <p:spPr>
            <a:xfrm>
              <a:off x="-1" y="0"/>
              <a:ext cx="7932145" cy="222905"/>
            </a:xfrm>
            <a:prstGeom prst="rect">
              <a:avLst/>
            </a:prstGeom>
            <a:solidFill>
              <a:srgbClr val="0BB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B104A8-37FB-410D-BAD0-BC3AF823E20E}"/>
                </a:ext>
              </a:extLst>
            </p:cNvPr>
            <p:cNvSpPr/>
            <p:nvPr/>
          </p:nvSpPr>
          <p:spPr>
            <a:xfrm>
              <a:off x="7932144" y="0"/>
              <a:ext cx="1211853" cy="222905"/>
            </a:xfrm>
            <a:prstGeom prst="rect">
              <a:avLst/>
            </a:prstGeom>
            <a:solidFill>
              <a:srgbClr val="86C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2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iness PowerPoint Presentation Template | Slidebazaar">
            <a:extLst>
              <a:ext uri="{FF2B5EF4-FFF2-40B4-BE49-F238E27FC236}">
                <a16:creationId xmlns:a16="http://schemas.microsoft.com/office/drawing/2014/main" id="{EA937B48-2B14-4DCD-BCE2-03E5DADB7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t="9705"/>
          <a:stretch/>
        </p:blipFill>
        <p:spPr bwMode="auto">
          <a:xfrm>
            <a:off x="-1" y="0"/>
            <a:ext cx="9163569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40840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197</Words>
  <Application>Microsoft Office PowerPoint</Application>
  <PresentationFormat>On-screen Show (16:9)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Encode Sans Semi Condensed</vt:lpstr>
      <vt:lpstr>Berlin Sans FB Demi</vt:lpstr>
      <vt:lpstr>Bookman Old Style</vt:lpstr>
      <vt:lpstr>Arial</vt:lpstr>
      <vt:lpstr>Modern Annual Report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in Satellite Images</dc:title>
  <dc:creator>Suthakaran Kesavan</dc:creator>
  <cp:lastModifiedBy>Sutharsan Kesavan</cp:lastModifiedBy>
  <cp:revision>62</cp:revision>
  <dcterms:created xsi:type="dcterms:W3CDTF">2020-12-02T19:40:34Z</dcterms:created>
  <dcterms:modified xsi:type="dcterms:W3CDTF">2021-06-26T23:08:48Z</dcterms:modified>
</cp:coreProperties>
</file>