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Poppins" panose="00000500000000000000" pitchFamily="2" charset="0"/>
      <p:regular r:id="rId14"/>
      <p:bold r:id="rId15"/>
      <p:italic r:id="rId16"/>
      <p:boldItalic r:id="rId17"/>
    </p:embeddedFont>
    <p:embeddedFont>
      <p:font typeface="Tomorrow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9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62120"/>
            <a:chOff x="0" y="0"/>
            <a:chExt cx="4816593" cy="270278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2781"/>
            </a:xfrm>
            <a:custGeom>
              <a:avLst/>
              <a:gdLst/>
              <a:ahLst/>
              <a:cxnLst/>
              <a:rect l="l" t="t" r="r" b="b"/>
              <a:pathLst>
                <a:path w="4816592" h="2702781">
                  <a:moveTo>
                    <a:pt x="0" y="0"/>
                  </a:moveTo>
                  <a:lnTo>
                    <a:pt x="4816592" y="0"/>
                  </a:lnTo>
                  <a:lnTo>
                    <a:pt x="4816592" y="2702781"/>
                  </a:lnTo>
                  <a:lnTo>
                    <a:pt x="0" y="2702781"/>
                  </a:lnTo>
                  <a:close/>
                </a:path>
              </a:pathLst>
            </a:custGeom>
            <a:solidFill>
              <a:srgbClr val="0D232D">
                <a:alpha val="32941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27599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3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600950" y="7236753"/>
            <a:ext cx="3086100" cy="492728"/>
            <a:chOff x="0" y="0"/>
            <a:chExt cx="812800" cy="12977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129772"/>
            </a:xfrm>
            <a:custGeom>
              <a:avLst/>
              <a:gdLst/>
              <a:ahLst/>
              <a:cxnLst/>
              <a:rect l="l" t="t" r="r" b="b"/>
              <a:pathLst>
                <a:path w="812800" h="129772">
                  <a:moveTo>
                    <a:pt x="64886" y="0"/>
                  </a:moveTo>
                  <a:lnTo>
                    <a:pt x="747914" y="0"/>
                  </a:lnTo>
                  <a:cubicBezTo>
                    <a:pt x="765123" y="0"/>
                    <a:pt x="781627" y="6836"/>
                    <a:pt x="793795" y="19005"/>
                  </a:cubicBezTo>
                  <a:cubicBezTo>
                    <a:pt x="805964" y="31173"/>
                    <a:pt x="812800" y="47677"/>
                    <a:pt x="812800" y="64886"/>
                  </a:cubicBezTo>
                  <a:lnTo>
                    <a:pt x="812800" y="64886"/>
                  </a:lnTo>
                  <a:cubicBezTo>
                    <a:pt x="812800" y="82095"/>
                    <a:pt x="805964" y="98599"/>
                    <a:pt x="793795" y="110767"/>
                  </a:cubicBezTo>
                  <a:cubicBezTo>
                    <a:pt x="781627" y="122936"/>
                    <a:pt x="765123" y="129772"/>
                    <a:pt x="747914" y="129772"/>
                  </a:cubicBezTo>
                  <a:lnTo>
                    <a:pt x="64886" y="129772"/>
                  </a:lnTo>
                  <a:cubicBezTo>
                    <a:pt x="47677" y="129772"/>
                    <a:pt x="31173" y="122936"/>
                    <a:pt x="19005" y="110767"/>
                  </a:cubicBezTo>
                  <a:cubicBezTo>
                    <a:pt x="6836" y="98599"/>
                    <a:pt x="0" y="82095"/>
                    <a:pt x="0" y="64886"/>
                  </a:cubicBezTo>
                  <a:lnTo>
                    <a:pt x="0" y="64886"/>
                  </a:lnTo>
                  <a:cubicBezTo>
                    <a:pt x="0" y="47677"/>
                    <a:pt x="6836" y="31173"/>
                    <a:pt x="19005" y="19005"/>
                  </a:cubicBezTo>
                  <a:cubicBezTo>
                    <a:pt x="31173" y="6836"/>
                    <a:pt x="47677" y="0"/>
                    <a:pt x="64886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57150"/>
              <a:ext cx="812800" cy="1869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151762" y="7215473"/>
            <a:ext cx="535288" cy="535288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3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0358639" y="7333291"/>
            <a:ext cx="159633" cy="299653"/>
          </a:xfrm>
          <a:custGeom>
            <a:avLst/>
            <a:gdLst/>
            <a:ahLst/>
            <a:cxnLst/>
            <a:rect l="l" t="t" r="r" b="b"/>
            <a:pathLst>
              <a:path w="159633" h="299653">
                <a:moveTo>
                  <a:pt x="0" y="0"/>
                </a:moveTo>
                <a:lnTo>
                  <a:pt x="159633" y="0"/>
                </a:lnTo>
                <a:lnTo>
                  <a:pt x="159633" y="299652"/>
                </a:lnTo>
                <a:lnTo>
                  <a:pt x="0" y="2996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2895600" y="2756283"/>
            <a:ext cx="12241798" cy="4154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15"/>
              </a:lnSpc>
            </a:pPr>
            <a:r>
              <a:rPr lang="en-US" sz="8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omorrow"/>
                <a:ea typeface="Tomorrow"/>
                <a:cs typeface="Tomorrow"/>
                <a:sym typeface="Tomorrow"/>
              </a:rPr>
              <a:t>Think Before You Click – Outsmarting Phishing Attacks</a:t>
            </a:r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CD655CFB-FFF1-630B-D15F-485323E144CD}"/>
              </a:ext>
            </a:extLst>
          </p:cNvPr>
          <p:cNvSpPr txBox="1"/>
          <p:nvPr/>
        </p:nvSpPr>
        <p:spPr>
          <a:xfrm>
            <a:off x="12420600" y="9029700"/>
            <a:ext cx="495607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Kengatharan</a:t>
            </a: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Piranavi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F889856-E4D0-CC95-79CD-35614B576794}"/>
              </a:ext>
            </a:extLst>
          </p:cNvPr>
          <p:cNvSpPr txBox="1"/>
          <p:nvPr/>
        </p:nvSpPr>
        <p:spPr>
          <a:xfrm>
            <a:off x="4457233" y="1049858"/>
            <a:ext cx="10135533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omorrow"/>
                <a:ea typeface="Tomorrow"/>
                <a:cs typeface="Tomorrow"/>
                <a:sym typeface="Tomorrow"/>
              </a:rPr>
              <a:t>Tools and Protection</a:t>
            </a: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7D7EC902-32E3-CE81-9470-ABB5205B2967}"/>
              </a:ext>
            </a:extLst>
          </p:cNvPr>
          <p:cNvSpPr txBox="1"/>
          <p:nvPr/>
        </p:nvSpPr>
        <p:spPr>
          <a:xfrm>
            <a:off x="2438400" y="3357961"/>
            <a:ext cx="9032862" cy="46787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🛡️ </a:t>
            </a:r>
            <a:r>
              <a:rPr lang="en-US" sz="2800" i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these to protect yourself :</a:t>
            </a:r>
          </a:p>
          <a:p>
            <a:pPr algn="just"/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Spam filters and email scanning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Two-Factor Authentication (2FA)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Antivirus and endpoint protection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Keep operating systems and software updated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Attend cybersecurity awareness training regularly</a:t>
            </a:r>
          </a:p>
        </p:txBody>
      </p:sp>
      <p:pic>
        <p:nvPicPr>
          <p:cNvPr id="9218" name="Picture 2" descr="Phishing Protection Software: The Best Security Tools for Users - DuoCircle">
            <a:extLst>
              <a:ext uri="{FF2B5EF4-FFF2-40B4-BE49-F238E27FC236}">
                <a16:creationId xmlns:a16="http://schemas.microsoft.com/office/drawing/2014/main" id="{EE22F4B0-2110-F4B7-A3FF-F60EDC22A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167" b="97167" l="7444" r="94000">
                        <a14:foregroundMark x1="57444" y1="5167" x2="62778" y2="61500"/>
                        <a14:foregroundMark x1="86778" y1="37167" x2="73889" y2="60667"/>
                        <a14:foregroundMark x1="73889" y1="60667" x2="73778" y2="61500"/>
                        <a14:foregroundMark x1="91667" y1="60333" x2="41222" y2="85667"/>
                        <a14:foregroundMark x1="41222" y1="85667" x2="32444" y2="84000"/>
                        <a14:foregroundMark x1="32444" y1="84000" x2="13333" y2="86000"/>
                        <a14:foregroundMark x1="13333" y1="86000" x2="10111" y2="76000"/>
                        <a14:foregroundMark x1="10111" y1="76000" x2="9556" y2="67500"/>
                        <a14:foregroundMark x1="9556" y1="67500" x2="11444" y2="54333"/>
                        <a14:foregroundMark x1="11444" y1="54333" x2="17000" y2="44500"/>
                        <a14:foregroundMark x1="17000" y1="44500" x2="23000" y2="40333"/>
                        <a14:foregroundMark x1="23000" y1="40333" x2="28222" y2="32833"/>
                        <a14:foregroundMark x1="28222" y1="32833" x2="32222" y2="18667"/>
                        <a14:foregroundMark x1="32222" y1="18667" x2="38222" y2="8333"/>
                        <a14:foregroundMark x1="38222" y1="8333" x2="53889" y2="3500"/>
                        <a14:foregroundMark x1="53889" y1="3500" x2="64333" y2="13667"/>
                        <a14:foregroundMark x1="64333" y1="13667" x2="79000" y2="34333"/>
                        <a14:foregroundMark x1="79000" y1="34333" x2="88111" y2="42667"/>
                        <a14:foregroundMark x1="88111" y1="42667" x2="92667" y2="58833"/>
                        <a14:foregroundMark x1="92667" y1="58833" x2="93667" y2="69500"/>
                        <a14:foregroundMark x1="93667" y1="69500" x2="90667" y2="79333"/>
                        <a14:foregroundMark x1="90667" y1="79333" x2="90111" y2="87833"/>
                        <a14:foregroundMark x1="90111" y1="87833" x2="83222" y2="95833"/>
                        <a14:foregroundMark x1="83222" y1="95833" x2="73111" y2="93333"/>
                        <a14:foregroundMark x1="73111" y1="93333" x2="16444" y2="97333"/>
                        <a14:foregroundMark x1="16444" y1="97333" x2="13000" y2="94167"/>
                        <a14:foregroundMark x1="11000" y1="95167" x2="16333" y2="95167"/>
                        <a14:foregroundMark x1="46889" y1="14500" x2="45222" y2="53167"/>
                        <a14:foregroundMark x1="36778" y1="33833" x2="39333" y2="50500"/>
                        <a14:foregroundMark x1="92889" y1="48833" x2="94000" y2="54500"/>
                        <a14:foregroundMark x1="20889" y1="39500" x2="8667" y2="54667"/>
                        <a14:foregroundMark x1="8667" y1="54667" x2="7778" y2="80000"/>
                        <a14:foregroundMark x1="7778" y1="80000" x2="13222" y2="90000"/>
                        <a14:foregroundMark x1="18667" y1="41833" x2="10889" y2="50333"/>
                        <a14:foregroundMark x1="10889" y1="50333" x2="6222" y2="64167"/>
                        <a14:foregroundMark x1="6222" y1="64167" x2="5778" y2="73833"/>
                        <a14:foregroundMark x1="5778" y1="73833" x2="7667" y2="86000"/>
                        <a14:foregroundMark x1="7667" y1="86000" x2="10556" y2="92167"/>
                        <a14:foregroundMark x1="6000" y1="63167" x2="7444" y2="54167"/>
                        <a14:foregroundMark x1="7444" y1="54167" x2="10889" y2="47167"/>
                        <a14:foregroundMark x1="10889" y1="47167" x2="16778" y2="41167"/>
                        <a14:foregroundMark x1="16778" y1="41167" x2="17444" y2="41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00" y="1181100"/>
            <a:ext cx="7639050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6">
            <a:extLst>
              <a:ext uri="{FF2B5EF4-FFF2-40B4-BE49-F238E27FC236}">
                <a16:creationId xmlns:a16="http://schemas.microsoft.com/office/drawing/2014/main" id="{B638EED7-14F6-1067-AE0C-955C9384E013}"/>
              </a:ext>
            </a:extLst>
          </p:cNvPr>
          <p:cNvSpPr txBox="1"/>
          <p:nvPr/>
        </p:nvSpPr>
        <p:spPr>
          <a:xfrm>
            <a:off x="3837130" y="952500"/>
            <a:ext cx="10178754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omorrow"/>
                <a:ea typeface="Tomorrow"/>
                <a:cs typeface="Tomorrow"/>
                <a:sym typeface="Tomorrow"/>
              </a:rPr>
              <a:t>Conclusion &amp; Key Takeaways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D5463554-2952-BA0B-90C5-AFFFB1E5E062}"/>
              </a:ext>
            </a:extLst>
          </p:cNvPr>
          <p:cNvSpPr txBox="1"/>
          <p:nvPr/>
        </p:nvSpPr>
        <p:spPr>
          <a:xfrm>
            <a:off x="5181600" y="3543300"/>
            <a:ext cx="10178754" cy="3816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Always stay alert and cautious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Think before you click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Report suspicious activity—don’t assume someone else will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Use strong passwords and 2FA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Cybersecurity is everyone’s responsibility</a:t>
            </a:r>
          </a:p>
        </p:txBody>
      </p:sp>
      <p:pic>
        <p:nvPicPr>
          <p:cNvPr id="10242" name="Picture 2" descr="Key Takeaway Slide">
            <a:extLst>
              <a:ext uri="{FF2B5EF4-FFF2-40B4-BE49-F238E27FC236}">
                <a16:creationId xmlns:a16="http://schemas.microsoft.com/office/drawing/2014/main" id="{F493C3DA-5646-689B-5CEB-2140C8FE5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03" b="89855" l="1087" r="89946">
                        <a14:foregroundMark x1="1087" y1="57005" x2="17255" y2="59179"/>
                        <a14:foregroundMark x1="17255" y1="59179" x2="24457" y2="58937"/>
                        <a14:foregroundMark x1="24457" y1="58937" x2="25272" y2="46135"/>
                        <a14:foregroundMark x1="25272" y1="46135" x2="24185" y2="36957"/>
                        <a14:backgroundMark x1="63723" y1="33575" x2="74864" y2="90580"/>
                        <a14:backgroundMark x1="74864" y1="90580" x2="74864" y2="90580"/>
                        <a14:backgroundMark x1="47690" y1="36715" x2="61413" y2="99034"/>
                        <a14:backgroundMark x1="94837" y1="30193" x2="59103" y2="87681"/>
                        <a14:backgroundMark x1="59103" y1="87681" x2="57065" y2="86473"/>
                        <a14:backgroundMark x1="78261" y1="32609" x2="53804" y2="66667"/>
                        <a14:backgroundMark x1="66984" y1="30676" x2="46196" y2="78261"/>
                        <a14:backgroundMark x1="48505" y1="31159" x2="39130" y2="743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85900"/>
            <a:ext cx="12649200" cy="711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317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fessional thank you with elegant background | Premium Photo">
            <a:extLst>
              <a:ext uri="{FF2B5EF4-FFF2-40B4-BE49-F238E27FC236}">
                <a16:creationId xmlns:a16="http://schemas.microsoft.com/office/drawing/2014/main" id="{D020BCE5-7CA4-FD0C-D596-E34C51F6C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8288000" cy="1028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0663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/>
          <p:cNvSpPr txBox="1"/>
          <p:nvPr/>
        </p:nvSpPr>
        <p:spPr>
          <a:xfrm>
            <a:off x="1901365" y="810048"/>
            <a:ext cx="15628270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omorrow"/>
                <a:ea typeface="Tomorrow"/>
                <a:cs typeface="Tomorrow"/>
                <a:sym typeface="Tomorrow"/>
              </a:rPr>
              <a:t>Welcome to the Phishing Awareness Training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36EE3EAF-1F92-609B-44A0-980B0423782F}"/>
              </a:ext>
            </a:extLst>
          </p:cNvPr>
          <p:cNvSpPr txBox="1"/>
          <p:nvPr/>
        </p:nvSpPr>
        <p:spPr>
          <a:xfrm>
            <a:off x="2644877" y="2353466"/>
            <a:ext cx="135636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This training will help you recognize and prevent phishing attacks to protect yourself and your organization.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14FC7CD1-FBB0-24DC-19FD-7DFB230D0361}"/>
              </a:ext>
            </a:extLst>
          </p:cNvPr>
          <p:cNvSpPr txBox="1"/>
          <p:nvPr/>
        </p:nvSpPr>
        <p:spPr>
          <a:xfrm>
            <a:off x="3200400" y="7717682"/>
            <a:ext cx="13030200" cy="9848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3200" b="1" i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Poppins"/>
                <a:ea typeface="Poppins"/>
                <a:cs typeface="Poppins"/>
                <a:sym typeface="Poppins"/>
              </a:rPr>
              <a:t>“95% of cybersecurity breaches are caused by human error.” — IBM</a:t>
            </a:r>
          </a:p>
        </p:txBody>
      </p:sp>
      <p:pic>
        <p:nvPicPr>
          <p:cNvPr id="1026" name="Picture 2" descr="Free Phishing Training For Employees - Keepnet">
            <a:extLst>
              <a:ext uri="{FF2B5EF4-FFF2-40B4-BE49-F238E27FC236}">
                <a16:creationId xmlns:a16="http://schemas.microsoft.com/office/drawing/2014/main" id="{630EE956-12A6-90B1-A3F1-17372952D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974" l="9947" r="92782">
                        <a14:foregroundMark x1="50440" y1="41016" x2="85387" y2="62760"/>
                        <a14:foregroundMark x1="85387" y1="62760" x2="87852" y2="66406"/>
                        <a14:foregroundMark x1="89525" y1="42188" x2="89965" y2="63411"/>
                        <a14:foregroundMark x1="92782" y1="51302" x2="90317" y2="64193"/>
                        <a14:foregroundMark x1="84771" y1="37500" x2="67518" y2="66797"/>
                        <a14:foregroundMark x1="67518" y1="66797" x2="66637" y2="67578"/>
                        <a14:foregroundMark x1="68222" y1="38542" x2="73592" y2="71615"/>
                        <a14:foregroundMark x1="84595" y1="63802" x2="68486" y2="69792"/>
                        <a14:foregroundMark x1="68486" y1="69792" x2="61972" y2="68620"/>
                        <a14:foregroundMark x1="61972" y1="68620" x2="57482" y2="62370"/>
                        <a14:foregroundMark x1="57482" y1="62370" x2="50792" y2="58073"/>
                        <a14:foregroundMark x1="59771" y1="38542" x2="49208" y2="66146"/>
                        <a14:foregroundMark x1="50176" y1="38932" x2="52201" y2="69792"/>
                        <a14:foregroundMark x1="60475" y1="61979" x2="55898" y2="64193"/>
                        <a14:foregroundMark x1="55898" y1="64193" x2="51408" y2="68620"/>
                        <a14:foregroundMark x1="51408" y1="68620" x2="50440" y2="70964"/>
                        <a14:foregroundMark x1="48768" y1="66927" x2="48768" y2="71615"/>
                        <a14:foregroundMark x1="49472" y1="36589" x2="50704" y2="57292"/>
                        <a14:foregroundMark x1="53697" y1="36328" x2="50264" y2="37370"/>
                        <a14:foregroundMark x1="73856" y1="36719" x2="81514" y2="62109"/>
                        <a14:foregroundMark x1="81514" y1="62109" x2="81514" y2="62109"/>
                        <a14:foregroundMark x1="80898" y1="36328" x2="83011" y2="50000"/>
                        <a14:foregroundMark x1="82306" y1="63802" x2="82306" y2="70443"/>
                        <a14:foregroundMark x1="60475" y1="54948" x2="68574" y2="69792"/>
                        <a14:foregroundMark x1="68398" y1="44792" x2="58187" y2="44661"/>
                        <a14:foregroundMark x1="73151" y1="65234" x2="70423" y2="64583"/>
                        <a14:foregroundMark x1="66637" y1="65234" x2="66901" y2="66406"/>
                        <a14:foregroundMark x1="65845" y1="50651" x2="65845" y2="56641"/>
                        <a14:foregroundMark x1="60123" y1="40365" x2="69190" y2="40755"/>
                        <a14:foregroundMark x1="49736" y1="36589" x2="47133" y2="42818"/>
                        <a14:foregroundMark x1="46770" y1="46056" x2="46806" y2="49155"/>
                        <a14:foregroundMark x1="47799" y1="37500" x2="47799" y2="37500"/>
                        <a14:foregroundMark x1="47799" y1="36328" x2="47799" y2="36328"/>
                        <a14:backgroundMark x1="20687" y1="41797" x2="21919" y2="63411"/>
                        <a14:backgroundMark x1="47535" y1="34115" x2="41725" y2="36979"/>
                        <a14:backgroundMark x1="41725" y1="36979" x2="36884" y2="41927"/>
                        <a14:backgroundMark x1="36884" y1="41927" x2="34419" y2="61198"/>
                        <a14:backgroundMark x1="34419" y1="61198" x2="36356" y2="79948"/>
                        <a14:backgroundMark x1="36356" y1="79948" x2="36356" y2="79948"/>
                        <a14:backgroundMark x1="38996" y1="65625" x2="38996" y2="65625"/>
                        <a14:backgroundMark x1="42782" y1="69792" x2="42782" y2="69792"/>
                        <a14:backgroundMark x1="45775" y1="42578" x2="45511" y2="45833"/>
                        <a14:backgroundMark x1="46039" y1="49089" x2="45951" y2="51302"/>
                        <a14:backgroundMark x1="46303" y1="58984" x2="46303" y2="58984"/>
                        <a14:backgroundMark x1="45599" y1="57161" x2="45599" y2="57161"/>
                        <a14:backgroundMark x1="45775" y1="59375" x2="45775" y2="59375"/>
                        <a14:backgroundMark x1="45246" y1="58333" x2="45246" y2="583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29485"/>
            <a:ext cx="9856943" cy="6663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7334476" y="3325783"/>
            <a:ext cx="5744070" cy="6765450"/>
            <a:chOff x="0" y="0"/>
            <a:chExt cx="455234" cy="53618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5234" cy="536182"/>
            </a:xfrm>
            <a:custGeom>
              <a:avLst/>
              <a:gdLst/>
              <a:ahLst/>
              <a:cxnLst/>
              <a:rect l="l" t="t" r="r" b="b"/>
              <a:pathLst>
                <a:path w="455234" h="536182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3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5400000">
            <a:off x="15790365" y="-887740"/>
            <a:ext cx="5744070" cy="6765450"/>
            <a:chOff x="0" y="0"/>
            <a:chExt cx="455234" cy="53618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55234" cy="536182"/>
            </a:xfrm>
            <a:custGeom>
              <a:avLst/>
              <a:gdLst/>
              <a:ahLst/>
              <a:cxnLst/>
              <a:rect l="l" t="t" r="r" b="b"/>
              <a:pathLst>
                <a:path w="455234" h="536182">
                  <a:moveTo>
                    <a:pt x="203200" y="0"/>
                  </a:moveTo>
                  <a:lnTo>
                    <a:pt x="455234" y="0"/>
                  </a:lnTo>
                  <a:lnTo>
                    <a:pt x="252034" y="536182"/>
                  </a:lnTo>
                  <a:lnTo>
                    <a:pt x="0" y="536182"/>
                  </a:lnTo>
                  <a:lnTo>
                    <a:pt x="203200" y="0"/>
                  </a:lnTo>
                  <a:close/>
                </a:path>
              </a:pathLst>
            </a:custGeom>
            <a:gradFill rotWithShape="1">
              <a:gsLst>
                <a:gs pos="0">
                  <a:srgbClr val="A3D7D8">
                    <a:alpha val="100000"/>
                  </a:srgbClr>
                </a:gs>
                <a:gs pos="100000">
                  <a:srgbClr val="489EAB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7" name="TextBox 7"/>
            <p:cNvSpPr txBox="1"/>
            <p:nvPr/>
          </p:nvSpPr>
          <p:spPr>
            <a:xfrm>
              <a:off x="101600" y="-57150"/>
              <a:ext cx="252034" cy="593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3"/>
                </a:lnSpc>
              </a:pPr>
              <a:endParaRPr/>
            </a:p>
          </p:txBody>
        </p:sp>
      </p:grpSp>
      <p:sp>
        <p:nvSpPr>
          <p:cNvPr id="18" name="TextBox 26">
            <a:extLst>
              <a:ext uri="{FF2B5EF4-FFF2-40B4-BE49-F238E27FC236}">
                <a16:creationId xmlns:a16="http://schemas.microsoft.com/office/drawing/2014/main" id="{CA460E21-7706-3D30-E1D6-BA94E6151361}"/>
              </a:ext>
            </a:extLst>
          </p:cNvPr>
          <p:cNvSpPr txBox="1"/>
          <p:nvPr/>
        </p:nvSpPr>
        <p:spPr>
          <a:xfrm>
            <a:off x="4559892" y="904923"/>
            <a:ext cx="8755389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omorrow"/>
                <a:ea typeface="Tomorrow"/>
                <a:cs typeface="Tomorrow"/>
                <a:sym typeface="Tomorrow"/>
              </a:rPr>
              <a:t>What is Phishing?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B9CBAA3D-8BF0-33E9-5756-BE0732C91D92}"/>
              </a:ext>
            </a:extLst>
          </p:cNvPr>
          <p:cNvSpPr txBox="1"/>
          <p:nvPr/>
        </p:nvSpPr>
        <p:spPr>
          <a:xfrm>
            <a:off x="2209800" y="2543811"/>
            <a:ext cx="10220667" cy="5816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Phishing is a type of cyberattack where attackers trick users into revealing sensitive information by pretending to be legitimate contacts or services.</a:t>
            </a:r>
          </a:p>
          <a:p>
            <a:pPr algn="just"/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Common delivery methods: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Email (most common)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SMS (Smishing)Voice calls (Vishing)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Social media platforms</a:t>
            </a:r>
          </a:p>
          <a:p>
            <a:pPr algn="just"/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 algn="just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</a:p>
          <a:p>
            <a:pPr marL="914400" lvl="1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fake email from “support@yourbank.co” asking to “verify your account immediately.”</a:t>
            </a:r>
          </a:p>
        </p:txBody>
      </p:sp>
      <p:pic>
        <p:nvPicPr>
          <p:cNvPr id="2052" name="Picture 4" descr="What is Spear Phishing? 6 Proven Prevention Tips - VIPRE">
            <a:extLst>
              <a:ext uri="{FF2B5EF4-FFF2-40B4-BE49-F238E27FC236}">
                <a16:creationId xmlns:a16="http://schemas.microsoft.com/office/drawing/2014/main" id="{1A6F370C-76C4-081E-AFEF-B747B54B8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9DEBEF"/>
              </a:clrFrom>
              <a:clrTo>
                <a:srgbClr val="9DEB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3384" y="3324935"/>
            <a:ext cx="6019800" cy="4391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6">
            <a:extLst>
              <a:ext uri="{FF2B5EF4-FFF2-40B4-BE49-F238E27FC236}">
                <a16:creationId xmlns:a16="http://schemas.microsoft.com/office/drawing/2014/main" id="{05D36691-6374-D9E3-35C4-0DB576D7A3EE}"/>
              </a:ext>
            </a:extLst>
          </p:cNvPr>
          <p:cNvSpPr txBox="1"/>
          <p:nvPr/>
        </p:nvSpPr>
        <p:spPr>
          <a:xfrm>
            <a:off x="3886200" y="876529"/>
            <a:ext cx="8755389" cy="7950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omorrow"/>
                <a:ea typeface="Tomorrow"/>
                <a:cs typeface="Tomorrow"/>
                <a:sym typeface="Tomorrow"/>
              </a:rPr>
              <a:t>Types of Phishing Attacks</a:t>
            </a:r>
          </a:p>
        </p:txBody>
      </p:sp>
      <p:sp>
        <p:nvSpPr>
          <p:cNvPr id="22" name="TextBox 2">
            <a:extLst>
              <a:ext uri="{FF2B5EF4-FFF2-40B4-BE49-F238E27FC236}">
                <a16:creationId xmlns:a16="http://schemas.microsoft.com/office/drawing/2014/main" id="{4669C08D-24DB-CF87-5E02-24288346AB5D}"/>
              </a:ext>
            </a:extLst>
          </p:cNvPr>
          <p:cNvSpPr txBox="1"/>
          <p:nvPr/>
        </p:nvSpPr>
        <p:spPr>
          <a:xfrm>
            <a:off x="7239000" y="2977480"/>
            <a:ext cx="9026349" cy="64022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Email Phishing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Fake emails prompting clicks or downloads.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Spear Phishing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Targeted messages using personal info.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Whaling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Attacks on executives or leadership.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Smishing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Phishing through text messages.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Vishing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- Voice calls pretending to be tech support.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Clone Phishing 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 Duplicates of legitimate emails with malicious links.</a:t>
            </a:r>
          </a:p>
        </p:txBody>
      </p:sp>
      <p:pic>
        <p:nvPicPr>
          <p:cNvPr id="3074" name="Picture 2" descr="What is Phishing? Types, Risks, and Protection Strategies">
            <a:extLst>
              <a:ext uri="{FF2B5EF4-FFF2-40B4-BE49-F238E27FC236}">
                <a16:creationId xmlns:a16="http://schemas.microsoft.com/office/drawing/2014/main" id="{0CD198A5-F982-8DE6-2AD7-FF49681B8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90900"/>
            <a:ext cx="5715000" cy="49530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6">
            <a:extLst>
              <a:ext uri="{FF2B5EF4-FFF2-40B4-BE49-F238E27FC236}">
                <a16:creationId xmlns:a16="http://schemas.microsoft.com/office/drawing/2014/main" id="{A28EF010-118B-C20B-6497-88FA98E46A9B}"/>
              </a:ext>
            </a:extLst>
          </p:cNvPr>
          <p:cNvSpPr txBox="1"/>
          <p:nvPr/>
        </p:nvSpPr>
        <p:spPr>
          <a:xfrm>
            <a:off x="3559323" y="876300"/>
            <a:ext cx="11169354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omorrow"/>
                <a:ea typeface="Tomorrow"/>
                <a:cs typeface="Tomorrow"/>
                <a:sym typeface="Tomorrow"/>
              </a:rPr>
              <a:t>Anatomy of a Phishing Email</a:t>
            </a: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92CAF787-33FB-6A5E-710A-D2D241963FAD}"/>
              </a:ext>
            </a:extLst>
          </p:cNvPr>
          <p:cNvSpPr txBox="1"/>
          <p:nvPr/>
        </p:nvSpPr>
        <p:spPr>
          <a:xfrm>
            <a:off x="3561781" y="2911863"/>
            <a:ext cx="7487698" cy="4463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n>
                  <a:solidFill>
                    <a:schemeClr val="tx2">
                      <a:lumMod val="20000"/>
                      <a:lumOff val="80000"/>
                    </a:schemeClr>
                  </a:solidFill>
                </a:ln>
                <a:solidFill>
                  <a:schemeClr val="accent1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Red Flags to Watch For: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Mismatched sender address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Poor grammar or spelling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Suspicious attachments (.zip, .exe, .</a:t>
            </a:r>
            <a:r>
              <a:rPr lang="en-US" sz="28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scr</a:t>
            </a: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Urgent or threatening language (“Act now!”)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Fake links (hover to preview URL)</a:t>
            </a:r>
          </a:p>
        </p:txBody>
      </p:sp>
      <p:pic>
        <p:nvPicPr>
          <p:cNvPr id="4098" name="Picture 2" descr="Red Flags to Watch for and How to Avoid Scams | Blog | Sunrise Credit Union">
            <a:extLst>
              <a:ext uri="{FF2B5EF4-FFF2-40B4-BE49-F238E27FC236}">
                <a16:creationId xmlns:a16="http://schemas.microsoft.com/office/drawing/2014/main" id="{43F703FC-473A-66BA-DCB6-C379BAAF01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backgroundMark x1="53577" y1="35986" x2="53671" y2="37254"/>
                        <a14:backgroundMark x1="57935" y1="45282" x2="58787" y2="47465"/>
                        <a14:backgroundMark x1="61298" y1="55915" x2="62056" y2="58239"/>
                        <a14:backgroundMark x1="69019" y1="41408" x2="68025" y2="4084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0" y="1914194"/>
            <a:ext cx="9601200" cy="6458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6">
            <a:extLst>
              <a:ext uri="{FF2B5EF4-FFF2-40B4-BE49-F238E27FC236}">
                <a16:creationId xmlns:a16="http://schemas.microsoft.com/office/drawing/2014/main" id="{B638EED7-14F6-1067-AE0C-955C9384E013}"/>
              </a:ext>
            </a:extLst>
          </p:cNvPr>
          <p:cNvSpPr txBox="1"/>
          <p:nvPr/>
        </p:nvSpPr>
        <p:spPr>
          <a:xfrm>
            <a:off x="4527846" y="876300"/>
            <a:ext cx="9232308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omorrow"/>
                <a:ea typeface="Tomorrow"/>
                <a:cs typeface="Tomorrow"/>
                <a:sym typeface="Tomorrow"/>
              </a:rPr>
              <a:t>Phishing Websites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D5463554-2952-BA0B-90C5-AFFFB1E5E062}"/>
              </a:ext>
            </a:extLst>
          </p:cNvPr>
          <p:cNvSpPr txBox="1"/>
          <p:nvPr/>
        </p:nvSpPr>
        <p:spPr>
          <a:xfrm>
            <a:off x="4953000" y="2552700"/>
            <a:ext cx="11277600" cy="57559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Attackers create fake websites that look legitimate to steal login credentials.</a:t>
            </a:r>
          </a:p>
          <a:p>
            <a:pPr marL="457200" indent="-457200" algn="just">
              <a:buFont typeface="Wingdings" panose="05000000000000000000" pitchFamily="2" charset="2"/>
              <a:buChar char="q"/>
            </a:pP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/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/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How to recognize them:</a:t>
            </a:r>
          </a:p>
          <a:p>
            <a:pPr algn="just"/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Look-alike domains: www.paypa1.com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HTTPS ≠ Safe (even phishing sites can have HTTPS)</a:t>
            </a: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Identical branding but fake forms</a:t>
            </a:r>
          </a:p>
        </p:txBody>
      </p:sp>
      <p:pic>
        <p:nvPicPr>
          <p:cNvPr id="5122" name="Picture 2" descr="What phishing sites look like ? (study) | blog post">
            <a:extLst>
              <a:ext uri="{FF2B5EF4-FFF2-40B4-BE49-F238E27FC236}">
                <a16:creationId xmlns:a16="http://schemas.microsoft.com/office/drawing/2014/main" id="{5AAA0F7B-725E-613A-439A-FBE8D06B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63" b="90000" l="10000" r="90000">
                        <a14:foregroundMark x1="45990" y1="10185" x2="45625" y2="463"/>
                        <a14:backgroundMark x1="42969" y1="17963" x2="41927" y2="24259"/>
                        <a14:backgroundMark x1="53229" y1="20648" x2="53229" y2="22963"/>
                        <a14:backgroundMark x1="49219" y1="11574" x2="48073" y2="20185"/>
                        <a14:backgroundMark x1="48073" y1="20185" x2="48385" y2="26481"/>
                        <a14:backgroundMark x1="48385" y1="26481" x2="48385" y2="26481"/>
                        <a14:backgroundMark x1="50729" y1="22037" x2="49583" y2="27593"/>
                        <a14:backgroundMark x1="49583" y1="27593" x2="49531" y2="30093"/>
                        <a14:backgroundMark x1="46927" y1="12870" x2="46302" y2="13056"/>
                        <a14:backgroundMark x1="46042" y1="12222" x2="45990" y2="13148"/>
                        <a14:backgroundMark x1="45729" y1="12222" x2="45417" y2="12222"/>
                        <a14:backgroundMark x1="46458" y1="11019" x2="46458" y2="11019"/>
                        <a14:backgroundMark x1="49688" y1="31389" x2="48490" y2="32222"/>
                        <a14:backgroundMark x1="61198" y1="30833" x2="61198" y2="29352"/>
                        <a14:backgroundMark x1="47083" y1="5463" x2="47188" y2="78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343400" y="20612"/>
            <a:ext cx="13335000" cy="750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6">
            <a:extLst>
              <a:ext uri="{FF2B5EF4-FFF2-40B4-BE49-F238E27FC236}">
                <a16:creationId xmlns:a16="http://schemas.microsoft.com/office/drawing/2014/main" id="{5801075C-6685-CE70-3E8E-C2CEB16CA337}"/>
              </a:ext>
            </a:extLst>
          </p:cNvPr>
          <p:cNvSpPr txBox="1"/>
          <p:nvPr/>
        </p:nvSpPr>
        <p:spPr>
          <a:xfrm>
            <a:off x="3663041" y="1000432"/>
            <a:ext cx="9232308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omorrow"/>
                <a:ea typeface="Tomorrow"/>
                <a:cs typeface="Tomorrow"/>
                <a:sym typeface="Tomorrow"/>
              </a:rPr>
              <a:t>Social Engineering Tactics</a:t>
            </a:r>
          </a:p>
        </p:txBody>
      </p:sp>
      <p:sp>
        <p:nvSpPr>
          <p:cNvPr id="27" name="TextBox 2">
            <a:extLst>
              <a:ext uri="{FF2B5EF4-FFF2-40B4-BE49-F238E27FC236}">
                <a16:creationId xmlns:a16="http://schemas.microsoft.com/office/drawing/2014/main" id="{8D74AEAF-E76D-7497-1A6B-ACF8CE985960}"/>
              </a:ext>
            </a:extLst>
          </p:cNvPr>
          <p:cNvSpPr txBox="1"/>
          <p:nvPr/>
        </p:nvSpPr>
        <p:spPr>
          <a:xfrm>
            <a:off x="4495800" y="2552700"/>
            <a:ext cx="11277600" cy="603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Social engineering manipulates people into giving up confidential info.</a:t>
            </a:r>
          </a:p>
          <a:p>
            <a:pPr algn="just"/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/>
            <a:endParaRPr lang="en-US" sz="28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just"/>
            <a:r>
              <a:rPr lang="en-US" sz="28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Common tactics include:</a:t>
            </a:r>
          </a:p>
          <a:p>
            <a:pPr algn="just"/>
            <a:endParaRPr lang="en-US" sz="28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Pretexting</a:t>
            </a:r>
            <a:r>
              <a:rPr lang="en-US" sz="28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– Fake story to gain trust (e.g., “I’m from IT…”)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n-US" sz="28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Baiting</a:t>
            </a:r>
            <a:r>
              <a:rPr lang="en-US" sz="28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– Offering free downloads or rewards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n-US" sz="28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Tailgating</a:t>
            </a:r>
            <a:r>
              <a:rPr lang="en-US" sz="28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– Following someone into a secure area</a:t>
            </a: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endParaRPr lang="en-US" sz="28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914400" lvl="1" indent="-457200" algn="just"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Emotional Manipulation </a:t>
            </a:r>
            <a:r>
              <a:rPr lang="en-US" sz="28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– Creating urgency, fear, or guilt</a:t>
            </a:r>
          </a:p>
        </p:txBody>
      </p:sp>
      <p:pic>
        <p:nvPicPr>
          <p:cNvPr id="6146" name="Picture 2" descr="What is a baiting attack in social engineering tactics? - Valimail">
            <a:extLst>
              <a:ext uri="{FF2B5EF4-FFF2-40B4-BE49-F238E27FC236}">
                <a16:creationId xmlns:a16="http://schemas.microsoft.com/office/drawing/2014/main" id="{A604D753-6776-E084-F57B-4F941D48F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667" b="91944" l="10000" r="90000">
                        <a14:foregroundMark x1="50313" y1="7222" x2="51875" y2="30000"/>
                        <a14:foregroundMark x1="60313" y1="36667" x2="50000" y2="46944"/>
                        <a14:foregroundMark x1="50000" y1="46944" x2="49844" y2="46667"/>
                        <a14:foregroundMark x1="41719" y1="40556" x2="47500" y2="47222"/>
                        <a14:foregroundMark x1="31094" y1="40000" x2="31406" y2="42778"/>
                        <a14:foregroundMark x1="39531" y1="90556" x2="36094" y2="90556"/>
                        <a14:foregroundMark x1="63438" y1="87222" x2="64688" y2="81667"/>
                        <a14:foregroundMark x1="70156" y1="82778" x2="68125" y2="86944"/>
                        <a14:foregroundMark x1="64688" y1="68611" x2="67500" y2="72222"/>
                        <a14:foregroundMark x1="67500" y1="72222" x2="67500" y2="71944"/>
                        <a14:foregroundMark x1="56719" y1="91389" x2="56406" y2="919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43200" y="2933700"/>
            <a:ext cx="10724304" cy="6032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A05BC455-E661-9AFE-AD06-6FECD00525F3}"/>
              </a:ext>
            </a:extLst>
          </p:cNvPr>
          <p:cNvSpPr txBox="1"/>
          <p:nvPr/>
        </p:nvSpPr>
        <p:spPr>
          <a:xfrm>
            <a:off x="3324836" y="604620"/>
            <a:ext cx="11762764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omorrow"/>
                <a:ea typeface="Tomorrow"/>
                <a:cs typeface="Tomorrow"/>
                <a:sym typeface="Tomorrow"/>
              </a:rPr>
              <a:t>How to Spot and Avoid Phishing</a:t>
            </a:r>
          </a:p>
        </p:txBody>
      </p:sp>
      <p:sp>
        <p:nvSpPr>
          <p:cNvPr id="28" name="TextBox 2">
            <a:extLst>
              <a:ext uri="{FF2B5EF4-FFF2-40B4-BE49-F238E27FC236}">
                <a16:creationId xmlns:a16="http://schemas.microsoft.com/office/drawing/2014/main" id="{D2FD036C-1CC4-9BC2-CD9B-579582D0B4C4}"/>
              </a:ext>
            </a:extLst>
          </p:cNvPr>
          <p:cNvSpPr txBox="1"/>
          <p:nvPr/>
        </p:nvSpPr>
        <p:spPr>
          <a:xfrm>
            <a:off x="2224848" y="2986242"/>
            <a:ext cx="8814194" cy="51096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Always verify the sender's email address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Don’t click on unexpected links or attachments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Hover over links to see the real URL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Use a password manager to detect spoofed domains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Report suspicious emails to your IT/Security team</a:t>
            </a:r>
          </a:p>
        </p:txBody>
      </p:sp>
      <p:pic>
        <p:nvPicPr>
          <p:cNvPr id="7170" name="Picture 2" descr="Phishing Emails: How to Spot and Avoid Them - Abcom">
            <a:extLst>
              <a:ext uri="{FF2B5EF4-FFF2-40B4-BE49-F238E27FC236}">
                <a16:creationId xmlns:a16="http://schemas.microsoft.com/office/drawing/2014/main" id="{0ECE7E2F-D77E-8698-FC6A-CBDB708B4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80" b="92615" l="10000" r="90000">
                        <a14:foregroundMark x1="67978" y1="33932" x2="69888" y2="39321"/>
                        <a14:foregroundMark x1="70112" y1="57485" x2="73933" y2="78643"/>
                        <a14:foregroundMark x1="73933" y1="78643" x2="76742" y2="86028"/>
                        <a14:foregroundMark x1="67753" y1="73054" x2="73483" y2="90818"/>
                        <a14:foregroundMark x1="51348" y1="85429" x2="53146" y2="92615"/>
                        <a14:foregroundMark x1="38202" y1="66866" x2="36854" y2="71856"/>
                        <a14:foregroundMark x1="37528" y1="40918" x2="36854" y2="46707"/>
                        <a14:foregroundMark x1="53006" y1="15170" x2="52472" y2="13972"/>
                        <a14:foregroundMark x1="53273" y1="15768" x2="53006" y2="15170"/>
                        <a14:foregroundMark x1="53451" y1="16168" x2="53273" y2="15768"/>
                        <a14:foregroundMark x1="56742" y1="23553" x2="55005" y2="19655"/>
                        <a14:foregroundMark x1="52545" y1="25349" x2="52584" y2="26747"/>
                        <a14:foregroundMark x1="52280" y1="15768" x2="52291" y2="16168"/>
                        <a14:foregroundMark x1="52264" y1="15170" x2="52280" y2="15768"/>
                        <a14:foregroundMark x1="52247" y1="14571" x2="52264" y2="15170"/>
                        <a14:foregroundMark x1="52247" y1="17365" x2="52472" y2="26747"/>
                        <a14:backgroundMark x1="52584" y1="16168" x2="52584" y2="17340"/>
                        <a14:backgroundMark x1="52360" y1="16168" x2="52360" y2="16168"/>
                        <a14:backgroundMark x1="52360" y1="15170" x2="52360" y2="15170"/>
                        <a14:backgroundMark x1="52472" y1="15768" x2="52472" y2="157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1866900"/>
            <a:ext cx="12039600" cy="6777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23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07B86F4-69E1-BAE9-2086-1F4E754C7A9B}"/>
              </a:ext>
            </a:extLst>
          </p:cNvPr>
          <p:cNvSpPr txBox="1"/>
          <p:nvPr/>
        </p:nvSpPr>
        <p:spPr>
          <a:xfrm>
            <a:off x="1371600" y="847013"/>
            <a:ext cx="15811966" cy="795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4"/>
              </a:lnSpc>
            </a:pPr>
            <a:r>
              <a:rPr lang="en-US" sz="5357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Tomorrow"/>
                <a:ea typeface="Tomorrow"/>
                <a:cs typeface="Tomorrow"/>
                <a:sym typeface="Tomorrow"/>
              </a:rPr>
              <a:t>What To Do If You Suspect a Phishing Attempt</a:t>
            </a:r>
          </a:p>
        </p:txBody>
      </p:sp>
      <p:sp>
        <p:nvSpPr>
          <p:cNvPr id="19" name="TextBox 2">
            <a:extLst>
              <a:ext uri="{FF2B5EF4-FFF2-40B4-BE49-F238E27FC236}">
                <a16:creationId xmlns:a16="http://schemas.microsoft.com/office/drawing/2014/main" id="{B242CBD5-A84E-E81B-EA4A-94DD38D95486}"/>
              </a:ext>
            </a:extLst>
          </p:cNvPr>
          <p:cNvSpPr txBox="1"/>
          <p:nvPr/>
        </p:nvSpPr>
        <p:spPr>
          <a:xfrm>
            <a:off x="7315200" y="3086100"/>
            <a:ext cx="8991600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Don’t interact with the email or message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Report it to your IT/security team immediately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If clicked, disconnect from the internet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Change passwords (especially for affected accounts)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US" sz="2800" b="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Run a malware scan on your device</a:t>
            </a:r>
          </a:p>
        </p:txBody>
      </p:sp>
      <p:pic>
        <p:nvPicPr>
          <p:cNvPr id="8194" name="Picture 2" descr="Phishing attacks: defending your organisation - NCSC.GOV.UK">
            <a:extLst>
              <a:ext uri="{FF2B5EF4-FFF2-40B4-BE49-F238E27FC236}">
                <a16:creationId xmlns:a16="http://schemas.microsoft.com/office/drawing/2014/main" id="{DD581520-B555-C9E1-5DEF-C02BD663E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1" b="93689" l="10000" r="93667">
                        <a14:foregroundMark x1="25000" y1="22330" x2="24000" y2="25728"/>
                        <a14:foregroundMark x1="68833" y1="50728" x2="75000" y2="56553"/>
                        <a14:foregroundMark x1="87167" y1="25485" x2="84000" y2="38835"/>
                        <a14:foregroundMark x1="93833" y1="27913" x2="92333" y2="34223"/>
                        <a14:foregroundMark x1="38000" y1="85680" x2="36167" y2="93447"/>
                        <a14:foregroundMark x1="36167" y1="93447" x2="36167" y2="93932"/>
                        <a14:foregroundMark x1="89667" y1="971" x2="89500" y2="509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2726" y="3360174"/>
            <a:ext cx="7696200" cy="5284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497</Words>
  <Application>Microsoft Office PowerPoint</Application>
  <PresentationFormat>Custom</PresentationFormat>
  <Paragraphs>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Wingdings</vt:lpstr>
      <vt:lpstr>Tomorrow</vt:lpstr>
      <vt:lpstr>Poppins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Blue Illustrated Technology Cybersecurity Presentation</dc:title>
  <dc:creator>G Piranavi</dc:creator>
  <cp:lastModifiedBy>G Piranavi</cp:lastModifiedBy>
  <cp:revision>22</cp:revision>
  <dcterms:created xsi:type="dcterms:W3CDTF">2006-08-16T00:00:00Z</dcterms:created>
  <dcterms:modified xsi:type="dcterms:W3CDTF">2025-05-03T18:50:57Z</dcterms:modified>
  <dc:identifier>DAGe6N0zhls</dc:identifier>
</cp:coreProperties>
</file>