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CCFF"/>
    <a:srgbClr val="FFFF99"/>
    <a:srgbClr val="99FFCC"/>
    <a:srgbClr val="CCFFCC"/>
    <a:srgbClr val="FFCCCC"/>
    <a:srgbClr val="6600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67" autoAdjust="0"/>
  </p:normalViewPr>
  <p:slideViewPr>
    <p:cSldViewPr>
      <p:cViewPr varScale="1">
        <p:scale>
          <a:sx n="66" d="100"/>
          <a:sy n="66" d="100"/>
        </p:scale>
        <p:origin x="15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>
              <a:defRPr sz="1200" b="0">
                <a:effectLst/>
              </a:defRPr>
            </a:lvl1pPr>
          </a:lstStyle>
          <a:p>
            <a:endParaRPr lang="pt-BR"/>
          </a:p>
        </p:txBody>
      </p:sp>
      <p:sp>
        <p:nvSpPr>
          <p:cNvPr id="93187" name="Rectangle 3075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>
              <a:defRPr sz="1200" b="0">
                <a:effectLst/>
              </a:defRPr>
            </a:lvl1pPr>
          </a:lstStyle>
          <a:p>
            <a:endParaRPr lang="pt-BR"/>
          </a:p>
        </p:txBody>
      </p:sp>
      <p:sp>
        <p:nvSpPr>
          <p:cNvPr id="93188" name="Rectangle 307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>
              <a:defRPr sz="1200" b="0">
                <a:effectLst/>
              </a:defRPr>
            </a:lvl1pPr>
          </a:lstStyle>
          <a:p>
            <a:endParaRPr lang="pt-BR"/>
          </a:p>
        </p:txBody>
      </p:sp>
      <p:sp>
        <p:nvSpPr>
          <p:cNvPr id="93189" name="Rectangle 307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>
              <a:defRPr sz="1200" b="0">
                <a:effectLst/>
              </a:defRPr>
            </a:lvl1pPr>
          </a:lstStyle>
          <a:p>
            <a:fld id="{C36A5FBC-6776-4AB9-B9E8-BB790111A7D7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31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Clique para editar os estilos do texto mestre</a:t>
            </a:r>
          </a:p>
          <a:p>
            <a:pPr lvl="0"/>
            <a:r>
              <a:rPr lang="en-US"/>
              <a:t>Segundo nível</a:t>
            </a:r>
          </a:p>
          <a:p>
            <a:pPr lvl="0"/>
            <a:r>
              <a:rPr lang="en-US"/>
              <a:t>Terceiro nível</a:t>
            </a:r>
          </a:p>
          <a:p>
            <a:pPr lvl="0"/>
            <a:r>
              <a:rPr lang="en-US"/>
              <a:t>Quarto nível</a:t>
            </a:r>
          </a:p>
          <a:p>
            <a:pPr lvl="0"/>
            <a:r>
              <a:rPr lang="en-US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ffectLst/>
              </a:defRPr>
            </a:lvl1pPr>
          </a:lstStyle>
          <a:p>
            <a:fld id="{61A5F0CD-1B8E-4156-AB93-109968864464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96B7EE-ACC4-47FE-BB9B-4E5C87E1E2C5}" type="slidenum">
              <a:rPr lang="en-US"/>
              <a:t>1</a:t>
            </a:fld>
            <a:endParaRPr lang="en-US"/>
          </a:p>
        </p:txBody>
      </p:sp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473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10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1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11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90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12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1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13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95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14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81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15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80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16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407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17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8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18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1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2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09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3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1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4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4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5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6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59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7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3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8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68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DFCDC6-DC94-4CF9-AC43-84C3638D3D98}" type="slidenum">
              <a:rPr lang="en-US"/>
              <a:t>9</a:t>
            </a:fld>
            <a:endParaRPr lang="en-US"/>
          </a:p>
        </p:txBody>
      </p:sp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102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>
                <a:latin typeface="Times New Roman" panose="02020603050405020304" pitchFamily="18" charset="0"/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1143" name="Rectangle 103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1144" name="Rectangle 10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BA16AB-9588-4518-9DFF-F891EF8B6EB4}" type="slidenum">
              <a:rPr lang="pt-BR"/>
              <a:t>‹nº›</a:t>
            </a:fld>
            <a:endParaRPr lang="pt-BR"/>
          </a:p>
        </p:txBody>
      </p:sp>
      <p:sp>
        <p:nvSpPr>
          <p:cNvPr id="91145" name="Rectangle 1033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D260-BCE7-4238-B5B4-BE03B6D6838F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9015-DB81-44B1-A75D-A44D76AE20D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A6CE294-B6E6-429E-B87B-AFCA87BF0C71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620B07E-9AFD-4245-ACE0-98CD924E9A1F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66EF1-4A88-413F-BC19-7339BDE302F2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5FDF9-19CD-4988-A16F-7C70308F976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63985-8250-4F7E-93C8-0E6CA453B372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29B4D-79DD-4A5D-86EA-FE5CE1AB883C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B7E20-CF7B-41E1-A939-2112D47829C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BA143-CAFB-41EB-8440-9EDA6205D13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1D94-BF17-4FC7-99D3-4B02964CA6F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65AB5-A1AE-4BE2-BE54-4FB4204EB29D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33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1447800"/>
            <a:ext cx="47244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3333CC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b="0">
                <a:effectLst/>
              </a:defRPr>
            </a:lvl1pPr>
          </a:lstStyle>
          <a:p>
            <a:endParaRPr lang="pt-BR"/>
          </a:p>
        </p:txBody>
      </p:sp>
      <p:sp>
        <p:nvSpPr>
          <p:cNvPr id="9012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 b="0">
                <a:effectLst/>
              </a:defRPr>
            </a:lvl1pPr>
          </a:lstStyle>
          <a:p>
            <a:endParaRPr lang="pt-BR"/>
          </a:p>
        </p:txBody>
      </p:sp>
      <p:sp>
        <p:nvSpPr>
          <p:cNvPr id="9012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 b="0">
                <a:effectLst/>
              </a:defRPr>
            </a:lvl1pPr>
          </a:lstStyle>
          <a:p>
            <a:fld id="{6D4F62D5-4D95-4B0D-8D47-D04F00C5A8EA}" type="slidenum">
              <a:rPr lang="pt-BR"/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066800"/>
            <a:ext cx="8534400" cy="2133600"/>
          </a:xfrm>
        </p:spPr>
        <p:txBody>
          <a:bodyPr/>
          <a:lstStyle/>
          <a:p>
            <a:pPr algn="ctr"/>
            <a:r>
              <a:rPr lang="pt-BR" sz="4500" b="1" dirty="0">
                <a:latin typeface="Arial" panose="020B0604020202020204" pitchFamily="34" charset="0"/>
              </a:rPr>
              <a:t> </a:t>
            </a:r>
            <a:br>
              <a:rPr lang="pt-BR" sz="4500" b="1" dirty="0">
                <a:latin typeface="Arial" panose="020B0604020202020204" pitchFamily="34" charset="0"/>
              </a:rPr>
            </a:br>
            <a:r>
              <a:rPr lang="pt-BR" sz="4500" b="1" dirty="0">
                <a:latin typeface="Arial" panose="020B0604020202020204" pitchFamily="34" charset="0"/>
              </a:rPr>
              <a:t/>
            </a:r>
            <a:br>
              <a:rPr lang="pt-BR" sz="4500" b="1" dirty="0">
                <a:latin typeface="Arial" panose="020B0604020202020204" pitchFamily="34" charset="0"/>
              </a:rPr>
            </a:br>
            <a:r>
              <a:rPr lang="pt-BR" sz="4500" b="1" dirty="0">
                <a:latin typeface="Arial" panose="020B0604020202020204" pitchFamily="34" charset="0"/>
              </a:rPr>
              <a:t/>
            </a:r>
            <a:br>
              <a:rPr lang="pt-BR" sz="4500" b="1" dirty="0">
                <a:latin typeface="Arial" panose="020B0604020202020204" pitchFamily="34" charset="0"/>
              </a:rPr>
            </a:br>
            <a:r>
              <a:rPr lang="pt-BR" sz="4500" b="1" dirty="0">
                <a:latin typeface="Arial" panose="020B0604020202020204" pitchFamily="34" charset="0"/>
              </a:rPr>
              <a:t/>
            </a:r>
            <a:br>
              <a:rPr lang="pt-BR" sz="4500" b="1" dirty="0">
                <a:latin typeface="Arial" panose="020B0604020202020204" pitchFamily="34" charset="0"/>
              </a:rPr>
            </a:br>
            <a:r>
              <a:rPr lang="pt-BR" sz="4500" b="1" dirty="0">
                <a:latin typeface="Arial" panose="020B0604020202020204" pitchFamily="34" charset="0"/>
              </a:rPr>
              <a:t>Diagrama de Classes</a:t>
            </a:r>
            <a:endParaRPr kumimoji="0" lang="pt-BR" dirty="0">
              <a:solidFill>
                <a:schemeClr val="tx1"/>
              </a:solidFill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114800"/>
            <a:ext cx="8820472" cy="1905000"/>
          </a:xfrm>
        </p:spPr>
        <p:txBody>
          <a:bodyPr/>
          <a:lstStyle/>
          <a:p>
            <a:pPr>
              <a:lnSpc>
                <a:spcPct val="130000"/>
              </a:lnSpc>
            </a:pPr>
            <a:endParaRPr lang="pt-BR" sz="2800" b="1" dirty="0"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  <a:p>
            <a:pPr>
              <a:lnSpc>
                <a:spcPct val="130000"/>
              </a:lnSpc>
            </a:pPr>
            <a:endParaRPr lang="pt-BR" sz="2800" b="1" dirty="0"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  <a:p>
            <a:pPr>
              <a:lnSpc>
                <a:spcPct val="130000"/>
              </a:lnSpc>
            </a:pPr>
            <a:endParaRPr lang="pt-BR" sz="2800" b="1" dirty="0"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pt-B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Profa</a:t>
            </a:r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. Priscila  </a:t>
            </a:r>
            <a:r>
              <a:rPr lang="pt-B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anose="020B0502020202020204" pitchFamily="34" charset="0"/>
              </a:rPr>
              <a:t>Facciolli</a:t>
            </a:r>
            <a:endParaRPr lang="pt-B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  <a:p>
            <a:endParaRPr lang="pt-BR" sz="2800" b="1" dirty="0"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  <a:p>
            <a:endParaRPr lang="pt-BR" sz="2000" b="1" dirty="0">
              <a:effectLst>
                <a:outerShdw blurRad="38100" dist="38100" dir="2700000" algn="tl">
                  <a:srgbClr val="000000"/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640960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Relacionamentos entre Classes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400" dirty="0"/>
              <a:t>Associação:</a:t>
            </a:r>
          </a:p>
          <a:p>
            <a:endParaRPr lang="pt-BR" sz="1400" dirty="0"/>
          </a:p>
          <a:p>
            <a:pPr>
              <a:buNone/>
            </a:pPr>
            <a:r>
              <a:rPr lang="pt-BR" sz="2400" dirty="0"/>
              <a:t>	São relacionamentos onde uma classe retém uma </a:t>
            </a:r>
            <a:r>
              <a:rPr lang="pt-BR" sz="2400" dirty="0">
                <a:solidFill>
                  <a:srgbClr val="FFC000"/>
                </a:solidFill>
              </a:rPr>
              <a:t>relação com outra classe em um determinado período de tempo</a:t>
            </a:r>
            <a:r>
              <a:rPr lang="pt-BR" sz="2400" dirty="0"/>
              <a:t>, mantendo a referência a outra classe.</a:t>
            </a:r>
          </a:p>
          <a:p>
            <a:pPr>
              <a:buNone/>
            </a:pPr>
            <a:endParaRPr lang="pt-BR" sz="1400" dirty="0"/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FFC000"/>
                </a:solidFill>
              </a:rPr>
              <a:t>Um dos objetos pode ser destruído sem necessariamente destruir o outro.</a:t>
            </a:r>
          </a:p>
          <a:p>
            <a:pPr>
              <a:buNone/>
            </a:pPr>
            <a:endParaRPr lang="pt-BR" sz="1400" dirty="0"/>
          </a:p>
          <a:p>
            <a:pPr>
              <a:buNone/>
            </a:pPr>
            <a:r>
              <a:rPr lang="pt-BR" sz="2400" dirty="0"/>
              <a:t>	São representadas graficamente por uma linha contínua que liga dois objetos.</a:t>
            </a:r>
          </a:p>
          <a:p>
            <a:pPr>
              <a:buNone/>
            </a:pPr>
            <a:r>
              <a:rPr lang="pt-BR" sz="2400" dirty="0"/>
              <a:t>	</a:t>
            </a:r>
            <a:r>
              <a:rPr lang="pt-BR" sz="2500" dirty="0"/>
              <a:t>As associações são lidas como  </a:t>
            </a:r>
            <a:r>
              <a:rPr lang="pt-BR" sz="2500" dirty="0">
                <a:solidFill>
                  <a:srgbClr val="FFC000"/>
                </a:solidFill>
              </a:rPr>
              <a:t>“ ... tem um ...” ou “... existe um...”</a:t>
            </a:r>
          </a:p>
          <a:p>
            <a:pPr>
              <a:buNone/>
            </a:pPr>
            <a:endParaRPr lang="pt-BR" sz="2400" dirty="0"/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10</a:t>
            </a:fld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645024"/>
            <a:ext cx="460851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055788" y="6335796"/>
            <a:ext cx="7247433" cy="3539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As associações são sub classificadas em Agregação e Composição</a:t>
            </a:r>
            <a:endParaRPr kumimoji="0" lang="pt-BR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 entre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dirty="0"/>
              <a:t>Agregação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r>
              <a:rPr lang="pt-BR" sz="2700" dirty="0"/>
              <a:t>É como uma associação, só que representa uma relação mais forte, implicando em propriedade.</a:t>
            </a:r>
          </a:p>
          <a:p>
            <a:pPr algn="just">
              <a:buNone/>
            </a:pPr>
            <a:r>
              <a:rPr lang="pt-BR" sz="2700" dirty="0"/>
              <a:t>	</a:t>
            </a:r>
            <a:r>
              <a:rPr lang="pt-BR" sz="2700" dirty="0">
                <a:solidFill>
                  <a:srgbClr val="FFC000"/>
                </a:solidFill>
              </a:rPr>
              <a:t>O objeto possuído pode ser compartilhado com outras classes, porém quando o objeto possuidor é destruído, o objeto possuído perde parte da razão de sua existência.</a:t>
            </a:r>
          </a:p>
          <a:p>
            <a:pPr algn="just">
              <a:buNone/>
            </a:pPr>
            <a:r>
              <a:rPr lang="pt-BR" sz="2700" dirty="0"/>
              <a:t>	As agregações são lidas </a:t>
            </a:r>
            <a:r>
              <a:rPr lang="pt-BR" sz="2700" dirty="0">
                <a:solidFill>
                  <a:srgbClr val="FFC000"/>
                </a:solidFill>
              </a:rPr>
              <a:t>como “... possui um...”. </a:t>
            </a:r>
          </a:p>
          <a:p>
            <a:pPr algn="just">
              <a:buNone/>
            </a:pPr>
            <a:r>
              <a:rPr lang="pt-BR" sz="2700" dirty="0"/>
              <a:t>	São representadas por uma linha contínua entre as classes que participam da relação. Na extremidade do lado da classe possuidora, coloca-se uma forma de diamante e do lado da classe possuída.</a:t>
            </a:r>
          </a:p>
          <a:p>
            <a:pPr>
              <a:buNone/>
            </a:pPr>
            <a:endParaRPr lang="pt-BR" sz="2400" dirty="0"/>
          </a:p>
          <a:p>
            <a:endParaRPr lang="pt-BR" sz="1400" dirty="0"/>
          </a:p>
          <a:p>
            <a:pPr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11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36004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581128"/>
            <a:ext cx="374441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 entre Classes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400" dirty="0"/>
              <a:t>Composição</a:t>
            </a:r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FFC000"/>
                </a:solidFill>
              </a:rPr>
              <a:t>Representa uma relação muito forte entre as classes, implicando em uma relação todo-parte.</a:t>
            </a:r>
          </a:p>
          <a:p>
            <a:pPr>
              <a:buNone/>
            </a:pPr>
            <a:r>
              <a:rPr lang="pt-BR" sz="2400" dirty="0">
                <a:solidFill>
                  <a:srgbClr val="FFC000"/>
                </a:solidFill>
              </a:rPr>
              <a:t>	O objeto possuído não pode ser compartilhado com outras classes. Quando o objeto possuidor é destruído, o objeto possuído também é.</a:t>
            </a:r>
          </a:p>
          <a:p>
            <a:pPr>
              <a:buNone/>
            </a:pPr>
            <a:r>
              <a:rPr lang="pt-BR" sz="2400" dirty="0">
                <a:solidFill>
                  <a:srgbClr val="FFC000"/>
                </a:solidFill>
              </a:rPr>
              <a:t>	As composições são lidas como “.... é parte de....”</a:t>
            </a:r>
          </a:p>
          <a:p>
            <a:pPr>
              <a:buNone/>
            </a:pPr>
            <a:r>
              <a:rPr lang="pt-BR" sz="2400" dirty="0"/>
              <a:t>	São representadas por uma linha contínua entre as classes que participam da relação. Na extremidade do lado da classe possuidora, coloca-se um diamante preenchido e do lado da classe possuída, uma seta.</a:t>
            </a:r>
          </a:p>
          <a:p>
            <a:pPr>
              <a:buNone/>
            </a:pPr>
            <a:r>
              <a:rPr lang="pt-BR" sz="2400" dirty="0"/>
              <a:t>	É conhecido como relação todo-parte.</a:t>
            </a:r>
          </a:p>
          <a:p>
            <a:pPr>
              <a:buNone/>
            </a:pPr>
            <a:endParaRPr lang="pt-BR" sz="2400" dirty="0"/>
          </a:p>
          <a:p>
            <a:endParaRPr lang="pt-BR" sz="1400" dirty="0"/>
          </a:p>
          <a:p>
            <a:pPr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12</a:t>
            </a:fld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37112"/>
            <a:ext cx="29523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077072"/>
            <a:ext cx="4320480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 entre Classes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pt-BR" sz="7200" dirty="0"/>
          </a:p>
          <a:p>
            <a:pPr>
              <a:buNone/>
            </a:pPr>
            <a:r>
              <a:rPr lang="pt-BR" sz="7200" dirty="0"/>
              <a:t>Generalização</a:t>
            </a:r>
            <a:endParaRPr lang="pt-BR" sz="4000" dirty="0"/>
          </a:p>
          <a:p>
            <a:pPr>
              <a:buNone/>
            </a:pPr>
            <a:r>
              <a:rPr lang="pt-BR" sz="4000" dirty="0"/>
              <a:t>	</a:t>
            </a:r>
          </a:p>
          <a:p>
            <a:pPr algn="just">
              <a:buNone/>
            </a:pPr>
            <a:r>
              <a:rPr lang="pt-BR" sz="7200" dirty="0"/>
              <a:t>	Representa uma </a:t>
            </a:r>
            <a:r>
              <a:rPr lang="pt-BR" sz="7200" dirty="0">
                <a:solidFill>
                  <a:srgbClr val="FFC000"/>
                </a:solidFill>
              </a:rPr>
              <a:t>relação entre uma versão mais geral de uma classe e uma versão mais específica, contudo ambas mantém em comum certas características.</a:t>
            </a:r>
          </a:p>
          <a:p>
            <a:pPr algn="just">
              <a:buNone/>
            </a:pPr>
            <a:endParaRPr lang="pt-BR" sz="4000" dirty="0"/>
          </a:p>
          <a:p>
            <a:pPr algn="just">
              <a:buNone/>
            </a:pPr>
            <a:r>
              <a:rPr lang="pt-BR" sz="7200" dirty="0"/>
              <a:t>	A classe específica, possui além das características da classe geral, características adicionais, porém todas as características da classe geral, estão presentes na classe específica.</a:t>
            </a:r>
          </a:p>
          <a:p>
            <a:pPr algn="just">
              <a:buNone/>
            </a:pPr>
            <a:endParaRPr lang="pt-BR" sz="4000" dirty="0"/>
          </a:p>
          <a:p>
            <a:pPr algn="just">
              <a:buNone/>
            </a:pPr>
            <a:r>
              <a:rPr lang="pt-BR" sz="7200" dirty="0"/>
              <a:t>	A generalização é utilizada para agrupar características comuns entre classes diferentes.</a:t>
            </a:r>
          </a:p>
          <a:p>
            <a:pPr algn="just">
              <a:buNone/>
            </a:pPr>
            <a:endParaRPr lang="pt-BR" sz="4000" dirty="0"/>
          </a:p>
          <a:p>
            <a:pPr algn="just">
              <a:buNone/>
            </a:pPr>
            <a:r>
              <a:rPr lang="pt-BR" sz="7200" dirty="0"/>
              <a:t>	</a:t>
            </a:r>
            <a:r>
              <a:rPr lang="pt-BR" sz="7200" dirty="0">
                <a:solidFill>
                  <a:srgbClr val="FFC000"/>
                </a:solidFill>
              </a:rPr>
              <a:t>As generalizações são lidas como “... é um ...” indo da classe específica para a classe geral.</a:t>
            </a:r>
          </a:p>
          <a:p>
            <a:pPr algn="just">
              <a:buNone/>
            </a:pPr>
            <a:r>
              <a:rPr lang="pt-BR" sz="7200" dirty="0">
                <a:solidFill>
                  <a:srgbClr val="FFC000"/>
                </a:solidFill>
              </a:rPr>
              <a:t>	São representadas por uma linha contínua com uma seta fechada (triangulo) apontando da classe específica para a classe geral.</a:t>
            </a:r>
          </a:p>
          <a:p>
            <a:pPr algn="just">
              <a:buNone/>
            </a:pPr>
            <a:endParaRPr lang="pt-BR" sz="2400" dirty="0"/>
          </a:p>
          <a:p>
            <a:pPr algn="just"/>
            <a:endParaRPr lang="pt-BR" sz="1400" dirty="0"/>
          </a:p>
          <a:p>
            <a:pPr algn="just"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13</a:t>
            </a:fld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 entre Classes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2100" dirty="0"/>
              <a:t>Generalização</a:t>
            </a:r>
          </a:p>
          <a:p>
            <a:pPr>
              <a:buNone/>
            </a:pPr>
            <a:endParaRPr lang="pt-BR" sz="2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4000" dirty="0"/>
              <a:t>	</a:t>
            </a:r>
          </a:p>
          <a:p>
            <a:pPr algn="just">
              <a:buNone/>
            </a:pPr>
            <a:r>
              <a:rPr lang="pt-BR" sz="7200" dirty="0"/>
              <a:t>	</a:t>
            </a:r>
            <a:endParaRPr lang="pt-BR" sz="2400" dirty="0"/>
          </a:p>
          <a:p>
            <a:pPr algn="just"/>
            <a:endParaRPr lang="pt-BR" sz="1400" dirty="0"/>
          </a:p>
          <a:p>
            <a:pPr algn="just"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14</a:t>
            </a:fld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2"/>
            <a:ext cx="4032448" cy="389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5" y="2564904"/>
            <a:ext cx="353958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 entre Classes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8000" dirty="0"/>
              <a:t>Multiplicidades</a:t>
            </a:r>
          </a:p>
          <a:p>
            <a:pPr>
              <a:buNone/>
            </a:pPr>
            <a:endParaRPr lang="pt-BR" sz="8000" dirty="0"/>
          </a:p>
          <a:p>
            <a:pPr algn="just">
              <a:buNone/>
            </a:pPr>
            <a:r>
              <a:rPr lang="pt-BR" sz="8000" dirty="0"/>
              <a:t>	Ela especifica quantos objetos de uma classe estão presentes em uma associação. A representação é feita com os seguintes símbolos:</a:t>
            </a:r>
          </a:p>
          <a:p>
            <a:pPr algn="just">
              <a:buNone/>
            </a:pPr>
            <a:r>
              <a:rPr lang="pt-BR" sz="8000" dirty="0"/>
              <a:t>	O	 Nenhum</a:t>
            </a:r>
          </a:p>
          <a:p>
            <a:pPr algn="just">
              <a:buNone/>
            </a:pPr>
            <a:r>
              <a:rPr lang="pt-BR" sz="8000" dirty="0"/>
              <a:t>	1 	 Um</a:t>
            </a:r>
          </a:p>
          <a:p>
            <a:pPr algn="just">
              <a:buNone/>
            </a:pPr>
            <a:r>
              <a:rPr lang="pt-BR" sz="8000" dirty="0"/>
              <a:t>	* 	Muitos</a:t>
            </a:r>
          </a:p>
          <a:p>
            <a:pPr algn="just">
              <a:buNone/>
            </a:pPr>
            <a:r>
              <a:rPr lang="pt-BR" sz="8000" dirty="0"/>
              <a:t>	..	Separador de intervalos (2..5) </a:t>
            </a:r>
          </a:p>
          <a:p>
            <a:pPr algn="just">
              <a:buNone/>
            </a:pPr>
            <a:r>
              <a:rPr lang="pt-BR" sz="8000" dirty="0"/>
              <a:t>	3      Qualquer número</a:t>
            </a:r>
          </a:p>
          <a:p>
            <a:pPr marL="1371600" indent="-1371600" algn="just">
              <a:buAutoNum type="arabicPlain" startAt="3"/>
            </a:pPr>
            <a:endParaRPr lang="pt-BR" sz="4000" dirty="0"/>
          </a:p>
          <a:p>
            <a:pPr algn="just">
              <a:buNone/>
            </a:pPr>
            <a:r>
              <a:rPr lang="pt-BR" sz="8000" dirty="0"/>
              <a:t>	A multiplicidade é anotada em uma extremidade da associação próxima a uma classe, indicando quantas instancias desse classe se relacionam com a classe na extremidade oposta do relacionamento:</a:t>
            </a:r>
          </a:p>
          <a:p>
            <a:pPr algn="just">
              <a:buNone/>
            </a:pPr>
            <a:endParaRPr lang="pt-BR" sz="5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4000" dirty="0"/>
              <a:t>	</a:t>
            </a:r>
          </a:p>
          <a:p>
            <a:pPr algn="just">
              <a:buNone/>
            </a:pPr>
            <a:r>
              <a:rPr lang="pt-BR" sz="7200" dirty="0"/>
              <a:t>	</a:t>
            </a:r>
            <a:endParaRPr lang="pt-BR" sz="2400" dirty="0"/>
          </a:p>
          <a:p>
            <a:pPr algn="just"/>
            <a:endParaRPr lang="pt-BR" sz="1400" dirty="0"/>
          </a:p>
          <a:p>
            <a:pPr algn="just"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15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661248"/>
            <a:ext cx="3312368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5445224"/>
            <a:ext cx="4536504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 entre Classes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3300" dirty="0"/>
              <a:t>Multiplicidades:</a:t>
            </a:r>
          </a:p>
          <a:p>
            <a:pPr>
              <a:buNone/>
            </a:pPr>
            <a:endParaRPr lang="pt-BR" sz="3300" dirty="0"/>
          </a:p>
          <a:p>
            <a:pPr>
              <a:buNone/>
            </a:pPr>
            <a:endParaRPr lang="pt-BR" sz="3300" dirty="0"/>
          </a:p>
          <a:p>
            <a:pPr>
              <a:buNone/>
            </a:pPr>
            <a:endParaRPr lang="pt-BR" sz="8000" dirty="0"/>
          </a:p>
          <a:p>
            <a:pPr algn="just">
              <a:buNone/>
            </a:pPr>
            <a:r>
              <a:rPr lang="pt-BR" sz="8000" dirty="0"/>
              <a:t>	</a:t>
            </a:r>
            <a:endParaRPr lang="pt-BR" sz="5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4000" dirty="0"/>
              <a:t>	</a:t>
            </a:r>
          </a:p>
          <a:p>
            <a:pPr algn="just">
              <a:buNone/>
            </a:pPr>
            <a:r>
              <a:rPr lang="pt-BR" sz="7200" dirty="0"/>
              <a:t>	</a:t>
            </a:r>
            <a:endParaRPr lang="pt-BR" sz="2400" dirty="0"/>
          </a:p>
          <a:p>
            <a:pPr algn="just"/>
            <a:endParaRPr lang="pt-BR" sz="1400" dirty="0"/>
          </a:p>
          <a:p>
            <a:pPr algn="just"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16</a:t>
            </a:fld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7630616" cy="47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3- Exercícios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7200" i="1" dirty="0"/>
              <a:t> </a:t>
            </a:r>
            <a:endParaRPr lang="pt-BR" sz="7200" dirty="0"/>
          </a:p>
          <a:p>
            <a:pPr lvl="0">
              <a:buNone/>
            </a:pPr>
            <a:r>
              <a:rPr lang="pt-BR" sz="7200" dirty="0"/>
              <a:t>1)  Indique classes mais especificas ou genéricas a partir das listas abaixo:</a:t>
            </a:r>
          </a:p>
          <a:p>
            <a:pPr lvl="1"/>
            <a:r>
              <a:rPr lang="pt-BR" sz="7200" i="1" dirty="0"/>
              <a:t>_____________ </a:t>
            </a:r>
            <a:r>
              <a:rPr lang="pt-BR" sz="7200" dirty="0"/>
              <a:t> &lt;-  Aluno Universitário</a:t>
            </a:r>
          </a:p>
          <a:p>
            <a:pPr lvl="1"/>
            <a:r>
              <a:rPr lang="pt-BR" sz="7200" dirty="0"/>
              <a:t>Pessoa -&gt;  ________________</a:t>
            </a:r>
            <a:r>
              <a:rPr lang="pt-BR" sz="7200" i="1" dirty="0"/>
              <a:t>  </a:t>
            </a:r>
            <a:r>
              <a:rPr lang="pt-BR" sz="7200" dirty="0"/>
              <a:t>&lt;- Vendedor</a:t>
            </a:r>
          </a:p>
          <a:p>
            <a:pPr lvl="1"/>
            <a:r>
              <a:rPr lang="pt-BR" sz="7200" i="1" dirty="0"/>
              <a:t>____________ </a:t>
            </a:r>
            <a:r>
              <a:rPr lang="pt-BR" sz="7200" dirty="0"/>
              <a:t>-&gt; Jogo de Tabuleiro-&gt; </a:t>
            </a:r>
            <a:r>
              <a:rPr lang="pt-BR" sz="7200" i="1" dirty="0"/>
              <a:t> _____________</a:t>
            </a:r>
            <a:endParaRPr lang="pt-BR" sz="7200" dirty="0"/>
          </a:p>
          <a:p>
            <a:endParaRPr lang="pt-BR" sz="7200" dirty="0"/>
          </a:p>
          <a:p>
            <a:endParaRPr lang="pt-BR" sz="7200" dirty="0"/>
          </a:p>
          <a:p>
            <a:pPr marL="0" indent="0">
              <a:buNone/>
            </a:pPr>
            <a:r>
              <a:rPr lang="pt-BR" sz="7200" dirty="0"/>
              <a:t>2) Num torneio de tênis, cada partida é jogada entre 2 jogadores. Pretende-se manter informação sobre o nome e idade dos jogadores, data da partida e atribuição dos jogadores às partidas. O máximo de partidas que um jogador poderá realizar são 6 e o mínimo 1. Desenhe o diagrama de Classes correspondente.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3) Considere um sistema de software para controlar um hotel. Normalmente um hospede ocupa um quarto por estadia, mas suponha que uma nova regra foi criada no negócio: um hóspede pode usar até 3 quartos . Desenhe diagramas separados para as duas situações.</a:t>
            </a:r>
          </a:p>
          <a:p>
            <a:pPr lvl="1"/>
            <a:endParaRPr lang="pt-BR" sz="7200" dirty="0"/>
          </a:p>
          <a:p>
            <a:pPr lvl="1">
              <a:buNone/>
            </a:pPr>
            <a:endParaRPr lang="pt-BR" sz="7200" dirty="0"/>
          </a:p>
          <a:p>
            <a:pPr>
              <a:buNone/>
            </a:pPr>
            <a:endParaRPr lang="pt-BR" sz="8000" dirty="0"/>
          </a:p>
          <a:p>
            <a:pPr algn="just">
              <a:buNone/>
            </a:pPr>
            <a:r>
              <a:rPr lang="pt-BR" sz="8000" dirty="0"/>
              <a:t>	</a:t>
            </a:r>
            <a:endParaRPr lang="pt-BR" sz="5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4000" dirty="0"/>
              <a:t>	</a:t>
            </a:r>
          </a:p>
          <a:p>
            <a:pPr algn="just">
              <a:buNone/>
            </a:pPr>
            <a:r>
              <a:rPr lang="pt-BR" sz="7200" dirty="0"/>
              <a:t>	</a:t>
            </a:r>
            <a:endParaRPr lang="pt-BR" sz="2400" dirty="0"/>
          </a:p>
          <a:p>
            <a:pPr algn="just"/>
            <a:endParaRPr lang="pt-BR" sz="1400" dirty="0"/>
          </a:p>
          <a:p>
            <a:pPr algn="just"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17</a:t>
            </a:fld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3- Exercícios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7200" i="1" dirty="0"/>
              <a:t> </a:t>
            </a:r>
            <a:r>
              <a:rPr lang="pt-BR" sz="4500" dirty="0"/>
              <a:t>4-  </a:t>
            </a:r>
            <a:r>
              <a:rPr lang="pt-BR" sz="6400" dirty="0"/>
              <a:t>Uma montadora de automóveis produz carros de luxo e esportivos. Um carro tem marca, modelo, chassi e ano de fabricação. As partes de um carro possuem características como: nome, quantidade, cor e preço. Um fornecedor da montadora tem CNFJ e razão social. O carro de luxo possui sistema GPS, o carro esporte não possui GPS e só é fabricado na cor vermelha.</a:t>
            </a:r>
          </a:p>
          <a:p>
            <a:pPr>
              <a:buNone/>
            </a:pPr>
            <a:endParaRPr lang="pt-BR" sz="6400" dirty="0"/>
          </a:p>
          <a:p>
            <a:pPr marL="914400" indent="-914400">
              <a:buAutoNum type="alphaLcParenR"/>
            </a:pPr>
            <a:r>
              <a:rPr lang="pt-BR" sz="6400" dirty="0"/>
              <a:t>Identifique e escreva o nome das classes correspondentes à situação pretendida</a:t>
            </a:r>
          </a:p>
          <a:p>
            <a:pPr marL="914400" indent="-914400">
              <a:buAutoNum type="alphaLcParenR"/>
            </a:pPr>
            <a:r>
              <a:rPr lang="pt-BR" sz="6400" dirty="0"/>
              <a:t>Desenhe o diagrama de classes</a:t>
            </a:r>
          </a:p>
          <a:p>
            <a:pPr marL="914400" indent="-914400">
              <a:buAutoNum type="alphaLcParenR"/>
            </a:pPr>
            <a:endParaRPr lang="pt-BR" sz="6400" dirty="0"/>
          </a:p>
          <a:p>
            <a:pPr marL="0" indent="0">
              <a:buNone/>
            </a:pPr>
            <a:r>
              <a:rPr lang="pt-BR" sz="6400" dirty="0"/>
              <a:t>5-  Represente os processos de um E-mail na forma de diagrama de classes. Indique os componentes (destinatário, assunto, </a:t>
            </a:r>
            <a:r>
              <a:rPr lang="pt-BR" sz="6400" dirty="0" err="1"/>
              <a:t>etc</a:t>
            </a:r>
            <a:r>
              <a:rPr lang="pt-BR" sz="6400" dirty="0"/>
              <a:t>) e suas relações (digitar </a:t>
            </a:r>
            <a:r>
              <a:rPr lang="pt-BR" sz="6400"/>
              <a:t>o texto)</a:t>
            </a:r>
            <a:endParaRPr lang="pt-BR" sz="6400" dirty="0"/>
          </a:p>
          <a:p>
            <a:pPr lvl="0">
              <a:buNone/>
            </a:pPr>
            <a:endParaRPr lang="pt-BR" sz="7200" dirty="0"/>
          </a:p>
          <a:p>
            <a:pPr lvl="1">
              <a:buNone/>
            </a:pPr>
            <a:endParaRPr lang="pt-BR" sz="7200" dirty="0"/>
          </a:p>
          <a:p>
            <a:pPr>
              <a:buNone/>
            </a:pPr>
            <a:endParaRPr lang="pt-BR" sz="8000" dirty="0"/>
          </a:p>
          <a:p>
            <a:pPr algn="just">
              <a:buNone/>
            </a:pPr>
            <a:r>
              <a:rPr lang="pt-BR" sz="8000" dirty="0"/>
              <a:t>	</a:t>
            </a:r>
            <a:endParaRPr lang="pt-BR" sz="5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endParaRPr lang="pt-BR" sz="2100" dirty="0"/>
          </a:p>
          <a:p>
            <a:pPr>
              <a:buNone/>
            </a:pPr>
            <a:r>
              <a:rPr lang="pt-BR" sz="4000" dirty="0"/>
              <a:t>	</a:t>
            </a:r>
          </a:p>
          <a:p>
            <a:pPr algn="just">
              <a:buNone/>
            </a:pPr>
            <a:r>
              <a:rPr lang="pt-BR" sz="7200" dirty="0"/>
              <a:t>	</a:t>
            </a:r>
            <a:endParaRPr lang="pt-BR" sz="2400" dirty="0"/>
          </a:p>
          <a:p>
            <a:pPr algn="just"/>
            <a:endParaRPr lang="pt-BR" sz="1400" dirty="0"/>
          </a:p>
          <a:p>
            <a:pPr algn="just"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</a:t>
            </a: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18</a:t>
            </a:fld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2656"/>
            <a:ext cx="7772400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Tópicos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/>
          <a:lstStyle/>
          <a:p>
            <a:pPr lvl="0">
              <a:buNone/>
            </a:pPr>
            <a:endParaRPr lang="pt-BR" sz="2200" dirty="0"/>
          </a:p>
          <a:p>
            <a:pPr lvl="0">
              <a:buNone/>
            </a:pPr>
            <a:r>
              <a:rPr lang="pt-BR" sz="2200" dirty="0"/>
              <a:t>1-  Definição</a:t>
            </a:r>
          </a:p>
          <a:p>
            <a:pPr lvl="0">
              <a:buNone/>
            </a:pPr>
            <a:r>
              <a:rPr lang="pt-BR" sz="2200" dirty="0"/>
              <a:t>2-  Componentes de uma Classe: </a:t>
            </a:r>
          </a:p>
          <a:p>
            <a:pPr lvl="0">
              <a:buNone/>
            </a:pPr>
            <a:r>
              <a:rPr lang="pt-BR" sz="2200" dirty="0"/>
              <a:t>	Nome da Classe, </a:t>
            </a:r>
          </a:p>
          <a:p>
            <a:pPr lvl="0">
              <a:buNone/>
            </a:pPr>
            <a:r>
              <a:rPr lang="pt-BR" sz="2200" dirty="0"/>
              <a:t>	Atributos, </a:t>
            </a:r>
          </a:p>
          <a:p>
            <a:pPr lvl="0">
              <a:buNone/>
            </a:pPr>
            <a:r>
              <a:rPr lang="pt-BR" sz="2200" dirty="0"/>
              <a:t>	Métodos, </a:t>
            </a:r>
          </a:p>
          <a:p>
            <a:pPr lvl="0">
              <a:buNone/>
            </a:pPr>
            <a:r>
              <a:rPr lang="pt-BR" sz="2200" dirty="0"/>
              <a:t>	Visibilidade,</a:t>
            </a:r>
          </a:p>
          <a:p>
            <a:pPr lvl="0">
              <a:buNone/>
            </a:pPr>
            <a:r>
              <a:rPr lang="pt-BR" sz="2200" dirty="0"/>
              <a:t>	Multiplicidade,</a:t>
            </a:r>
          </a:p>
          <a:p>
            <a:pPr lvl="0">
              <a:buNone/>
            </a:pPr>
            <a:r>
              <a:rPr lang="pt-BR" sz="2200" dirty="0"/>
              <a:t>3-  Relacionamento entre Classes:</a:t>
            </a:r>
          </a:p>
          <a:p>
            <a:pPr lvl="0">
              <a:buNone/>
            </a:pPr>
            <a:r>
              <a:rPr lang="pt-BR" sz="2200" dirty="0"/>
              <a:t>	Dependência,</a:t>
            </a:r>
          </a:p>
          <a:p>
            <a:pPr lvl="0">
              <a:buNone/>
            </a:pPr>
            <a:r>
              <a:rPr lang="pt-BR" sz="2200" dirty="0"/>
              <a:t>	Associação: Generalização e Composição</a:t>
            </a:r>
          </a:p>
          <a:p>
            <a:pPr lvl="0">
              <a:buNone/>
            </a:pPr>
            <a:r>
              <a:rPr lang="pt-BR" sz="2200" dirty="0"/>
              <a:t>4- Exercícios </a:t>
            </a:r>
          </a:p>
          <a:p>
            <a:pPr lvl="0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fld id="{7C766EF1-4A88-413F-BC19-7339BDE302F2}" type="slidenum">
              <a:rPr lang="pt-BR" smtClean="0"/>
              <a:t>2</a:t>
            </a:fld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2656"/>
            <a:ext cx="7772400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1- Definição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/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r>
              <a:rPr lang="pt-BR" sz="2000" dirty="0"/>
              <a:t>	</a:t>
            </a:r>
            <a:r>
              <a:rPr lang="pt-BR" sz="2400" dirty="0"/>
              <a:t>Uma classe é uma descrição de um conjunto de objetos que compartilham os mesmos atributos, operações, relacionamentos e semântica, dizemos que este conceito é o </a:t>
            </a:r>
            <a:r>
              <a:rPr lang="pt-BR" sz="2400" dirty="0" err="1"/>
              <a:t>encapsulamento</a:t>
            </a:r>
            <a:r>
              <a:rPr lang="pt-BR" sz="2400" dirty="0"/>
              <a:t>.</a:t>
            </a:r>
          </a:p>
          <a:p>
            <a:pPr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Componentes de uma Classe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200" dirty="0"/>
              <a:t>Nome da Classe:</a:t>
            </a:r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  <a:r>
              <a:rPr lang="pt-BR" sz="2200" dirty="0"/>
              <a:t>Cada classe deve ter um nome que a diferencie de outras classes. Uma classe pode ser representada mostrando apenas seu nome simples centralizado, com a inicial em letra maiúscula e em negrito:</a:t>
            </a:r>
          </a:p>
          <a:p>
            <a:pPr algn="just"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4</a:t>
            </a:fld>
            <a:endParaRPr lang="pt-BR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25144"/>
            <a:ext cx="86841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Componentes de uma Classe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776"/>
            <a:ext cx="8862120" cy="4324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/>
              <a:t>Atributos:</a:t>
            </a:r>
          </a:p>
          <a:p>
            <a:pPr algn="just">
              <a:buNone/>
            </a:pPr>
            <a:r>
              <a:rPr lang="pt-BR" sz="2400" dirty="0"/>
              <a:t>	</a:t>
            </a:r>
            <a:r>
              <a:rPr lang="pt-BR" sz="2000" dirty="0"/>
              <a:t>É uma propriedade de uma classe que descreve um conjunto de tipos de dados ou estados que os objetos da classe podem assumir.</a:t>
            </a:r>
          </a:p>
          <a:p>
            <a:pPr algn="just">
              <a:buNone/>
            </a:pPr>
            <a:r>
              <a:rPr lang="pt-BR" sz="2000" dirty="0"/>
              <a:t>	Graficamente, os atributos são listados em um compartimento imediatamente abaixo do nome da classe e ao seu lado especificado o tipo de dado armazenado nele:</a:t>
            </a:r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5</a:t>
            </a:fld>
            <a:endParaRPr lang="pt-BR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212976"/>
            <a:ext cx="3024336" cy="158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pt-BR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4572416"/>
            <a:ext cx="9144000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atributo pode ser representado indicando sua classe e possivelmente um valor inicial:</a:t>
            </a:r>
          </a:p>
        </p:txBody>
      </p:sp>
      <p:pic>
        <p:nvPicPr>
          <p:cNvPr id="135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1" y="5301209"/>
            <a:ext cx="3270383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Componentes de uma Classe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200" dirty="0"/>
              <a:t>Métodos (Operações):</a:t>
            </a:r>
          </a:p>
          <a:p>
            <a:pPr algn="just">
              <a:buNone/>
            </a:pPr>
            <a:r>
              <a:rPr lang="pt-BR" sz="2000" dirty="0"/>
              <a:t>	Um método é uma implementação de um serviço que pode ser disponibilizado por um objeto. É uma ação que o objeto pode realizar e que é compartilhada por todos os atributos de uma classe.</a:t>
            </a:r>
          </a:p>
          <a:p>
            <a:pPr algn="just">
              <a:buNone/>
            </a:pPr>
            <a:r>
              <a:rPr lang="pt-BR" sz="2000" dirty="0"/>
              <a:t>	Uma classe pode ter qualquer número de métodos ou até mesmo nenhum.</a:t>
            </a:r>
          </a:p>
          <a:p>
            <a:pPr algn="just">
              <a:buNone/>
            </a:pPr>
            <a:r>
              <a:rPr lang="pt-BR" sz="2000" dirty="0"/>
              <a:t>	Graficamente, os métodos aparecem listadas abaixo dos atributos da classe.</a:t>
            </a:r>
          </a:p>
          <a:p>
            <a:pPr algn="just"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6</a:t>
            </a:fld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149080"/>
            <a:ext cx="5400600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Componentes de uma Classe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3300" dirty="0"/>
              <a:t>Visibilidade:</a:t>
            </a:r>
          </a:p>
          <a:p>
            <a:pPr>
              <a:buNone/>
            </a:pPr>
            <a:endParaRPr lang="pt-BR" sz="1000" dirty="0"/>
          </a:p>
          <a:p>
            <a:pPr algn="just">
              <a:buNone/>
            </a:pPr>
            <a:r>
              <a:rPr lang="pt-BR" sz="2100" dirty="0"/>
              <a:t>	</a:t>
            </a:r>
            <a:r>
              <a:rPr lang="pt-BR" sz="2900" dirty="0"/>
              <a:t>Ela especifica como os atributos e operações podem ser utilizados por outras classes. Há quatro tipos de visibilidades:</a:t>
            </a:r>
          </a:p>
          <a:p>
            <a:pPr algn="just"/>
            <a:endParaRPr lang="pt-BR" sz="1600" dirty="0">
              <a:solidFill>
                <a:srgbClr val="FFC000"/>
              </a:solidFill>
            </a:endParaRPr>
          </a:p>
          <a:p>
            <a:pPr algn="just">
              <a:buNone/>
            </a:pPr>
            <a:r>
              <a:rPr lang="pt-BR" sz="2600" dirty="0"/>
              <a:t>	</a:t>
            </a:r>
            <a:r>
              <a:rPr lang="pt-BR" sz="2900" dirty="0">
                <a:solidFill>
                  <a:srgbClr val="FFC000"/>
                </a:solidFill>
              </a:rPr>
              <a:t>1 – Público: </a:t>
            </a:r>
            <a:r>
              <a:rPr lang="pt-BR" sz="2900" dirty="0"/>
              <a:t>Qualquer classe externa que tenha visibilidade de certa classe pode usar um atributo ou operação especificada. Pode ser visto fora do limite da classe</a:t>
            </a:r>
          </a:p>
          <a:p>
            <a:pPr algn="just">
              <a:buNone/>
            </a:pPr>
            <a:r>
              <a:rPr lang="pt-BR" sz="2900" dirty="0"/>
              <a:t>	É representado pelo símbolo  </a:t>
            </a:r>
            <a:r>
              <a:rPr lang="pt-BR" sz="2900" dirty="0">
                <a:solidFill>
                  <a:srgbClr val="FFC000"/>
                </a:solidFill>
              </a:rPr>
              <a:t>+</a:t>
            </a:r>
            <a:r>
              <a:rPr lang="pt-BR" sz="2900" dirty="0"/>
              <a:t>  na frente do atributo ou da operação.</a:t>
            </a:r>
          </a:p>
          <a:p>
            <a:pPr algn="just">
              <a:buNone/>
            </a:pPr>
            <a:endParaRPr lang="pt-BR" sz="2900" dirty="0"/>
          </a:p>
          <a:p>
            <a:pPr algn="just">
              <a:buNone/>
            </a:pPr>
            <a:r>
              <a:rPr lang="pt-BR" sz="2900" dirty="0">
                <a:solidFill>
                  <a:srgbClr val="FFC000"/>
                </a:solidFill>
              </a:rPr>
              <a:t>	3- Privado: </a:t>
            </a:r>
            <a:r>
              <a:rPr lang="pt-BR" sz="2900" dirty="0"/>
              <a:t>Apenas a própria classe tem acesso a membros privados. É representado pelo símbolo  </a:t>
            </a:r>
            <a:r>
              <a:rPr lang="pt-BR" sz="2900" dirty="0">
                <a:solidFill>
                  <a:srgbClr val="FFC000"/>
                </a:solidFill>
              </a:rPr>
              <a:t>–</a:t>
            </a:r>
            <a:r>
              <a:rPr lang="pt-BR" sz="2900" dirty="0"/>
              <a:t>  na frente de cada atributo ou da operação.</a:t>
            </a:r>
          </a:p>
          <a:p>
            <a:pPr algn="just">
              <a:buNone/>
            </a:pPr>
            <a:endParaRPr lang="pt-BR" sz="1600" dirty="0"/>
          </a:p>
          <a:p>
            <a:pPr algn="just">
              <a:buNone/>
            </a:pPr>
            <a:r>
              <a:rPr lang="pt-BR" sz="2600" dirty="0"/>
              <a:t>	</a:t>
            </a:r>
            <a:r>
              <a:rPr lang="pt-BR" sz="2900" dirty="0">
                <a:solidFill>
                  <a:srgbClr val="FFC000"/>
                </a:solidFill>
              </a:rPr>
              <a:t>2- Protegido: </a:t>
            </a:r>
            <a:r>
              <a:rPr lang="pt-BR" sz="2900" dirty="0"/>
              <a:t>Qualquer descendente da classe é capaz de acessar seus membros. É privado, mas é público entre classes “amigas”. É representado pelo símbolo  </a:t>
            </a:r>
            <a:r>
              <a:rPr lang="pt-BR" sz="2900" dirty="0">
                <a:solidFill>
                  <a:srgbClr val="FFC000"/>
                </a:solidFill>
              </a:rPr>
              <a:t>#</a:t>
            </a:r>
            <a:r>
              <a:rPr lang="pt-BR" sz="2900" dirty="0"/>
              <a:t>  na frente do atributo ou da operação.</a:t>
            </a:r>
          </a:p>
          <a:p>
            <a:pPr algn="just">
              <a:buNone/>
            </a:pPr>
            <a:endParaRPr lang="pt-BR" sz="1600" dirty="0"/>
          </a:p>
          <a:p>
            <a:pPr algn="just">
              <a:buNone/>
            </a:pPr>
            <a:r>
              <a:rPr lang="pt-BR" sz="2600" dirty="0"/>
              <a:t>	</a:t>
            </a:r>
            <a:r>
              <a:rPr lang="pt-BR" sz="3300" dirty="0">
                <a:solidFill>
                  <a:srgbClr val="FFC000"/>
                </a:solidFill>
              </a:rPr>
              <a:t>4- Pacote: </a:t>
            </a:r>
            <a:r>
              <a:rPr lang="pt-BR" sz="3300" dirty="0"/>
              <a:t>Apenas classes declaradas no mesmo pacote têm acesso ao membro. Representado pelo símbolo  </a:t>
            </a:r>
            <a:r>
              <a:rPr lang="pt-BR" sz="3300" dirty="0">
                <a:solidFill>
                  <a:srgbClr val="FFC000"/>
                </a:solidFill>
              </a:rPr>
              <a:t>~</a:t>
            </a:r>
            <a:r>
              <a:rPr lang="pt-BR" sz="3300" dirty="0"/>
              <a:t>. </a:t>
            </a:r>
          </a:p>
          <a:p>
            <a:pPr algn="just">
              <a:buNone/>
            </a:pPr>
            <a:r>
              <a:rPr lang="pt-BR" sz="26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7</a:t>
            </a:fld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013176"/>
            <a:ext cx="2952328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63272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 entre Classes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pt-BR" sz="2000" dirty="0"/>
          </a:p>
          <a:p>
            <a:pPr algn="just">
              <a:buNone/>
            </a:pPr>
            <a:r>
              <a:rPr lang="pt-BR" sz="2400" dirty="0"/>
              <a:t>Relacionamentos:</a:t>
            </a:r>
          </a:p>
          <a:p>
            <a:pPr algn="just">
              <a:buNone/>
            </a:pPr>
            <a:endParaRPr lang="pt-BR" sz="2400" dirty="0"/>
          </a:p>
          <a:p>
            <a:pPr algn="just">
              <a:buNone/>
            </a:pPr>
            <a:endParaRPr lang="pt-BR" sz="2200" dirty="0"/>
          </a:p>
          <a:p>
            <a:pPr algn="just">
              <a:buNone/>
            </a:pPr>
            <a:r>
              <a:rPr lang="pt-BR" sz="2400" dirty="0"/>
              <a:t>	As classes devem ser modeladas de modo a encapsular um único conceito. Assim um sistema que envolva diversos conceitos só vai funcionar se as diversas classes que o compõe se relacionarem harmoniosamente.</a:t>
            </a:r>
          </a:p>
          <a:p>
            <a:pPr algn="just"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A UML oferece recursos para modelar diversas formas de relacionamentos que são:</a:t>
            </a:r>
          </a:p>
          <a:p>
            <a:pPr>
              <a:buNone/>
            </a:pP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8</a:t>
            </a:fld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640960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C000"/>
                </a:solidFill>
                <a:latin typeface="Arial" panose="020B0604020202020204" pitchFamily="34" charset="0"/>
              </a:rPr>
              <a:t>2- Relacionamentos entre Classes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10600" cy="43243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400" dirty="0"/>
              <a:t>Dependência:</a:t>
            </a:r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Uma dependência é um relacionamento de utilização, </a:t>
            </a:r>
            <a:r>
              <a:rPr lang="pt-BR" sz="2400" dirty="0">
                <a:solidFill>
                  <a:srgbClr val="FFC000"/>
                </a:solidFill>
              </a:rPr>
              <a:t>especificando que uma alteração na especificação de um item poderá afetar outro item que a utilize, mas não necessariamente o inverso.</a:t>
            </a:r>
          </a:p>
          <a:p>
            <a:pPr algn="just"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/>
              <a:t>	Uma dependência é representada graficamente por uma linha tracejada, apontando o item de que o outro depende.</a:t>
            </a:r>
          </a:p>
          <a:p>
            <a:pPr algn="just">
              <a:buNone/>
            </a:pPr>
            <a:r>
              <a:rPr lang="pt-BR" sz="2400" dirty="0"/>
              <a:t>	As dependências </a:t>
            </a:r>
            <a:r>
              <a:rPr lang="pt-BR" sz="2400" dirty="0">
                <a:solidFill>
                  <a:srgbClr val="FFC000"/>
                </a:solidFill>
              </a:rPr>
              <a:t>são lidas como “ ...usa um...”</a:t>
            </a:r>
          </a:p>
          <a:p>
            <a:pPr>
              <a:buNone/>
            </a:pPr>
            <a:endParaRPr lang="pt-BR" sz="2200" dirty="0"/>
          </a:p>
          <a:p>
            <a:pPr>
              <a:buNone/>
            </a:pPr>
            <a:endParaRPr lang="pt-BR" sz="2200" dirty="0"/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algn="just"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.</a:t>
            </a:r>
            <a:fld id="{7C766EF1-4A88-413F-BC19-7339BDE302F2}" type="slidenum">
              <a:rPr lang="pt-BR" dirty="0" smtClean="0"/>
              <a:t>9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69160"/>
            <a:ext cx="7342727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são geral do projeto (padrão)">
  <a:themeElements>
    <a:clrScheme name="">
      <a:dk1>
        <a:srgbClr val="000000"/>
      </a:dk1>
      <a:lt1>
        <a:srgbClr val="FFFFFF"/>
      </a:lt1>
      <a:dk2>
        <a:srgbClr val="002B82"/>
      </a:dk2>
      <a:lt2>
        <a:srgbClr val="CBCBCB"/>
      </a:lt2>
      <a:accent1>
        <a:srgbClr val="00CCFF"/>
      </a:accent1>
      <a:accent2>
        <a:srgbClr val="00FFCC"/>
      </a:accent2>
      <a:accent3>
        <a:srgbClr val="AAACC1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Visão geral do projeto (padrão)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isão geral do projeto (padrão)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ão geral do projeto (padrão)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ão geral do projeto (padrão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C:\msoffice\Modelos\Apresentações\Visão geral do projeto (padrão).pot</Template>
  <TotalTime>26</TotalTime>
  <Words>175</Words>
  <Application>Microsoft Office PowerPoint</Application>
  <PresentationFormat>Apresentação na tela (4:3)</PresentationFormat>
  <Paragraphs>313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Visão geral do projeto (padrão)</vt:lpstr>
      <vt:lpstr>     Diagrama de Classes</vt:lpstr>
      <vt:lpstr>Tópicos</vt:lpstr>
      <vt:lpstr>1- Definição </vt:lpstr>
      <vt:lpstr>2- Componentes de uma Classe </vt:lpstr>
      <vt:lpstr>2- Componentes de uma Classe </vt:lpstr>
      <vt:lpstr>2- Componentes de uma Classe </vt:lpstr>
      <vt:lpstr>2- Componentes de uma Classe </vt:lpstr>
      <vt:lpstr>2- Relacionamento entre Classes </vt:lpstr>
      <vt:lpstr>2- Relacionamentos entre Classes </vt:lpstr>
      <vt:lpstr>2- Relacionamentos entre Classes </vt:lpstr>
      <vt:lpstr>2- Relacionamento entre Classes</vt:lpstr>
      <vt:lpstr>2- Relacionamento entre Classes </vt:lpstr>
      <vt:lpstr>2- Relacionamento entre Classes </vt:lpstr>
      <vt:lpstr>2- Relacionamento entre Classes </vt:lpstr>
      <vt:lpstr>2- Relacionamento entre Classes </vt:lpstr>
      <vt:lpstr>2- Relacionamento entre Classes </vt:lpstr>
      <vt:lpstr>3- Exercícios</vt:lpstr>
      <vt:lpstr>3- 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1 - Software e Engenharia de Software</dc:title>
  <dc:creator>Priscila Facciolli</dc:creator>
  <cp:lastModifiedBy>Conta da Microsoft</cp:lastModifiedBy>
  <cp:revision>551</cp:revision>
  <cp:lastPrinted>1998-03-13T13:17:00Z</cp:lastPrinted>
  <dcterms:created xsi:type="dcterms:W3CDTF">1998-01-26T12:56:00Z</dcterms:created>
  <dcterms:modified xsi:type="dcterms:W3CDTF">2022-03-28T22:21:09Z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