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0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menico Francesco De Angelis" initials="DFDA" lastIdx="6" clrIdx="0">
    <p:extLst>
      <p:ext uri="{19B8F6BF-5375-455C-9EA6-DF929625EA0E}">
        <p15:presenceInfo xmlns:p15="http://schemas.microsoft.com/office/powerpoint/2012/main" userId="S-1-5-21-1526224874-1540688658-1361462980-696137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6"/>
    <a:srgbClr val="E8E8EA"/>
    <a:srgbClr val="99CC33"/>
    <a:srgbClr val="00846F"/>
    <a:srgbClr val="005A54"/>
    <a:srgbClr val="42A365"/>
    <a:srgbClr val="3B915A"/>
    <a:srgbClr val="515256"/>
    <a:srgbClr val="AAAAAA"/>
    <a:srgbClr val="9A9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3A17A-2499-454D-84A6-B649F9B1D2CA}" v="1" dt="2020-10-29T01:10:21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8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31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6311A-FF7A-45A5-B611-0F9DEFD6D90C}" type="datetimeFigureOut">
              <a:rPr lang="pt-BR" smtClean="0"/>
              <a:t>27/03/2022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2FAAA-06FC-4455-B1B0-FEEECE766A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54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00000" y="0"/>
            <a:ext cx="628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88151"/>
            <a:ext cx="5182304" cy="124410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183812"/>
            <a:ext cx="6400800" cy="272923"/>
          </a:xfr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rgbClr val="5152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10.NOV.2015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611866"/>
            <a:ext cx="955045" cy="0"/>
          </a:xfrm>
          <a:prstGeom prst="line">
            <a:avLst/>
          </a:prstGeom>
          <a:ln w="12700" cmpd="sng">
            <a:solidFill>
              <a:srgbClr val="5152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85800" y="2799752"/>
            <a:ext cx="955045" cy="0"/>
          </a:xfrm>
          <a:prstGeom prst="line">
            <a:avLst/>
          </a:prstGeom>
          <a:ln w="12700" cmpd="sng">
            <a:solidFill>
              <a:srgbClr val="5152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5715687"/>
            <a:ext cx="2824491" cy="620690"/>
          </a:xfrm>
          <a:prstGeom prst="rect">
            <a:avLst/>
          </a:prstGeom>
        </p:spPr>
      </p:pic>
      <p:sp>
        <p:nvSpPr>
          <p:cNvPr id="2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070622" y="6418438"/>
            <a:ext cx="616178" cy="36512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000">
                <a:solidFill>
                  <a:srgbClr val="515256"/>
                </a:solidFill>
              </a:defRPr>
            </a:lvl1pPr>
          </a:lstStyle>
          <a:p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34662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9748" y="1040202"/>
            <a:ext cx="5182304" cy="456100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89747" y="2019594"/>
            <a:ext cx="7472071" cy="2127063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capítulo</a:t>
            </a:r>
            <a:endParaRPr lang="en-US" dirty="0"/>
          </a:p>
          <a:p>
            <a:endParaRPr lang="en-US" dirty="0"/>
          </a:p>
          <a:p>
            <a:r>
              <a:rPr lang="en-US" dirty="0"/>
              <a:t>Segundo </a:t>
            </a:r>
            <a:r>
              <a:rPr lang="en-US" dirty="0" err="1"/>
              <a:t>capítulo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Terceiro</a:t>
            </a:r>
            <a:r>
              <a:rPr lang="en-US" dirty="0"/>
              <a:t> </a:t>
            </a:r>
            <a:r>
              <a:rPr lang="en-US" dirty="0" err="1"/>
              <a:t>capítulo</a:t>
            </a:r>
            <a:endParaRPr lang="en-US" dirty="0"/>
          </a:p>
          <a:p>
            <a:endParaRPr lang="en-US" dirty="0"/>
          </a:p>
          <a:p>
            <a:r>
              <a:rPr lang="en-US" dirty="0"/>
              <a:t>Quarto </a:t>
            </a:r>
            <a:r>
              <a:rPr lang="en-US" dirty="0" err="1"/>
              <a:t>capítulo</a:t>
            </a:r>
            <a:endParaRPr lang="en-US" dirty="0"/>
          </a:p>
          <a:p>
            <a:endParaRPr lang="en-US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070622" y="6418438"/>
            <a:ext cx="616178" cy="3651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000" dirty="0"/>
            </a:lvl1pPr>
          </a:lstStyle>
          <a:p>
            <a:pPr marL="0" lvl="0" indent="0" algn="r">
              <a:spcBef>
                <a:spcPts val="0"/>
              </a:spcBef>
              <a:buFontTx/>
              <a:buNone/>
            </a:pPr>
            <a:r>
              <a:rPr lang="en-US" dirty="0"/>
              <a:t>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48328" y="2019594"/>
            <a:ext cx="657242" cy="2389188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600" b="1">
                <a:solidFill>
                  <a:srgbClr val="005A54"/>
                </a:solidFill>
              </a:defRPr>
            </a:lvl1pPr>
          </a:lstStyle>
          <a:p>
            <a:pPr lvl="0"/>
            <a:r>
              <a:rPr lang="en-US" dirty="0"/>
              <a:t>1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2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4</a:t>
            </a:r>
          </a:p>
        </p:txBody>
      </p:sp>
      <p:cxnSp>
        <p:nvCxnSpPr>
          <p:cNvPr id="8" name="Straight Connector 9"/>
          <p:cNvCxnSpPr/>
          <p:nvPr userDrawn="1"/>
        </p:nvCxnSpPr>
        <p:spPr>
          <a:xfrm>
            <a:off x="-103481" y="6343287"/>
            <a:ext cx="9247481" cy="0"/>
          </a:xfrm>
          <a:prstGeom prst="line">
            <a:avLst/>
          </a:prstGeom>
          <a:ln w="9525" cmpd="sng">
            <a:solidFill>
              <a:srgbClr val="51525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3"/>
          <p:cNvCxnSpPr/>
          <p:nvPr userDrawn="1"/>
        </p:nvCxnSpPr>
        <p:spPr>
          <a:xfrm>
            <a:off x="-103481" y="604724"/>
            <a:ext cx="9247481" cy="0"/>
          </a:xfrm>
          <a:prstGeom prst="line">
            <a:avLst/>
          </a:prstGeom>
          <a:ln w="9525" cmpd="sng">
            <a:solidFill>
              <a:srgbClr val="51525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3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 conteudo">
    <p:bg>
      <p:bgPr>
        <a:solidFill>
          <a:srgbClr val="E5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946" y="812152"/>
            <a:ext cx="5182304" cy="337415"/>
          </a:xfrm>
        </p:spPr>
        <p:txBody>
          <a:bodyPr/>
          <a:lstStyle>
            <a:lvl1pPr>
              <a:defRPr sz="1200" b="1">
                <a:solidFill>
                  <a:srgbClr val="515256"/>
                </a:solidFill>
              </a:defRPr>
            </a:lvl1pPr>
          </a:lstStyle>
          <a:p>
            <a:r>
              <a:rPr lang="en-US" dirty="0"/>
              <a:t>SUBTÍTULO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070622" y="6418438"/>
            <a:ext cx="616178" cy="36512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000">
                <a:solidFill>
                  <a:srgbClr val="515256"/>
                </a:solidFill>
              </a:defRPr>
            </a:lvl1pPr>
          </a:lstStyle>
          <a:p>
            <a:r>
              <a:rPr lang="en-US" dirty="0"/>
              <a:t>00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-103481" y="6343287"/>
            <a:ext cx="9247481" cy="0"/>
          </a:xfrm>
          <a:prstGeom prst="line">
            <a:avLst/>
          </a:prstGeom>
          <a:ln w="9525" cmpd="sng">
            <a:solidFill>
              <a:srgbClr val="51525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103481" y="604724"/>
            <a:ext cx="9247481" cy="0"/>
          </a:xfrm>
          <a:prstGeom prst="line">
            <a:avLst/>
          </a:prstGeom>
          <a:ln w="9525" cmpd="sng">
            <a:solidFill>
              <a:srgbClr val="515256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57946" y="1175529"/>
            <a:ext cx="5182304" cy="576633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800" b="0">
                <a:solidFill>
                  <a:srgbClr val="00846F"/>
                </a:solidFill>
              </a:defRPr>
            </a:lvl1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do Slide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198" y="2150802"/>
            <a:ext cx="8229602" cy="3967216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1200">
                <a:solidFill>
                  <a:srgbClr val="515256"/>
                </a:solidFill>
              </a:defRPr>
            </a:lvl1pPr>
          </a:lstStyle>
          <a:p>
            <a:pPr lvl="0"/>
            <a:r>
              <a:rPr lang="ro-RO" dirty="0"/>
              <a:t>Lorem ipsum dolor sit amet, consectetur adipiscing elit. Suspendisse vel ligula ac est tempus dignissim quis a justo. Aenean tincidunt consectetur nibh, feugiat egestas justo rhoncus vel.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0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00000" y="0"/>
            <a:ext cx="628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51180"/>
            <a:ext cx="5182304" cy="1003371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Obrigado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081288"/>
            <a:ext cx="6400800" cy="272923"/>
          </a:xfrm>
        </p:spPr>
        <p:txBody>
          <a:bodyPr>
            <a:noAutofit/>
          </a:bodyPr>
          <a:lstStyle>
            <a:lvl1pPr marL="0" indent="0" algn="l">
              <a:buNone/>
              <a:defRPr sz="1200">
                <a:solidFill>
                  <a:srgbClr val="51525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email@anhembi.br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611866"/>
            <a:ext cx="955045" cy="0"/>
          </a:xfrm>
          <a:prstGeom prst="line">
            <a:avLst/>
          </a:prstGeom>
          <a:ln w="12700" cmpd="sng">
            <a:solidFill>
              <a:srgbClr val="5152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85800" y="2799752"/>
            <a:ext cx="955045" cy="0"/>
          </a:xfrm>
          <a:prstGeom prst="line">
            <a:avLst/>
          </a:prstGeom>
          <a:ln w="12700" cmpd="sng">
            <a:solidFill>
              <a:srgbClr val="5152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8070622" y="6418438"/>
            <a:ext cx="616178" cy="365125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FontTx/>
              <a:buNone/>
              <a:defRPr sz="1000">
                <a:solidFill>
                  <a:srgbClr val="515256"/>
                </a:solidFill>
              </a:defRPr>
            </a:lvl1pPr>
          </a:lstStyle>
          <a:p>
            <a:r>
              <a:rPr lang="en-US" dirty="0"/>
              <a:t>00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85800" y="3387158"/>
            <a:ext cx="6400800" cy="309953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Nome do </a:t>
            </a:r>
            <a:r>
              <a:rPr lang="en-US" dirty="0" err="1"/>
              <a:t>departamento</a:t>
            </a:r>
            <a:endParaRPr lang="en-US" dirty="0"/>
          </a:p>
        </p:txBody>
      </p:sp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5800" y="5715687"/>
            <a:ext cx="2824491" cy="6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8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8786-DE20-4B64-A75D-4B0596DBD4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67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88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6227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56631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7" r:id="rId3"/>
    <p:sldLayoutId id="2147483668" r:id="rId4"/>
    <p:sldLayoutId id="2147483669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rgbClr val="005A5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rgbClr val="515256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rgbClr val="515256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rgbClr val="515256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rgbClr val="515256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rgbClr val="515256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125" y="163773"/>
            <a:ext cx="7920497" cy="1599997"/>
          </a:xfrm>
        </p:spPr>
        <p:txBody>
          <a:bodyPr/>
          <a:lstStyle/>
          <a:p>
            <a:r>
              <a:rPr lang="en-US" sz="3200" dirty="0" err="1"/>
              <a:t>Engenharia</a:t>
            </a:r>
            <a:r>
              <a:rPr lang="en-US" sz="3200" dirty="0"/>
              <a:t> de Software</a:t>
            </a:r>
            <a:br>
              <a:rPr lang="en-US" sz="3200" dirty="0"/>
            </a:br>
            <a:r>
              <a:rPr lang="en-US" sz="2000" dirty="0" err="1"/>
              <a:t>Diagrama</a:t>
            </a:r>
            <a:r>
              <a:rPr lang="en-US" sz="2000" dirty="0"/>
              <a:t> de Classes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685800" y="2866200"/>
            <a:ext cx="6400800" cy="272923"/>
          </a:xfrm>
        </p:spPr>
        <p:txBody>
          <a:bodyPr>
            <a:noAutofit/>
          </a:bodyPr>
          <a:lstStyle/>
          <a:p>
            <a:r>
              <a:rPr lang="pt-BR" sz="1800" dirty="0"/>
              <a:t>ebfigueiredo@anhembi.br</a:t>
            </a:r>
          </a:p>
        </p:txBody>
      </p:sp>
      <p:sp>
        <p:nvSpPr>
          <p:cNvPr id="6" name="Subtítulo 4"/>
          <p:cNvSpPr txBox="1">
            <a:spLocks/>
          </p:cNvSpPr>
          <p:nvPr/>
        </p:nvSpPr>
        <p:spPr>
          <a:xfrm>
            <a:off x="685800" y="2429472"/>
            <a:ext cx="6400800" cy="272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b="0" i="0" kern="1200">
                <a:solidFill>
                  <a:srgbClr val="515256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Elaine Figueiredo</a:t>
            </a:r>
          </a:p>
        </p:txBody>
      </p:sp>
    </p:spTree>
    <p:extLst>
      <p:ext uri="{BB962C8B-B14F-4D97-AF65-F5344CB8AC3E}">
        <p14:creationId xmlns:p14="http://schemas.microsoft.com/office/powerpoint/2010/main" val="403020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  <a:p>
            <a:r>
              <a:rPr lang="pt-BR" sz="2000" dirty="0"/>
              <a:t>Exemplos de Multiplicidade: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0..1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1..1 ou 1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0..*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1..* ou *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3..5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Relacionamentos ou Associações</a:t>
            </a:r>
          </a:p>
        </p:txBody>
      </p:sp>
    </p:spTree>
    <p:extLst>
      <p:ext uri="{BB962C8B-B14F-4D97-AF65-F5344CB8AC3E}">
        <p14:creationId xmlns:p14="http://schemas.microsoft.com/office/powerpoint/2010/main" val="74395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Tipos de Relacionamentos:</a:t>
            </a:r>
          </a:p>
          <a:p>
            <a:pPr lvl="1"/>
            <a:r>
              <a:rPr lang="pt-BR" sz="1800" dirty="0"/>
              <a:t>Unária ou Reflexiva</a:t>
            </a:r>
          </a:p>
          <a:p>
            <a:pPr lvl="1"/>
            <a:r>
              <a:rPr lang="pt-BR" sz="1800" dirty="0"/>
              <a:t>Binária</a:t>
            </a:r>
          </a:p>
          <a:p>
            <a:pPr lvl="1"/>
            <a:r>
              <a:rPr lang="pt-BR" sz="1800" dirty="0"/>
              <a:t>Ternária ou N-ária</a:t>
            </a:r>
          </a:p>
          <a:p>
            <a:pPr lvl="1"/>
            <a:r>
              <a:rPr lang="pt-BR" sz="1800" dirty="0"/>
              <a:t>Agregação</a:t>
            </a:r>
          </a:p>
          <a:p>
            <a:pPr lvl="1"/>
            <a:r>
              <a:rPr lang="pt-BR" sz="1800" dirty="0"/>
              <a:t>Composição</a:t>
            </a:r>
          </a:p>
          <a:p>
            <a:pPr lvl="1"/>
            <a:r>
              <a:rPr lang="pt-BR" sz="1800" dirty="0"/>
              <a:t>Generalização/Especialização</a:t>
            </a:r>
          </a:p>
          <a:p>
            <a:pPr lvl="1"/>
            <a:r>
              <a:rPr lang="pt-BR" sz="1800" dirty="0"/>
              <a:t>Classe Associativa</a:t>
            </a:r>
          </a:p>
          <a:p>
            <a:pPr lvl="1"/>
            <a:r>
              <a:rPr lang="pt-BR" sz="1800" dirty="0"/>
              <a:t>Dependência</a:t>
            </a:r>
          </a:p>
          <a:p>
            <a:pPr lvl="1"/>
            <a:r>
              <a:rPr lang="pt-BR" sz="1800" dirty="0"/>
              <a:t>Realização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Relacionamentos ou Associações</a:t>
            </a:r>
          </a:p>
        </p:txBody>
      </p:sp>
    </p:spTree>
    <p:extLst>
      <p:ext uri="{BB962C8B-B14F-4D97-AF65-F5344CB8AC3E}">
        <p14:creationId xmlns:p14="http://schemas.microsoft.com/office/powerpoint/2010/main" val="144647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Relacionamento de um objeto de uma classe com objetos da mesma classe</a:t>
            </a:r>
          </a:p>
          <a:p>
            <a:pPr lvl="1"/>
            <a:r>
              <a:rPr lang="pt-BR" sz="1800" b="1" dirty="0"/>
              <a:t>Definição de Papéis</a:t>
            </a:r>
            <a:r>
              <a:rPr lang="pt-BR" sz="1800" dirty="0"/>
              <a:t>: Informações extras na associação que podem ajudar a explicar a função de um objeto dentro da associação</a:t>
            </a:r>
            <a:endParaRPr lang="pt-BR" sz="1600" dirty="0"/>
          </a:p>
          <a:p>
            <a:endParaRPr lang="pt-BR" sz="2000" dirty="0"/>
          </a:p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Associação Unária ou Reflexiva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14612" y="3357562"/>
            <a:ext cx="2857520" cy="202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8729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Identifica relacionamentos entre objetos de duas classes distintas</a:t>
            </a:r>
          </a:p>
          <a:p>
            <a:endParaRPr lang="pt-BR" sz="2000" dirty="0"/>
          </a:p>
          <a:p>
            <a:r>
              <a:rPr lang="pt-BR" sz="2000" dirty="0"/>
              <a:t>Mais comumente encontrada</a:t>
            </a:r>
          </a:p>
          <a:p>
            <a:endParaRPr lang="pt-BR" sz="2000" dirty="0"/>
          </a:p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Associação Binária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786190"/>
            <a:ext cx="7072362" cy="202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106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Navegabilidade é representada por uma seta em uma das extremidades da associação</a:t>
            </a:r>
          </a:p>
          <a:p>
            <a:endParaRPr lang="pt-BR" sz="2000" dirty="0"/>
          </a:p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Associação Binária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1" y="3071810"/>
            <a:ext cx="736982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4598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Conectam objetos de mais de duas classes</a:t>
            </a:r>
          </a:p>
          <a:p>
            <a:endParaRPr lang="pt-BR" sz="2000" dirty="0"/>
          </a:p>
          <a:p>
            <a:r>
              <a:rPr lang="pt-BR" sz="2000" dirty="0"/>
              <a:t>Representadas por um losango para onde convergem todas as ligações da associação</a:t>
            </a:r>
          </a:p>
          <a:p>
            <a:endParaRPr lang="pt-BR" sz="2000" dirty="0"/>
          </a:p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Associação Ternária ou N-ária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683441"/>
            <a:ext cx="6143668" cy="288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3522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Tipo especial de associação</a:t>
            </a:r>
          </a:p>
          <a:p>
            <a:endParaRPr lang="pt-BR" sz="2000" dirty="0"/>
          </a:p>
          <a:p>
            <a:r>
              <a:rPr lang="pt-BR" sz="2000" dirty="0"/>
              <a:t>Tenta demonstrar que as informações de um objeto precisam ser complementadas pelas informações contidas em um ou mais objetos de outra classe</a:t>
            </a:r>
          </a:p>
          <a:p>
            <a:endParaRPr lang="pt-BR" sz="2000" dirty="0"/>
          </a:p>
          <a:p>
            <a:r>
              <a:rPr lang="pt-BR" sz="2000" dirty="0"/>
              <a:t>Relação todo/parte</a:t>
            </a:r>
          </a:p>
          <a:p>
            <a:pPr lvl="1"/>
            <a:r>
              <a:rPr lang="pt-BR" sz="1800" dirty="0"/>
              <a:t>Parte “agrega” valor ao todo</a:t>
            </a:r>
          </a:p>
          <a:p>
            <a:endParaRPr lang="pt-BR" sz="2000" dirty="0"/>
          </a:p>
          <a:p>
            <a:r>
              <a:rPr lang="pt-BR" sz="2000" dirty="0"/>
              <a:t>Utiliza um losango na extremidade da classe que contém os objetos que precisam ser complementados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Agregação</a:t>
            </a:r>
          </a:p>
        </p:txBody>
      </p:sp>
    </p:spTree>
    <p:extLst>
      <p:ext uri="{BB962C8B-B14F-4D97-AF65-F5344CB8AC3E}">
        <p14:creationId xmlns:p14="http://schemas.microsoft.com/office/powerpoint/2010/main" val="401602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Agregação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8476949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990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Agregação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285992"/>
            <a:ext cx="670088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368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Variação da Agregação, na qual é apresentado um vínculo mais forte entre os objetos</a:t>
            </a:r>
          </a:p>
          <a:p>
            <a:endParaRPr lang="pt-BR" sz="2000" dirty="0"/>
          </a:p>
          <a:p>
            <a:r>
              <a:rPr lang="pt-BR" sz="2000" dirty="0"/>
              <a:t>Procura demonstrar que os objetos que precisam ser complementados tem de estar associados a um único objeto que irá complementar</a:t>
            </a:r>
          </a:p>
          <a:p>
            <a:endParaRPr lang="pt-BR" sz="2000" dirty="0"/>
          </a:p>
          <a:p>
            <a:r>
              <a:rPr lang="pt-BR" sz="2000" dirty="0"/>
              <a:t>Objetos-partes têm de estar associados a um único objeto-todo</a:t>
            </a:r>
          </a:p>
          <a:p>
            <a:endParaRPr lang="pt-BR" sz="2000" dirty="0"/>
          </a:p>
          <a:p>
            <a:r>
              <a:rPr lang="pt-BR" sz="2000" dirty="0"/>
              <a:t>Composição define uma associação que é indivisível e não compartilhada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Composição</a:t>
            </a:r>
          </a:p>
        </p:txBody>
      </p:sp>
    </p:spTree>
    <p:extLst>
      <p:ext uri="{BB962C8B-B14F-4D97-AF65-F5344CB8AC3E}">
        <p14:creationId xmlns:p14="http://schemas.microsoft.com/office/powerpoint/2010/main" val="424641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Um dos mais importantes e mais utilizados da UML</a:t>
            </a:r>
          </a:p>
          <a:p>
            <a:endParaRPr lang="pt-BR" sz="2000" dirty="0"/>
          </a:p>
          <a:p>
            <a:r>
              <a:rPr lang="pt-BR" sz="2000" dirty="0"/>
              <a:t>Permite visualizar:</a:t>
            </a:r>
          </a:p>
          <a:p>
            <a:pPr lvl="1"/>
            <a:r>
              <a:rPr lang="pt-BR" sz="1600" dirty="0"/>
              <a:t>As classes e interfaces que comporão o sistema com seus respectivos atributos e métodos</a:t>
            </a:r>
          </a:p>
          <a:p>
            <a:pPr lvl="1"/>
            <a:r>
              <a:rPr lang="pt-BR" sz="1600" dirty="0"/>
              <a:t>Como as classes do diagrama se relacionam, complementam e transmitem informações entre si</a:t>
            </a:r>
          </a:p>
          <a:p>
            <a:endParaRPr lang="pt-BR" sz="2000" dirty="0"/>
          </a:p>
          <a:p>
            <a:r>
              <a:rPr lang="pt-BR" sz="2000" dirty="0"/>
              <a:t>Visão estática de como as Classes estão organizadas</a:t>
            </a:r>
          </a:p>
          <a:p>
            <a:endParaRPr lang="pt-BR" sz="2000" dirty="0"/>
          </a:p>
          <a:p>
            <a:r>
              <a:rPr lang="pt-BR" sz="2000" dirty="0"/>
              <a:t>Serve como base para a construção dos outros diagramas da UML</a:t>
            </a:r>
            <a:endParaRPr lang="pt-BR" sz="1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b="0" dirty="0"/>
              <a:t>Introdução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2106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Composição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928802"/>
            <a:ext cx="5715040" cy="3729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52239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Composição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643182"/>
            <a:ext cx="5715040" cy="155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98951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  <a:p>
            <a:r>
              <a:rPr lang="pt-BR" sz="2000" dirty="0"/>
              <a:t>Representa a ocorrência de herança entre as classes</a:t>
            </a:r>
          </a:p>
          <a:p>
            <a:endParaRPr lang="pt-BR" sz="2000" dirty="0"/>
          </a:p>
          <a:p>
            <a:r>
              <a:rPr lang="pt-BR" sz="2000" dirty="0"/>
              <a:t>Identifica as classes-pai e classes-filhas</a:t>
            </a:r>
          </a:p>
          <a:p>
            <a:endParaRPr lang="pt-BR" sz="2000" dirty="0"/>
          </a:p>
          <a:p>
            <a:r>
              <a:rPr lang="pt-BR" sz="2000" dirty="0"/>
              <a:t>Demonstra a hierarquia entre as classes e possivelmente métodos polimórficos nas classes especializadas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03648" y="190500"/>
            <a:ext cx="7130752" cy="1527175"/>
          </a:xfrm>
        </p:spPr>
        <p:txBody>
          <a:bodyPr>
            <a:normAutofit/>
          </a:bodyPr>
          <a:lstStyle/>
          <a:p>
            <a:r>
              <a:rPr lang="pt-BR" sz="3600" dirty="0"/>
              <a:t>Generalização/Especialização</a:t>
            </a:r>
          </a:p>
        </p:txBody>
      </p:sp>
    </p:spTree>
    <p:extLst>
      <p:ext uri="{BB962C8B-B14F-4D97-AF65-F5344CB8AC3E}">
        <p14:creationId xmlns:p14="http://schemas.microsoft.com/office/powerpoint/2010/main" val="251246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Generalização/Especialização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857364"/>
            <a:ext cx="6643734" cy="455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5147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Generalização/Especialização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967529"/>
            <a:ext cx="5072098" cy="3390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015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Produzidas quando da ocorrência de associações que tenham multiplicidade muitos (*) em todas as extremidades</a:t>
            </a:r>
          </a:p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 Associativa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857496"/>
            <a:ext cx="61436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49526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Identifica certo grau de dependência de uma classe em relação à outra</a:t>
            </a:r>
          </a:p>
          <a:p>
            <a:endParaRPr lang="pt-BR" sz="2000" dirty="0"/>
          </a:p>
          <a:p>
            <a:r>
              <a:rPr lang="pt-BR" sz="2000" dirty="0"/>
              <a:t>Representada por uma linha tracejada entre as classes, e uma seta apontando para a classe do qual a outra é dependente</a:t>
            </a:r>
          </a:p>
          <a:p>
            <a:endParaRPr lang="pt-BR" sz="2000" dirty="0"/>
          </a:p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Dependência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143380"/>
            <a:ext cx="7245762" cy="115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3674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Relacionamento especial que mistura características dos relacionamentos de generalização e dependência</a:t>
            </a:r>
          </a:p>
          <a:p>
            <a:endParaRPr lang="pt-BR" sz="2000" dirty="0"/>
          </a:p>
          <a:p>
            <a:r>
              <a:rPr lang="pt-BR" sz="2000" dirty="0"/>
              <a:t>Usada para identificar classes responsáveis por executar funções para outras classes</a:t>
            </a:r>
          </a:p>
          <a:p>
            <a:endParaRPr lang="pt-BR" sz="2000" dirty="0"/>
          </a:p>
          <a:p>
            <a:r>
              <a:rPr lang="pt-BR" sz="2000" dirty="0"/>
              <a:t>Herda o comportamento de uma classe, mas não sua estrutura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Realização</a:t>
            </a:r>
          </a:p>
        </p:txBody>
      </p:sp>
    </p:spTree>
    <p:extLst>
      <p:ext uri="{BB962C8B-B14F-4D97-AF65-F5344CB8AC3E}">
        <p14:creationId xmlns:p14="http://schemas.microsoft.com/office/powerpoint/2010/main" val="1877316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Realização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1113" y="2809875"/>
            <a:ext cx="658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5937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Informações extras que definem condições a serem validadas durante a implementação dos métodos de uma classe, das associações entre as classes ou mesmo de seus atributos</a:t>
            </a:r>
          </a:p>
          <a:p>
            <a:endParaRPr lang="pt-BR" sz="2000" dirty="0"/>
          </a:p>
          <a:p>
            <a:r>
              <a:rPr lang="pt-BR" sz="2000" dirty="0"/>
              <a:t>Representação:</a:t>
            </a:r>
            <a:endParaRPr lang="pt-BR" sz="18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Restrições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3429000"/>
            <a:ext cx="5315500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413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Diagrama é composto de:</a:t>
            </a:r>
          </a:p>
          <a:p>
            <a:pPr lvl="1"/>
            <a:r>
              <a:rPr lang="pt-BR" sz="1800" dirty="0"/>
              <a:t>Classes</a:t>
            </a:r>
          </a:p>
          <a:p>
            <a:pPr lvl="1"/>
            <a:r>
              <a:rPr lang="pt-BR" sz="1800" dirty="0"/>
              <a:t>Associações entre elas (relacionamentos)</a:t>
            </a:r>
          </a:p>
          <a:p>
            <a:endParaRPr lang="pt-BR" sz="2000" dirty="0"/>
          </a:p>
          <a:p>
            <a:r>
              <a:rPr lang="pt-BR" sz="2000" dirty="0"/>
              <a:t>Processo Unificado recomenda que se utilize o diagrama de Classes ainda durante a fase de análise</a:t>
            </a:r>
            <a:endParaRPr lang="pt-BR" sz="1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b="0" dirty="0"/>
              <a:t>Diagrama de 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700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08365"/>
            <a:ext cx="6400800" cy="272923"/>
          </a:xfrm>
        </p:spPr>
        <p:txBody>
          <a:bodyPr/>
          <a:lstStyle/>
          <a:p>
            <a:r>
              <a:rPr lang="en-US" sz="1800" dirty="0"/>
              <a:t>ebfigueiredo@anhembi.edu.br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Profª Elaine Barbosa de Figueiredo</a:t>
            </a:r>
          </a:p>
        </p:txBody>
      </p:sp>
    </p:spTree>
    <p:extLst>
      <p:ext uri="{BB962C8B-B14F-4D97-AF65-F5344CB8AC3E}">
        <p14:creationId xmlns:p14="http://schemas.microsoft.com/office/powerpoint/2010/main" val="217396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524000" y="1717675"/>
            <a:ext cx="7010400" cy="4114800"/>
          </a:xfrm>
        </p:spPr>
        <p:txBody>
          <a:bodyPr/>
          <a:lstStyle/>
          <a:p>
            <a:r>
              <a:rPr lang="pt-BR" sz="2000" dirty="0"/>
              <a:t>Representação</a:t>
            </a:r>
            <a:endParaRPr lang="pt-BR" sz="6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Diagrama de Classes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420888"/>
            <a:ext cx="4857784" cy="3654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887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b="0" dirty="0"/>
              <a:t>Diagrama de Classes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52" y="1968780"/>
            <a:ext cx="6500858" cy="3317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43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Representação da Visibilidade:</a:t>
            </a:r>
          </a:p>
          <a:p>
            <a:pPr lvl="1"/>
            <a:r>
              <a:rPr lang="pt-BR" sz="1800" dirty="0"/>
              <a:t>Público (+):</a:t>
            </a:r>
          </a:p>
          <a:p>
            <a:pPr lvl="2"/>
            <a:r>
              <a:rPr lang="pt-BR" sz="1600" dirty="0"/>
              <a:t>Qualquer classes em qualquer pacote pode acessar a variável</a:t>
            </a:r>
          </a:p>
          <a:p>
            <a:endParaRPr lang="pt-BR" sz="2400" dirty="0"/>
          </a:p>
          <a:p>
            <a:pPr lvl="1"/>
            <a:r>
              <a:rPr lang="pt-BR" sz="1800" dirty="0"/>
              <a:t>Privado (-):</a:t>
            </a:r>
          </a:p>
          <a:p>
            <a:pPr lvl="2"/>
            <a:r>
              <a:rPr lang="pt-BR" sz="1600" dirty="0"/>
              <a:t>Acessado somente pela própria classe</a:t>
            </a:r>
          </a:p>
          <a:p>
            <a:endParaRPr lang="pt-BR" sz="2400" dirty="0"/>
          </a:p>
          <a:p>
            <a:pPr lvl="1"/>
            <a:r>
              <a:rPr lang="pt-BR" sz="1800" dirty="0"/>
              <a:t>Protegido (#):</a:t>
            </a:r>
          </a:p>
          <a:p>
            <a:pPr lvl="2"/>
            <a:r>
              <a:rPr lang="pt-BR" sz="1600" dirty="0"/>
              <a:t>Acessado por subclasses localizadas em outros pacotes</a:t>
            </a:r>
          </a:p>
          <a:p>
            <a:endParaRPr lang="pt-BR" sz="2400" dirty="0"/>
          </a:p>
          <a:p>
            <a:pPr lvl="1"/>
            <a:r>
              <a:rPr lang="pt-BR" sz="1800" dirty="0"/>
              <a:t>Padrão,default ou </a:t>
            </a:r>
            <a:r>
              <a:rPr lang="pt-BR" sz="1800" dirty="0" err="1"/>
              <a:t>friendly</a:t>
            </a:r>
            <a:r>
              <a:rPr lang="pt-BR" sz="1800" dirty="0"/>
              <a:t> (~):</a:t>
            </a:r>
          </a:p>
          <a:p>
            <a:pPr lvl="2"/>
            <a:r>
              <a:rPr lang="pt-BR" sz="1600" dirty="0"/>
              <a:t>Disponível para acesso somente para classes dentro do mesmo pacote</a:t>
            </a:r>
            <a:endParaRPr lang="pt-BR" sz="5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b="0" dirty="0"/>
              <a:t>Diagrama de Classes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475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Código C# da Classe:</a:t>
            </a:r>
            <a:endParaRPr lang="pt-BR" sz="5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b="0" dirty="0"/>
              <a:t>Diagrama de Classes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8429684" cy="387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4226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Pode conter características extras:</a:t>
            </a:r>
            <a:endParaRPr lang="pt-BR" sz="5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</a:t>
            </a:r>
            <a:r>
              <a:rPr lang="pt-BR" b="0" dirty="0"/>
              <a:t>Diagrama de Classes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1"/>
            <a:ext cx="8429652" cy="3867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282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sz="2000" dirty="0"/>
          </a:p>
          <a:p>
            <a:r>
              <a:rPr lang="pt-BR" sz="2000" dirty="0"/>
              <a:t>Classes costumam ter relacionamentos entre si</a:t>
            </a:r>
          </a:p>
          <a:p>
            <a:pPr lvl="1"/>
            <a:r>
              <a:rPr lang="pt-BR" sz="1800" dirty="0"/>
              <a:t>Permite que elas compartilhem informações entre si e colaborem para a execução dos processos executados pelo sistema</a:t>
            </a:r>
          </a:p>
          <a:p>
            <a:endParaRPr lang="pt-BR" sz="2000" dirty="0"/>
          </a:p>
          <a:p>
            <a:r>
              <a:rPr lang="pt-BR" sz="2000" dirty="0"/>
              <a:t>Associação descreve um vínculo que ocorre entre os objetos de uma ou mais classes</a:t>
            </a:r>
          </a:p>
          <a:p>
            <a:endParaRPr lang="pt-BR" sz="2000" dirty="0"/>
          </a:p>
          <a:p>
            <a:r>
              <a:rPr lang="pt-BR" sz="2000" dirty="0"/>
              <a:t>Representadas por linhas que ligam as classes envolvidas</a:t>
            </a:r>
            <a:endParaRPr lang="pt-BR" sz="5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Relacionamentos ou Associações</a:t>
            </a:r>
          </a:p>
        </p:txBody>
      </p:sp>
    </p:spTree>
    <p:extLst>
      <p:ext uri="{BB962C8B-B14F-4D97-AF65-F5344CB8AC3E}">
        <p14:creationId xmlns:p14="http://schemas.microsoft.com/office/powerpoint/2010/main" val="1921968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A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</TotalTime>
  <Words>669</Words>
  <Application>Microsoft Office PowerPoint</Application>
  <PresentationFormat>Apresentação na tela (4:3)</PresentationFormat>
  <Paragraphs>151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3" baseType="lpstr">
      <vt:lpstr>Arial</vt:lpstr>
      <vt:lpstr>Calibri</vt:lpstr>
      <vt:lpstr>TEMPLATE AM</vt:lpstr>
      <vt:lpstr>Engenharia de Software Diagrama de Classes</vt:lpstr>
      <vt:lpstr> Introdução</vt:lpstr>
      <vt:lpstr> Diagrama de Classes</vt:lpstr>
      <vt:lpstr>Diagrama de Classes</vt:lpstr>
      <vt:lpstr> Diagrama de Classes</vt:lpstr>
      <vt:lpstr> Diagrama de Classes</vt:lpstr>
      <vt:lpstr> Diagrama de Classes</vt:lpstr>
      <vt:lpstr> Diagrama de Classes</vt:lpstr>
      <vt:lpstr>Relacionamentos ou Associações</vt:lpstr>
      <vt:lpstr>Relacionamentos ou Associações</vt:lpstr>
      <vt:lpstr>Relacionamentos ou Associações</vt:lpstr>
      <vt:lpstr>Associação Unária ou Reflexiva</vt:lpstr>
      <vt:lpstr>Associação Binária</vt:lpstr>
      <vt:lpstr>Associação Binária</vt:lpstr>
      <vt:lpstr>Associação Ternária ou N-ária</vt:lpstr>
      <vt:lpstr>Agregação</vt:lpstr>
      <vt:lpstr>Agregação</vt:lpstr>
      <vt:lpstr>Agregação</vt:lpstr>
      <vt:lpstr>Composição</vt:lpstr>
      <vt:lpstr>Composição</vt:lpstr>
      <vt:lpstr>Composição</vt:lpstr>
      <vt:lpstr>Generalização/Especialização</vt:lpstr>
      <vt:lpstr>Generalização/Especialização</vt:lpstr>
      <vt:lpstr>Generalização/Especialização</vt:lpstr>
      <vt:lpstr>Classe Associativa</vt:lpstr>
      <vt:lpstr>Dependência</vt:lpstr>
      <vt:lpstr>Realização</vt:lpstr>
      <vt:lpstr>Realização</vt:lpstr>
      <vt:lpstr>Restrições</vt:lpstr>
      <vt:lpstr>Apresentação do PowerPoint</vt:lpstr>
    </vt:vector>
  </TitlesOfParts>
  <Company>Pow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É O TÍTULO</dc:title>
  <dc:creator>Elaine B. Figueiredo</dc:creator>
  <cp:lastModifiedBy>Prof Elaine Barbosa de Figueiredo</cp:lastModifiedBy>
  <cp:revision>65</cp:revision>
  <dcterms:created xsi:type="dcterms:W3CDTF">2015-12-11T19:33:47Z</dcterms:created>
  <dcterms:modified xsi:type="dcterms:W3CDTF">2022-03-27T23:03:16Z</dcterms:modified>
</cp:coreProperties>
</file>