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572" r:id="rId3"/>
    <p:sldId id="520" r:id="rId4"/>
    <p:sldId id="573" r:id="rId5"/>
    <p:sldId id="574" r:id="rId6"/>
    <p:sldId id="771" r:id="rId7"/>
    <p:sldId id="502" r:id="rId8"/>
    <p:sldId id="482" r:id="rId9"/>
    <p:sldId id="762" r:id="rId10"/>
    <p:sldId id="585" r:id="rId11"/>
    <p:sldId id="650" r:id="rId12"/>
    <p:sldId id="586" r:id="rId13"/>
    <p:sldId id="587" r:id="rId14"/>
    <p:sldId id="588" r:id="rId15"/>
    <p:sldId id="589" r:id="rId16"/>
    <p:sldId id="763" r:id="rId17"/>
    <p:sldId id="765" r:id="rId18"/>
    <p:sldId id="568" r:id="rId19"/>
    <p:sldId id="766" r:id="rId20"/>
    <p:sldId id="569" r:id="rId21"/>
    <p:sldId id="570" r:id="rId22"/>
    <p:sldId id="571" r:id="rId23"/>
    <p:sldId id="764" r:id="rId24"/>
    <p:sldId id="603" r:id="rId25"/>
    <p:sldId id="606" r:id="rId26"/>
    <p:sldId id="590" r:id="rId27"/>
    <p:sldId id="591" r:id="rId28"/>
    <p:sldId id="592" r:id="rId29"/>
    <p:sldId id="593" r:id="rId30"/>
    <p:sldId id="594" r:id="rId31"/>
    <p:sldId id="595" r:id="rId32"/>
    <p:sldId id="600" r:id="rId33"/>
    <p:sldId id="767" r:id="rId34"/>
    <p:sldId id="772" r:id="rId35"/>
    <p:sldId id="773" r:id="rId36"/>
    <p:sldId id="774" r:id="rId37"/>
    <p:sldId id="601" r:id="rId38"/>
    <p:sldId id="602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6" r:id="rId49"/>
    <p:sldId id="626" r:id="rId50"/>
    <p:sldId id="627" r:id="rId51"/>
    <p:sldId id="628" r:id="rId52"/>
    <p:sldId id="629" r:id="rId53"/>
    <p:sldId id="630" r:id="rId54"/>
    <p:sldId id="631" r:id="rId55"/>
    <p:sldId id="634" r:id="rId56"/>
    <p:sldId id="639" r:id="rId57"/>
    <p:sldId id="640" r:id="rId58"/>
    <p:sldId id="641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9" autoAdjust="0"/>
    <p:restoredTop sz="94630" autoAdjust="0"/>
  </p:normalViewPr>
  <p:slideViewPr>
    <p:cSldViewPr>
      <p:cViewPr varScale="1">
        <p:scale>
          <a:sx n="150" d="100"/>
          <a:sy n="150" d="100"/>
        </p:scale>
        <p:origin x="2244" y="114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52AFB-420A-49FF-8323-8526E1D3C5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D80C07-F35F-4D80-8A07-1CD73A4C9F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4E4D546-40E1-401E-A69B-99C9E48CD8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DE6FFA8-D433-454B-9A91-66105A59C7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D459CE-10DF-4A7D-8D13-707B22F025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82943B9-05C9-47D9-B2D6-67622BF67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744D41C-6946-4F60-82A4-F888457856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EC936621-0B62-4D43-AB5C-1D586A107D85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B5E19C-F671-4211-9B2F-B17995409B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1C06E008-FCC2-4119-81D9-130CBD581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1AC740B-83AA-4C0E-B1A6-961B6FF00A0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AB024D7C-381F-42C7-96C0-00B4E1D40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2C9D2F58-DE66-4676-9D23-C3E32C35195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9B8DE6F2-C467-4F79-8AC9-6092162F3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A4BC66DB-CEE2-4807-B90D-4BC99894E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923D122B-C3E9-4C09-93B0-C3DD9CA6E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DC012B20-E890-45B3-9F30-BF9F46A5105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5D243701-E119-42C1-A32A-DE21CFF3D63C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0BF28207-07E0-4403-88BA-C8C5E08D04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D1F74CF-E1B4-4233-997B-4F6B520B10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7F1BA774-793A-4B52-89B2-BAB602D9396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5ACA95D3-5F53-457F-BC8C-1263720B2E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95C8DB-572A-4741-B5CE-A78E922ADF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763E764E-C663-4087-8247-9028CCA7672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4AD2675-E4DF-483B-B5D6-38DD1DF2576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8026C70A-7F6E-4EE9-9755-080BC724C24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DA139AC3-7530-4B7A-A9C1-D6E5DC01307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ECAF95F1-438D-4A02-A12E-CB740123C76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FFEB3EA-A922-4C46-970C-B823C1A1017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F0E172B-C363-4A8F-BD24-B7761A04FE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DD1414FD-E955-4560-BA04-CCF79B7BFED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7B02F962-3120-41C6-9C32-6BC2C456D22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6DC21108-B2EB-47A6-8C15-94643B9EFF3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8712A2AE-A27A-4F66-89DF-61E3D209FE7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D2AA2D15-1DB2-4601-B94E-270D2E2A2F4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C4444F46-C74C-4073-A92E-290569D90C8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91230404-0170-4598-B548-915E6B08776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E11C112A-02A1-41CB-A1BF-BF09B51E69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4893F256-9940-48CE-8A8E-14236220D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F8E593-9687-46A8-B067-EE70BF6DA8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E3DF05-B340-43A9-95E8-2255D5E1B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5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9C579B3-0A8E-4B1A-9FB1-1BCE0D48A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8002801-63E0-4A64-BF1C-AD2EE3F44E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427F-6500-471D-B7F6-4BEFBB698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62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56FD783-3508-498E-9066-C02C5AE2A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B1A24A2-34FC-4FBB-B064-29F756C61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0BF16-C11D-431E-B05F-45E4330D2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F5BC500-4307-4607-9452-F1A676202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3CE7746-F461-4EB5-8927-0B25840628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F4C0C-196E-414D-8599-C6E292C9E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3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EB9F5A8-512E-48F2-A570-E1E412BFE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1E09D0A-4B11-450D-92A6-3AEAF1CD3A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9E0D0-0422-47FC-9D2C-D16FF4AC9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A23B6280-D413-4A43-AB40-0E83C269B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2502729-35DF-4837-B11F-0267C69E7C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283D1-2FDB-44D9-BE2B-27E61B27E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814BC191-0D55-4CB5-81AC-090A67DE1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0D17A406-31BA-48DB-B30A-CAFB04C614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18B5B-58E3-412D-98CA-E58DD548D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9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B9B6B75-FE6E-4A42-8A37-A770EB5A2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9B4F3864-CB16-4A04-BE59-C094E1F1F4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5F123-060E-4B8C-9D87-A68974BE7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8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1B23B566-9D48-43B9-A200-383C727FA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713A8D80-4AF4-44AA-A686-68002ADEF6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21882-AB66-42E3-8A77-64E7FFEAC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8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F8CC2D1-2708-4FB9-BD83-E437142AE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F7ACA7E-6D2D-4418-BA43-5CEB0D81C2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C2812-2169-4B9C-96F5-F655A9A16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3DA5A49-7B4B-47C0-8DF5-70018B1A3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613F11B-A56E-4453-9AE7-BDDADE49B5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9E285-7E62-477B-AF6F-6C7042E717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1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27D497B2-5ACE-4C9F-AAA2-A337F3CC664D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E399E765-3D9F-499B-92CA-12BC273236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6F84AE09-7D18-4F41-9074-59F59BF7A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407C8E94-6BCB-4855-BD50-F016FE884F1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DB3242C0-3AD8-45C4-84C1-40DE49FFCEA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CB3A08E4-2941-4C96-9142-C80312E3413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FDEDF46D-7E81-4F66-83A4-7AD24C2B7E0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B93AADB1-8290-483A-BEBC-8730417C1E5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CB8FB136-8767-4EE3-B796-7B07491C0206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A41C2608-B0C4-41C1-9431-8072754A0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FBDE3EEB-2601-43AA-9EB7-302DA2F3D9F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C60C9F42-E2E5-490C-A23F-4C6DE43A731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E640378A-37F6-46B1-8A09-D16770865C9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FF063FA5-2CF7-4A04-A586-7C4315795D8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0402327F-3FC4-48EF-A995-BE9A858E8B8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598F1075-A83A-4B05-9754-E80353947A8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9825DC6A-C831-4CE8-96EC-0908A6DD6C7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C1F45C62-C317-4CAE-BB06-12ECF28CBC5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F7974930-AB7C-463A-BF02-432BC2A5EA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94F42742-2704-4362-88C6-F40D5185882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9BD79E23-4698-47F7-9A66-F4CF01907A8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7C1B90CF-8621-4206-8485-594E736DF3C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2E4B9426-B9F4-41E8-9553-4FD34614C84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207E5C9F-9DD2-4325-A027-2D268AAFD23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079057F6-0E2F-43AB-8127-92BC3260D0C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3B7CC1EF-3DD3-4BB9-B4C9-E4D1F0E31E9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6B9CF96E-20A4-4D28-8F70-5C5139D1689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382456E4-3768-4DDA-800B-D36BDEA7EE1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0AC104B9-24F2-4BED-AFF7-5F8E9B7E6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C40BB6D0-41DF-4FC4-98EB-C7059FC6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C6B416B6-8944-4E6C-BCE7-0DB2AEB494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1309DAC3-6BDD-4F75-BE99-B6FBF87E35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122A64-ED26-476A-886F-3CB8375CE0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6">
            <a:extLst>
              <a:ext uri="{FF2B5EF4-FFF2-40B4-BE49-F238E27FC236}">
                <a16:creationId xmlns:a16="http://schemas.microsoft.com/office/drawing/2014/main" id="{BEEC5234-11EF-43FE-B9CE-5AE3A904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hyperlink" Target="https://liveexample.pearsoncmg.com/html/TestCourse.html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Course.html" TargetMode="External"/><Relationship Id="rId5" Type="http://schemas.openxmlformats.org/officeDocument/2006/relationships/hyperlink" Target="html/TestCourse.bat" TargetMode="Externa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winword%20TestRationalCl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TestStackOfIntegers.html" TargetMode="External"/><Relationship Id="rId5" Type="http://schemas.openxmlformats.org/officeDocument/2006/relationships/hyperlink" Target="html/TestStackOfIntegers.bat" TargetMode="Externa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winword%20TestRationalClass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winword%20TestRational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StackOfInteger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ml/LargeFactorial.bat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veexample.pearsoncmg.com/html/LargeFactorial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s://liveexample.pearsoncmg.com/html/TestLoanClass.html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Loan.html" TargetMode="External"/><Relationship Id="rId5" Type="http://schemas.openxmlformats.org/officeDocument/2006/relationships/hyperlink" Target="html/TestLoanClass.bat" TargetMode="Externa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PalindromeIgnoreNonAlphanumeric.html" TargetMode="External"/><Relationship Id="rId2" Type="http://schemas.openxmlformats.org/officeDocument/2006/relationships/hyperlink" Target="html/PalindromeIgnoreNonAlphanumeric.ba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hyperlink" Target="https://liveexample.pearsoncmg.com/html/UseBMIClass.html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BMI.html" TargetMode="External"/><Relationship Id="rId5" Type="http://schemas.openxmlformats.org/officeDocument/2006/relationships/hyperlink" Target="html/UseBMIClass.bat" TargetMode="Externa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865368B0-512F-41AF-A358-342B90532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FDAD9-5C28-4E87-BFFC-0622DBEF59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2C186C0-D723-4FB4-ABDB-5B85112E7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1316038"/>
            <a:ext cx="7880350" cy="685800"/>
          </a:xfrm>
        </p:spPr>
        <p:txBody>
          <a:bodyPr/>
          <a:lstStyle/>
          <a:p>
            <a:r>
              <a:rPr lang="en-US" altLang="en-US" sz="4000"/>
              <a:t>Chapter 10 Thinking in Objects</a:t>
            </a:r>
            <a:endParaRPr lang="en-US" altLang="en-US"/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4C877671-BD10-4FA0-AD80-6AF1EBF8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2">
            <a:extLst>
              <a:ext uri="{FF2B5EF4-FFF2-40B4-BE49-F238E27FC236}">
                <a16:creationId xmlns:a16="http://schemas.microsoft.com/office/drawing/2014/main" id="{FAEA87F8-8750-41AA-93A1-4C14E157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614F3828-ED56-4F26-AFE1-AEB0ACA6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Rectangle 16">
            <a:extLst>
              <a:ext uri="{FF2B5EF4-FFF2-40B4-BE49-F238E27FC236}">
                <a16:creationId xmlns:a16="http://schemas.microsoft.com/office/drawing/2014/main" id="{32AECBE3-10F2-411D-BA2A-06A06C41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1609FC4C-E55E-432E-9F8E-3D4950B1B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5BC0E-B522-423C-B0B0-07BFC01420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208830B-F847-4209-B890-7AA2228D0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/>
          <a:lstStyle/>
          <a:p>
            <a:r>
              <a:rPr lang="en-US" altLang="en-US" sz="4000">
                <a:latin typeface="Book Antiqua" panose="02040602050305030304" pitchFamily="18" charset="0"/>
              </a:rPr>
              <a:t>Class Relationships</a:t>
            </a:r>
            <a:endParaRPr lang="en-US" altLang="en-US" sz="400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349DC88-5BED-4084-8771-A7DD68BF9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971080"/>
            <a:ext cx="8486775" cy="1959403"/>
          </a:xfrm>
        </p:spPr>
        <p:txBody>
          <a:bodyPr/>
          <a:lstStyle/>
          <a:p>
            <a:r>
              <a:rPr lang="en-US" altLang="en-US" sz="2400" dirty="0"/>
              <a:t>Association</a:t>
            </a:r>
          </a:p>
          <a:p>
            <a:r>
              <a:rPr lang="en-US" altLang="en-US" sz="2400" dirty="0"/>
              <a:t>Aggregation</a:t>
            </a:r>
          </a:p>
          <a:p>
            <a:r>
              <a:rPr lang="en-US" altLang="en-US" sz="2400" dirty="0"/>
              <a:t>Composition</a:t>
            </a:r>
          </a:p>
          <a:p>
            <a:r>
              <a:rPr lang="en-US" altLang="en-US" sz="2400" dirty="0"/>
              <a:t>Inheritance (Chapter 13)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D17A8A34-D7F4-4CFD-BBF3-B10FA06F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id="{FD19C0C0-7B8A-4B8D-8898-C4EDC209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3705702"/>
            <a:ext cx="884078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71" name="Rectangle 3">
            <a:extLst>
              <a:ext uri="{FF2B5EF4-FFF2-40B4-BE49-F238E27FC236}">
                <a16:creationId xmlns:a16="http://schemas.microsoft.com/office/drawing/2014/main" id="{801CCD07-AE02-4CAB-B6DF-3AF2D12B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860792"/>
            <a:ext cx="8486775" cy="107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b="1" dirty="0"/>
              <a:t>Association</a:t>
            </a:r>
            <a:r>
              <a:rPr lang="en-US" altLang="en-US" sz="2400" dirty="0"/>
              <a:t> is a general binary relationship that describes an activity between two classes.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A37B2E-3FA6-4F22-B68A-39B203A3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955" y="4888390"/>
            <a:ext cx="6183205" cy="149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/>
            <a:r>
              <a:rPr lang="en-US" altLang="en-US" sz="2000" dirty="0"/>
              <a:t>a student may take any number of courses,</a:t>
            </a:r>
            <a:endParaRPr lang="tr-TR" altLang="en-US" sz="2000" dirty="0"/>
          </a:p>
          <a:p>
            <a:pPr marL="342900" indent="-342900"/>
            <a:r>
              <a:rPr lang="en-US" altLang="en-US" sz="2000" dirty="0"/>
              <a:t>a faculty member may teach at most three courses,</a:t>
            </a:r>
            <a:endParaRPr lang="tr-TR" altLang="en-US" sz="2000" dirty="0"/>
          </a:p>
          <a:p>
            <a:pPr marL="342900" indent="-342900"/>
            <a:r>
              <a:rPr lang="en-US" altLang="en-US" sz="2000" dirty="0"/>
              <a:t>a course may have from five to sixty students, and</a:t>
            </a:r>
            <a:endParaRPr lang="tr-TR" altLang="en-US" sz="2000" dirty="0"/>
          </a:p>
          <a:p>
            <a:pPr marL="342900" indent="-342900"/>
            <a:r>
              <a:rPr lang="en-US" altLang="en-US" sz="2000" dirty="0"/>
              <a:t>a course is taught by only one faculty member.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BC87CEBB-5A29-479A-A06E-EB1025C7E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68EA1-D530-4A4A-835C-F14C826008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C8F16A-E977-4A73-8560-7333C306E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/>
          <a:lstStyle/>
          <a:p>
            <a:r>
              <a:rPr lang="en-US" altLang="en-US" sz="4000">
                <a:latin typeface="Book Antiqua" panose="02040602050305030304" pitchFamily="18" charset="0"/>
              </a:rPr>
              <a:t>Object Composition</a:t>
            </a:r>
            <a:endParaRPr lang="en-US" altLang="en-US" sz="400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0A106EA-A1C6-4227-9AEA-2AA15C6FD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123950"/>
            <a:ext cx="8486775" cy="3219450"/>
          </a:xfrm>
        </p:spPr>
        <p:txBody>
          <a:bodyPr/>
          <a:lstStyle/>
          <a:p>
            <a:r>
              <a:rPr lang="en-US" altLang="en-US" sz="2600" dirty="0"/>
              <a:t>Composition is actually a special case of the aggregation relationship.</a:t>
            </a:r>
            <a:endParaRPr lang="tr-TR" altLang="en-US" sz="2600" dirty="0"/>
          </a:p>
          <a:p>
            <a:r>
              <a:rPr lang="en-US" altLang="en-US" sz="2600" dirty="0"/>
              <a:t>Aggregation models </a:t>
            </a:r>
            <a:r>
              <a:rPr lang="en-US" altLang="en-US" sz="2600" i="1" dirty="0"/>
              <a:t>has-a</a:t>
            </a:r>
            <a:r>
              <a:rPr lang="en-US" altLang="en-US" sz="2600" dirty="0"/>
              <a:t> relationships and represents an ownership relationship between two objects.</a:t>
            </a:r>
            <a:endParaRPr lang="tr-TR" altLang="en-US" sz="2600" dirty="0"/>
          </a:p>
          <a:p>
            <a:r>
              <a:rPr lang="en-US" altLang="en-US" sz="2600" dirty="0"/>
              <a:t>The owner object is called an </a:t>
            </a:r>
            <a:r>
              <a:rPr lang="en-US" altLang="en-US" sz="2600" i="1" dirty="0"/>
              <a:t>aggregating object</a:t>
            </a:r>
            <a:r>
              <a:rPr lang="en-US" altLang="en-US" sz="2600" dirty="0"/>
              <a:t> and its class an </a:t>
            </a:r>
            <a:r>
              <a:rPr lang="en-US" altLang="en-US" sz="2600" i="1" dirty="0"/>
              <a:t>aggregating class</a:t>
            </a:r>
            <a:r>
              <a:rPr lang="en-US" altLang="en-US" sz="2600" dirty="0"/>
              <a:t>. The subject object is called an </a:t>
            </a:r>
            <a:r>
              <a:rPr lang="en-US" altLang="en-US" sz="2600" i="1" dirty="0"/>
              <a:t>aggregated object</a:t>
            </a:r>
            <a:r>
              <a:rPr lang="en-US" altLang="en-US" sz="2600" dirty="0"/>
              <a:t> and its class an </a:t>
            </a:r>
            <a:r>
              <a:rPr lang="en-US" altLang="en-US" sz="2600" i="1" dirty="0"/>
              <a:t>aggregated class</a:t>
            </a:r>
            <a:r>
              <a:rPr lang="en-US" altLang="en-US" sz="2600" dirty="0"/>
              <a:t>.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1C9A3FA-101D-44E6-904F-A9676860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598756-C824-4B30-B141-A7E13F99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2295" name="Object 2">
            <a:extLst>
              <a:ext uri="{FF2B5EF4-FFF2-40B4-BE49-F238E27FC236}">
                <a16:creationId xmlns:a16="http://schemas.microsoft.com/office/drawing/2014/main" id="{61095009-41F6-4033-9976-005DBFCF6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4389438"/>
          <a:ext cx="804386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064000" imgH="850900" progId="Word.Picture.8">
                  <p:embed/>
                </p:oleObj>
              </mc:Choice>
              <mc:Fallback>
                <p:oleObj name="Picture" r:id="rId3" imgW="4064000" imgH="8509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389438"/>
                        <a:ext cx="8043862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2D7B4024-5DAC-4750-B284-648542F0B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F1E70-82A6-406E-8982-985B8FA64E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DA57534-D151-4C4A-B961-6324E0533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en-US"/>
              <a:t>Class Representation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9F64E11-7159-43EE-AD16-B5226D261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277938"/>
            <a:ext cx="8680450" cy="1420812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/>
              <a:t>An aggregation relationship is usually represented as a data field in the aggregating class. For example, the relationship in Figure 10.6 can be represented as follows: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36F9A98C-A6BB-424E-9F0D-C10B8E6E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77C793D2-B8A9-400B-8CA6-5BA53EF8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C2E420A7-DD18-4DF2-A316-C78B62CA9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890838"/>
          <a:ext cx="88328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83200" imgH="1422400" progId="Word.Picture.8">
                  <p:embed/>
                </p:oleObj>
              </mc:Choice>
              <mc:Fallback>
                <p:oleObj r:id="rId2" imgW="5283200" imgH="1422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890838"/>
                        <a:ext cx="88328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516074C6-0D68-4C78-8EAF-F2BAA930C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A46F22-17CF-4374-A688-2D6496A310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15CEB2F-AA20-4520-8BE2-E2B7EA14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Aggregation or Composition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9D848E5-8887-4F5A-B4A7-EC50BE2CE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/>
              <a:buNone/>
            </a:pPr>
            <a:r>
              <a:rPr lang="en-US" altLang="en-US" sz="2800" dirty="0"/>
              <a:t>Since aggregation and composition relationships are represented using classes in similar ways, many texts do</a:t>
            </a:r>
            <a:r>
              <a:rPr lang="tr-TR" altLang="en-US" sz="2800" dirty="0"/>
              <a:t> </a:t>
            </a:r>
            <a:r>
              <a:rPr lang="en-US" altLang="en-US" sz="2800" dirty="0"/>
              <a:t>n</a:t>
            </a:r>
            <a:r>
              <a:rPr lang="tr-TR" altLang="en-US" sz="2800" dirty="0"/>
              <a:t>o</a:t>
            </a:r>
            <a:r>
              <a:rPr lang="en-US" altLang="en-US" sz="2800" dirty="0"/>
              <a:t>t differentiate them and call both compositions.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EED96274-3AAF-4D92-B344-CEEBFEF2A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AC5951-1052-4549-8832-EE7DC678FF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854C2A3-DF5A-4800-B619-83F89408B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/>
          <a:lstStyle/>
          <a:p>
            <a:r>
              <a:rPr lang="en-US" altLang="en-US"/>
              <a:t>Aggregation Between Same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2EE3E3-E7FD-4ECE-9FDB-00F25753A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047750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/>
              <a:buNone/>
              <a:tabLst>
                <a:tab pos="0" algn="l"/>
              </a:tabLst>
            </a:pPr>
            <a:r>
              <a:rPr lang="en-US" altLang="en-US" sz="2800"/>
              <a:t>Aggregation may exist between objects of the same class. For example, a person may have a supervisor. 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08C8A129-6E8B-4265-8A72-D1D89FCD9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4FBE1DDB-5947-44D0-A84D-3EE0A76F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D875040D-E32D-4F8B-8243-A7AAF1FF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92909406-ADA6-46AD-9615-7CDCAAF2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AF0567E8-886A-481F-AADC-2DB4461F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11841F49-B8D7-4409-BCC7-6880F385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371" name="Object 10">
            <a:extLst>
              <a:ext uri="{FF2B5EF4-FFF2-40B4-BE49-F238E27FC236}">
                <a16:creationId xmlns:a16="http://schemas.microsoft.com/office/drawing/2014/main" id="{A93DA4E7-02B8-4503-BED4-F5401CB01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2238375"/>
          <a:ext cx="52625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074365" imgH="1102828" progId="Word.Picture.8">
                  <p:embed/>
                </p:oleObj>
              </mc:Choice>
              <mc:Fallback>
                <p:oleObj name="Picture" r:id="rId3" imgW="3074365" imgH="1102828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238375"/>
                        <a:ext cx="526256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1">
            <a:extLst>
              <a:ext uri="{FF2B5EF4-FFF2-40B4-BE49-F238E27FC236}">
                <a16:creationId xmlns:a16="http://schemas.microsoft.com/office/drawing/2014/main" id="{0B7AF2E3-9279-4D96-8DA4-892E5382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3967163"/>
            <a:ext cx="560863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public class</a:t>
            </a:r>
            <a:r>
              <a:rPr lang="en-US" altLang="en-US" sz="2400">
                <a:solidFill>
                  <a:schemeClr val="tx2"/>
                </a:solidFill>
              </a:rPr>
              <a:t> Person {  </a:t>
            </a:r>
            <a:endParaRPr lang="en-US" altLang="en-US" sz="2400" b="1">
              <a:solidFill>
                <a:schemeClr val="tx2"/>
              </a:solidFill>
            </a:endParaRPr>
          </a:p>
          <a:p>
            <a:pPr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  </a:t>
            </a:r>
            <a:r>
              <a:rPr lang="en-US" altLang="en-US" sz="2400">
                <a:solidFill>
                  <a:schemeClr val="tx2"/>
                </a:solidFill>
              </a:rPr>
              <a:t>// The type for the data is the class itself</a:t>
            </a:r>
            <a:endParaRPr lang="en-US" altLang="en-US" sz="2400" b="1">
              <a:solidFill>
                <a:schemeClr val="tx2"/>
              </a:solidFill>
            </a:endParaRPr>
          </a:p>
          <a:p>
            <a:pPr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  private </a:t>
            </a:r>
            <a:r>
              <a:rPr lang="en-US" altLang="en-US" sz="2400">
                <a:solidFill>
                  <a:schemeClr val="tx2"/>
                </a:solidFill>
              </a:rPr>
              <a:t>Person supervisor;  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</a:rPr>
              <a:t>  ...</a:t>
            </a:r>
          </a:p>
          <a:p>
            <a:pPr>
              <a:buFont typeface="Monotype Sorts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72E03E6E-2A41-4C94-8CF0-8187C8C5A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9A3399-1258-4495-B0D8-F89684D766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88DA850-90DF-4A84-86BA-BA5A92266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/>
          <a:lstStyle/>
          <a:p>
            <a:r>
              <a:rPr lang="en-US" altLang="en-US"/>
              <a:t>Aggregation Between Same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7B6579B-BD84-408A-960D-3617CB64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047750"/>
            <a:ext cx="8763000" cy="121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/>
              <a:buNone/>
              <a:tabLst>
                <a:tab pos="0" algn="l"/>
              </a:tabLst>
            </a:pPr>
            <a:r>
              <a:rPr lang="en-US" altLang="en-US"/>
              <a:t>What happens if a person has several supervisors? 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C4FA1DDE-3CBC-45F1-8FAB-F0F8A6D6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CD5CE9C8-C496-4FF9-8D4A-12A62A4F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F68736AE-3C6B-4C46-892A-D9C456B6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E75D5CBC-3019-4438-91DE-EE4848E1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4EAE80B7-39EB-4758-83BE-526087E0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0E4ADDCA-2346-46F9-B9C8-0D73EC90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6395" name="Object 12">
            <a:extLst>
              <a:ext uri="{FF2B5EF4-FFF2-40B4-BE49-F238E27FC236}">
                <a16:creationId xmlns:a16="http://schemas.microsoft.com/office/drawing/2014/main" id="{935F87ED-203F-4499-9D90-C949AEAE1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2122488"/>
          <a:ext cx="46863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682480" imgH="863428" progId="Word.Picture.8">
                  <p:embed/>
                </p:oleObj>
              </mc:Choice>
              <mc:Fallback>
                <p:oleObj name="Picture" r:id="rId3" imgW="2682480" imgH="863428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122488"/>
                        <a:ext cx="46863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5">
            <a:extLst>
              <a:ext uri="{FF2B5EF4-FFF2-40B4-BE49-F238E27FC236}">
                <a16:creationId xmlns:a16="http://schemas.microsoft.com/office/drawing/2014/main" id="{5EDA7BD0-43E2-46BF-B025-3339547C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6397" name="Object 14">
            <a:extLst>
              <a:ext uri="{FF2B5EF4-FFF2-40B4-BE49-F238E27FC236}">
                <a16:creationId xmlns:a16="http://schemas.microsoft.com/office/drawing/2014/main" id="{33F97C4E-E7AA-46AE-88B1-FE95EE3C4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4159250"/>
          <a:ext cx="46482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42367" imgH="601249" progId="Word.Picture.8">
                  <p:embed/>
                </p:oleObj>
              </mc:Choice>
              <mc:Fallback>
                <p:oleObj r:id="rId5" imgW="2342367" imgH="601249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4159250"/>
                        <a:ext cx="46482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common relationships among classes?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aggregation?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composition?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common relationships among classes are association, aggregation, composition, and inheritance.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Association is a general binary relationship that describes an activity between two classes.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Aggregation is a special form of association that represents an ownership relationship between two objects. Aggregation models has-a relationships. An object can be owned by several other aggregating objects.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 an object is exclusively owned by an aggregating object, the relationship between the object and its aggregating object is referred to as a composition.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UML notation of aggregation and composition?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both aggregation and composition are together referred to as composition?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Aggregation: empty diamond on the aggregating class.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Composition: </a:t>
            </a: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olid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diamond on the aggregating class.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Since aggregation and composition relationships are represented using classes in the same way, we will not differentiate them and call both compositions for simplicity.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8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A4AB14D1-1E5E-402B-B9A8-83198F361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A5820E-3EB7-46E0-A5F3-76BCCC5552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12067B8-20DA-4AA2-8626-31C1DC3F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en-US"/>
              <a:t>Example: The Course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1DB4CFF-6951-44AC-B386-F7BDB8EA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D1497F7A-9B49-4665-9992-AF218467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938EC57F-58CB-4F3B-9DEE-A5A533C0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D847FE2D-D00C-47C7-BCB0-0EDFABFE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105E8ABA-A938-43C3-87F3-732D9219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11">
            <a:extLst>
              <a:ext uri="{FF2B5EF4-FFF2-40B4-BE49-F238E27FC236}">
                <a16:creationId xmlns:a16="http://schemas.microsoft.com/office/drawing/2014/main" id="{F5B7EB34-C076-4ABF-AAB7-3ABEAF6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12">
            <a:extLst>
              <a:ext uri="{FF2B5EF4-FFF2-40B4-BE49-F238E27FC236}">
                <a16:creationId xmlns:a16="http://schemas.microsoft.com/office/drawing/2014/main" id="{B053EA3F-76C0-4FBD-B0B6-BEDB6EBA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5">
            <a:extLst>
              <a:ext uri="{FF2B5EF4-FFF2-40B4-BE49-F238E27FC236}">
                <a16:creationId xmlns:a16="http://schemas.microsoft.com/office/drawing/2014/main" id="{C8C221C1-82A9-4783-8C90-84BC5B2F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20" name="Object 14">
            <a:extLst>
              <a:ext uri="{FF2B5EF4-FFF2-40B4-BE49-F238E27FC236}">
                <a16:creationId xmlns:a16="http://schemas.microsoft.com/office/drawing/2014/main" id="{46221E10-D6AF-42B9-886E-381709671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1393825"/>
          <a:ext cx="91440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521200" imgH="1752600" progId="Word.Picture.8">
                  <p:embed/>
                </p:oleObj>
              </mc:Choice>
              <mc:Fallback>
                <p:oleObj name="Picture" r:id="rId3" imgW="4521200" imgH="175260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393825"/>
                        <a:ext cx="91440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89DF7532-DC2D-490C-ACDA-2EC424A3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5618163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17422" name="Rectangle 19">
            <a:hlinkClick r:id="rId6"/>
            <a:extLst>
              <a:ext uri="{FF2B5EF4-FFF2-40B4-BE49-F238E27FC236}">
                <a16:creationId xmlns:a16="http://schemas.microsoft.com/office/drawing/2014/main" id="{CB215E34-4051-4E4A-A6EA-A0F184F3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5618163"/>
            <a:ext cx="193198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Course</a:t>
            </a:r>
          </a:p>
        </p:txBody>
      </p:sp>
      <p:sp>
        <p:nvSpPr>
          <p:cNvPr id="17423" name="Rectangle 20">
            <a:hlinkClick r:id="rId7"/>
            <a:extLst>
              <a:ext uri="{FF2B5EF4-FFF2-40B4-BE49-F238E27FC236}">
                <a16:creationId xmlns:a16="http://schemas.microsoft.com/office/drawing/2014/main" id="{9F1819E9-9064-497C-9A96-563CAA1B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618163"/>
            <a:ext cx="1931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TestCourse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Replace the statement in line 17 in Listing 10.5 TestCourse.java so that the loop displays each student name followed by a comma except the last student name.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System.out.print</a:t>
            </a: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students</a:t>
            </a: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[i] + 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(i &lt; course1.getNumberOfStudents() - 1 ? ", " : " "));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2CBFB5E4-388E-4A1D-A168-C7CBAE028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77FCA-DBCE-4D28-9816-42E3464DAB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B93634F-C68D-4F86-B4CB-319E7199C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</p:spPr>
        <p:txBody>
          <a:bodyPr/>
          <a:lstStyle/>
          <a:p>
            <a:r>
              <a:rPr lang="en-US" altLang="en-US" sz="4000"/>
              <a:t>Motivations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2240281-8938-4555-95DB-033D5C39E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140" y="990600"/>
            <a:ext cx="8229600" cy="3048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/>
              <a:t>You see the advantages of object-oriented programming from the preceding chapter.</a:t>
            </a:r>
            <a:endParaRPr lang="tr-TR" altLang="en-US" sz="2800" dirty="0"/>
          </a:p>
          <a:p>
            <a:pPr marL="0" indent="0">
              <a:buFont typeface="Monotype Sorts"/>
              <a:buNone/>
            </a:pPr>
            <a:r>
              <a:rPr lang="en-US" altLang="en-US" sz="2800" dirty="0"/>
              <a:t>This chapter will demonstrate how to solve problems using the object-oriented paradigm.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5C3C0A85-671B-42D2-8043-1A87CED54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593560-8DC0-4102-A1CC-2A14B42C80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AE3ED6E-3146-48C2-AB83-C1934FC73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/>
              <a:t>Example: The </a:t>
            </a:r>
            <a:r>
              <a:rPr lang="en-US" altLang="en-US" sz="4200">
                <a:latin typeface="Courier New" panose="02070309020205020404" pitchFamily="49" charset="0"/>
              </a:rPr>
              <a:t>StackOfIntegers</a:t>
            </a:r>
            <a:r>
              <a:rPr lang="en-US" altLang="en-US"/>
              <a:t> Class</a:t>
            </a:r>
            <a:endParaRPr lang="en-US" altLang="en-US" u="sng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6D7002E8-2968-4140-B049-81EF6606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8712FA2D-2E8C-4560-8CC1-FA0D239A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D5F11A46-DC14-446C-83EC-CC0F5BCC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39" name="Object 8">
            <a:extLst>
              <a:ext uri="{FF2B5EF4-FFF2-40B4-BE49-F238E27FC236}">
                <a16:creationId xmlns:a16="http://schemas.microsoft.com/office/drawing/2014/main" id="{D30123C6-4CEC-440D-B1BC-5389B1A26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1508125"/>
          <a:ext cx="8564562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965448" imgH="1903476" progId="Word.Picture.8">
                  <p:embed/>
                </p:oleObj>
              </mc:Choice>
              <mc:Fallback>
                <p:oleObj name="Picture" r:id="rId3" imgW="3965448" imgH="19034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508125"/>
                        <a:ext cx="8564562" cy="411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9">
            <a:extLst>
              <a:ext uri="{FF2B5EF4-FFF2-40B4-BE49-F238E27FC236}">
                <a16:creationId xmlns:a16="http://schemas.microsoft.com/office/drawing/2014/main" id="{E8398E6F-2E21-4296-9680-D0EA7D9F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1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441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A3878941-4AC4-4E63-85DD-9C6BC1CD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84835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18442" name="Rectangle 13">
            <a:hlinkClick r:id="rId6"/>
            <a:extLst>
              <a:ext uri="{FF2B5EF4-FFF2-40B4-BE49-F238E27FC236}">
                <a16:creationId xmlns:a16="http://schemas.microsoft.com/office/drawing/2014/main" id="{E97A53AB-47C2-421C-B76D-38B911FC0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5848350"/>
            <a:ext cx="23542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TestStackOfIntegers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2DE5430-20AA-4045-BA69-0CB48B3A2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706D46-8957-4474-9BCA-D9905E40D3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6D42FB-CA2B-4C78-ACD0-E289F4E96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altLang="en-US"/>
              <a:t>Designing the StackOfIntegers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304BC0B-A26F-411C-92FB-BF4C736A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AB288D7-CCF2-496D-B762-C03EE031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8C94A804-87D1-4FCD-B5A1-789FB111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C5EE8E3-7965-4F83-AC35-976C0420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1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80E0CE7B-E723-43C5-B3E2-DC2D5E44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11">
            <a:extLst>
              <a:ext uri="{FF2B5EF4-FFF2-40B4-BE49-F238E27FC236}">
                <a16:creationId xmlns:a16="http://schemas.microsoft.com/office/drawing/2014/main" id="{6B1D54F5-80FD-4D17-B86D-B95ADFB5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9466" name="Picture 11">
            <a:extLst>
              <a:ext uri="{FF2B5EF4-FFF2-40B4-BE49-F238E27FC236}">
                <a16:creationId xmlns:a16="http://schemas.microsoft.com/office/drawing/2014/main" id="{155765F5-FA7F-4F16-A49C-4E5E9120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51000"/>
            <a:ext cx="8826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E58DE14-8963-4955-8ABF-665C261A3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061A2-37A1-4798-9CEB-CBFCD8F2A3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87C150F-75B3-4374-9291-BB8333EA7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/>
              <a:t>Implementing </a:t>
            </a:r>
            <a:r>
              <a:rPr lang="en-US" altLang="en-US" sz="4200">
                <a:latin typeface="Courier New" panose="02070309020205020404" pitchFamily="49" charset="0"/>
              </a:rPr>
              <a:t>StackOfIntegers</a:t>
            </a:r>
            <a:r>
              <a:rPr lang="en-US" altLang="en-US"/>
              <a:t> Class</a:t>
            </a:r>
            <a:endParaRPr lang="en-US" altLang="en-US" u="sng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B62D9EC-072C-46A5-8925-6BF82E45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2BA28F1-4F7B-4B62-AE97-0F76CFAB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54D5BC9E-60C1-4D0C-BD0D-A810CB6B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E9FD4D7E-CE2D-41C9-90CA-6D286E3E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1325"/>
            <a:ext cx="1133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1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C086FE54-7AE4-4544-AD30-0DB0E41A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489" name="Picture 12">
            <a:extLst>
              <a:ext uri="{FF2B5EF4-FFF2-40B4-BE49-F238E27FC236}">
                <a16:creationId xmlns:a16="http://schemas.microsoft.com/office/drawing/2014/main" id="{613213B2-6156-4ACC-B06A-5B7838CA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90675"/>
            <a:ext cx="8639175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90" name="Rectangle 13">
            <a:hlinkClick r:id="rId4"/>
            <a:extLst>
              <a:ext uri="{FF2B5EF4-FFF2-40B4-BE49-F238E27FC236}">
                <a16:creationId xmlns:a16="http://schemas.microsoft.com/office/drawing/2014/main" id="{2A5DC893-4D7C-49FC-B209-629D6A03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5848350"/>
            <a:ext cx="23542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StackOfIntegers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happens when invoking the pop() method on a stack while size is 0?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ArrayIndexOutOfRangeException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would occur on elements[--size], which is elements[-1].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479BF288-6CF4-4787-87FF-05C3195B0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C9E9D-8965-441B-8F2C-AFD9B5F38D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222A3E1D-57AD-4603-9388-D3754E7BA04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3BA111B-DB55-470D-8DFC-C8F4782EFA50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EFD2F5A-B5C9-42BB-84B7-04CA3A765D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Wrapper Classes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07849DE-187F-4FAE-955B-5076530A2A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2286000" cy="213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/>
              <a:t>Boolean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400"/>
              <a:t>Character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400"/>
              <a:t>Short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400"/>
              <a:t>Byte</a:t>
            </a:r>
            <a:endParaRPr lang="en-US" altLang="en-US" sz="280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D7DA996B-A552-4C4C-A306-662E710D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447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Integer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Long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/>
              <a:t>Float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/>
              <a:t>Double</a:t>
            </a:r>
            <a:endParaRPr lang="en-US" altLang="en-US" sz="2800" dirty="0"/>
          </a:p>
        </p:txBody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E4B75E20-71B9-4CFC-8F34-FD3020F2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46D3A5DC-414E-4848-AF17-0F8854922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371600"/>
            <a:ext cx="3810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NOTE: </a:t>
            </a:r>
            <a:endParaRPr lang="tr-TR" altLang="en-US" sz="20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(1) The wrapper classes do not have no-</a:t>
            </a:r>
            <a:r>
              <a:rPr lang="en-US" altLang="en-US" sz="2000" dirty="0" err="1"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cs typeface="Courier New" panose="02070309020205020404" pitchFamily="49" charset="0"/>
              </a:rPr>
              <a:t> constructors. </a:t>
            </a:r>
            <a:endParaRPr lang="tr-TR" altLang="en-US" sz="20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(2) The instances of all wrapper classes are immutable, i.e., their internal values cannot be changed once the objects are created.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D5330CD9-EDAD-4938-B2BE-1BE3F4D8C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39B469-1BC7-424E-9A2E-CFEA8ADF35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E625E12E-2CBD-4909-BF3A-BCE05F0D0E6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B04F429-6B9A-4B8E-A6E2-99D19C9E6374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C0B0AD-A5E5-4B86-AB75-35AB23C7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10600" cy="6096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Integer</a:t>
            </a:r>
            <a:r>
              <a:rPr lang="en-US" altLang="en-US"/>
              <a:t> and </a:t>
            </a:r>
            <a:r>
              <a:rPr lang="en-US" altLang="en-US" sz="4200">
                <a:latin typeface="Courier New" panose="02070309020205020404" pitchFamily="49" charset="0"/>
              </a:rPr>
              <a:t>Double</a:t>
            </a:r>
            <a:r>
              <a:rPr lang="en-US" altLang="en-US"/>
              <a:t> Classes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62782C6D-C7C6-4B21-B548-5D4C7B64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id="{CD4AF4AC-A98E-43B4-B36A-0D151032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5" name="Rectangle 10">
            <a:extLst>
              <a:ext uri="{FF2B5EF4-FFF2-40B4-BE49-F238E27FC236}">
                <a16:creationId xmlns:a16="http://schemas.microsoft.com/office/drawing/2014/main" id="{E90CA508-8B6F-4CDD-AAE7-390DFF3C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4432C8A-D86F-4C19-9EFE-88A2087E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7" name="Object 8">
            <a:extLst>
              <a:ext uri="{FF2B5EF4-FFF2-40B4-BE49-F238E27FC236}">
                <a16:creationId xmlns:a16="http://schemas.microsoft.com/office/drawing/2014/main" id="{E93132E9-B535-4990-B23D-23F889A1C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3" y="1331913"/>
          <a:ext cx="913447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774917" imgH="3144681" progId="Word.Picture.8">
                  <p:embed/>
                </p:oleObj>
              </mc:Choice>
              <mc:Fallback>
                <p:oleObj name="Picture" r:id="rId2" imgW="5774917" imgH="3144681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1331913"/>
                        <a:ext cx="913447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8AA8D909-9405-46A7-A5B9-887B8FE149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8742E-EE70-4D08-8BC7-ECC1D0ED55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F5343AB9-D863-4DAD-BDFB-5BCAC7124BF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EC5C1B0-3AFB-4275-9CB7-DA5B4DAD3842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0A71627-A502-441A-852E-A8A718CB8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42875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Integer</a:t>
            </a:r>
            <a:r>
              <a:rPr lang="en-US" altLang="en-US"/>
              <a:t> Class</a:t>
            </a:r>
            <a:br>
              <a:rPr lang="en-US" altLang="en-US"/>
            </a:br>
            <a:r>
              <a:rPr lang="en-US" altLang="en-US"/>
              <a:t>and the </a:t>
            </a:r>
            <a:r>
              <a:rPr lang="en-US" altLang="en-US" sz="4200">
                <a:latin typeface="Courier New" panose="02070309020205020404" pitchFamily="49" charset="0"/>
              </a:rPr>
              <a:t>Double</a:t>
            </a:r>
            <a:r>
              <a:rPr lang="en-US" altLang="en-US"/>
              <a:t> Class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B93521B-2F0B-4BDB-B047-12971DCD77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Constructors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Class Constants </a:t>
            </a:r>
            <a:r>
              <a:rPr lang="en-US" altLang="en-US" sz="3000">
                <a:latin typeface="Courier New" panose="02070309020205020404" pitchFamily="49" charset="0"/>
              </a:rPr>
              <a:t>MAX_VALUE</a:t>
            </a:r>
            <a:r>
              <a:rPr lang="en-US" altLang="en-US"/>
              <a:t>, </a:t>
            </a:r>
            <a:r>
              <a:rPr lang="en-US" altLang="en-US" sz="3000">
                <a:latin typeface="Courier New" panose="02070309020205020404" pitchFamily="49" charset="0"/>
              </a:rPr>
              <a:t>MIN_VALUE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Conversion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1DE30BCA-9327-445A-A77C-3074161E0F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97462-CD34-46E4-9744-919C9EBD9B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68432E2D-6B93-4DCD-A9DC-436C61E3CA2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FDB0AFA-1D58-4F75-8266-80EADEC14F8D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C382E7C-737A-4ED4-A4DA-8D1CD9E21F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839200" cy="914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Numeric Wrapper Class Constructors</a:t>
            </a:r>
            <a:r>
              <a:rPr lang="en-US" altLang="en-US"/>
              <a:t>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31231FF-CA24-4DB6-B90A-9A977A66BF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534400" cy="49530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You can construct a wrapper object either from a primitive data type value or from a string representing the numeric value. The constructors for Integer and Double are: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public Integer(int value)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public Integer(String s)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public Double(double value)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public Double(String 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B0828293-99E8-4CC3-B94F-E4B5D0027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F0151C-F0AE-4E8A-82DA-B946DFFEC7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8BE253C8-1B3E-46DA-882C-072403D05B5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5CAD5A6-5963-48E5-B228-C767FFDD03DA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EC636D2-7E4F-46C9-B85F-7BD6E1EA2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Numeric Wrapper Class Constants</a:t>
            </a:r>
            <a:r>
              <a:rPr lang="en-US" altLang="en-US"/>
              <a:t> 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2DB01C47-46B5-41EE-97E1-10ECB9CC58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Each numerical wrapper class has the constants </a:t>
            </a:r>
            <a:r>
              <a:rPr lang="en-US" altLang="en-US" sz="2400" u="sng" dirty="0">
                <a:cs typeface="Times New Roman" panose="02020603050405020304" pitchFamily="18" charset="0"/>
              </a:rPr>
              <a:t>MAX_VALUE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u="sng" dirty="0">
                <a:cs typeface="Times New Roman" panose="02020603050405020304" pitchFamily="18" charset="0"/>
              </a:rPr>
              <a:t>MIN_VALUE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u="sng" dirty="0">
                <a:cs typeface="Times New Roman" panose="02020603050405020304" pitchFamily="18" charset="0"/>
              </a:rPr>
              <a:t>MAX_VALUE</a:t>
            </a:r>
            <a:r>
              <a:rPr lang="en-US" altLang="en-US" sz="2400" dirty="0">
                <a:cs typeface="Times New Roman" panose="02020603050405020304" pitchFamily="18" charset="0"/>
              </a:rPr>
              <a:t> represents the maximum value of the corresponding primitive data type.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For </a:t>
            </a:r>
            <a:r>
              <a:rPr lang="en-US" altLang="en-US" sz="2400" u="sng" dirty="0">
                <a:cs typeface="Times New Roman" panose="02020603050405020304" pitchFamily="18" charset="0"/>
              </a:rPr>
              <a:t>Byte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Short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Integer</a:t>
            </a:r>
            <a:r>
              <a:rPr lang="en-US" altLang="en-US" sz="2400" dirty="0">
                <a:cs typeface="Times New Roman" panose="02020603050405020304" pitchFamily="18" charset="0"/>
              </a:rPr>
              <a:t>, and </a:t>
            </a:r>
            <a:r>
              <a:rPr lang="en-US" altLang="en-US" sz="2400" u="sng" dirty="0">
                <a:cs typeface="Times New Roman" panose="02020603050405020304" pitchFamily="18" charset="0"/>
              </a:rPr>
              <a:t>Long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MIN_VALUE</a:t>
            </a:r>
            <a:r>
              <a:rPr lang="en-US" altLang="en-US" sz="2400" dirty="0">
                <a:cs typeface="Times New Roman" panose="02020603050405020304" pitchFamily="18" charset="0"/>
              </a:rPr>
              <a:t> represents the minimum </a:t>
            </a:r>
            <a:r>
              <a:rPr lang="en-US" altLang="en-US" sz="2400" u="sng" dirty="0">
                <a:cs typeface="Times New Roman" panose="02020603050405020304" pitchFamily="18" charset="0"/>
              </a:rPr>
              <a:t>byte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short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, and </a:t>
            </a:r>
            <a:r>
              <a:rPr lang="en-US" altLang="en-US" sz="2400" u="sng" dirty="0">
                <a:cs typeface="Times New Roman" panose="02020603050405020304" pitchFamily="18" charset="0"/>
              </a:rPr>
              <a:t>long</a:t>
            </a:r>
            <a:r>
              <a:rPr lang="en-US" altLang="en-US" sz="2400" dirty="0">
                <a:cs typeface="Times New Roman" panose="02020603050405020304" pitchFamily="18" charset="0"/>
              </a:rPr>
              <a:t> values. 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For </a:t>
            </a:r>
            <a:r>
              <a:rPr lang="en-US" altLang="en-US" sz="2400" u="sng" dirty="0">
                <a:cs typeface="Times New Roman" panose="02020603050405020304" pitchFamily="18" charset="0"/>
              </a:rPr>
              <a:t>Float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u="sng" dirty="0"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u="sng" dirty="0">
                <a:cs typeface="Times New Roman" panose="02020603050405020304" pitchFamily="18" charset="0"/>
              </a:rPr>
              <a:t>MIN_VALUE</a:t>
            </a:r>
            <a:r>
              <a:rPr lang="en-US" altLang="en-US" sz="2400" dirty="0">
                <a:cs typeface="Times New Roman" panose="02020603050405020304" pitchFamily="18" charset="0"/>
              </a:rPr>
              <a:t> represents the minimum </a:t>
            </a:r>
            <a:r>
              <a:rPr lang="en-US" altLang="en-US" sz="2400" i="1" dirty="0">
                <a:cs typeface="Times New Roman" panose="02020603050405020304" pitchFamily="18" charset="0"/>
              </a:rPr>
              <a:t>positive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u="sng" dirty="0">
                <a:cs typeface="Times New Roman" panose="02020603050405020304" pitchFamily="18" charset="0"/>
              </a:rPr>
              <a:t>float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u="sng" dirty="0"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cs typeface="Times New Roman" panose="02020603050405020304" pitchFamily="18" charset="0"/>
              </a:rPr>
              <a:t> values.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The following statements display the maximum integer (2,147,483,647), the minimum positive float (1.4E-45), and the maximum double floating-point number (1.79769313486231570e+308d).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01AFD6DE-B159-4632-A938-97A04156C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CF5E51-D4C9-47FA-A352-1782B571DB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1D811CB0-8D10-49F8-9329-D45792F7918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2A63F2B-2287-40B2-9907-229FC2D49CD2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D8137CC-94FC-4CD0-918F-1EC7ABF9A1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Conversion Methods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5AB5C5A-F438-4C75-979D-3EE394748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Each numeric wrapper class implements the abstract methods </a:t>
            </a:r>
            <a:r>
              <a:rPr lang="en-US" altLang="en-US" sz="3600" u="sng" dirty="0" err="1">
                <a:cs typeface="Times New Roman" panose="02020603050405020304" pitchFamily="18" charset="0"/>
              </a:rPr>
              <a:t>doubleValue</a:t>
            </a:r>
            <a:r>
              <a:rPr lang="en-US" altLang="en-US" sz="3600" dirty="0">
                <a:cs typeface="Times New Roman" panose="02020603050405020304" pitchFamily="18" charset="0"/>
              </a:rPr>
              <a:t>, </a:t>
            </a:r>
            <a:r>
              <a:rPr lang="en-US" altLang="en-US" sz="3600" u="sng" dirty="0" err="1">
                <a:cs typeface="Times New Roman" panose="02020603050405020304" pitchFamily="18" charset="0"/>
              </a:rPr>
              <a:t>floatValue</a:t>
            </a:r>
            <a:r>
              <a:rPr lang="en-US" altLang="en-US" sz="3600" dirty="0">
                <a:cs typeface="Times New Roman" panose="02020603050405020304" pitchFamily="18" charset="0"/>
              </a:rPr>
              <a:t>, </a:t>
            </a:r>
            <a:r>
              <a:rPr lang="en-US" altLang="en-US" sz="3600" u="sng" dirty="0" err="1">
                <a:cs typeface="Times New Roman" panose="02020603050405020304" pitchFamily="18" charset="0"/>
              </a:rPr>
              <a:t>intValue</a:t>
            </a:r>
            <a:r>
              <a:rPr lang="en-US" altLang="en-US" sz="3600" dirty="0">
                <a:cs typeface="Times New Roman" panose="02020603050405020304" pitchFamily="18" charset="0"/>
              </a:rPr>
              <a:t>, </a:t>
            </a:r>
            <a:r>
              <a:rPr lang="en-US" altLang="en-US" sz="3600" u="sng" dirty="0" err="1">
                <a:cs typeface="Times New Roman" panose="02020603050405020304" pitchFamily="18" charset="0"/>
              </a:rPr>
              <a:t>longValue</a:t>
            </a:r>
            <a:r>
              <a:rPr lang="en-US" altLang="en-US" sz="3600" dirty="0">
                <a:cs typeface="Times New Roman" panose="02020603050405020304" pitchFamily="18" charset="0"/>
              </a:rPr>
              <a:t>, and </a:t>
            </a:r>
            <a:r>
              <a:rPr lang="en-US" altLang="en-US" sz="3600" u="sng" dirty="0" err="1">
                <a:cs typeface="Times New Roman" panose="02020603050405020304" pitchFamily="18" charset="0"/>
              </a:rPr>
              <a:t>shortValue</a:t>
            </a:r>
            <a:r>
              <a:rPr lang="en-US" altLang="en-US" sz="3600" dirty="0">
                <a:cs typeface="Times New Roman" panose="02020603050405020304" pitchFamily="18" charset="0"/>
              </a:rPr>
              <a:t>, which are defined in the </a:t>
            </a:r>
            <a:r>
              <a:rPr lang="en-US" altLang="en-US" sz="3600" u="sng" dirty="0">
                <a:cs typeface="Times New Roman" panose="02020603050405020304" pitchFamily="18" charset="0"/>
              </a:rPr>
              <a:t>Number</a:t>
            </a:r>
            <a:r>
              <a:rPr lang="en-US" altLang="en-US" sz="3600" dirty="0">
                <a:cs typeface="Times New Roman" panose="02020603050405020304" pitchFamily="18" charset="0"/>
              </a:rPr>
              <a:t> class.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These methods “convert” objects into primitive type values.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2A5DA4A0-A39F-4D43-B331-036C6090E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E7141-5A32-4A1A-B851-E88FB2B43A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8B859BC-4CCD-4318-81BF-AA2279AA8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en-US" altLang="en-US" sz="4000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0530F88-F4B5-478B-9EB0-DF5119C6C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75" y="779463"/>
            <a:ext cx="8874125" cy="573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apply class abstraction to develop software (§10.2).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explore the differences between the procedural paradigm and object-oriented paradigm (§10.3).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discover the relationships between classes (§10.4).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design programs using the object-oriented paradigm (§§10.5–10.6).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create objects for primitive values using the wrapper classes (</a:t>
            </a:r>
            <a:r>
              <a:rPr lang="en-US" altLang="en-US" sz="2200" b="1"/>
              <a:t>Byte</a:t>
            </a:r>
            <a:r>
              <a:rPr lang="en-US" altLang="en-US" sz="2200"/>
              <a:t>, </a:t>
            </a:r>
            <a:r>
              <a:rPr lang="en-US" altLang="en-US" sz="2200" b="1"/>
              <a:t>Short</a:t>
            </a:r>
            <a:r>
              <a:rPr lang="en-US" altLang="en-US" sz="2200"/>
              <a:t>, </a:t>
            </a:r>
            <a:r>
              <a:rPr lang="en-US" altLang="en-US" sz="2200" b="1"/>
              <a:t>Integer</a:t>
            </a:r>
            <a:r>
              <a:rPr lang="en-US" altLang="en-US" sz="2200"/>
              <a:t>, </a:t>
            </a:r>
            <a:r>
              <a:rPr lang="en-US" altLang="en-US" sz="2200" b="1"/>
              <a:t>Long</a:t>
            </a:r>
            <a:r>
              <a:rPr lang="en-US" altLang="en-US" sz="2200"/>
              <a:t>, </a:t>
            </a:r>
            <a:r>
              <a:rPr lang="en-US" altLang="en-US" sz="2200" b="1"/>
              <a:t>Float</a:t>
            </a:r>
            <a:r>
              <a:rPr lang="en-US" altLang="en-US" sz="2200"/>
              <a:t>, </a:t>
            </a:r>
            <a:r>
              <a:rPr lang="en-US" altLang="en-US" sz="2200" b="1"/>
              <a:t>Double</a:t>
            </a:r>
            <a:r>
              <a:rPr lang="en-US" altLang="en-US" sz="2200"/>
              <a:t>, </a:t>
            </a:r>
            <a:r>
              <a:rPr lang="en-US" altLang="en-US" sz="2200" b="1"/>
              <a:t>Character</a:t>
            </a:r>
            <a:r>
              <a:rPr lang="en-US" altLang="en-US" sz="2200"/>
              <a:t>, and </a:t>
            </a:r>
            <a:r>
              <a:rPr lang="en-US" altLang="en-US" sz="2200" b="1"/>
              <a:t>Boolean</a:t>
            </a:r>
            <a:r>
              <a:rPr lang="en-US" altLang="en-US" sz="2200"/>
              <a:t>) (§10.7).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simplify programming using automatic conversion between primitive types and wrapper class types (§10.8).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BigInteger</a:t>
            </a:r>
            <a:r>
              <a:rPr lang="en-US" altLang="en-US" sz="2200"/>
              <a:t> and </a:t>
            </a:r>
            <a:r>
              <a:rPr lang="en-US" altLang="en-US" sz="2200" b="1"/>
              <a:t>BigDecimal</a:t>
            </a:r>
            <a:r>
              <a:rPr lang="en-US" altLang="en-US" sz="2200"/>
              <a:t> classes for computing very large numbers with arbitrary precisions (§10.9).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String</a:t>
            </a:r>
            <a:r>
              <a:rPr lang="en-US" altLang="en-US" sz="2200"/>
              <a:t> class to process immutable strings (§10.10).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/>
              <a:t>To use the </a:t>
            </a:r>
            <a:r>
              <a:rPr lang="en-US" altLang="en-US" sz="2200" b="1"/>
              <a:t>StringBuilder</a:t>
            </a:r>
            <a:r>
              <a:rPr lang="en-US" altLang="en-US" sz="2200"/>
              <a:t> and </a:t>
            </a:r>
            <a:r>
              <a:rPr lang="en-US" altLang="en-US" sz="2200" b="1"/>
              <a:t>StringBuffer</a:t>
            </a:r>
            <a:r>
              <a:rPr lang="en-US" altLang="en-US" sz="2200"/>
              <a:t> classes to process mutable strings (§10.11).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9A1BA851-D2DC-47F1-BCED-D1955B41F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D9169-A62C-4B71-B24E-F838752ED1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A12670A-AF48-41E9-BE79-E1E8D01BFB0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CF9D85A-3483-4C35-8D8E-D4F24DE3E667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3B6EEBFD-14C4-4C3A-9909-8EC19158D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Static </a:t>
            </a:r>
            <a:r>
              <a:rPr lang="en-US" altLang="en-US" u="sng">
                <a:cs typeface="Times New Roman" panose="02020603050405020304" pitchFamily="18" charset="0"/>
              </a:rPr>
              <a:t>valueOf</a:t>
            </a:r>
            <a:r>
              <a:rPr lang="en-US" altLang="en-US"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8613D39-D8B6-4BEC-A16E-9B053B74F8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The numeric wrapper classes have a useful class method, </a:t>
            </a:r>
            <a:r>
              <a:rPr lang="en-US" altLang="en-US" sz="3600" dirty="0" err="1">
                <a:cs typeface="Times New Roman" panose="02020603050405020304" pitchFamily="18" charset="0"/>
              </a:rPr>
              <a:t>valueOf</a:t>
            </a:r>
            <a:r>
              <a:rPr lang="en-US" altLang="en-US" sz="3600" dirty="0">
                <a:cs typeface="Times New Roman" panose="02020603050405020304" pitchFamily="18" charset="0"/>
              </a:rPr>
              <a:t>(String s).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This method creates a new object initialized to the value represented by the specified string. For example:</a:t>
            </a:r>
          </a:p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Double </a:t>
            </a:r>
            <a:r>
              <a:rPr lang="en-US" altLang="en-US" dirty="0" err="1">
                <a:cs typeface="Times New Roman" panose="02020603050405020304" pitchFamily="18" charset="0"/>
              </a:rPr>
              <a:t>doubleObject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cs typeface="Times New Roman" panose="02020603050405020304" pitchFamily="18" charset="0"/>
              </a:rPr>
              <a:t>Double.valueOf</a:t>
            </a:r>
            <a:r>
              <a:rPr lang="en-US" altLang="en-US" dirty="0">
                <a:cs typeface="Times New Roman" panose="02020603050405020304" pitchFamily="18" charset="0"/>
              </a:rPr>
              <a:t>("12.4");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Integer </a:t>
            </a:r>
            <a:r>
              <a:rPr lang="en-US" altLang="en-US" dirty="0" err="1">
                <a:cs typeface="Times New Roman" panose="02020603050405020304" pitchFamily="18" charset="0"/>
              </a:rPr>
              <a:t>integerObject</a:t>
            </a:r>
            <a:r>
              <a:rPr lang="en-US" altLang="en-US" dirty="0"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cs typeface="Times New Roman" panose="02020603050405020304" pitchFamily="18" charset="0"/>
              </a:rPr>
              <a:t>Integer.valueOf</a:t>
            </a:r>
            <a:r>
              <a:rPr lang="en-US" altLang="en-US" dirty="0">
                <a:cs typeface="Times New Roman" panose="02020603050405020304" pitchFamily="18" charset="0"/>
              </a:rPr>
              <a:t>("12");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57ED3B85-29E3-4012-B1B1-99B904574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8C1726-F76E-476A-9CAB-B70E97BBEB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973C1EDF-0627-453C-8C95-1C123624162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DBDD138-2D3C-4CB3-B96F-03C223CB9DE4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9A8FA3B9-2EA5-44AA-958B-F18AFFD668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839200" cy="914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Methods for Parsing Strings into Numbers 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DD9EE5F-A152-42BC-AAAC-1CCEAE236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534400" cy="48768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You have used the </a:t>
            </a:r>
            <a:r>
              <a:rPr lang="en-US" altLang="en-US" dirty="0" err="1">
                <a:cs typeface="Times New Roman" panose="02020603050405020304" pitchFamily="18" charset="0"/>
              </a:rPr>
              <a:t>parseInt</a:t>
            </a:r>
            <a:r>
              <a:rPr lang="en-US" altLang="en-US" dirty="0">
                <a:cs typeface="Times New Roman" panose="02020603050405020304" pitchFamily="18" charset="0"/>
              </a:rPr>
              <a:t> method in the Integer class to parse a numeric string into an int value and the </a:t>
            </a:r>
            <a:r>
              <a:rPr lang="en-US" altLang="en-US" dirty="0" err="1">
                <a:cs typeface="Times New Roman" panose="02020603050405020304" pitchFamily="18" charset="0"/>
              </a:rPr>
              <a:t>parseDouble</a:t>
            </a:r>
            <a:r>
              <a:rPr lang="en-US" altLang="en-US" dirty="0">
                <a:cs typeface="Times New Roman" panose="02020603050405020304" pitchFamily="18" charset="0"/>
              </a:rPr>
              <a:t> method in the Double class to parse a numeric string into a double value.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Each numeric wrapper class has two overloaded parsing methods to parse a numeric string into an appropriate numeric value.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F9581F7D-587D-4DDF-9665-4D352DCCD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59BAF-E3DF-472E-83C6-9A43908367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A0E85F01-E8C0-42C7-9AB5-0515B19FE1C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30FCC8F-2012-40FF-A506-554DC0A3ADA5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9700" name="Rectangle 1026">
            <a:extLst>
              <a:ext uri="{FF2B5EF4-FFF2-40B4-BE49-F238E27FC236}">
                <a16:creationId xmlns:a16="http://schemas.microsoft.com/office/drawing/2014/main" id="{56C2311F-F5F6-4EB4-BE4F-B1C6CF089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7543800" cy="685800"/>
          </a:xfrm>
        </p:spPr>
        <p:txBody>
          <a:bodyPr/>
          <a:lstStyle/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Automatic Conversion Between Primitive Types and Wrapper Class Types</a:t>
            </a: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29701" name="Rectangle 1027">
            <a:extLst>
              <a:ext uri="{FF2B5EF4-FFF2-40B4-BE49-F238E27FC236}">
                <a16:creationId xmlns:a16="http://schemas.microsoft.com/office/drawing/2014/main" id="{E711AD40-5D99-4078-98E9-69406FDD42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JDK 1.5 allows primitive type and wrapper classes to be converted automatically. For example, the following statement in (a) can be simplified as in (b): 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AF584F03-FE8C-4A26-B780-CECC5437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9703" name="Object 1029">
            <a:extLst>
              <a:ext uri="{FF2B5EF4-FFF2-40B4-BE49-F238E27FC236}">
                <a16:creationId xmlns:a16="http://schemas.microsoft.com/office/drawing/2014/main" id="{C05713AB-1BEF-44F6-963A-F5B43EEF8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362200"/>
          <a:ext cx="87645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024628" imgH="691896" progId="Word.Picture.8">
                  <p:embed/>
                </p:oleObj>
              </mc:Choice>
              <mc:Fallback>
                <p:oleObj name="Picture" r:id="rId2" imgW="5024628" imgH="691896" progId="Word.Picture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7645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031">
            <a:extLst>
              <a:ext uri="{FF2B5EF4-FFF2-40B4-BE49-F238E27FC236}">
                <a16:creationId xmlns:a16="http://schemas.microsoft.com/office/drawing/2014/main" id="{A52F1B15-3AF9-4A28-9C11-4A64B606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cs typeface="Times New Roman" panose="02020603050405020304" pitchFamily="18" charset="0"/>
              </a:rPr>
              <a:t>Integer[] intArray = {1, 2, 3};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cs typeface="Times New Roman" panose="02020603050405020304" pitchFamily="18" charset="0"/>
              </a:rPr>
              <a:t>System.out.println(intArray[0] + intArray[1] + intArray[2]);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29705" name="Rectangle 1032">
            <a:extLst>
              <a:ext uri="{FF2B5EF4-FFF2-40B4-BE49-F238E27FC236}">
                <a16:creationId xmlns:a16="http://schemas.microsoft.com/office/drawing/2014/main" id="{AE190553-3EC7-4D86-BFC6-98652132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54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Unboxing</a:t>
            </a:r>
          </a:p>
        </p:txBody>
      </p:sp>
      <p:sp>
        <p:nvSpPr>
          <p:cNvPr id="29706" name="Line 1033">
            <a:extLst>
              <a:ext uri="{FF2B5EF4-FFF2-40B4-BE49-F238E27FC236}">
                <a16:creationId xmlns:a16="http://schemas.microsoft.com/office/drawing/2014/main" id="{D2DF5900-A424-4CA2-B248-C4121A424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4958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034">
            <a:extLst>
              <a:ext uri="{FF2B5EF4-FFF2-40B4-BE49-F238E27FC236}">
                <a16:creationId xmlns:a16="http://schemas.microsoft.com/office/drawing/2014/main" id="{C739834F-4CA4-467A-8C02-0C307735D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4958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035">
            <a:extLst>
              <a:ext uri="{FF2B5EF4-FFF2-40B4-BE49-F238E27FC236}">
                <a16:creationId xmlns:a16="http://schemas.microsoft.com/office/drawing/2014/main" id="{ECC807FD-789F-404B-97B8-C59079465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495800"/>
            <a:ext cx="2514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Can each of the following statements be compiled?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a.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Integer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new Integer("23");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b.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Integer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new Integer(23);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c.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Integer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("23");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d.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Integer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("23", 8);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e.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Double d = new Double();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f.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Double d =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Double.valueOf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("23.45");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g.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("23")).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intValue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h.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double d = (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Double.valueOf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("23.4")).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doubleValue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Double.valueOf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("23.4")).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intValue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j.</a:t>
            </a:r>
            <a:r>
              <a:rPr lang="tr-TR" sz="12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String s = (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Double.valueOf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("23.4")).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19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Incorrect, no default constructor in Double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j.</a:t>
            </a:r>
            <a: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  <a:endParaRPr lang="tr-TR" sz="11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7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convert an integer into a string?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convert a numeric string into an integer?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convert a double number into a string?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convert a numeric string into a double value?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simply use number + "" to convert an integer to a string. Alternatively use new Integer(int).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to convert an integer to a string.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convert a numeric string into an integer, use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(s).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 new Double(double).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toString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to convert a double to a string.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convert a numeric string into a double, use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Double.parseDouble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(s).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the output of the following code.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Integer x = new Integer(3);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x.intValue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());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x.compareTo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(new Integer(4)));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the output of the following code?</a:t>
            </a:r>
            <a:b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("10"));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("10", 10));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("10", 16));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("11"));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("11", 10));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("11", 16));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10</a:t>
            </a:r>
            <a:b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10</a:t>
            </a:r>
            <a:b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16</a:t>
            </a:r>
            <a:b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11</a:t>
            </a:r>
            <a:b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11</a:t>
            </a:r>
            <a:b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8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357D193E-E1B5-4BA6-B0AD-1A0B05309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980717-AD77-4C7E-B998-8AD9D6DD58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32446FE9-CD70-422F-84A5-88816573521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FF52592-DB84-447C-B5CA-E1594C38C11F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2728A67-3113-49FF-BE6B-FF21AB9C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534400" cy="762000"/>
          </a:xfrm>
        </p:spPr>
        <p:txBody>
          <a:bodyPr/>
          <a:lstStyle/>
          <a:p>
            <a:r>
              <a:rPr lang="en-US" altLang="en-US"/>
              <a:t>BigInteger and BigDecimal</a:t>
            </a:r>
            <a:endParaRPr lang="en-US" altLang="en-US" sz="4800">
              <a:hlinkClick r:id="rId2" action="ppaction://program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0FE75E4-AB49-4E9D-B8F4-A228926712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/>
              <a:t>If you need to compute with very large integers or high precision floating-point values, you can use the </a:t>
            </a:r>
            <a:r>
              <a:rPr lang="en-US" altLang="en-US" u="sng"/>
              <a:t>BigInteger</a:t>
            </a:r>
            <a:r>
              <a:rPr lang="en-US" altLang="en-US"/>
              <a:t> and </a:t>
            </a:r>
            <a:r>
              <a:rPr lang="en-US" altLang="en-US" u="sng"/>
              <a:t>BigDecimal</a:t>
            </a:r>
            <a:r>
              <a:rPr lang="en-US" altLang="en-US"/>
              <a:t> classes in the </a:t>
            </a:r>
            <a:r>
              <a:rPr lang="en-US" altLang="en-US" u="sng"/>
              <a:t>java.math</a:t>
            </a:r>
            <a:r>
              <a:rPr lang="en-US" altLang="en-US"/>
              <a:t> package. Both are </a:t>
            </a:r>
            <a:r>
              <a:rPr lang="en-US" altLang="en-US" i="1"/>
              <a:t>immutable</a:t>
            </a:r>
            <a:r>
              <a:rPr lang="en-US" altLang="en-US"/>
              <a:t>. Both extend the </a:t>
            </a:r>
            <a:r>
              <a:rPr lang="en-US" altLang="en-US" u="sng"/>
              <a:t>Number</a:t>
            </a:r>
            <a:r>
              <a:rPr lang="en-US" altLang="en-US"/>
              <a:t> class and implement the </a:t>
            </a:r>
            <a:r>
              <a:rPr lang="en-US" altLang="en-US" u="sng"/>
              <a:t>Comparable</a:t>
            </a:r>
            <a:r>
              <a:rPr lang="en-US" altLang="en-US"/>
              <a:t> interface.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>
            <a:extLst>
              <a:ext uri="{FF2B5EF4-FFF2-40B4-BE49-F238E27FC236}">
                <a16:creationId xmlns:a16="http://schemas.microsoft.com/office/drawing/2014/main" id="{879E46E1-E192-4567-8BDB-C566F8727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DC1DAB-FD48-43CD-8F8A-6FA2F54ED6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9AA0445-B011-4679-99FF-17C280480D9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5FC2799-292B-4535-9F41-081363A75041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FF8DBA0-53BB-4C67-B790-CAC8A9EA00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altLang="en-US"/>
              <a:t>BigInteger and BigDecimal</a:t>
            </a:r>
            <a:endParaRPr lang="en-US" altLang="en-US" sz="4800">
              <a:hlinkClick r:id="rId2" action="ppaction://program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FD10292D-252C-488D-85D6-53C57326BC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a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BigInteger("9223372036854775807");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b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BigInteger("2");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BigInteger c = a.multiply(b); // 9223372036854775807 * 2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System.out.println(c); 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3CFC7A1E-7860-422A-B703-958EC84A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a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BigDecimal(1.0);</a:t>
            </a:r>
          </a:p>
          <a:p>
            <a:pPr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b = </a:t>
            </a:r>
            <a:r>
              <a:rPr lang="en-US" altLang="en-US" sz="2800" b="1">
                <a:solidFill>
                  <a:schemeClr val="tx2"/>
                </a:solidFill>
              </a:rPr>
              <a:t>new</a:t>
            </a:r>
            <a:r>
              <a:rPr lang="en-US" altLang="en-US" sz="2800">
                <a:solidFill>
                  <a:schemeClr val="tx2"/>
                </a:solidFill>
              </a:rPr>
              <a:t> BigDecimal(3);</a:t>
            </a:r>
          </a:p>
          <a:p>
            <a:pPr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BigDecimal c = a.divide(b, 20, BigDecimal.ROUND_UP);</a:t>
            </a:r>
          </a:p>
          <a:p>
            <a:pPr>
              <a:buFont typeface="Monotype Sorts"/>
              <a:buNone/>
            </a:pPr>
            <a:r>
              <a:rPr lang="en-US" altLang="en-US" sz="2800">
                <a:solidFill>
                  <a:schemeClr val="tx2"/>
                </a:solidFill>
              </a:rPr>
              <a:t>System.out.println(c);</a:t>
            </a:r>
          </a:p>
        </p:txBody>
      </p:sp>
      <p:sp>
        <p:nvSpPr>
          <p:cNvPr id="31751" name="AutoShape 10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0F114B4F-6658-493F-AC93-E4ED80CF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35280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31752" name="Rectangle 10">
            <a:hlinkClick r:id="rId4"/>
            <a:extLst>
              <a:ext uri="{FF2B5EF4-FFF2-40B4-BE49-F238E27FC236}">
                <a16:creationId xmlns:a16="http://schemas.microsoft.com/office/drawing/2014/main" id="{50B85D54-04C2-4218-BA4D-38352462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352800"/>
            <a:ext cx="23542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LargeFactorial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C8EE8C9F-1F60-4142-BE04-9A4683B9C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F1FDB8-1E2D-4C76-AFB7-192E390CB8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6B6403E-C096-47B3-8325-25D0F722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8256F18-CB33-4116-B6DE-D65F12B65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Constructing a String:</a:t>
            </a:r>
            <a:endParaRPr lang="en-US" altLang="en-US" sz="2400"/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String message = "Welcome to Java“;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String message = new String("Welcome to Java“);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String s = new String();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Obtaining String length and Retrieving Individual Characters in a string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String Concatenation (concat)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Substrings (substring(index), substring(start, end))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Comparisons (equals, compareTo)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String Conversions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Finding a Character or a Substring in a String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Conversions between Strings and Arrays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600"/>
              <a:t>Converting Characters and Numeric Values to 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3FA4FD30-CF29-49A5-B335-5B8DCB949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F2B18-7380-4632-9804-316BA767B3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AEF988A-5E43-48EB-A2DC-557204B44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altLang="en-US"/>
              <a:t>Class Abstraction and Encapsulation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AC78424-0DBB-4893-BA66-D477BB3AC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534400" cy="30925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Class abstraction means to separate class implementation from the use of the class.</a:t>
            </a:r>
            <a:endParaRPr lang="tr-TR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The creator of the class provides a description of the class and let the user know how the class can be used.</a:t>
            </a:r>
            <a:endParaRPr lang="tr-TR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The user of the class does not need to know how the class is implemented. The detail of implementation is encapsulated and hidden from the user. 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1C580BB4-0CB3-4A85-84CE-5D89555E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74" name="Object 5">
            <a:extLst>
              <a:ext uri="{FF2B5EF4-FFF2-40B4-BE49-F238E27FC236}">
                <a16:creationId xmlns:a16="http://schemas.microsoft.com/office/drawing/2014/main" id="{41CE2EE5-4267-4833-B65E-EEE10DBBD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47949"/>
              </p:ext>
            </p:extLst>
          </p:nvPr>
        </p:nvGraphicFramePr>
        <p:xfrm>
          <a:off x="228600" y="4482592"/>
          <a:ext cx="8610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15712" imgH="914400" progId="Word.Picture.8">
                  <p:embed/>
                </p:oleObj>
              </mc:Choice>
              <mc:Fallback>
                <p:oleObj r:id="rId3" imgW="5315712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82592"/>
                        <a:ext cx="8610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B6D2159F-FAE8-4729-BF9E-A17BB8CE2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DF104-8930-482E-BDE3-819BDE03BC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03B25D4-C092-4586-87E5-6B207DF1D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altLang="en-US"/>
              <a:t>Constructing Strings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06CAA5E-8064-4435-87D3-134E95905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6482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String newString = new String(stringLiteral);</a:t>
            </a:r>
          </a:p>
          <a:p>
            <a:pPr marL="0" indent="0"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String message = new String("Welcome to Java");</a:t>
            </a:r>
          </a:p>
          <a:p>
            <a:pPr marL="0" indent="0">
              <a:buFont typeface="Monotype Sorts"/>
              <a:buNone/>
            </a:pPr>
            <a:endParaRPr lang="en-US" altLang="en-US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/>
              <a:buNone/>
            </a:pPr>
            <a:endParaRPr lang="en-US" altLang="en-US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String message = "Welcome to Java";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DCBF8EA7-8CEF-4F37-84CE-53BD2E9E0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B79604-37BE-4B6E-8686-F13C12608E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2A148B9-EDD1-4826-BEA1-6F9829871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altLang="en-US"/>
              <a:t>Strings Are Immutable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01A0481-DADB-4A44-A694-4F97DBF9A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23622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String s = "Java";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1CAFAC-6E52-4300-88B1-C257876A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9B541E00-AB7F-470C-B067-82B8FAE3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9">
            <a:extLst>
              <a:ext uri="{FF2B5EF4-FFF2-40B4-BE49-F238E27FC236}">
                <a16:creationId xmlns:a16="http://schemas.microsoft.com/office/drawing/2014/main" id="{7C50219E-DBD4-4B4A-BAA9-13772A1C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11">
            <a:extLst>
              <a:ext uri="{FF2B5EF4-FFF2-40B4-BE49-F238E27FC236}">
                <a16:creationId xmlns:a16="http://schemas.microsoft.com/office/drawing/2014/main" id="{6B832FB1-E2C8-4ECF-B03D-476F3D6A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13">
            <a:extLst>
              <a:ext uri="{FF2B5EF4-FFF2-40B4-BE49-F238E27FC236}">
                <a16:creationId xmlns:a16="http://schemas.microsoft.com/office/drawing/2014/main" id="{CC868E33-1F4B-4EEF-99B9-A1BB0F35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15">
            <a:extLst>
              <a:ext uri="{FF2B5EF4-FFF2-40B4-BE49-F238E27FC236}">
                <a16:creationId xmlns:a16="http://schemas.microsoft.com/office/drawing/2014/main" id="{6A3635FE-4685-49F5-B221-1015C482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7">
            <a:extLst>
              <a:ext uri="{FF2B5EF4-FFF2-40B4-BE49-F238E27FC236}">
                <a16:creationId xmlns:a16="http://schemas.microsoft.com/office/drawing/2014/main" id="{D7E419C8-40CC-4FBD-94BC-AF55306E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0ABFD8E0-C357-440F-B0C8-A41FED9B3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B2822F-DBB6-4A1B-9A59-2787F5C156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E51EF00-23F3-42C7-AAAC-CD1CD55D0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83BF7C3-99DC-4236-AF31-232401A52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419600" cy="1447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       String s = "Java";</a:t>
            </a:r>
          </a:p>
          <a:p>
            <a:pPr marL="0" indent="0">
              <a:buFont typeface="Monotype Sorts"/>
              <a:buNone/>
            </a:pPr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5D4C36D7-5D2D-40B9-8730-3B3CE40D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DF508A6E-ED05-40C8-A647-DF871370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B884F953-5023-4D72-A7A7-6DA78DE15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30F72699-750C-43FC-AC09-C8B88B73A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F52D119A-2D54-4998-819D-76D5C168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FEC7435A-CF50-4CFE-B7F5-C050CE89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2177FCAB-B516-4EE0-B585-8DAC5876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2" name="Object 11">
            <a:extLst>
              <a:ext uri="{FF2B5EF4-FFF2-40B4-BE49-F238E27FC236}">
                <a16:creationId xmlns:a16="http://schemas.microsoft.com/office/drawing/2014/main" id="{5D26498C-A520-497A-A5B4-947C180FE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190744" imgH="1371600" progId="Word.Picture.8">
                  <p:embed/>
                </p:oleObj>
              </mc:Choice>
              <mc:Fallback>
                <p:oleObj name="Picture" r:id="rId2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2">
            <a:extLst>
              <a:ext uri="{FF2B5EF4-FFF2-40B4-BE49-F238E27FC236}">
                <a16:creationId xmlns:a16="http://schemas.microsoft.com/office/drawing/2014/main" id="{265D1D87-0E46-4EE5-B194-68491FB5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7800"/>
            <a:ext cx="3124200" cy="4572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4" name="Rectangle 13">
            <a:extLst>
              <a:ext uri="{FF2B5EF4-FFF2-40B4-BE49-F238E27FC236}">
                <a16:creationId xmlns:a16="http://schemas.microsoft.com/office/drawing/2014/main" id="{1BD7223D-AB67-40B8-BBC9-AA21D4DA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48768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5" name="Rectangle 14">
            <a:extLst>
              <a:ext uri="{FF2B5EF4-FFF2-40B4-BE49-F238E27FC236}">
                <a16:creationId xmlns:a16="http://schemas.microsoft.com/office/drawing/2014/main" id="{5AEC9CA6-63E6-467D-A0C2-B651C4B7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EBD58347-2B5D-4886-9F20-4182E0C24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C867BD-7931-4A25-8D55-ACCBE39916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13F865F-96F7-45A1-B3B1-638427A42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60C5A83-DCAD-4209-B19E-A3FD1707E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447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       </a:t>
            </a:r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String s = "Java";</a:t>
            </a:r>
          </a:p>
          <a:p>
            <a:pPr marL="0" indent="0">
              <a:buFont typeface="Monotype Sorts"/>
              <a:buNone/>
            </a:pPr>
            <a:r>
              <a:rPr lang="en-US" altLang="en-US">
                <a:solidFill>
                  <a:schemeClr val="tx2"/>
                </a:solidFill>
                <a:cs typeface="Times New Roman" panose="02020603050405020304" pitchFamily="18" charset="0"/>
              </a:rPr>
              <a:t>       s = "HTML";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7D66F8AD-2DC4-4D26-B0FE-A2BDA246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1C33A5EA-FF60-4097-ABB9-E2CD0CCA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A4676F78-57AF-411C-8297-AC8D2846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F9A02604-8F3E-4DE2-BE87-7F8FB41F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7DEE77E2-CD68-4E44-8212-41F6E4AD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19AF2497-0FCA-4C9D-A06E-69CAE96C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D45C14C8-036F-406C-B587-EFD64C7E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876" name="Object 11">
            <a:extLst>
              <a:ext uri="{FF2B5EF4-FFF2-40B4-BE49-F238E27FC236}">
                <a16:creationId xmlns:a16="http://schemas.microsoft.com/office/drawing/2014/main" id="{4694EC5C-7A02-4982-B639-46AD3B9DE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190744" imgH="1371600" progId="Word.Picture.8">
                  <p:embed/>
                </p:oleObj>
              </mc:Choice>
              <mc:Fallback>
                <p:oleObj name="Picture" r:id="rId2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2">
            <a:extLst>
              <a:ext uri="{FF2B5EF4-FFF2-40B4-BE49-F238E27FC236}">
                <a16:creationId xmlns:a16="http://schemas.microsoft.com/office/drawing/2014/main" id="{E4D9CB9E-DC82-48F8-9010-C1E09F2C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31242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BF7622C5-A12F-468F-BA4D-AD0850E5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52800"/>
            <a:ext cx="3962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9" name="Rectangle 14">
            <a:extLst>
              <a:ext uri="{FF2B5EF4-FFF2-40B4-BE49-F238E27FC236}">
                <a16:creationId xmlns:a16="http://schemas.microsoft.com/office/drawing/2014/main" id="{5D8D0660-ACFE-4FAF-BE75-1886EC8B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7EA1D883-A24F-4D2B-AD3C-B299B9904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5F50D-DE66-4E9B-B8C6-3D325F4E83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ADB905A-75A4-4F1A-B062-60D5A51E6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altLang="en-US"/>
              <a:t>Interned Strings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6713302-25E7-45F8-AF14-C2A9A64F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/>
              <a:t>Since strings are immutable and are frequently used, to improve efficiency and save memory, the JVM uses a unique instance for string literals with the same character sequence. Such an instance is called</a:t>
            </a:r>
            <a:r>
              <a:rPr lang="en-US" altLang="en-US" i="1"/>
              <a:t> interned</a:t>
            </a:r>
            <a:r>
              <a:rPr lang="en-US" altLang="en-US"/>
              <a:t>. For example, the following statements: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B8AFD11-BD71-48B3-8DB5-C7E5B0949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BCF7F7-F12A-4C69-812F-5AA2CEC169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709EEC9-B291-4D16-8275-6F5A35137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en-US" sz="4000"/>
              <a:t>Examples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C1A34B3-4F7A-4BEF-BF20-38B82E8B3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86200"/>
            <a:ext cx="2819400" cy="1905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display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 </a:t>
            </a:r>
            <a:r>
              <a:rPr lang="en-US" altLang="en-US" sz="2800">
                <a:cs typeface="Times New Roman" panose="02020603050405020304" pitchFamily="18" charset="0"/>
              </a:rPr>
              <a:t>  s1 == s is false    </a:t>
            </a:r>
          </a:p>
          <a:p>
            <a:pPr marL="0" indent="0">
              <a:buFont typeface="Monotype Sorts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s1 == s3 is true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B40DAEAC-EB59-4E5B-BDDE-59FC5343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0899D71B-CAD2-46E1-ADDA-6CE2D702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ectangle 9">
            <a:extLst>
              <a:ext uri="{FF2B5EF4-FFF2-40B4-BE49-F238E27FC236}">
                <a16:creationId xmlns:a16="http://schemas.microsoft.com/office/drawing/2014/main" id="{751C3A0F-E371-4748-85AA-05FF09E2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810000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A new object is created if you use the new operator.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If you use the string initializer, no new object is created if the interned object is already created.</a:t>
            </a: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38920" name="Rectangle 11">
            <a:extLst>
              <a:ext uri="{FF2B5EF4-FFF2-40B4-BE49-F238E27FC236}">
                <a16:creationId xmlns:a16="http://schemas.microsoft.com/office/drawing/2014/main" id="{95CD9630-F5CD-4420-9473-CAD3FBD8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1" name="Rectangle 13">
            <a:extLst>
              <a:ext uri="{FF2B5EF4-FFF2-40B4-BE49-F238E27FC236}">
                <a16:creationId xmlns:a16="http://schemas.microsoft.com/office/drawing/2014/main" id="{3FEFBBB2-8A5A-4579-9618-35469608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2" name="Rectangle 15">
            <a:extLst>
              <a:ext uri="{FF2B5EF4-FFF2-40B4-BE49-F238E27FC236}">
                <a16:creationId xmlns:a16="http://schemas.microsoft.com/office/drawing/2014/main" id="{DB866B7E-34EE-4123-87D9-32A83B2F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3" name="Rectangle 17">
            <a:extLst>
              <a:ext uri="{FF2B5EF4-FFF2-40B4-BE49-F238E27FC236}">
                <a16:creationId xmlns:a16="http://schemas.microsoft.com/office/drawing/2014/main" id="{C6994B9A-ED55-4439-B82F-1D8ECA3D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4" name="Rectangle 19">
            <a:extLst>
              <a:ext uri="{FF2B5EF4-FFF2-40B4-BE49-F238E27FC236}">
                <a16:creationId xmlns:a16="http://schemas.microsoft.com/office/drawing/2014/main" id="{2A7E27C3-8719-47E6-9F3E-752BC159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25" name="Object 18">
            <a:extLst>
              <a:ext uri="{FF2B5EF4-FFF2-40B4-BE49-F238E27FC236}">
                <a16:creationId xmlns:a16="http://schemas.microsoft.com/office/drawing/2014/main" id="{DBF8F164-E05D-40DB-A8DE-9D4F395EA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763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578096" imgH="1219200" progId="Word.Picture.8">
                  <p:embed/>
                </p:oleObj>
              </mc:Choice>
              <mc:Fallback>
                <p:oleObj name="Picture" r:id="rId2" imgW="4578096" imgH="12192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E3A48E89-1273-4FDC-8AC3-A9EDB0974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67371-4D31-449F-B8F0-D36C468933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640D441-B436-4769-A628-4F9B466FE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FEDF3C6-5826-4390-8C44-6895F3F94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3EAFA32E-0760-4FA0-8E40-167BF903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A6CD3BFD-31A4-4358-9DE9-C3A21AC7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6C384F07-24C7-4065-9A88-B9ECF86D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9944" name="Object 9">
            <a:extLst>
              <a:ext uri="{FF2B5EF4-FFF2-40B4-BE49-F238E27FC236}">
                <a16:creationId xmlns:a16="http://schemas.microsoft.com/office/drawing/2014/main" id="{B79D5B4F-955B-4E44-8894-A4AB2E894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2954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60748" imgH="1219200" progId="Word.Picture.8">
                  <p:embed/>
                </p:oleObj>
              </mc:Choice>
              <mc:Fallback>
                <p:oleObj name="Picture" r:id="rId2" imgW="4460748" imgH="12192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11">
            <a:extLst>
              <a:ext uri="{FF2B5EF4-FFF2-40B4-BE49-F238E27FC236}">
                <a16:creationId xmlns:a16="http://schemas.microsoft.com/office/drawing/2014/main" id="{FE9EFCA9-A67E-4DA6-B3EC-624CDB1C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6" name="Rectangle 12">
            <a:extLst>
              <a:ext uri="{FF2B5EF4-FFF2-40B4-BE49-F238E27FC236}">
                <a16:creationId xmlns:a16="http://schemas.microsoft.com/office/drawing/2014/main" id="{2BCD9BA5-A3FF-4626-9DDA-863B11E3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95400"/>
            <a:ext cx="3048000" cy="1143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7" name="Rectangle 13">
            <a:extLst>
              <a:ext uri="{FF2B5EF4-FFF2-40B4-BE49-F238E27FC236}">
                <a16:creationId xmlns:a16="http://schemas.microsoft.com/office/drawing/2014/main" id="{1F00D210-575D-4BF8-857C-FB40832E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46F5F7AA-C228-456F-8891-A9DD1617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EFE042-8282-44D7-9470-C1CD1BBB14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224534B-0ADD-41A6-BB6B-09E73DD4C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3D6EDD4-8A22-44CD-A608-FF737673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CF027647-2E74-4CE8-9280-CC16A689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4B102419-6149-489A-91B1-213AB3B3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737520B1-96AC-46F4-8C6B-781464D1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0968" name="Object 7">
            <a:extLst>
              <a:ext uri="{FF2B5EF4-FFF2-40B4-BE49-F238E27FC236}">
                <a16:creationId xmlns:a16="http://schemas.microsoft.com/office/drawing/2014/main" id="{9E46E01C-42AE-4189-939D-59D37B8F0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60748" imgH="1219200" progId="Word.Picture.8">
                  <p:embed/>
                </p:oleObj>
              </mc:Choice>
              <mc:Fallback>
                <p:oleObj name="Picture" r:id="rId2" imgW="4460748" imgH="121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8">
            <a:extLst>
              <a:ext uri="{FF2B5EF4-FFF2-40B4-BE49-F238E27FC236}">
                <a16:creationId xmlns:a16="http://schemas.microsoft.com/office/drawing/2014/main" id="{262FD501-E451-4290-BC89-7D08048C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A94C176E-EB53-433B-A6C9-D76AF52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2895600" cy="9144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37631887-C3E9-4C8E-94B1-B7F74EACF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2FEC9-2FDE-4498-A1D7-1C65F53998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4E75120-1A1C-45BC-BE34-0898E430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en-US" sz="4000"/>
              <a:t>Trace Code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B6630AF-0CBF-4C8E-8105-F2983190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1D8D7AC4-C66A-4E53-B0F7-DC59EEF46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FAC559EF-15D9-4724-93FF-2FAAACDB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C117E13F-6B2B-4D25-801B-62FF20AB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992" name="Object 7">
            <a:extLst>
              <a:ext uri="{FF2B5EF4-FFF2-40B4-BE49-F238E27FC236}">
                <a16:creationId xmlns:a16="http://schemas.microsoft.com/office/drawing/2014/main" id="{1070A14A-5A70-4E48-B481-D6819AA4C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60748" imgH="1219200" progId="Word.Picture.8">
                  <p:embed/>
                </p:oleObj>
              </mc:Choice>
              <mc:Fallback>
                <p:oleObj name="Picture" r:id="rId2" imgW="4460748" imgH="12192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8">
            <a:extLst>
              <a:ext uri="{FF2B5EF4-FFF2-40B4-BE49-F238E27FC236}">
                <a16:creationId xmlns:a16="http://schemas.microsoft.com/office/drawing/2014/main" id="{F458B8AF-7F93-4CF6-884B-ED8FE138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95550D20-772B-4F55-B6D1-FC407ED70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19200"/>
            <a:ext cx="8382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914227BE-5030-4B6F-8D58-EB5F8C023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A113E-1693-4E63-B9D0-DFD9A06F1F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6500B10-FE74-4DB6-A4C8-5371CADD9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altLang="en-US" sz="4000"/>
              <a:t>Replacing and Splitting Strings </a:t>
            </a: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5B3E516C-F371-4498-B6B1-F6B1905F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CC0F4418-9D9F-43AF-AC6E-B4028E943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314575"/>
          <a:ext cx="875665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266694" imgH="1427801" progId="Word.Picture.8">
                  <p:embed/>
                </p:oleObj>
              </mc:Choice>
              <mc:Fallback>
                <p:oleObj name="Picture" r:id="rId2" imgW="4266694" imgH="1427801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314575"/>
                        <a:ext cx="8756650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2049E520-D607-4ADF-9EDC-278D16011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C9B83-7892-40F7-A9A2-7B0EFFD410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440A41F-8E9D-4A32-8CEB-9522E97C9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/>
          <a:lstStyle/>
          <a:p>
            <a:r>
              <a:rPr lang="en-US" altLang="en-US"/>
              <a:t>Designing the Loan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D0B9EB0-440A-4873-A3FD-65C29F1E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0548DAEB-9350-45A3-9F97-9769E901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9869821C-4B0B-4F27-8CAB-0AB64469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6C84D4C0-B687-4B48-AEBB-5085AC8E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00" name="Rectangle 10">
            <a:extLst>
              <a:ext uri="{FF2B5EF4-FFF2-40B4-BE49-F238E27FC236}">
                <a16:creationId xmlns:a16="http://schemas.microsoft.com/office/drawing/2014/main" id="{DEC0156A-7455-4E9F-9DC7-A1621A1D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59824D46-7ABB-4622-B5C3-0EF01D27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02" name="Rectangle 12">
            <a:extLst>
              <a:ext uri="{FF2B5EF4-FFF2-40B4-BE49-F238E27FC236}">
                <a16:creationId xmlns:a16="http://schemas.microsoft.com/office/drawing/2014/main" id="{27A02F61-5036-413A-8EC7-54E6E265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8203" name="Object 13">
            <a:extLst>
              <a:ext uri="{FF2B5EF4-FFF2-40B4-BE49-F238E27FC236}">
                <a16:creationId xmlns:a16="http://schemas.microsoft.com/office/drawing/2014/main" id="{34AFAC97-9D49-4656-8A16-0A170EF8E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3" y="969963"/>
          <a:ext cx="5718175" cy="484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032504" imgH="3409188" progId="Word.Picture.8">
                  <p:embed/>
                </p:oleObj>
              </mc:Choice>
              <mc:Fallback>
                <p:oleObj name="Picture" r:id="rId3" imgW="4032504" imgH="3409188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969963"/>
                        <a:ext cx="5718175" cy="484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4">
            <a:extLst>
              <a:ext uri="{FF2B5EF4-FFF2-40B4-BE49-F238E27FC236}">
                <a16:creationId xmlns:a16="http://schemas.microsoft.com/office/drawing/2014/main" id="{7D2E2F72-DE27-4BC3-9232-7AC415B5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205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6FD7D724-ECE5-46CD-A84E-12CEADE9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96265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8206" name="Rectangle 18">
            <a:hlinkClick r:id="rId6"/>
            <a:extLst>
              <a:ext uri="{FF2B5EF4-FFF2-40B4-BE49-F238E27FC236}">
                <a16:creationId xmlns:a16="http://schemas.microsoft.com/office/drawing/2014/main" id="{9C522058-9F00-4130-8E44-4DD8B0CC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964238"/>
            <a:ext cx="193198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Loan</a:t>
            </a:r>
          </a:p>
        </p:txBody>
      </p:sp>
      <p:sp>
        <p:nvSpPr>
          <p:cNvPr id="8207" name="Rectangle 19">
            <a:hlinkClick r:id="rId7"/>
            <a:extLst>
              <a:ext uri="{FF2B5EF4-FFF2-40B4-BE49-F238E27FC236}">
                <a16:creationId xmlns:a16="http://schemas.microsoft.com/office/drawing/2014/main" id="{B747DEC2-1AA2-4342-9CE3-995D60C6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964238"/>
            <a:ext cx="193198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TestLoanClass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D19AF1E6-7DE8-4B84-966C-6BB2B229E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BF592-2664-4C6A-94A1-5BEB096ECF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63DC550-FC53-47DD-996C-7ABA81757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Examples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166B19-944B-4CE6-ACFF-71F14E79C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dirty="0"/>
              <a:t>"</a:t>
            </a:r>
            <a:r>
              <a:rPr lang="en-US" altLang="en-US" sz="2400" dirty="0" err="1"/>
              <a:t>Welcome".replace</a:t>
            </a:r>
            <a:r>
              <a:rPr lang="en-US" altLang="en-US" sz="2400" dirty="0"/>
              <a:t>('e', 'A') returns a new string, </a:t>
            </a:r>
            <a:r>
              <a:rPr lang="en-US" altLang="en-US" sz="2400" dirty="0" err="1"/>
              <a:t>WAlcomA</a:t>
            </a:r>
            <a:r>
              <a:rPr lang="en-US" altLang="en-US" sz="2400" dirty="0"/>
              <a:t>.</a:t>
            </a:r>
            <a:endParaRPr lang="en-US" altLang="en-US" sz="2400" b="1" i="1" dirty="0"/>
          </a:p>
          <a:p>
            <a:pPr marL="0" indent="0">
              <a:buFont typeface="Monotype Sorts"/>
              <a:buNone/>
            </a:pPr>
            <a:endParaRPr lang="tr-TR" altLang="en-US" sz="2400" dirty="0"/>
          </a:p>
          <a:p>
            <a:pPr marL="0" indent="0">
              <a:buFont typeface="Monotype Sorts"/>
              <a:buNone/>
            </a:pPr>
            <a:r>
              <a:rPr lang="en-US" altLang="en-US" sz="2400" dirty="0"/>
              <a:t>"Welcome".</a:t>
            </a:r>
            <a:r>
              <a:rPr lang="en-US" altLang="en-US" sz="2400" dirty="0" err="1"/>
              <a:t>replaceFirst</a:t>
            </a:r>
            <a:r>
              <a:rPr lang="en-US" altLang="en-US" sz="2400" dirty="0"/>
              <a:t>("e", "AB") returns a new string, </a:t>
            </a:r>
            <a:r>
              <a:rPr lang="en-US" altLang="en-US" sz="2400" dirty="0" err="1"/>
              <a:t>WABlcome</a:t>
            </a:r>
            <a:r>
              <a:rPr lang="en-US" altLang="en-US" sz="2400" dirty="0"/>
              <a:t>.</a:t>
            </a:r>
            <a:endParaRPr lang="en-US" altLang="en-US" sz="2400" b="1" i="1" dirty="0"/>
          </a:p>
          <a:p>
            <a:pPr marL="0" indent="0">
              <a:buFont typeface="Monotype Sorts"/>
              <a:buNone/>
            </a:pPr>
            <a:endParaRPr lang="tr-TR" altLang="en-US" sz="2400" dirty="0"/>
          </a:p>
          <a:p>
            <a:pPr marL="0" indent="0">
              <a:buFont typeface="Monotype Sorts"/>
              <a:buNone/>
            </a:pPr>
            <a:r>
              <a:rPr lang="en-US" altLang="en-US" sz="2400" dirty="0"/>
              <a:t>"</a:t>
            </a:r>
            <a:r>
              <a:rPr lang="en-US" altLang="en-US" sz="2400" dirty="0" err="1"/>
              <a:t>Welcome".replace</a:t>
            </a:r>
            <a:r>
              <a:rPr lang="en-US" altLang="en-US" sz="2400" dirty="0"/>
              <a:t>("e", "AB") returns a new string, </a:t>
            </a:r>
            <a:r>
              <a:rPr lang="en-US" altLang="en-US" sz="2400" dirty="0" err="1"/>
              <a:t>WABlcomAB</a:t>
            </a:r>
            <a:r>
              <a:rPr lang="en-US" altLang="en-US" sz="2400" dirty="0"/>
              <a:t>.</a:t>
            </a:r>
            <a:endParaRPr lang="en-US" altLang="en-US" sz="2400" b="1" i="1" dirty="0"/>
          </a:p>
          <a:p>
            <a:pPr marL="0" indent="0">
              <a:buFont typeface="Monotype Sorts"/>
              <a:buNone/>
            </a:pPr>
            <a:endParaRPr lang="tr-TR" altLang="en-US" sz="2400" dirty="0"/>
          </a:p>
          <a:p>
            <a:pPr marL="0" indent="0">
              <a:buFont typeface="Monotype Sorts"/>
              <a:buNone/>
            </a:pPr>
            <a:r>
              <a:rPr lang="en-US" altLang="en-US" sz="2400" dirty="0"/>
              <a:t>"</a:t>
            </a:r>
            <a:r>
              <a:rPr lang="en-US" altLang="en-US" sz="2400" dirty="0" err="1"/>
              <a:t>Welcome".replace</a:t>
            </a:r>
            <a:r>
              <a:rPr lang="en-US" altLang="en-US" sz="2400" dirty="0"/>
              <a:t>("</a:t>
            </a:r>
            <a:r>
              <a:rPr lang="en-US" altLang="en-US" sz="2400" dirty="0" err="1"/>
              <a:t>el</a:t>
            </a:r>
            <a:r>
              <a:rPr lang="en-US" altLang="en-US" sz="2400" dirty="0"/>
              <a:t>", "AB") returns a new string, </a:t>
            </a:r>
            <a:r>
              <a:rPr lang="en-US" altLang="en-US" sz="2400" dirty="0" err="1"/>
              <a:t>WABcome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7B86F02F-55CB-4783-8A09-54BA8BD07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82292-6758-4AB3-91BF-BC17F4D8F8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A3A80B5-970F-46D1-BD03-BA23B4335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Splitting a String</a:t>
            </a:r>
            <a:endParaRPr lang="en-US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A6885A2-C0B8-4F11-B502-F50E3A44F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1371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String[] tokens = "Java#HTML#Perl".split("#", 0);</a:t>
            </a:r>
          </a:p>
          <a:p>
            <a:pPr marL="0" indent="0"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(int i = 0; i &lt; tokens.length; i++) </a:t>
            </a:r>
          </a:p>
          <a:p>
            <a:pPr marL="0" indent="0">
              <a:buFont typeface="Monotype Sorts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System.out.print(tokens[i] + " ");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E1C6302A-0B30-44A0-91EE-D52D9377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/>
              <a:t>Java HTML Perl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65D73770-CBB0-43C1-918C-EACF52FD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/>
              <a:t>displays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6354E9A2-B672-4D15-94BA-991553895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3A4E1D-9086-4073-B4A1-A1B6C69936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89BC84-DAF2-41BF-9C43-1B5C1D9A4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3D5114E-EC11-49C0-8B22-BA9E3D84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pPr marL="0" indent="0">
              <a:lnSpc>
                <a:spcPct val="95000"/>
              </a:lnSpc>
              <a:buFont typeface="Monotype Sorts"/>
              <a:buNone/>
            </a:pPr>
            <a:r>
              <a:rPr lang="en-US" altLang="en-US" sz="2600" dirty="0"/>
              <a:t>You can match, replace, or split a string by specifying a pattern. This is an extremely useful and powerful feature, commonly known as </a:t>
            </a:r>
            <a:r>
              <a:rPr lang="en-US" altLang="en-US" sz="2600" i="1" dirty="0"/>
              <a:t>regular expression</a:t>
            </a:r>
            <a:r>
              <a:rPr lang="en-US" altLang="en-US" sz="2600" dirty="0"/>
              <a:t>.</a:t>
            </a:r>
            <a:endParaRPr lang="tr-TR" altLang="en-US" sz="2600" dirty="0"/>
          </a:p>
          <a:p>
            <a:pPr marL="0" indent="0">
              <a:lnSpc>
                <a:spcPct val="95000"/>
              </a:lnSpc>
              <a:buFont typeface="Monotype Sorts"/>
              <a:buNone/>
            </a:pPr>
            <a:r>
              <a:rPr lang="en-US" altLang="en-US" sz="2600" dirty="0"/>
              <a:t>Regular expression is complex to beginning students. For this reason, two simple patterns are used in this section. Please refer to Supplement III.F, “Regular Expressions,” for further studies.</a:t>
            </a:r>
            <a:r>
              <a:rPr lang="en-US" altLang="en-US" sz="2500" dirty="0">
                <a:latin typeface="Courier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0C36E928-6146-4211-A50C-27BAA713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600"/>
              <a:t>"Java".matches("Java");</a:t>
            </a:r>
          </a:p>
          <a:p>
            <a:pPr>
              <a:buFont typeface="Monotype Sorts"/>
              <a:buNone/>
            </a:pPr>
            <a:r>
              <a:rPr lang="en-US" altLang="en-US" sz="2600"/>
              <a:t>"Java".equals("Java");</a:t>
            </a: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ECAE3CE0-4A5D-447D-BCE5-CDD328AB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0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600"/>
              <a:t>"Java is fun".matches("Java.*");</a:t>
            </a:r>
          </a:p>
          <a:p>
            <a:pPr>
              <a:buFont typeface="Monotype Sorts"/>
              <a:buNone/>
            </a:pPr>
            <a:r>
              <a:rPr lang="en-US" altLang="en-US" sz="2600"/>
              <a:t>"Java is cool".matches("Java.*");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289D39B3-7757-4599-A398-16E012E381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CCD4AE-CE19-4A94-964C-A8981FFDB9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F3D8D9B-1DA8-4D96-B553-46D084253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389A3BA-EF61-472A-9206-33B4C0058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600"/>
              <a:t>The replaceAll, replaceFirst, and split methods can be used with a regular expression. For example, the following statement returns a new string that replaces $, +, or # in "a+b$#c" by the string NNN.</a:t>
            </a:r>
            <a:endParaRPr lang="en-US" altLang="en-US" sz="2600" b="1" i="1"/>
          </a:p>
          <a:p>
            <a:pPr marL="0" indent="0">
              <a:buFont typeface="Monotype Sorts"/>
              <a:buNone/>
            </a:pPr>
            <a:endParaRPr lang="en-US" altLang="zh-CN" sz="2600">
              <a:ea typeface="SimSun" panose="02010600030101010101" pitchFamily="2" charset="-122"/>
            </a:endParaRPr>
          </a:p>
          <a:p>
            <a:pPr marL="0" indent="0"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String s = "a+b$#c".replaceAll("[$+#]", "NNN");</a:t>
            </a:r>
          </a:p>
          <a:p>
            <a:pPr marL="0" indent="0"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System.out.println(s);</a:t>
            </a:r>
          </a:p>
          <a:p>
            <a:pPr marL="0" indent="0">
              <a:buFont typeface="Monotype Sorts"/>
              <a:buNone/>
            </a:pPr>
            <a:endParaRPr lang="en-US" altLang="zh-CN" sz="2600">
              <a:ea typeface="SimSun" panose="02010600030101010101" pitchFamily="2" charset="-122"/>
            </a:endParaRPr>
          </a:p>
          <a:p>
            <a:pPr marL="0" indent="0"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Here the regular expression [$+#] specifies a pattern that matches $, +, or #. So, the output is aNNNbNNNNNNc.</a:t>
            </a:r>
            <a:br>
              <a:rPr lang="en-US" altLang="zh-CN" sz="2600">
                <a:ea typeface="SimSun" panose="02010600030101010101" pitchFamily="2" charset="-122"/>
              </a:rPr>
            </a:br>
            <a:br>
              <a:rPr lang="en-US" altLang="zh-CN" sz="2600">
                <a:ea typeface="SimSun" panose="02010600030101010101" pitchFamily="2" charset="-122"/>
              </a:rPr>
            </a:br>
            <a:endParaRPr lang="en-US" altLang="en-US" sz="2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8F373B6E-8D51-4495-A85E-91250A897F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EE81F9-DE61-4E2B-B992-CED1345038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AE4EE9-21B7-45CC-98FF-B77EF49D1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</p:spPr>
        <p:txBody>
          <a:bodyPr/>
          <a:lstStyle/>
          <a:p>
            <a:r>
              <a:rPr lang="en-US" altLang="en-US" sz="3200"/>
              <a:t>Matching, Replacing and Splitting by Patterns</a:t>
            </a:r>
            <a:r>
              <a:rPr lang="en-US" altLang="en-US"/>
              <a:t> 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3EEB05F-AF7F-4A16-A19D-4DF487ED8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600"/>
              <a:t>The following statement splits the string into an array of strings delimited by some punctuation marks.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zh-CN" sz="2600" u="sng">
              <a:ea typeface="SimSun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String[] tokens = "Java,C?C#,C++".split("[.,:;?]");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   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for (int i = 0; i &lt; tokens.length; i++)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zh-CN" sz="2600">
                <a:ea typeface="SimSun" panose="02010600030101010101" pitchFamily="2" charset="-122"/>
              </a:rPr>
              <a:t>  System.out.println(tokens[i]);</a:t>
            </a:r>
            <a:endParaRPr lang="en-US" altLang="en-US" sz="2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95723050-7D3C-4DB1-99C3-389995FD4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D33AC-6FC8-4042-A222-D9E1EC4AB9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9D221FE-544D-4003-8D19-5C13E6B2F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altLang="en-US"/>
              <a:t>Convert Character and Numbers to Strings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FBA1EC2-B70D-4211-8D73-BD08AE732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724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String class provides several static </a:t>
            </a:r>
            <a:r>
              <a:rPr lang="en-US" altLang="en-US" sz="2800" dirty="0" err="1">
                <a:cs typeface="Times New Roman" panose="02020603050405020304" pitchFamily="18" charset="0"/>
              </a:rPr>
              <a:t>valueOf</a:t>
            </a:r>
            <a:r>
              <a:rPr lang="en-US" altLang="en-US" sz="2800" dirty="0">
                <a:cs typeface="Times New Roman" panose="02020603050405020304" pitchFamily="18" charset="0"/>
              </a:rPr>
              <a:t> methods for converting a character, an array of characters, and numeric values to strings.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These methods have the same name </a:t>
            </a:r>
            <a:r>
              <a:rPr lang="en-US" altLang="en-US" sz="2800" dirty="0" err="1">
                <a:cs typeface="Times New Roman" panose="02020603050405020304" pitchFamily="18" charset="0"/>
              </a:rPr>
              <a:t>valueOf</a:t>
            </a:r>
            <a:r>
              <a:rPr lang="en-US" altLang="en-US" sz="2800" dirty="0">
                <a:cs typeface="Times New Roman" panose="02020603050405020304" pitchFamily="18" charset="0"/>
              </a:rPr>
              <a:t> with different argument types char, char[], double, long, int, and float.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For example, to convert a double value to a string, use </a:t>
            </a:r>
            <a:r>
              <a:rPr lang="en-US" altLang="en-US" sz="2800" dirty="0" err="1">
                <a:cs typeface="Times New Roman" panose="02020603050405020304" pitchFamily="18" charset="0"/>
              </a:rPr>
              <a:t>String.valueOf</a:t>
            </a:r>
            <a:r>
              <a:rPr lang="en-US" altLang="en-US" sz="2800" dirty="0">
                <a:cs typeface="Times New Roman" panose="02020603050405020304" pitchFamily="18" charset="0"/>
              </a:rPr>
              <a:t>(5.44). The return value is string consists of characters ‘5’, ‘.’, ‘4’, and ‘4’.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F2D53BAF-939D-4BCA-8468-BC64197B8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BCC21-69FD-44CC-B2C0-4ADCE82A32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D108824-258D-463A-8303-547EEA702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 sz="4000">
                <a:latin typeface="Courier New" panose="02070309020205020404" pitchFamily="49" charset="0"/>
              </a:rPr>
              <a:t>StringBuilder</a:t>
            </a:r>
            <a:r>
              <a:rPr lang="en-US" altLang="en-US" sz="4000"/>
              <a:t> and </a:t>
            </a:r>
            <a:r>
              <a:rPr lang="en-US" altLang="en-US" sz="4000">
                <a:latin typeface="Courier New" panose="02070309020205020404" pitchFamily="49" charset="0"/>
              </a:rPr>
              <a:t>StringBuffer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19FC91E-E3D9-4336-AE6A-6FFE0539D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StringBuilder</a:t>
            </a:r>
            <a:r>
              <a:rPr lang="en-US" altLang="en-US" sz="2800" dirty="0"/>
              <a:t>/</a:t>
            </a:r>
            <a:r>
              <a:rPr lang="en-US" altLang="en-US" sz="2800" dirty="0" err="1">
                <a:latin typeface="Courier New" panose="02070309020205020404" pitchFamily="49" charset="0"/>
              </a:rPr>
              <a:t>StringBuffer</a:t>
            </a:r>
            <a:r>
              <a:rPr lang="en-US" altLang="en-US" sz="2800" dirty="0"/>
              <a:t> class is an alternative to the </a:t>
            </a:r>
            <a:r>
              <a:rPr lang="en-US" altLang="en-US" sz="2800" dirty="0">
                <a:latin typeface="Courier New" panose="02070309020205020404" pitchFamily="49" charset="0"/>
              </a:rPr>
              <a:t>String</a:t>
            </a:r>
            <a:r>
              <a:rPr lang="en-US" altLang="en-US" sz="2800" dirty="0"/>
              <a:t> class.</a:t>
            </a:r>
            <a:endParaRPr lang="tr-TR" altLang="en-US" sz="2800" dirty="0"/>
          </a:p>
          <a:p>
            <a:pPr marL="0" indent="0">
              <a:buFont typeface="Monotype Sorts"/>
              <a:buNone/>
            </a:pPr>
            <a:r>
              <a:rPr lang="en-US" altLang="en-US" sz="2800" dirty="0"/>
              <a:t>In general, a StringBuilder/</a:t>
            </a:r>
            <a:r>
              <a:rPr lang="en-US" altLang="en-US" sz="2800" dirty="0" err="1"/>
              <a:t>StringBuffer</a:t>
            </a:r>
            <a:r>
              <a:rPr lang="en-US" altLang="en-US" sz="2800" dirty="0"/>
              <a:t> can be used wherever a string is used. StringBuilder/</a:t>
            </a:r>
            <a:r>
              <a:rPr lang="en-US" altLang="en-US" sz="2800" dirty="0" err="1"/>
              <a:t>StringBuffer</a:t>
            </a:r>
            <a:r>
              <a:rPr lang="en-US" altLang="en-US" sz="2800" dirty="0"/>
              <a:t> is more flexible than String.</a:t>
            </a:r>
            <a:endParaRPr lang="tr-TR" altLang="en-US" sz="2800" dirty="0"/>
          </a:p>
          <a:p>
            <a:pPr marL="0" indent="0">
              <a:buFont typeface="Monotype Sorts"/>
              <a:buNone/>
            </a:pPr>
            <a:r>
              <a:rPr lang="en-US" altLang="en-US" sz="2800" dirty="0"/>
              <a:t>You can add, insert, or append new contents into a string buffer, whereas the value of a String object is fixed once the string is created.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8A2BEFA9-EEEF-45D5-836D-2E813CDEC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14915-A67E-48A4-AE3B-BF1FA39A7F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C871442-CFBE-4A20-8825-904503726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StringBuilder</a:t>
            </a:r>
            <a:r>
              <a:rPr lang="en-US" altLang="en-US"/>
              <a:t> Constructors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490614F9-696F-48D0-B08E-A0A9ABE2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08811973-F03B-494B-B7D7-568BB5894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371600"/>
          <a:ext cx="8763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736848" imgH="914400" progId="Word.Picture.8">
                  <p:embed/>
                </p:oleObj>
              </mc:Choice>
              <mc:Fallback>
                <p:oleObj name="Picture" r:id="rId2" imgW="3736848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7630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2FF3F519-25C8-4F91-8655-B5D67A56C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B23D7-8044-48D4-A06A-B09E294931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9C34CD6-BD89-40D3-AA1E-5E33C2822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 altLang="en-US"/>
              <a:t>Modifying Strings in the Builder</a:t>
            </a:r>
            <a:endParaRPr lang="en-US" altLang="en-US" u="sng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87A068EA-F1D7-4B9A-BF28-C03A9B40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00C29A97-86FD-4E6C-B391-6FD9775F2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066800"/>
          <a:ext cx="66294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273296" imgH="3352800" progId="Word.Picture.8">
                  <p:embed/>
                </p:oleObj>
              </mc:Choice>
              <mc:Fallback>
                <p:oleObj name="Picture" r:id="rId2" imgW="4273296" imgH="3352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6294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C8CC50FE-827B-4655-9ADA-42CB3CBAA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F11604-2391-41D4-8E5F-4859F90EB3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61AE65-E175-450C-9691-D2B84885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r>
              <a:rPr lang="en-US" altLang="en-US" sz="4200"/>
              <a:t>Examples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9C776-1ED6-44CB-9A29-89B568D2B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stringBuilder.append</a:t>
            </a:r>
            <a:r>
              <a:rPr lang="en-US" altLang="en-US" sz="2400" dirty="0"/>
              <a:t>("Java");</a:t>
            </a:r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stringBuilder.insert</a:t>
            </a:r>
            <a:r>
              <a:rPr lang="en-US" altLang="en-US" sz="2400" dirty="0"/>
              <a:t>(11, "HTML and ");</a:t>
            </a:r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stringBuilder.delete</a:t>
            </a:r>
            <a:r>
              <a:rPr lang="en-US" altLang="en-US" sz="2400" dirty="0"/>
              <a:t>(8, 11) changes the builder to Welcome Java.</a:t>
            </a:r>
            <a:endParaRPr lang="en-US" altLang="en-US" sz="2400" b="1" i="1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stringBuilder.deleteCharAt</a:t>
            </a:r>
            <a:r>
              <a:rPr lang="en-US" altLang="en-US" sz="2400" dirty="0"/>
              <a:t>(8) changes the builder to Welcome o Java.</a:t>
            </a:r>
            <a:endParaRPr lang="en-US" altLang="en-US" sz="2400" b="1" i="1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stringBuilder.reverse</a:t>
            </a:r>
            <a:r>
              <a:rPr lang="en-US" altLang="en-US" sz="2400" dirty="0"/>
              <a:t>() changes the builder to </a:t>
            </a:r>
            <a:r>
              <a:rPr lang="en-US" altLang="en-US" sz="2400" dirty="0" err="1"/>
              <a:t>avaJ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emocleW</a:t>
            </a:r>
            <a:r>
              <a:rPr lang="en-US" altLang="en-US" sz="2400" dirty="0"/>
              <a:t>.</a:t>
            </a:r>
            <a:endParaRPr lang="en-US" altLang="en-US" sz="2400" b="1" i="1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stringBuilder.replace</a:t>
            </a:r>
            <a:r>
              <a:rPr lang="en-US" altLang="en-US" sz="2400" dirty="0"/>
              <a:t>(11, 15, "HTML") </a:t>
            </a:r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/>
              <a:t>   changes the builder to Welcome to HTML.</a:t>
            </a:r>
            <a:endParaRPr lang="en-US" altLang="en-US" sz="2400" b="1" i="1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tr-TR" altLang="en-US" sz="2400" dirty="0"/>
          </a:p>
          <a:p>
            <a:pPr marL="0" indent="0">
              <a:lnSpc>
                <a:spcPct val="80000"/>
              </a:lnSpc>
              <a:buFont typeface="Monotype Sorts"/>
              <a:buNone/>
            </a:pPr>
            <a:r>
              <a:rPr lang="en-US" altLang="en-US" sz="2400" dirty="0" err="1"/>
              <a:t>stringBuilder.setCharAt</a:t>
            </a:r>
            <a:r>
              <a:rPr lang="en-US" altLang="en-US" sz="2400" dirty="0"/>
              <a:t>(0, 'w') sets the builder to welcome to Java. </a:t>
            </a:r>
          </a:p>
          <a:p>
            <a:pPr marL="0" indent="0">
              <a:lnSpc>
                <a:spcPct val="80000"/>
              </a:lnSpc>
              <a:buFont typeface="Monotype Sorts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redefine the Loan class in Listing 10.2 without setter methods, is the class immutable?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No.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Loan class has the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getLoanDate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method that returns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loanDate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loanDate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is an object of the Date class.</a:t>
            </a:r>
            <a:b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Since Date is mutable, the contents of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loanDate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 be changed. So, the Loan class is not immutable.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3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6BC93D79-7109-4C19-812A-D069FF566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DB706-2522-4AA8-81B2-3A2B53006F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AC9BFA5-2D80-4051-86FD-D4CECCADA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716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u="sng"/>
              <a:t>toString</a:t>
            </a:r>
            <a:r>
              <a:rPr lang="en-US" altLang="en-US"/>
              <a:t>, </a:t>
            </a:r>
            <a:r>
              <a:rPr lang="en-US" altLang="en-US" u="sng"/>
              <a:t>capacity</a:t>
            </a:r>
            <a:r>
              <a:rPr lang="en-US" altLang="en-US"/>
              <a:t>, </a:t>
            </a:r>
            <a:r>
              <a:rPr lang="en-US" altLang="en-US" u="sng"/>
              <a:t>length</a:t>
            </a:r>
            <a:r>
              <a:rPr lang="en-US" altLang="en-US"/>
              <a:t>, </a:t>
            </a:r>
            <a:r>
              <a:rPr lang="en-US" altLang="en-US" u="sng"/>
              <a:t>setLength</a:t>
            </a:r>
            <a:r>
              <a:rPr lang="en-US" altLang="en-US"/>
              <a:t>, and </a:t>
            </a:r>
            <a:r>
              <a:rPr lang="en-US" altLang="en-US" u="sng"/>
              <a:t>charAt</a:t>
            </a:r>
            <a:r>
              <a:rPr lang="en-US" altLang="en-US"/>
              <a:t> Methods 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662CC78-4C8F-45C8-B44F-6DABD4CE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F8BA7DBA-9A4C-400E-BB8B-BA1015A3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78" name="Object 5">
            <a:extLst>
              <a:ext uri="{FF2B5EF4-FFF2-40B4-BE49-F238E27FC236}">
                <a16:creationId xmlns:a16="http://schemas.microsoft.com/office/drawing/2014/main" id="{8DA9437D-668D-4BA6-86C2-DDED2B1F5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133600"/>
          <a:ext cx="8686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97096" imgH="1752600" progId="Word.Picture.8">
                  <p:embed/>
                </p:oleObj>
              </mc:Choice>
              <mc:Fallback>
                <p:oleObj name="Picture" r:id="rId2" imgW="4197096" imgH="1752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86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24A37D5C-22AF-4646-B707-2D352B40B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68970-4D39-458C-BC1B-D969065D71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A167210-8DF4-4CA5-880B-E2E672682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828800"/>
          </a:xfrm>
        </p:spPr>
        <p:txBody>
          <a:bodyPr/>
          <a:lstStyle/>
          <a:p>
            <a:r>
              <a:rPr lang="en-US" altLang="en-US" sz="4200"/>
              <a:t>Problem: </a:t>
            </a:r>
            <a:r>
              <a:rPr lang="en-US" altLang="en-US" sz="4200">
                <a:cs typeface="Times New Roman" panose="02020603050405020304" pitchFamily="18" charset="0"/>
              </a:rPr>
              <a:t>Checking Palindromes Ignoring Non-alphanumeric Characters</a:t>
            </a:r>
            <a:endParaRPr lang="en-US" altLang="en-US" sz="4200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E7176B3-6C60-4B81-AA92-A3E75149A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915400" cy="2209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This example gives a program that counts the number of occurrence of each letter in a string. Assume the letters are not case-sensitive. </a:t>
            </a:r>
          </a:p>
        </p:txBody>
      </p:sp>
      <p:sp>
        <p:nvSpPr>
          <p:cNvPr id="55301" name="AutoShape 10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56675942-D08F-428A-8D61-033662E5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08000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55302" name="Rectangle 8">
            <a:hlinkClick r:id="rId3"/>
            <a:extLst>
              <a:ext uri="{FF2B5EF4-FFF2-40B4-BE49-F238E27FC236}">
                <a16:creationId xmlns:a16="http://schemas.microsoft.com/office/drawing/2014/main" id="{19EA247C-4E1A-4320-A590-8C62FE7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80000"/>
            <a:ext cx="40433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PalindromeIgnoreNonAlphanumeric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0160597A-EE53-44B2-91E1-7175A9798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89B430-9253-491C-9558-807304E492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B92193D-A7DF-442F-BEB3-7E5506BBB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Regular Expressions</a:t>
            </a:r>
            <a:endParaRPr lang="en-US" altLang="en-US" b="1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3E94AF8-E978-404B-8535-81DAB7F6D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EB3CCA82-0E8B-4328-B388-F6BFFD86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F1EF2C3A-B853-4172-8BF2-3531C5CA5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200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dirty="0"/>
              <a:t>A </a:t>
            </a:r>
            <a:r>
              <a:rPr lang="en-US" altLang="en-US" i="1" dirty="0"/>
              <a:t>regular expression</a:t>
            </a:r>
            <a:r>
              <a:rPr lang="en-US" altLang="en-US" dirty="0"/>
              <a:t> (abbreviated </a:t>
            </a:r>
            <a:r>
              <a:rPr lang="en-US" altLang="en-US" i="1" dirty="0"/>
              <a:t>regex</a:t>
            </a:r>
            <a:r>
              <a:rPr lang="en-US" altLang="en-US" dirty="0"/>
              <a:t>) is a string that describes a pattern for matching a set of strings.</a:t>
            </a:r>
            <a:endParaRPr lang="tr-TR" altLang="en-US" dirty="0"/>
          </a:p>
          <a:p>
            <a:pPr marL="0" indent="0">
              <a:buFont typeface="Monotype Sorts"/>
              <a:buNone/>
            </a:pPr>
            <a:r>
              <a:rPr lang="en-US" altLang="en-US" dirty="0"/>
              <a:t>Regular expression is a powerful tool for string manipulations.</a:t>
            </a:r>
            <a:endParaRPr lang="tr-TR" altLang="en-US" dirty="0"/>
          </a:p>
          <a:p>
            <a:pPr marL="0" indent="0">
              <a:buFont typeface="Monotype Sorts"/>
              <a:buNone/>
            </a:pPr>
            <a:r>
              <a:rPr lang="en-US" altLang="en-US" dirty="0"/>
              <a:t>You can use regular expressions for matching, replacing, and splitting strings. 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65B17197-B9AA-4A77-88B5-57C85C4E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1800"/>
              <a:t>Appendix H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51956B0C-5AAB-42B6-AD3F-C07DB673D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53683E-8C5C-421D-846A-E9508C0E71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A782C5A-CB6D-4BF8-981D-CBD66404C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Matching Strings</a:t>
            </a:r>
            <a:endParaRPr lang="en-US" altLang="en-US" b="1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B0DD387-E4B3-439C-80E0-CB3BC81C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F76DC51-7B36-4F94-962C-887B82A3C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629400" cy="1143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/>
              <a:t>"Java".matches("Java");</a:t>
            </a:r>
          </a:p>
          <a:p>
            <a:pPr marL="0" indent="0">
              <a:buFont typeface="Monotype Sorts"/>
              <a:buNone/>
            </a:pPr>
            <a:r>
              <a:rPr lang="en-US" altLang="en-US"/>
              <a:t>"Java".equals("Java");</a:t>
            </a:r>
          </a:p>
        </p:txBody>
      </p:sp>
      <p:sp>
        <p:nvSpPr>
          <p:cNvPr id="57350" name="Rectangle 7">
            <a:extLst>
              <a:ext uri="{FF2B5EF4-FFF2-40B4-BE49-F238E27FC236}">
                <a16:creationId xmlns:a16="http://schemas.microsoft.com/office/drawing/2014/main" id="{2C6C48E2-B02E-4FCE-BD7C-1C4E6764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/>
              <a:t>"Java is fun".matches("Java.*")</a:t>
            </a:r>
          </a:p>
          <a:p>
            <a:pPr>
              <a:buFont typeface="Monotype Sorts"/>
              <a:buNone/>
            </a:pPr>
            <a:r>
              <a:rPr lang="en-US" altLang="en-US"/>
              <a:t>"Java is cool".matches("Java.*")</a:t>
            </a:r>
          </a:p>
          <a:p>
            <a:pPr>
              <a:buFont typeface="Monotype Sorts"/>
              <a:buNone/>
            </a:pPr>
            <a:r>
              <a:rPr lang="en-US" altLang="en-US"/>
              <a:t>"Java is powerful".matches("Java.*")</a:t>
            </a:r>
          </a:p>
        </p:txBody>
      </p:sp>
      <p:sp>
        <p:nvSpPr>
          <p:cNvPr id="57351" name="Rectangle 8">
            <a:extLst>
              <a:ext uri="{FF2B5EF4-FFF2-40B4-BE49-F238E27FC236}">
                <a16:creationId xmlns:a16="http://schemas.microsoft.com/office/drawing/2014/main" id="{EE384244-5135-43E0-9408-1AFAD34C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1800"/>
              <a:t>Appendix 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8FED7A83-C4F9-4359-BB5D-2AED725D6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62BD4-8A28-480F-82F0-32700FA8A2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70BE9F0-F26C-413B-87C4-621CAE133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03300"/>
            <a:ext cx="2916238" cy="1973263"/>
          </a:xfrm>
        </p:spPr>
        <p:txBody>
          <a:bodyPr/>
          <a:lstStyle/>
          <a:p>
            <a:r>
              <a:rPr lang="en-US" altLang="en-US" sz="4000"/>
              <a:t>Regular Expression Syntax</a:t>
            </a:r>
            <a:endParaRPr lang="en-US" altLang="en-US" b="1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BD98753-8611-4EE9-8738-85A8F26D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3" name="Rectangle 9">
            <a:extLst>
              <a:ext uri="{FF2B5EF4-FFF2-40B4-BE49-F238E27FC236}">
                <a16:creationId xmlns:a16="http://schemas.microsoft.com/office/drawing/2014/main" id="{25526FD9-1DA7-4359-B65B-CBD81986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4" name="Rectangle 10">
            <a:extLst>
              <a:ext uri="{FF2B5EF4-FFF2-40B4-BE49-F238E27FC236}">
                <a16:creationId xmlns:a16="http://schemas.microsoft.com/office/drawing/2014/main" id="{7FB7B7FF-56B2-40DB-9CF7-E878C5D9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1800"/>
              <a:t>Appendix H</a:t>
            </a:r>
          </a:p>
        </p:txBody>
      </p:sp>
      <p:pic>
        <p:nvPicPr>
          <p:cNvPr id="58375" name="Picture 10">
            <a:extLst>
              <a:ext uri="{FF2B5EF4-FFF2-40B4-BE49-F238E27FC236}">
                <a16:creationId xmlns:a16="http://schemas.microsoft.com/office/drawing/2014/main" id="{C716A492-D308-4662-820E-E065AB7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0"/>
            <a:ext cx="5260975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749FFC42-21BB-4AE2-A9DC-45D940E0C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A2DEF-C5F2-4EAA-AAF7-772AFB0902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3937724-98E6-4EEC-AAE7-3B572E66B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467600" cy="609600"/>
          </a:xfrm>
        </p:spPr>
        <p:txBody>
          <a:bodyPr/>
          <a:lstStyle/>
          <a:p>
            <a:r>
              <a:rPr lang="en-US" altLang="en-US" sz="4000"/>
              <a:t>Replacing and Splitting Strings</a:t>
            </a:r>
            <a:endParaRPr lang="en-US" altLang="en-US" b="1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D2C6A4B-45DE-4DE5-8E40-CECFDC7E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397" name="Rectangle 9">
            <a:extLst>
              <a:ext uri="{FF2B5EF4-FFF2-40B4-BE49-F238E27FC236}">
                <a16:creationId xmlns:a16="http://schemas.microsoft.com/office/drawing/2014/main" id="{1371B1F5-E076-4C4F-808C-17D7AFA1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9398" name="Object 8">
            <a:extLst>
              <a:ext uri="{FF2B5EF4-FFF2-40B4-BE49-F238E27FC236}">
                <a16:creationId xmlns:a16="http://schemas.microsoft.com/office/drawing/2014/main" id="{0A1E2D21-3AE5-4D41-B33F-FAFF4918C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95400"/>
          <a:ext cx="891540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539123" imgH="1254642" progId="Word.Picture.8">
                  <p:embed/>
                </p:oleObj>
              </mc:Choice>
              <mc:Fallback>
                <p:oleObj name="Picture" r:id="rId2" imgW="3539123" imgH="1254642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15400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10">
            <a:extLst>
              <a:ext uri="{FF2B5EF4-FFF2-40B4-BE49-F238E27FC236}">
                <a16:creationId xmlns:a16="http://schemas.microsoft.com/office/drawing/2014/main" id="{91AAA6D0-289B-417B-98A6-1C1A3265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1800"/>
              <a:t>Appendix H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7B0A799C-04B1-4966-AEA0-9F2D842C8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F884E-1522-4EC3-9196-E00F47FDA3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32E37F5-BE54-4700-A9DC-B62F5D222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F13457F-DCBE-43B1-BA5E-44D1DA7F8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9248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/>
              <a:t>String s = "Java Java Java".replaceAll("v\\w", "wi") ;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C023E3C2-25A2-4066-A3BD-8E1F80E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/>
              <a:t>String s = "Java Java Java".replaceFirst("v\\w", "wi") ;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3F423164-7FFC-4565-B394-2F1BF0D8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/>
              <a:t>String[] s = </a:t>
            </a:r>
            <a:r>
              <a:rPr lang="en-US" altLang="en-US" u="sng"/>
              <a:t>"Java1HTML2Perl".split("\\d");</a:t>
            </a: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C732B76C-DA6D-44E1-AEE9-57ACADFD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1800"/>
              <a:t>Appendix 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0C6CC11B-D7BF-4226-A31B-84799AC57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FE8894-5925-4ECD-841F-A9708595D2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72C673F-5808-4818-ADBF-B8C641325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altLang="en-US"/>
              <a:t>Object-Oriented Thinking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A10A82E-A0A0-48A2-B181-DBC074011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69325" cy="5127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Chapters 1-8 introduced fundamental programming techniques for problem solving using loops, methods, and arrays.</a:t>
            </a:r>
            <a:endParaRPr lang="tr-TR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The studies of these techniques lay a solid foundation for object-oriented programming.</a:t>
            </a:r>
            <a:endParaRPr lang="tr-TR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Classes provide more flexibility and modularity for building reusable software. This section improves the solution for a problem introduced in Chapter 3 using the object-oriented approach.</a:t>
            </a:r>
            <a:endParaRPr lang="tr-TR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From the improvements, you will gain the insight on the differences between the procedural programming and object-oriented programming and see the benefits of developing reusable code using objects and classes.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F6269C3-FD8C-4ABE-9187-DC3FEAA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600ED55-ACD4-4892-9079-B0499B533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FFC9E-2803-48F1-897F-58BB041D14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451546-23E0-464F-B1F0-A12974F89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/>
          <a:lstStyle/>
          <a:p>
            <a:r>
              <a:rPr lang="en-US" altLang="en-US"/>
              <a:t>The BMI Class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D2EAC99-8EC6-4C50-B616-E3FFB44E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Rectangle 11">
            <a:extLst>
              <a:ext uri="{FF2B5EF4-FFF2-40B4-BE49-F238E27FC236}">
                <a16:creationId xmlns:a16="http://schemas.microsoft.com/office/drawing/2014/main" id="{2579B3DE-4AEE-44B2-84E5-1C02C677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13">
            <a:extLst>
              <a:ext uri="{FF2B5EF4-FFF2-40B4-BE49-F238E27FC236}">
                <a16:creationId xmlns:a16="http://schemas.microsoft.com/office/drawing/2014/main" id="{BBFD4202-0DAC-4A67-9A2A-C5E49086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7" name="Rectangle 14">
            <a:extLst>
              <a:ext uri="{FF2B5EF4-FFF2-40B4-BE49-F238E27FC236}">
                <a16:creationId xmlns:a16="http://schemas.microsoft.com/office/drawing/2014/main" id="{4EC2FC67-17F9-439F-BDD2-02BBCA93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575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8" name="Rectangle 16">
            <a:extLst>
              <a:ext uri="{FF2B5EF4-FFF2-40B4-BE49-F238E27FC236}">
                <a16:creationId xmlns:a16="http://schemas.microsoft.com/office/drawing/2014/main" id="{566BD000-3216-42F7-970D-FACAF3DD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9" name="Rectangle 18">
            <a:extLst>
              <a:ext uri="{FF2B5EF4-FFF2-40B4-BE49-F238E27FC236}">
                <a16:creationId xmlns:a16="http://schemas.microsoft.com/office/drawing/2014/main" id="{7504DDAF-BAE4-4373-ABEF-A5E02107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0" name="Rectangle 20">
            <a:extLst>
              <a:ext uri="{FF2B5EF4-FFF2-40B4-BE49-F238E27FC236}">
                <a16:creationId xmlns:a16="http://schemas.microsoft.com/office/drawing/2014/main" id="{57765FCC-E811-4E22-BC09-3E0C57CF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1" name="Rectangle 21">
            <a:extLst>
              <a:ext uri="{FF2B5EF4-FFF2-40B4-BE49-F238E27FC236}">
                <a16:creationId xmlns:a16="http://schemas.microsoft.com/office/drawing/2014/main" id="{EADFE7BF-2929-4088-8B40-E82A8F8E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9038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252" name="Rectangle 23">
            <a:extLst>
              <a:ext uri="{FF2B5EF4-FFF2-40B4-BE49-F238E27FC236}">
                <a16:creationId xmlns:a16="http://schemas.microsoft.com/office/drawing/2014/main" id="{54D296F0-BD43-4445-9605-D679CC73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3" name="Rectangle 25">
            <a:extLst>
              <a:ext uri="{FF2B5EF4-FFF2-40B4-BE49-F238E27FC236}">
                <a16:creationId xmlns:a16="http://schemas.microsoft.com/office/drawing/2014/main" id="{3E39F584-6E41-4982-9F59-AF355226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54" name="Object 24">
            <a:extLst>
              <a:ext uri="{FF2B5EF4-FFF2-40B4-BE49-F238E27FC236}">
                <a16:creationId xmlns:a16="http://schemas.microsoft.com/office/drawing/2014/main" id="{136A5B85-1113-4970-8634-ED2A93E30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1047750"/>
          <a:ext cx="63373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547872" imgH="2435352" progId="Word.Picture.8">
                  <p:embed/>
                </p:oleObj>
              </mc:Choice>
              <mc:Fallback>
                <p:oleObj name="Picture" r:id="rId3" imgW="3547872" imgH="2435352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047750"/>
                        <a:ext cx="6337300" cy="436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1D67B659-FF49-44A2-B793-8F0EBCA4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900" y="5710238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10256" name="Rectangle 20">
            <a:hlinkClick r:id="rId6"/>
            <a:extLst>
              <a:ext uri="{FF2B5EF4-FFF2-40B4-BE49-F238E27FC236}">
                <a16:creationId xmlns:a16="http://schemas.microsoft.com/office/drawing/2014/main" id="{DBAD49F3-649D-4DFE-9B1C-8356248E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5710238"/>
            <a:ext cx="193198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BMI</a:t>
            </a:r>
          </a:p>
        </p:txBody>
      </p:sp>
      <p:sp>
        <p:nvSpPr>
          <p:cNvPr id="10257" name="Rectangle 21">
            <a:hlinkClick r:id="rId7"/>
            <a:extLst>
              <a:ext uri="{FF2B5EF4-FFF2-40B4-BE49-F238E27FC236}">
                <a16:creationId xmlns:a16="http://schemas.microsoft.com/office/drawing/2014/main" id="{48537456-BFE4-42B2-B2EF-F305B067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710238"/>
            <a:ext cx="1931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UseBMIClass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 BMI class defined in Listing 10.4 immutable?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6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5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25550</TotalTime>
  <Words>3372</Words>
  <Application>Microsoft Office PowerPoint</Application>
  <PresentationFormat>On-screen Show (4:3)</PresentationFormat>
  <Paragraphs>417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Arial</vt:lpstr>
      <vt:lpstr>Bell MT</vt:lpstr>
      <vt:lpstr>Book Antiqua</vt:lpstr>
      <vt:lpstr>Calibri</vt:lpstr>
      <vt:lpstr>Consolas</vt:lpstr>
      <vt:lpstr>Courier</vt:lpstr>
      <vt:lpstr>Courier New</vt:lpstr>
      <vt:lpstr>Forte</vt:lpstr>
      <vt:lpstr>Monotype Sorts</vt:lpstr>
      <vt:lpstr>Times New Roman</vt:lpstr>
      <vt:lpstr>Wingdings</vt:lpstr>
      <vt:lpstr>International</vt:lpstr>
      <vt:lpstr>Microsoft Word Picture</vt:lpstr>
      <vt:lpstr>Picture</vt:lpstr>
      <vt:lpstr>Chapter 10 Thinking in Objects</vt:lpstr>
      <vt:lpstr>Motivations</vt:lpstr>
      <vt:lpstr>Objectives</vt:lpstr>
      <vt:lpstr>Class Abstraction and Encapsulation</vt:lpstr>
      <vt:lpstr>Designing the Loan Class</vt:lpstr>
      <vt:lpstr>  Check Point</vt:lpstr>
      <vt:lpstr>Object-Oriented Thinking</vt:lpstr>
      <vt:lpstr>The BMI Class</vt:lpstr>
      <vt:lpstr>  Check Point</vt:lpstr>
      <vt:lpstr>Class Relationships</vt:lpstr>
      <vt:lpstr>Object Composition</vt:lpstr>
      <vt:lpstr>Class Representation</vt:lpstr>
      <vt:lpstr>Aggregation or Composition </vt:lpstr>
      <vt:lpstr>Aggregation Between Same Class</vt:lpstr>
      <vt:lpstr>Aggregation Between Same Class</vt:lpstr>
      <vt:lpstr>  Check Point</vt:lpstr>
      <vt:lpstr>  Check Point</vt:lpstr>
      <vt:lpstr>Example: The Course Class</vt:lpstr>
      <vt:lpstr>  Check Point</vt:lpstr>
      <vt:lpstr>Example: The StackOfIntegers Class</vt:lpstr>
      <vt:lpstr>Designing the StackOfIntegers Class</vt:lpstr>
      <vt:lpstr>Implementing StackOfIntegers Class</vt:lpstr>
      <vt:lpstr>  Check Point</vt:lpstr>
      <vt:lpstr>Wrapper Classes</vt:lpstr>
      <vt:lpstr>The Integer and Double Classes</vt:lpstr>
      <vt:lpstr>The Integer Class and the Double Class</vt:lpstr>
      <vt:lpstr>Numeric Wrapper Class Constructors </vt:lpstr>
      <vt:lpstr>Numeric Wrapper Class Constants </vt:lpstr>
      <vt:lpstr>Conversion Methods</vt:lpstr>
      <vt:lpstr>The Static valueOf Methods</vt:lpstr>
      <vt:lpstr>The Methods for Parsing Strings into Numbers </vt:lpstr>
      <vt:lpstr>Automatic Conversion Between Primitive Types and Wrapper Class Types</vt:lpstr>
      <vt:lpstr>  Check Point</vt:lpstr>
      <vt:lpstr>  Check Point</vt:lpstr>
      <vt:lpstr>  Check Point</vt:lpstr>
      <vt:lpstr>  Check Point</vt:lpstr>
      <vt:lpstr>BigInteger and BigDecimal</vt:lpstr>
      <vt:lpstr>BigInteger and BigDecimal</vt:lpstr>
      <vt:lpstr>The String Class</vt:lpstr>
      <vt:lpstr>Constructing Strings</vt:lpstr>
      <vt:lpstr>Strings Are Immutable</vt:lpstr>
      <vt:lpstr>Trace Code</vt:lpstr>
      <vt:lpstr>Trace Code</vt:lpstr>
      <vt:lpstr>Interned Strings</vt:lpstr>
      <vt:lpstr>Examples</vt:lpstr>
      <vt:lpstr>Trace Code</vt:lpstr>
      <vt:lpstr>Trace Code</vt:lpstr>
      <vt:lpstr>Trace Code</vt:lpstr>
      <vt:lpstr>Replacing and Splitting Strings </vt:lpstr>
      <vt:lpstr>Examples</vt:lpstr>
      <vt:lpstr>Splitting a String</vt:lpstr>
      <vt:lpstr>Matching, Replacing and Splitting by Patterns </vt:lpstr>
      <vt:lpstr>Matching, Replacing and Splitting by Patterns </vt:lpstr>
      <vt:lpstr>Matching, Replacing and Splitting by Patterns </vt:lpstr>
      <vt:lpstr>Convert Character and Numbers to Strings</vt:lpstr>
      <vt:lpstr>StringBuilder and StringBuffer</vt:lpstr>
      <vt:lpstr>StringBuilder Constructors</vt:lpstr>
      <vt:lpstr>Modifying Strings in the Builder</vt:lpstr>
      <vt:lpstr>Examples</vt:lpstr>
      <vt:lpstr>The toString, capacity, length, setLength, and charAt Methods </vt:lpstr>
      <vt:lpstr>Problem: Checking Palindromes Ignoring Non-alphanumeric Characters</vt:lpstr>
      <vt:lpstr>Regular Expressions</vt:lpstr>
      <vt:lpstr>Matching Strings</vt:lpstr>
      <vt:lpstr>Regular Expression Syntax</vt:lpstr>
      <vt:lpstr>Replacing and Splitting Strings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Mustafa Agaoglu</cp:lastModifiedBy>
  <cp:revision>298</cp:revision>
  <dcterms:created xsi:type="dcterms:W3CDTF">1995-06-10T17:31:50Z</dcterms:created>
  <dcterms:modified xsi:type="dcterms:W3CDTF">2021-06-16T17:45:02Z</dcterms:modified>
</cp:coreProperties>
</file>