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036" r:id="rId2"/>
  </p:sldMasterIdLst>
  <p:notesMasterIdLst>
    <p:notesMasterId r:id="rId104"/>
  </p:notesMasterIdLst>
  <p:sldIdLst>
    <p:sldId id="268" r:id="rId3"/>
    <p:sldId id="426" r:id="rId4"/>
    <p:sldId id="375" r:id="rId5"/>
    <p:sldId id="269" r:id="rId6"/>
    <p:sldId id="407" r:id="rId7"/>
    <p:sldId id="408" r:id="rId8"/>
    <p:sldId id="409" r:id="rId9"/>
    <p:sldId id="410" r:id="rId10"/>
    <p:sldId id="411" r:id="rId11"/>
    <p:sldId id="744" r:id="rId12"/>
    <p:sldId id="398" r:id="rId13"/>
    <p:sldId id="448" r:id="rId14"/>
    <p:sldId id="746" r:id="rId15"/>
    <p:sldId id="747" r:id="rId16"/>
    <p:sldId id="329" r:id="rId17"/>
    <p:sldId id="270" r:id="rId18"/>
    <p:sldId id="748" r:id="rId19"/>
    <p:sldId id="271" r:id="rId20"/>
    <p:sldId id="272" r:id="rId21"/>
    <p:sldId id="749" r:id="rId22"/>
    <p:sldId id="273" r:id="rId23"/>
    <p:sldId id="745" r:id="rId24"/>
    <p:sldId id="274" r:id="rId25"/>
    <p:sldId id="751" r:id="rId26"/>
    <p:sldId id="752" r:id="rId27"/>
    <p:sldId id="427" r:id="rId28"/>
    <p:sldId id="428" r:id="rId29"/>
    <p:sldId id="754" r:id="rId30"/>
    <p:sldId id="275" r:id="rId31"/>
    <p:sldId id="441" r:id="rId32"/>
    <p:sldId id="421" r:id="rId33"/>
    <p:sldId id="338" r:id="rId34"/>
    <p:sldId id="401" r:id="rId35"/>
    <p:sldId id="417" r:id="rId36"/>
    <p:sldId id="368" r:id="rId37"/>
    <p:sldId id="276" r:id="rId38"/>
    <p:sldId id="753" r:id="rId39"/>
    <p:sldId id="759" r:id="rId40"/>
    <p:sldId id="758" r:id="rId41"/>
    <p:sldId id="757" r:id="rId42"/>
    <p:sldId id="756" r:id="rId43"/>
    <p:sldId id="760" r:id="rId44"/>
    <p:sldId id="761" r:id="rId45"/>
    <p:sldId id="762" r:id="rId46"/>
    <p:sldId id="429" r:id="rId47"/>
    <p:sldId id="364" r:id="rId48"/>
    <p:sldId id="365" r:id="rId49"/>
    <p:sldId id="440" r:id="rId50"/>
    <p:sldId id="343" r:id="rId51"/>
    <p:sldId id="755" r:id="rId52"/>
    <p:sldId id="764" r:id="rId53"/>
    <p:sldId id="766" r:id="rId54"/>
    <p:sldId id="765" r:id="rId55"/>
    <p:sldId id="344" r:id="rId56"/>
    <p:sldId id="422" r:id="rId57"/>
    <p:sldId id="418" r:id="rId58"/>
    <p:sldId id="763" r:id="rId59"/>
    <p:sldId id="371" r:id="rId60"/>
    <p:sldId id="768" r:id="rId61"/>
    <p:sldId id="277" r:id="rId62"/>
    <p:sldId id="767" r:id="rId63"/>
    <p:sldId id="327" r:id="rId64"/>
    <p:sldId id="366" r:id="rId65"/>
    <p:sldId id="367" r:id="rId66"/>
    <p:sldId id="340" r:id="rId67"/>
    <p:sldId id="769" r:id="rId68"/>
    <p:sldId id="771" r:id="rId69"/>
    <p:sldId id="278" r:id="rId70"/>
    <p:sldId id="369" r:id="rId71"/>
    <p:sldId id="280" r:id="rId72"/>
    <p:sldId id="419" r:id="rId73"/>
    <p:sldId id="430" r:id="rId74"/>
    <p:sldId id="772" r:id="rId75"/>
    <p:sldId id="776" r:id="rId76"/>
    <p:sldId id="778" r:id="rId77"/>
    <p:sldId id="775" r:id="rId78"/>
    <p:sldId id="777" r:id="rId79"/>
    <p:sldId id="774" r:id="rId80"/>
    <p:sldId id="431" r:id="rId81"/>
    <p:sldId id="432" r:id="rId82"/>
    <p:sldId id="433" r:id="rId83"/>
    <p:sldId id="434" r:id="rId84"/>
    <p:sldId id="435" r:id="rId85"/>
    <p:sldId id="436" r:id="rId86"/>
    <p:sldId id="437" r:id="rId87"/>
    <p:sldId id="438" r:id="rId88"/>
    <p:sldId id="439" r:id="rId89"/>
    <p:sldId id="355" r:id="rId90"/>
    <p:sldId id="773" r:id="rId91"/>
    <p:sldId id="330" r:id="rId92"/>
    <p:sldId id="779" r:id="rId93"/>
    <p:sldId id="442" r:id="rId94"/>
    <p:sldId id="444" r:id="rId95"/>
    <p:sldId id="443" r:id="rId96"/>
    <p:sldId id="446" r:id="rId97"/>
    <p:sldId id="445" r:id="rId98"/>
    <p:sldId id="447" r:id="rId99"/>
    <p:sldId id="781" r:id="rId100"/>
    <p:sldId id="783" r:id="rId101"/>
    <p:sldId id="782" r:id="rId102"/>
    <p:sldId id="780" r:id="rId10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autoAdjust="0"/>
    <p:restoredTop sz="94618" autoAdjust="0"/>
  </p:normalViewPr>
  <p:slideViewPr>
    <p:cSldViewPr>
      <p:cViewPr varScale="1">
        <p:scale>
          <a:sx n="150" d="100"/>
          <a:sy n="150" d="100"/>
        </p:scale>
        <p:origin x="1518" y="11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7287687-E825-4DC6-BAAF-3EA4B3A2228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3" name="Rectangle 3">
            <a:extLst>
              <a:ext uri="{FF2B5EF4-FFF2-40B4-BE49-F238E27FC236}">
                <a16:creationId xmlns:a16="http://schemas.microsoft.com/office/drawing/2014/main" id="{0812E6A1-C5B0-4C10-AF17-47F0D7C11D7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F7883CC-C517-4203-B718-C3BAD1707F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A027CCDD-90E8-4934-8FAA-E0B0B0D2BF8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C6591C2-D445-485B-8282-1F59270F0A9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C95547D2-0291-495D-89B5-DF5FC182845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C8422B0-EF26-4983-8527-1AAD2BCA4C4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D3E2E776-DE99-4DA1-AD34-8924A451B19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AB7185D-91DE-49D5-AF1D-D73C201560F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59BCF9EB-6106-47D5-869C-920D67467DB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039A80A-AD7D-484D-92CB-0DE994FF321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179129A0-D9CB-41DF-9DCD-EEA7D2C749A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1A91D39-7EE1-4075-9B19-D0C4C7D6361F}"/>
              </a:ext>
            </a:extLst>
          </p:cNvPr>
          <p:cNvGrpSpPr>
            <a:grpSpLocks/>
          </p:cNvGrpSpPr>
          <p:nvPr/>
        </p:nvGrpSpPr>
        <p:grpSpPr bwMode="auto">
          <a:xfrm>
            <a:off x="0" y="114300"/>
            <a:ext cx="9142413" cy="6742113"/>
            <a:chOff x="0" y="72"/>
            <a:chExt cx="5759" cy="4247"/>
          </a:xfrm>
        </p:grpSpPr>
        <p:sp>
          <p:nvSpPr>
            <p:cNvPr id="5" name="Rectangle 3">
              <a:extLst>
                <a:ext uri="{FF2B5EF4-FFF2-40B4-BE49-F238E27FC236}">
                  <a16:creationId xmlns:a16="http://schemas.microsoft.com/office/drawing/2014/main" id="{454EE2A5-84D0-45A3-B41E-6EDAFC853488}"/>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6" name="Group 4">
              <a:extLst>
                <a:ext uri="{FF2B5EF4-FFF2-40B4-BE49-F238E27FC236}">
                  <a16:creationId xmlns:a16="http://schemas.microsoft.com/office/drawing/2014/main" id="{655FD7A4-1BA1-49BB-8FA5-F78B9ED8A1C5}"/>
                </a:ext>
              </a:extLst>
            </p:cNvPr>
            <p:cNvGrpSpPr>
              <a:grpSpLocks/>
            </p:cNvGrpSpPr>
            <p:nvPr/>
          </p:nvGrpSpPr>
          <p:grpSpPr bwMode="auto">
            <a:xfrm>
              <a:off x="0" y="72"/>
              <a:ext cx="5759" cy="2040"/>
              <a:chOff x="0" y="72"/>
              <a:chExt cx="5759" cy="2040"/>
            </a:xfrm>
          </p:grpSpPr>
          <p:sp>
            <p:nvSpPr>
              <p:cNvPr id="7" name="Rectangle 5">
                <a:extLst>
                  <a:ext uri="{FF2B5EF4-FFF2-40B4-BE49-F238E27FC236}">
                    <a16:creationId xmlns:a16="http://schemas.microsoft.com/office/drawing/2014/main" id="{6F68E608-3CCE-4ECF-89D8-B64DD581C082}"/>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8" name="Group 6">
                <a:extLst>
                  <a:ext uri="{FF2B5EF4-FFF2-40B4-BE49-F238E27FC236}">
                    <a16:creationId xmlns:a16="http://schemas.microsoft.com/office/drawing/2014/main" id="{1B968A00-7FC2-4814-85E0-DD03C0CDBA0F}"/>
                  </a:ext>
                </a:extLst>
              </p:cNvPr>
              <p:cNvGrpSpPr>
                <a:grpSpLocks/>
              </p:cNvGrpSpPr>
              <p:nvPr/>
            </p:nvGrpSpPr>
            <p:grpSpPr bwMode="auto">
              <a:xfrm>
                <a:off x="2289" y="72"/>
                <a:ext cx="1440" cy="1984"/>
                <a:chOff x="2289" y="72"/>
                <a:chExt cx="1440" cy="1984"/>
              </a:xfrm>
            </p:grpSpPr>
            <p:sp>
              <p:nvSpPr>
                <p:cNvPr id="29" name="Freeform 7">
                  <a:extLst>
                    <a:ext uri="{FF2B5EF4-FFF2-40B4-BE49-F238E27FC236}">
                      <a16:creationId xmlns:a16="http://schemas.microsoft.com/office/drawing/2014/main" id="{D11CC474-2F71-4B3C-B85F-E2A8452A039F}"/>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8">
                  <a:extLst>
                    <a:ext uri="{FF2B5EF4-FFF2-40B4-BE49-F238E27FC236}">
                      <a16:creationId xmlns:a16="http://schemas.microsoft.com/office/drawing/2014/main" id="{9B289E66-21F1-401F-B969-8AEE3F367858}"/>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9">
                  <a:extLst>
                    <a:ext uri="{FF2B5EF4-FFF2-40B4-BE49-F238E27FC236}">
                      <a16:creationId xmlns:a16="http://schemas.microsoft.com/office/drawing/2014/main" id="{37A03B20-C8A7-4D86-90EA-63ABB8A45A4D}"/>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0">
                  <a:extLst>
                    <a:ext uri="{FF2B5EF4-FFF2-40B4-BE49-F238E27FC236}">
                      <a16:creationId xmlns:a16="http://schemas.microsoft.com/office/drawing/2014/main" id="{3D618DD4-B0E3-45A6-B4AE-2678803C6F30}"/>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11">
                  <a:extLst>
                    <a:ext uri="{FF2B5EF4-FFF2-40B4-BE49-F238E27FC236}">
                      <a16:creationId xmlns:a16="http://schemas.microsoft.com/office/drawing/2014/main" id="{D4EE561F-F702-4659-A344-343467016ACA}"/>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2">
                <a:extLst>
                  <a:ext uri="{FF2B5EF4-FFF2-40B4-BE49-F238E27FC236}">
                    <a16:creationId xmlns:a16="http://schemas.microsoft.com/office/drawing/2014/main" id="{5FE06834-510D-46E7-9FD8-CD7B8481836C}"/>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10" name="Group 13">
                <a:extLst>
                  <a:ext uri="{FF2B5EF4-FFF2-40B4-BE49-F238E27FC236}">
                    <a16:creationId xmlns:a16="http://schemas.microsoft.com/office/drawing/2014/main" id="{4EEAB154-EEC4-48A5-828C-ED90EB8DE71E}"/>
                  </a:ext>
                </a:extLst>
              </p:cNvPr>
              <p:cNvGrpSpPr>
                <a:grpSpLocks/>
              </p:cNvGrpSpPr>
              <p:nvPr/>
            </p:nvGrpSpPr>
            <p:grpSpPr bwMode="auto">
              <a:xfrm>
                <a:off x="2071" y="406"/>
                <a:ext cx="1392" cy="1109"/>
                <a:chOff x="2071" y="406"/>
                <a:chExt cx="1392" cy="1109"/>
              </a:xfrm>
            </p:grpSpPr>
            <p:sp>
              <p:nvSpPr>
                <p:cNvPr id="11" name="Freeform 14">
                  <a:extLst>
                    <a:ext uri="{FF2B5EF4-FFF2-40B4-BE49-F238E27FC236}">
                      <a16:creationId xmlns:a16="http://schemas.microsoft.com/office/drawing/2014/main" id="{BE8C2BBF-0F3E-42B9-8B7A-3F71A71E30CD}"/>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5">
                  <a:extLst>
                    <a:ext uri="{FF2B5EF4-FFF2-40B4-BE49-F238E27FC236}">
                      <a16:creationId xmlns:a16="http://schemas.microsoft.com/office/drawing/2014/main" id="{F32CF040-5234-4D89-B4D5-775D099042DA}"/>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6">
                  <a:extLst>
                    <a:ext uri="{FF2B5EF4-FFF2-40B4-BE49-F238E27FC236}">
                      <a16:creationId xmlns:a16="http://schemas.microsoft.com/office/drawing/2014/main" id="{7814C440-56C2-4EF1-995C-0A80D5DE95DC}"/>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7">
                  <a:extLst>
                    <a:ext uri="{FF2B5EF4-FFF2-40B4-BE49-F238E27FC236}">
                      <a16:creationId xmlns:a16="http://schemas.microsoft.com/office/drawing/2014/main" id="{229B7686-0356-4869-8BC0-6B3FA536B2C3}"/>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8">
                  <a:extLst>
                    <a:ext uri="{FF2B5EF4-FFF2-40B4-BE49-F238E27FC236}">
                      <a16:creationId xmlns:a16="http://schemas.microsoft.com/office/drawing/2014/main" id="{3DAB7B62-583C-460D-B101-EA93095ACC8C}"/>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9">
                  <a:extLst>
                    <a:ext uri="{FF2B5EF4-FFF2-40B4-BE49-F238E27FC236}">
                      <a16:creationId xmlns:a16="http://schemas.microsoft.com/office/drawing/2014/main" id="{82DDA8A3-985C-462B-A192-8E99CA4C310C}"/>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20">
                  <a:extLst>
                    <a:ext uri="{FF2B5EF4-FFF2-40B4-BE49-F238E27FC236}">
                      <a16:creationId xmlns:a16="http://schemas.microsoft.com/office/drawing/2014/main" id="{D0E21ACC-E1C3-496D-8BD5-1A38671193F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1">
                  <a:extLst>
                    <a:ext uri="{FF2B5EF4-FFF2-40B4-BE49-F238E27FC236}">
                      <a16:creationId xmlns:a16="http://schemas.microsoft.com/office/drawing/2014/main" id="{A7C19362-261D-4C20-9953-9D664F3F15DE}"/>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2">
                  <a:extLst>
                    <a:ext uri="{FF2B5EF4-FFF2-40B4-BE49-F238E27FC236}">
                      <a16:creationId xmlns:a16="http://schemas.microsoft.com/office/drawing/2014/main" id="{E5180EF0-684C-40EC-B5BE-F2816BB7D075}"/>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3">
                  <a:extLst>
                    <a:ext uri="{FF2B5EF4-FFF2-40B4-BE49-F238E27FC236}">
                      <a16:creationId xmlns:a16="http://schemas.microsoft.com/office/drawing/2014/main" id="{8C52BE03-0569-4D12-9A23-7178E75D779A}"/>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4">
                  <a:extLst>
                    <a:ext uri="{FF2B5EF4-FFF2-40B4-BE49-F238E27FC236}">
                      <a16:creationId xmlns:a16="http://schemas.microsoft.com/office/drawing/2014/main" id="{A8CC0762-2C51-4604-82A1-CBECC0F520FC}"/>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5">
                  <a:extLst>
                    <a:ext uri="{FF2B5EF4-FFF2-40B4-BE49-F238E27FC236}">
                      <a16:creationId xmlns:a16="http://schemas.microsoft.com/office/drawing/2014/main" id="{A53B0194-EDA2-409A-9841-FA4193752B7D}"/>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6">
                  <a:extLst>
                    <a:ext uri="{FF2B5EF4-FFF2-40B4-BE49-F238E27FC236}">
                      <a16:creationId xmlns:a16="http://schemas.microsoft.com/office/drawing/2014/main" id="{55E860B6-132C-47E5-9400-3D0937DFD554}"/>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7">
                  <a:extLst>
                    <a:ext uri="{FF2B5EF4-FFF2-40B4-BE49-F238E27FC236}">
                      <a16:creationId xmlns:a16="http://schemas.microsoft.com/office/drawing/2014/main" id="{0B0BFE8E-C3F5-45D0-9933-0F502CEF644B}"/>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8">
                  <a:extLst>
                    <a:ext uri="{FF2B5EF4-FFF2-40B4-BE49-F238E27FC236}">
                      <a16:creationId xmlns:a16="http://schemas.microsoft.com/office/drawing/2014/main" id="{0B2B0F38-AC95-4913-BF83-7112A6511D9B}"/>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a:extLst>
                    <a:ext uri="{FF2B5EF4-FFF2-40B4-BE49-F238E27FC236}">
                      <a16:creationId xmlns:a16="http://schemas.microsoft.com/office/drawing/2014/main" id="{0695AA80-A5D0-45DE-ACA4-449814F5D822}"/>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0">
                  <a:extLst>
                    <a:ext uri="{FF2B5EF4-FFF2-40B4-BE49-F238E27FC236}">
                      <a16:creationId xmlns:a16="http://schemas.microsoft.com/office/drawing/2014/main" id="{5F868732-F38C-47A9-BD56-A147B5607BA6}"/>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1">
                  <a:extLst>
                    <a:ext uri="{FF2B5EF4-FFF2-40B4-BE49-F238E27FC236}">
                      <a16:creationId xmlns:a16="http://schemas.microsoft.com/office/drawing/2014/main" id="{C13B3B0E-30C8-480A-B812-0BD36D302D28}"/>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C9BDEDEC-A4B4-4231-94C7-D52C02EB7C05}"/>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D49B669E-09FC-4020-8822-73BE2C36A8CA}"/>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Ninth Edition, (c) 2017 Pearson Education, Inc. All rights reserved. </a:t>
            </a:r>
          </a:p>
        </p:txBody>
      </p:sp>
      <p:sp>
        <p:nvSpPr>
          <p:cNvPr id="36" name="Rectangle 36">
            <a:extLst>
              <a:ext uri="{FF2B5EF4-FFF2-40B4-BE49-F238E27FC236}">
                <a16:creationId xmlns:a16="http://schemas.microsoft.com/office/drawing/2014/main" id="{55C46BC7-5AF6-4D9F-AE68-9E943F01AD59}"/>
              </a:ext>
            </a:extLst>
          </p:cNvPr>
          <p:cNvSpPr>
            <a:spLocks noGrp="1" noChangeArrowheads="1"/>
          </p:cNvSpPr>
          <p:nvPr>
            <p:ph type="sldNum" sz="quarter" idx="12"/>
          </p:nvPr>
        </p:nvSpPr>
        <p:spPr>
          <a:xfrm>
            <a:off x="6553200" y="6400800"/>
            <a:ext cx="1905000" cy="457200"/>
          </a:xfrm>
        </p:spPr>
        <p:txBody>
          <a:bodyPr/>
          <a:lstStyle>
            <a:lvl1pPr>
              <a:defRPr/>
            </a:lvl1pPr>
          </a:lstStyle>
          <a:p>
            <a:fld id="{344EBA17-960B-4115-8FA3-E7972D12BD8C}" type="slidenum">
              <a:rPr lang="en-US" altLang="en-US"/>
              <a:pPr/>
              <a:t>‹#›</a:t>
            </a:fld>
            <a:endParaRPr lang="en-US" altLang="en-US"/>
          </a:p>
        </p:txBody>
      </p:sp>
    </p:spTree>
    <p:extLst>
      <p:ext uri="{BB962C8B-B14F-4D97-AF65-F5344CB8AC3E}">
        <p14:creationId xmlns:p14="http://schemas.microsoft.com/office/powerpoint/2010/main" val="196969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7DAE32A-53E8-449D-8416-0F340F7BF1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486D3AA1-4F65-49FA-B293-5CBF2E10A1D5}"/>
              </a:ext>
            </a:extLst>
          </p:cNvPr>
          <p:cNvSpPr>
            <a:spLocks noGrp="1" noChangeArrowheads="1"/>
          </p:cNvSpPr>
          <p:nvPr>
            <p:ph type="sldNum" sz="quarter" idx="11"/>
          </p:nvPr>
        </p:nvSpPr>
        <p:spPr>
          <a:ln/>
        </p:spPr>
        <p:txBody>
          <a:bodyPr/>
          <a:lstStyle>
            <a:lvl1pPr>
              <a:defRPr/>
            </a:lvl1pPr>
          </a:lstStyle>
          <a:p>
            <a:fld id="{8B04C0A5-3A88-499C-B8C5-014FF4A35A95}" type="slidenum">
              <a:rPr lang="en-US" altLang="en-US"/>
              <a:pPr/>
              <a:t>‹#›</a:t>
            </a:fld>
            <a:endParaRPr lang="en-US" altLang="en-US"/>
          </a:p>
        </p:txBody>
      </p:sp>
    </p:spTree>
    <p:extLst>
      <p:ext uri="{BB962C8B-B14F-4D97-AF65-F5344CB8AC3E}">
        <p14:creationId xmlns:p14="http://schemas.microsoft.com/office/powerpoint/2010/main" val="348069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D671B41-7F60-4411-9399-FBC60CF4B4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4D28FF7F-3C58-4ADE-8A73-83EFF67052F2}"/>
              </a:ext>
            </a:extLst>
          </p:cNvPr>
          <p:cNvSpPr>
            <a:spLocks noGrp="1" noChangeArrowheads="1"/>
          </p:cNvSpPr>
          <p:nvPr>
            <p:ph type="sldNum" sz="quarter" idx="11"/>
          </p:nvPr>
        </p:nvSpPr>
        <p:spPr>
          <a:ln/>
        </p:spPr>
        <p:txBody>
          <a:bodyPr/>
          <a:lstStyle>
            <a:lvl1pPr>
              <a:defRPr/>
            </a:lvl1pPr>
          </a:lstStyle>
          <a:p>
            <a:fld id="{7B71E708-13EE-4D7F-BDBA-E9DE2303AB1B}" type="slidenum">
              <a:rPr lang="en-US" altLang="en-US"/>
              <a:pPr/>
              <a:t>‹#›</a:t>
            </a:fld>
            <a:endParaRPr lang="en-US" altLang="en-US"/>
          </a:p>
        </p:txBody>
      </p:sp>
    </p:spTree>
    <p:extLst>
      <p:ext uri="{BB962C8B-B14F-4D97-AF65-F5344CB8AC3E}">
        <p14:creationId xmlns:p14="http://schemas.microsoft.com/office/powerpoint/2010/main" val="1211941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D654D3E0-895C-4C33-B282-2FF73DAF8961}"/>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2B375D30-3136-4A57-9AE8-3290195F66AB}"/>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8ACA8963-A52D-4A16-A0F6-D48A45EBEE50}"/>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3A4E9CA6-7AB7-414A-9698-DBF03D38D186}"/>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E8014319-DD13-4512-A68A-A3BECB236B16}"/>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B0D70B1-23DE-4FE9-AAB5-7F36A31A1357}"/>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F64E13F5-DDD0-4425-BEEA-26DB3C0AB07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10D45BCC-1E1D-4093-A574-741B55C063B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5195A1C2-A162-46C1-9AFE-4FBF7CD65F4C}"/>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555077C4-FA01-4DA6-9AFD-1A9ABD8D4484}"/>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0F68F2D4-00B4-40C0-B07E-112A7CC93E93}"/>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79C0F8C3-A732-4036-A6B9-A05D67F5D736}"/>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3D054B1-AA74-4321-AC01-C577D409390F}"/>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DCED3500-AF8B-496D-8003-7AB75056EA91}"/>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96406B18-4BFD-41E5-A910-988B0B082231}"/>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B10305B1-EF5F-47D2-A5E1-FD68DE13E4D6}"/>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55CB66DA-6213-4C89-B953-5C914D7AD39E}"/>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CF92F9E1-D72A-4ACB-9829-15EF640EFAC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0B3D6018-04D0-4F1C-AB64-C9480AD23BA6}"/>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E679E554-794A-4581-8658-83A317D78176}"/>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2C46F8C9-9426-4862-9DBF-A18E4F9CF318}"/>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D86B723D-18FA-469A-851F-761148722E98}"/>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99BE9C85-144E-41B7-8F3A-1E0CEC679F54}"/>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6B5860CD-A9BD-4435-9884-98387FD94AE9}"/>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EB5D6565-11CA-43B0-BB82-674B892DE569}"/>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2ACDDE3B-5A13-484C-886C-9E3A47F7B775}"/>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19CDE5D8-AFD6-4B3F-9A8B-74690CE0E37A}"/>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8045A4B0-17B8-4AE5-8B2C-87D96F031C0A}"/>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C062F5F9-3F70-410F-AC0B-5CE92E669FAD}"/>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BE4EBBD3-ACBF-4E17-B4D8-909702F32A65}"/>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520B1416-F4E4-4F24-84CE-E219B4D9EFF7}"/>
              </a:ext>
            </a:extLst>
          </p:cNvPr>
          <p:cNvSpPr>
            <a:spLocks noGrp="1" noChangeArrowheads="1"/>
          </p:cNvSpPr>
          <p:nvPr>
            <p:ph type="dt" sz="quarter" idx="10"/>
          </p:nvPr>
        </p:nvSpPr>
        <p:spPr/>
        <p:txBody>
          <a:bodyPr/>
          <a:lstStyle>
            <a:lvl1pPr>
              <a:defRPr/>
            </a:lvl1pPr>
          </a:lstStyle>
          <a:p>
            <a:pPr>
              <a:defRPr/>
            </a:pPr>
            <a:fld id="{EDDD1B26-C844-4847-B748-94E8EF7F025C}" type="datetime1">
              <a:rPr lang="en-US"/>
              <a:pPr>
                <a:defRPr/>
              </a:pPr>
              <a:t>10/11/2021</a:t>
            </a:fld>
            <a:endParaRPr lang="en-US"/>
          </a:p>
        </p:txBody>
      </p:sp>
      <p:sp>
        <p:nvSpPr>
          <p:cNvPr id="35" name="Rectangle 35">
            <a:extLst>
              <a:ext uri="{FF2B5EF4-FFF2-40B4-BE49-F238E27FC236}">
                <a16:creationId xmlns:a16="http://schemas.microsoft.com/office/drawing/2014/main" id="{885E0E9F-A283-485D-8B4A-FE0A2AB417E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6EBB7652-A334-42A1-A913-DB190B5C8C6D}"/>
              </a:ext>
            </a:extLst>
          </p:cNvPr>
          <p:cNvSpPr>
            <a:spLocks noGrp="1" noChangeArrowheads="1"/>
          </p:cNvSpPr>
          <p:nvPr>
            <p:ph type="sldNum" sz="quarter" idx="12"/>
          </p:nvPr>
        </p:nvSpPr>
        <p:spPr>
          <a:xfrm>
            <a:off x="6553200" y="6400800"/>
            <a:ext cx="1905000" cy="457200"/>
          </a:xfrm>
        </p:spPr>
        <p:txBody>
          <a:bodyPr/>
          <a:lstStyle>
            <a:lvl1pPr>
              <a:defRPr/>
            </a:lvl1pPr>
          </a:lstStyle>
          <a:p>
            <a:fld id="{3CCB14B7-DB4F-4666-AB1A-06C65DF1890C}" type="slidenum">
              <a:rPr lang="en-US" altLang="en-US"/>
              <a:pPr/>
              <a:t>‹#›</a:t>
            </a:fld>
            <a:endParaRPr lang="en-US" altLang="en-US"/>
          </a:p>
        </p:txBody>
      </p:sp>
    </p:spTree>
    <p:extLst>
      <p:ext uri="{BB962C8B-B14F-4D97-AF65-F5344CB8AC3E}">
        <p14:creationId xmlns:p14="http://schemas.microsoft.com/office/powerpoint/2010/main" val="26912161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6B7CA-AB0D-4C8F-8FE8-FE4C48D20F6D}"/>
              </a:ext>
            </a:extLst>
          </p:cNvPr>
          <p:cNvSpPr>
            <a:spLocks noGrp="1"/>
          </p:cNvSpPr>
          <p:nvPr>
            <p:ph type="dt" sz="half" idx="10"/>
          </p:nvPr>
        </p:nvSpPr>
        <p:spPr/>
        <p:txBody>
          <a:bodyPr/>
          <a:lstStyle>
            <a:lvl1pPr>
              <a:defRPr/>
            </a:lvl1pPr>
          </a:lstStyle>
          <a:p>
            <a:pPr>
              <a:defRPr/>
            </a:pPr>
            <a:fld id="{AD18AB5A-55E9-481E-9B10-207412BB90AF}" type="datetime1">
              <a:rPr lang="en-US"/>
              <a:pPr>
                <a:defRPr/>
              </a:pPr>
              <a:t>10/11/2021</a:t>
            </a:fld>
            <a:endParaRPr lang="en-US"/>
          </a:p>
        </p:txBody>
      </p:sp>
      <p:sp>
        <p:nvSpPr>
          <p:cNvPr id="5" name="Slide Number Placeholder 4">
            <a:extLst>
              <a:ext uri="{FF2B5EF4-FFF2-40B4-BE49-F238E27FC236}">
                <a16:creationId xmlns:a16="http://schemas.microsoft.com/office/drawing/2014/main" id="{040A6D0D-2DD2-49CC-9B2A-B1AFCB1B71A2}"/>
              </a:ext>
            </a:extLst>
          </p:cNvPr>
          <p:cNvSpPr>
            <a:spLocks noGrp="1"/>
          </p:cNvSpPr>
          <p:nvPr>
            <p:ph type="sldNum" sz="quarter" idx="11"/>
          </p:nvPr>
        </p:nvSpPr>
        <p:spPr/>
        <p:txBody>
          <a:bodyPr/>
          <a:lstStyle>
            <a:lvl1pPr>
              <a:defRPr/>
            </a:lvl1pPr>
          </a:lstStyle>
          <a:p>
            <a:fld id="{F2CD9C48-C44B-4841-8269-4CC406AF0569}" type="slidenum">
              <a:rPr lang="en-US" altLang="en-US"/>
              <a:pPr/>
              <a:t>‹#›</a:t>
            </a:fld>
            <a:endParaRPr lang="en-US" altLang="en-US"/>
          </a:p>
        </p:txBody>
      </p:sp>
    </p:spTree>
    <p:extLst>
      <p:ext uri="{BB962C8B-B14F-4D97-AF65-F5344CB8AC3E}">
        <p14:creationId xmlns:p14="http://schemas.microsoft.com/office/powerpoint/2010/main" val="2099331648"/>
      </p:ext>
    </p:extLst>
  </p:cSld>
  <p:clrMapOvr>
    <a:overrideClrMapping bg1="lt1" tx1="dk1" bg2="lt2" tx2="dk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FE7A7B81-8028-4121-8DFC-382CB4D50B9A}"/>
              </a:ext>
            </a:extLst>
          </p:cNvPr>
          <p:cNvSpPr>
            <a:spLocks noGrp="1" noChangeArrowheads="1"/>
          </p:cNvSpPr>
          <p:nvPr>
            <p:ph type="dt" sz="half" idx="10"/>
          </p:nvPr>
        </p:nvSpPr>
        <p:spPr>
          <a:ln/>
        </p:spPr>
        <p:txBody>
          <a:bodyPr/>
          <a:lstStyle>
            <a:lvl1pPr>
              <a:defRPr/>
            </a:lvl1pPr>
          </a:lstStyle>
          <a:p>
            <a:pPr>
              <a:defRPr/>
            </a:pPr>
            <a:fld id="{13F4856F-A72A-47CE-B1A3-DE0C7395A6B4}" type="datetime1">
              <a:rPr lang="en-US"/>
              <a:pPr>
                <a:defRPr/>
              </a:pPr>
              <a:t>10/11/2021</a:t>
            </a:fld>
            <a:endParaRPr lang="en-US"/>
          </a:p>
        </p:txBody>
      </p:sp>
      <p:sp>
        <p:nvSpPr>
          <p:cNvPr id="5" name="Rectangle 34">
            <a:extLst>
              <a:ext uri="{FF2B5EF4-FFF2-40B4-BE49-F238E27FC236}">
                <a16:creationId xmlns:a16="http://schemas.microsoft.com/office/drawing/2014/main" id="{D09B4B45-929A-4E87-84E3-46D376174B1D}"/>
              </a:ext>
            </a:extLst>
          </p:cNvPr>
          <p:cNvSpPr>
            <a:spLocks noGrp="1" noChangeArrowheads="1"/>
          </p:cNvSpPr>
          <p:nvPr>
            <p:ph type="sldNum" sz="quarter" idx="11"/>
          </p:nvPr>
        </p:nvSpPr>
        <p:spPr>
          <a:ln/>
        </p:spPr>
        <p:txBody>
          <a:bodyPr/>
          <a:lstStyle>
            <a:lvl1pPr>
              <a:defRPr/>
            </a:lvl1pPr>
          </a:lstStyle>
          <a:p>
            <a:fld id="{0B8EF687-DEDA-4075-83FF-75765E916DCC}" type="slidenum">
              <a:rPr lang="en-US" altLang="en-US"/>
              <a:pPr/>
              <a:t>‹#›</a:t>
            </a:fld>
            <a:endParaRPr lang="en-US" altLang="en-US"/>
          </a:p>
        </p:txBody>
      </p:sp>
    </p:spTree>
    <p:extLst>
      <p:ext uri="{BB962C8B-B14F-4D97-AF65-F5344CB8AC3E}">
        <p14:creationId xmlns:p14="http://schemas.microsoft.com/office/powerpoint/2010/main" val="375169322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EE142D1A-CE0F-4A51-AC75-E6B03A96508F}"/>
              </a:ext>
            </a:extLst>
          </p:cNvPr>
          <p:cNvSpPr>
            <a:spLocks noGrp="1" noChangeArrowheads="1"/>
          </p:cNvSpPr>
          <p:nvPr>
            <p:ph type="dt" sz="half" idx="10"/>
          </p:nvPr>
        </p:nvSpPr>
        <p:spPr>
          <a:ln/>
        </p:spPr>
        <p:txBody>
          <a:bodyPr/>
          <a:lstStyle>
            <a:lvl1pPr>
              <a:defRPr/>
            </a:lvl1pPr>
          </a:lstStyle>
          <a:p>
            <a:pPr>
              <a:defRPr/>
            </a:pPr>
            <a:fld id="{EB142F5D-792C-42F7-9088-B31C5125FDD4}" type="datetime1">
              <a:rPr lang="en-US"/>
              <a:pPr>
                <a:defRPr/>
              </a:pPr>
              <a:t>10/11/2021</a:t>
            </a:fld>
            <a:endParaRPr lang="en-US"/>
          </a:p>
        </p:txBody>
      </p:sp>
      <p:sp>
        <p:nvSpPr>
          <p:cNvPr id="6" name="Rectangle 34">
            <a:extLst>
              <a:ext uri="{FF2B5EF4-FFF2-40B4-BE49-F238E27FC236}">
                <a16:creationId xmlns:a16="http://schemas.microsoft.com/office/drawing/2014/main" id="{57E2A656-9828-45A1-A177-0B477F99A799}"/>
              </a:ext>
            </a:extLst>
          </p:cNvPr>
          <p:cNvSpPr>
            <a:spLocks noGrp="1" noChangeArrowheads="1"/>
          </p:cNvSpPr>
          <p:nvPr>
            <p:ph type="sldNum" sz="quarter" idx="11"/>
          </p:nvPr>
        </p:nvSpPr>
        <p:spPr>
          <a:ln/>
        </p:spPr>
        <p:txBody>
          <a:bodyPr/>
          <a:lstStyle>
            <a:lvl1pPr>
              <a:defRPr/>
            </a:lvl1pPr>
          </a:lstStyle>
          <a:p>
            <a:fld id="{B82828FE-4CD4-4E6B-A443-6798070524A2}" type="slidenum">
              <a:rPr lang="en-US" altLang="en-US"/>
              <a:pPr/>
              <a:t>‹#›</a:t>
            </a:fld>
            <a:endParaRPr lang="en-US" altLang="en-US"/>
          </a:p>
        </p:txBody>
      </p:sp>
    </p:spTree>
    <p:extLst>
      <p:ext uri="{BB962C8B-B14F-4D97-AF65-F5344CB8AC3E}">
        <p14:creationId xmlns:p14="http://schemas.microsoft.com/office/powerpoint/2010/main" val="35831502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C68FB72A-F97F-4A4C-BBDA-24BFF6566CCB}"/>
              </a:ext>
            </a:extLst>
          </p:cNvPr>
          <p:cNvSpPr>
            <a:spLocks noGrp="1" noChangeArrowheads="1"/>
          </p:cNvSpPr>
          <p:nvPr>
            <p:ph type="dt" sz="half" idx="10"/>
          </p:nvPr>
        </p:nvSpPr>
        <p:spPr>
          <a:ln/>
        </p:spPr>
        <p:txBody>
          <a:bodyPr/>
          <a:lstStyle>
            <a:lvl1pPr>
              <a:defRPr/>
            </a:lvl1pPr>
          </a:lstStyle>
          <a:p>
            <a:pPr>
              <a:defRPr/>
            </a:pPr>
            <a:fld id="{1D73230A-E267-4B88-B0C7-E3FC0EB5CE84}" type="datetime1">
              <a:rPr lang="en-US"/>
              <a:pPr>
                <a:defRPr/>
              </a:pPr>
              <a:t>10/11/2021</a:t>
            </a:fld>
            <a:endParaRPr lang="en-US"/>
          </a:p>
        </p:txBody>
      </p:sp>
      <p:sp>
        <p:nvSpPr>
          <p:cNvPr id="8" name="Rectangle 34">
            <a:extLst>
              <a:ext uri="{FF2B5EF4-FFF2-40B4-BE49-F238E27FC236}">
                <a16:creationId xmlns:a16="http://schemas.microsoft.com/office/drawing/2014/main" id="{1370E0B1-4A24-4883-9624-DB135CA6D1F4}"/>
              </a:ext>
            </a:extLst>
          </p:cNvPr>
          <p:cNvSpPr>
            <a:spLocks noGrp="1" noChangeArrowheads="1"/>
          </p:cNvSpPr>
          <p:nvPr>
            <p:ph type="sldNum" sz="quarter" idx="11"/>
          </p:nvPr>
        </p:nvSpPr>
        <p:spPr>
          <a:ln/>
        </p:spPr>
        <p:txBody>
          <a:bodyPr/>
          <a:lstStyle>
            <a:lvl1pPr>
              <a:defRPr/>
            </a:lvl1pPr>
          </a:lstStyle>
          <a:p>
            <a:fld id="{31FDE451-C9F4-4F84-A449-13A65B00ED63}" type="slidenum">
              <a:rPr lang="en-US" altLang="en-US"/>
              <a:pPr/>
              <a:t>‹#›</a:t>
            </a:fld>
            <a:endParaRPr lang="en-US" altLang="en-US"/>
          </a:p>
        </p:txBody>
      </p:sp>
    </p:spTree>
    <p:extLst>
      <p:ext uri="{BB962C8B-B14F-4D97-AF65-F5344CB8AC3E}">
        <p14:creationId xmlns:p14="http://schemas.microsoft.com/office/powerpoint/2010/main" val="316614732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8AF8ED81-0B48-46C2-948A-4A4D0BC9CBF0}"/>
              </a:ext>
            </a:extLst>
          </p:cNvPr>
          <p:cNvSpPr>
            <a:spLocks noGrp="1" noChangeArrowheads="1"/>
          </p:cNvSpPr>
          <p:nvPr>
            <p:ph type="dt" sz="half" idx="10"/>
          </p:nvPr>
        </p:nvSpPr>
        <p:spPr>
          <a:ln/>
        </p:spPr>
        <p:txBody>
          <a:bodyPr/>
          <a:lstStyle>
            <a:lvl1pPr>
              <a:defRPr/>
            </a:lvl1pPr>
          </a:lstStyle>
          <a:p>
            <a:pPr>
              <a:defRPr/>
            </a:pPr>
            <a:fld id="{8FF09A5C-25E5-44FB-947E-808C0BEC171C}" type="datetime1">
              <a:rPr lang="en-US"/>
              <a:pPr>
                <a:defRPr/>
              </a:pPr>
              <a:t>10/11/2021</a:t>
            </a:fld>
            <a:endParaRPr lang="en-US"/>
          </a:p>
        </p:txBody>
      </p:sp>
      <p:sp>
        <p:nvSpPr>
          <p:cNvPr id="4" name="Rectangle 34">
            <a:extLst>
              <a:ext uri="{FF2B5EF4-FFF2-40B4-BE49-F238E27FC236}">
                <a16:creationId xmlns:a16="http://schemas.microsoft.com/office/drawing/2014/main" id="{5EA80AE6-5AC8-44E5-9D67-B867CDFCBBC9}"/>
              </a:ext>
            </a:extLst>
          </p:cNvPr>
          <p:cNvSpPr>
            <a:spLocks noGrp="1" noChangeArrowheads="1"/>
          </p:cNvSpPr>
          <p:nvPr>
            <p:ph type="sldNum" sz="quarter" idx="11"/>
          </p:nvPr>
        </p:nvSpPr>
        <p:spPr>
          <a:ln/>
        </p:spPr>
        <p:txBody>
          <a:bodyPr/>
          <a:lstStyle>
            <a:lvl1pPr>
              <a:defRPr/>
            </a:lvl1pPr>
          </a:lstStyle>
          <a:p>
            <a:fld id="{B895A953-A94D-4450-B87C-B0A98A9B0D15}" type="slidenum">
              <a:rPr lang="en-US" altLang="en-US"/>
              <a:pPr/>
              <a:t>‹#›</a:t>
            </a:fld>
            <a:endParaRPr lang="en-US" altLang="en-US"/>
          </a:p>
        </p:txBody>
      </p:sp>
    </p:spTree>
    <p:extLst>
      <p:ext uri="{BB962C8B-B14F-4D97-AF65-F5344CB8AC3E}">
        <p14:creationId xmlns:p14="http://schemas.microsoft.com/office/powerpoint/2010/main" val="136488107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E5B95B62-202A-4AEC-AC69-C64AF4F50EB2}"/>
              </a:ext>
            </a:extLst>
          </p:cNvPr>
          <p:cNvSpPr>
            <a:spLocks noGrp="1" noChangeArrowheads="1"/>
          </p:cNvSpPr>
          <p:nvPr>
            <p:ph type="dt" sz="half" idx="10"/>
          </p:nvPr>
        </p:nvSpPr>
        <p:spPr>
          <a:ln/>
        </p:spPr>
        <p:txBody>
          <a:bodyPr/>
          <a:lstStyle>
            <a:lvl1pPr>
              <a:defRPr/>
            </a:lvl1pPr>
          </a:lstStyle>
          <a:p>
            <a:pPr>
              <a:defRPr/>
            </a:pPr>
            <a:fld id="{4AB62E5E-E6B0-4A4C-A355-56943BD95E91}" type="datetime1">
              <a:rPr lang="en-US"/>
              <a:pPr>
                <a:defRPr/>
              </a:pPr>
              <a:t>10/11/2021</a:t>
            </a:fld>
            <a:endParaRPr lang="en-US"/>
          </a:p>
        </p:txBody>
      </p:sp>
      <p:sp>
        <p:nvSpPr>
          <p:cNvPr id="3" name="Rectangle 34">
            <a:extLst>
              <a:ext uri="{FF2B5EF4-FFF2-40B4-BE49-F238E27FC236}">
                <a16:creationId xmlns:a16="http://schemas.microsoft.com/office/drawing/2014/main" id="{40030321-6025-44A5-95D9-F6057F7B66E7}"/>
              </a:ext>
            </a:extLst>
          </p:cNvPr>
          <p:cNvSpPr>
            <a:spLocks noGrp="1" noChangeArrowheads="1"/>
          </p:cNvSpPr>
          <p:nvPr>
            <p:ph type="sldNum" sz="quarter" idx="11"/>
          </p:nvPr>
        </p:nvSpPr>
        <p:spPr>
          <a:ln/>
        </p:spPr>
        <p:txBody>
          <a:bodyPr/>
          <a:lstStyle>
            <a:lvl1pPr>
              <a:defRPr/>
            </a:lvl1pPr>
          </a:lstStyle>
          <a:p>
            <a:fld id="{1E3D4A9E-9741-44EA-8269-C577BAFA1492}" type="slidenum">
              <a:rPr lang="en-US" altLang="en-US"/>
              <a:pPr/>
              <a:t>‹#›</a:t>
            </a:fld>
            <a:endParaRPr lang="en-US" altLang="en-US"/>
          </a:p>
        </p:txBody>
      </p:sp>
    </p:spTree>
    <p:extLst>
      <p:ext uri="{BB962C8B-B14F-4D97-AF65-F5344CB8AC3E}">
        <p14:creationId xmlns:p14="http://schemas.microsoft.com/office/powerpoint/2010/main" val="16376239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8645147-D279-4DF8-841E-DF6825D24EF6}"/>
              </a:ext>
            </a:extLst>
          </p:cNvPr>
          <p:cNvSpPr>
            <a:spLocks noGrp="1" noChangeArrowheads="1"/>
          </p:cNvSpPr>
          <p:nvPr>
            <p:ph type="dt" sz="half" idx="10"/>
          </p:nvPr>
        </p:nvSpPr>
        <p:spPr>
          <a:ln/>
        </p:spPr>
        <p:txBody>
          <a:bodyPr/>
          <a:lstStyle>
            <a:lvl1pPr>
              <a:defRPr/>
            </a:lvl1pPr>
          </a:lstStyle>
          <a:p>
            <a:pPr>
              <a:defRPr/>
            </a:pPr>
            <a:fld id="{049E1439-5662-4D1E-A97D-D40F41E20CFA}" type="datetime1">
              <a:rPr lang="en-US"/>
              <a:pPr>
                <a:defRPr/>
              </a:pPr>
              <a:t>10/11/2021</a:t>
            </a:fld>
            <a:endParaRPr lang="en-US"/>
          </a:p>
        </p:txBody>
      </p:sp>
      <p:sp>
        <p:nvSpPr>
          <p:cNvPr id="6" name="Rectangle 34">
            <a:extLst>
              <a:ext uri="{FF2B5EF4-FFF2-40B4-BE49-F238E27FC236}">
                <a16:creationId xmlns:a16="http://schemas.microsoft.com/office/drawing/2014/main" id="{79D692A9-DA51-4B0B-9341-EF2FF6BD67C3}"/>
              </a:ext>
            </a:extLst>
          </p:cNvPr>
          <p:cNvSpPr>
            <a:spLocks noGrp="1" noChangeArrowheads="1"/>
          </p:cNvSpPr>
          <p:nvPr>
            <p:ph type="sldNum" sz="quarter" idx="11"/>
          </p:nvPr>
        </p:nvSpPr>
        <p:spPr>
          <a:ln/>
        </p:spPr>
        <p:txBody>
          <a:bodyPr/>
          <a:lstStyle>
            <a:lvl1pPr>
              <a:defRPr/>
            </a:lvl1pPr>
          </a:lstStyle>
          <a:p>
            <a:fld id="{93DD2FBE-C961-4830-98B1-D11D64E50055}" type="slidenum">
              <a:rPr lang="en-US" altLang="en-US"/>
              <a:pPr/>
              <a:t>‹#›</a:t>
            </a:fld>
            <a:endParaRPr lang="en-US" altLang="en-US"/>
          </a:p>
        </p:txBody>
      </p:sp>
    </p:spTree>
    <p:extLst>
      <p:ext uri="{BB962C8B-B14F-4D97-AF65-F5344CB8AC3E}">
        <p14:creationId xmlns:p14="http://schemas.microsoft.com/office/powerpoint/2010/main" val="3363278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B6397-9E84-42F4-A0E4-ACB5C5D2F77E}"/>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ADE32EA6-A525-4E54-9A07-DA04072216A4}"/>
              </a:ext>
            </a:extLst>
          </p:cNvPr>
          <p:cNvSpPr>
            <a:spLocks noGrp="1"/>
          </p:cNvSpPr>
          <p:nvPr>
            <p:ph type="sldNum" sz="quarter" idx="11"/>
          </p:nvPr>
        </p:nvSpPr>
        <p:spPr/>
        <p:txBody>
          <a:bodyPr/>
          <a:lstStyle>
            <a:lvl1pPr>
              <a:defRPr/>
            </a:lvl1pPr>
          </a:lstStyle>
          <a:p>
            <a:fld id="{16E511FA-3B31-4B8C-B305-59E95078E0AD}" type="slidenum">
              <a:rPr lang="en-US" altLang="en-US"/>
              <a:pPr/>
              <a:t>‹#›</a:t>
            </a:fld>
            <a:endParaRPr lang="en-US" altLang="en-US"/>
          </a:p>
        </p:txBody>
      </p:sp>
    </p:spTree>
    <p:extLst>
      <p:ext uri="{BB962C8B-B14F-4D97-AF65-F5344CB8AC3E}">
        <p14:creationId xmlns:p14="http://schemas.microsoft.com/office/powerpoint/2010/main" val="33436681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E786B57-B0F0-4F4D-A4B2-9BA8CBCCF677}"/>
              </a:ext>
            </a:extLst>
          </p:cNvPr>
          <p:cNvSpPr>
            <a:spLocks noGrp="1" noChangeArrowheads="1"/>
          </p:cNvSpPr>
          <p:nvPr>
            <p:ph type="dt" sz="half" idx="10"/>
          </p:nvPr>
        </p:nvSpPr>
        <p:spPr>
          <a:ln/>
        </p:spPr>
        <p:txBody>
          <a:bodyPr/>
          <a:lstStyle>
            <a:lvl1pPr>
              <a:defRPr/>
            </a:lvl1pPr>
          </a:lstStyle>
          <a:p>
            <a:pPr>
              <a:defRPr/>
            </a:pPr>
            <a:fld id="{9B1B223D-9F31-413C-B667-29B37D6D11AF}" type="datetime1">
              <a:rPr lang="en-US"/>
              <a:pPr>
                <a:defRPr/>
              </a:pPr>
              <a:t>10/11/2021</a:t>
            </a:fld>
            <a:endParaRPr lang="en-US"/>
          </a:p>
        </p:txBody>
      </p:sp>
      <p:sp>
        <p:nvSpPr>
          <p:cNvPr id="6" name="Rectangle 34">
            <a:extLst>
              <a:ext uri="{FF2B5EF4-FFF2-40B4-BE49-F238E27FC236}">
                <a16:creationId xmlns:a16="http://schemas.microsoft.com/office/drawing/2014/main" id="{6E6F3AC0-A7CB-4AB2-9804-FE7EB6F256B1}"/>
              </a:ext>
            </a:extLst>
          </p:cNvPr>
          <p:cNvSpPr>
            <a:spLocks noGrp="1" noChangeArrowheads="1"/>
          </p:cNvSpPr>
          <p:nvPr>
            <p:ph type="sldNum" sz="quarter" idx="11"/>
          </p:nvPr>
        </p:nvSpPr>
        <p:spPr>
          <a:ln/>
        </p:spPr>
        <p:txBody>
          <a:bodyPr/>
          <a:lstStyle>
            <a:lvl1pPr>
              <a:defRPr/>
            </a:lvl1pPr>
          </a:lstStyle>
          <a:p>
            <a:fld id="{94C85818-0BC6-4747-B256-AB8C1E910220}" type="slidenum">
              <a:rPr lang="en-US" altLang="en-US"/>
              <a:pPr/>
              <a:t>‹#›</a:t>
            </a:fld>
            <a:endParaRPr lang="en-US" altLang="en-US"/>
          </a:p>
        </p:txBody>
      </p:sp>
    </p:spTree>
    <p:extLst>
      <p:ext uri="{BB962C8B-B14F-4D97-AF65-F5344CB8AC3E}">
        <p14:creationId xmlns:p14="http://schemas.microsoft.com/office/powerpoint/2010/main" val="110972860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152E17A-874E-4357-AFEB-7073FDD625A7}"/>
              </a:ext>
            </a:extLst>
          </p:cNvPr>
          <p:cNvSpPr>
            <a:spLocks noGrp="1" noChangeArrowheads="1"/>
          </p:cNvSpPr>
          <p:nvPr>
            <p:ph type="dt" sz="half" idx="10"/>
          </p:nvPr>
        </p:nvSpPr>
        <p:spPr>
          <a:ln/>
        </p:spPr>
        <p:txBody>
          <a:bodyPr/>
          <a:lstStyle>
            <a:lvl1pPr>
              <a:defRPr/>
            </a:lvl1pPr>
          </a:lstStyle>
          <a:p>
            <a:pPr>
              <a:defRPr/>
            </a:pPr>
            <a:fld id="{54370AA5-8D03-4DD5-8076-6BEF698E461C}" type="datetime1">
              <a:rPr lang="en-US"/>
              <a:pPr>
                <a:defRPr/>
              </a:pPr>
              <a:t>10/11/2021</a:t>
            </a:fld>
            <a:endParaRPr lang="en-US"/>
          </a:p>
        </p:txBody>
      </p:sp>
      <p:sp>
        <p:nvSpPr>
          <p:cNvPr id="5" name="Rectangle 34">
            <a:extLst>
              <a:ext uri="{FF2B5EF4-FFF2-40B4-BE49-F238E27FC236}">
                <a16:creationId xmlns:a16="http://schemas.microsoft.com/office/drawing/2014/main" id="{AFB36F1B-199C-4906-824F-6238E2008CB1}"/>
              </a:ext>
            </a:extLst>
          </p:cNvPr>
          <p:cNvSpPr>
            <a:spLocks noGrp="1" noChangeArrowheads="1"/>
          </p:cNvSpPr>
          <p:nvPr>
            <p:ph type="sldNum" sz="quarter" idx="11"/>
          </p:nvPr>
        </p:nvSpPr>
        <p:spPr>
          <a:ln/>
        </p:spPr>
        <p:txBody>
          <a:bodyPr/>
          <a:lstStyle>
            <a:lvl1pPr>
              <a:defRPr/>
            </a:lvl1pPr>
          </a:lstStyle>
          <a:p>
            <a:fld id="{560FDC44-6B32-4685-9542-01F27D4ECCA3}" type="slidenum">
              <a:rPr lang="en-US" altLang="en-US"/>
              <a:pPr/>
              <a:t>‹#›</a:t>
            </a:fld>
            <a:endParaRPr lang="en-US" altLang="en-US"/>
          </a:p>
        </p:txBody>
      </p:sp>
    </p:spTree>
    <p:extLst>
      <p:ext uri="{BB962C8B-B14F-4D97-AF65-F5344CB8AC3E}">
        <p14:creationId xmlns:p14="http://schemas.microsoft.com/office/powerpoint/2010/main" val="156417281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FEC4F95-C36E-4030-92EF-E11947809D79}"/>
              </a:ext>
            </a:extLst>
          </p:cNvPr>
          <p:cNvSpPr>
            <a:spLocks noGrp="1" noChangeArrowheads="1"/>
          </p:cNvSpPr>
          <p:nvPr>
            <p:ph type="dt" sz="half" idx="10"/>
          </p:nvPr>
        </p:nvSpPr>
        <p:spPr>
          <a:ln/>
        </p:spPr>
        <p:txBody>
          <a:bodyPr/>
          <a:lstStyle>
            <a:lvl1pPr>
              <a:defRPr/>
            </a:lvl1pPr>
          </a:lstStyle>
          <a:p>
            <a:pPr>
              <a:defRPr/>
            </a:pPr>
            <a:fld id="{31C6C98C-DD0C-475B-8D8A-697A0691CF35}" type="datetime1">
              <a:rPr lang="en-US"/>
              <a:pPr>
                <a:defRPr/>
              </a:pPr>
              <a:t>10/11/2021</a:t>
            </a:fld>
            <a:endParaRPr lang="en-US"/>
          </a:p>
        </p:txBody>
      </p:sp>
      <p:sp>
        <p:nvSpPr>
          <p:cNvPr id="5" name="Rectangle 34">
            <a:extLst>
              <a:ext uri="{FF2B5EF4-FFF2-40B4-BE49-F238E27FC236}">
                <a16:creationId xmlns:a16="http://schemas.microsoft.com/office/drawing/2014/main" id="{FFDAB264-6A86-414E-A9FA-9D96E216FCF9}"/>
              </a:ext>
            </a:extLst>
          </p:cNvPr>
          <p:cNvSpPr>
            <a:spLocks noGrp="1" noChangeArrowheads="1"/>
          </p:cNvSpPr>
          <p:nvPr>
            <p:ph type="sldNum" sz="quarter" idx="11"/>
          </p:nvPr>
        </p:nvSpPr>
        <p:spPr>
          <a:ln/>
        </p:spPr>
        <p:txBody>
          <a:bodyPr/>
          <a:lstStyle>
            <a:lvl1pPr>
              <a:defRPr/>
            </a:lvl1pPr>
          </a:lstStyle>
          <a:p>
            <a:fld id="{AF5EE361-DB1E-452C-B98D-EF0E75D3E68C}" type="slidenum">
              <a:rPr lang="en-US" altLang="en-US"/>
              <a:pPr/>
              <a:t>‹#›</a:t>
            </a:fld>
            <a:endParaRPr lang="en-US" altLang="en-US"/>
          </a:p>
        </p:txBody>
      </p:sp>
    </p:spTree>
    <p:extLst>
      <p:ext uri="{BB962C8B-B14F-4D97-AF65-F5344CB8AC3E}">
        <p14:creationId xmlns:p14="http://schemas.microsoft.com/office/powerpoint/2010/main" val="16206514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E4680F15-D9E0-4B3D-B163-FB04318155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95C3588B-E537-4C8E-AA59-8E28E94507D9}"/>
              </a:ext>
            </a:extLst>
          </p:cNvPr>
          <p:cNvSpPr>
            <a:spLocks noGrp="1" noChangeArrowheads="1"/>
          </p:cNvSpPr>
          <p:nvPr>
            <p:ph type="sldNum" sz="quarter" idx="11"/>
          </p:nvPr>
        </p:nvSpPr>
        <p:spPr>
          <a:ln/>
        </p:spPr>
        <p:txBody>
          <a:bodyPr/>
          <a:lstStyle>
            <a:lvl1pPr>
              <a:defRPr/>
            </a:lvl1pPr>
          </a:lstStyle>
          <a:p>
            <a:fld id="{48F3730F-1BA4-4F66-BDFB-109B2DC488A9}" type="slidenum">
              <a:rPr lang="en-US" altLang="en-US"/>
              <a:pPr/>
              <a:t>‹#›</a:t>
            </a:fld>
            <a:endParaRPr lang="en-US" altLang="en-US"/>
          </a:p>
        </p:txBody>
      </p:sp>
    </p:spTree>
    <p:extLst>
      <p:ext uri="{BB962C8B-B14F-4D97-AF65-F5344CB8AC3E}">
        <p14:creationId xmlns:p14="http://schemas.microsoft.com/office/powerpoint/2010/main" val="18664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DD76C1C2-9639-49AB-856B-17058D2F76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39814280-0CA1-468E-9AB2-03DFAD459F56}"/>
              </a:ext>
            </a:extLst>
          </p:cNvPr>
          <p:cNvSpPr>
            <a:spLocks noGrp="1" noChangeArrowheads="1"/>
          </p:cNvSpPr>
          <p:nvPr>
            <p:ph type="sldNum" sz="quarter" idx="11"/>
          </p:nvPr>
        </p:nvSpPr>
        <p:spPr>
          <a:ln/>
        </p:spPr>
        <p:txBody>
          <a:bodyPr/>
          <a:lstStyle>
            <a:lvl1pPr>
              <a:defRPr/>
            </a:lvl1pPr>
          </a:lstStyle>
          <a:p>
            <a:fld id="{029A96AC-EE79-4B48-B1D6-4F32B1ED57B3}" type="slidenum">
              <a:rPr lang="en-US" altLang="en-US"/>
              <a:pPr/>
              <a:t>‹#›</a:t>
            </a:fld>
            <a:endParaRPr lang="en-US" altLang="en-US"/>
          </a:p>
        </p:txBody>
      </p:sp>
    </p:spTree>
    <p:extLst>
      <p:ext uri="{BB962C8B-B14F-4D97-AF65-F5344CB8AC3E}">
        <p14:creationId xmlns:p14="http://schemas.microsoft.com/office/powerpoint/2010/main" val="102250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853717D7-56AF-473F-B0BE-810AC2F4940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9A243E10-C253-420F-B4FA-3EDB5396A861}"/>
              </a:ext>
            </a:extLst>
          </p:cNvPr>
          <p:cNvSpPr>
            <a:spLocks noGrp="1" noChangeArrowheads="1"/>
          </p:cNvSpPr>
          <p:nvPr>
            <p:ph type="sldNum" sz="quarter" idx="11"/>
          </p:nvPr>
        </p:nvSpPr>
        <p:spPr>
          <a:ln/>
        </p:spPr>
        <p:txBody>
          <a:bodyPr/>
          <a:lstStyle>
            <a:lvl1pPr>
              <a:defRPr/>
            </a:lvl1pPr>
          </a:lstStyle>
          <a:p>
            <a:fld id="{355DCE83-2576-4080-B356-FCC9B3F4C99A}" type="slidenum">
              <a:rPr lang="en-US" altLang="en-US"/>
              <a:pPr/>
              <a:t>‹#›</a:t>
            </a:fld>
            <a:endParaRPr lang="en-US" altLang="en-US"/>
          </a:p>
        </p:txBody>
      </p:sp>
    </p:spTree>
    <p:extLst>
      <p:ext uri="{BB962C8B-B14F-4D97-AF65-F5344CB8AC3E}">
        <p14:creationId xmlns:p14="http://schemas.microsoft.com/office/powerpoint/2010/main" val="356360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DE2EB301-32CA-45C0-9A95-4D5DCE21834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EC745001-AE4D-441D-A709-047B3977B88A}"/>
              </a:ext>
            </a:extLst>
          </p:cNvPr>
          <p:cNvSpPr>
            <a:spLocks noGrp="1" noChangeArrowheads="1"/>
          </p:cNvSpPr>
          <p:nvPr>
            <p:ph type="sldNum" sz="quarter" idx="11"/>
          </p:nvPr>
        </p:nvSpPr>
        <p:spPr>
          <a:ln/>
        </p:spPr>
        <p:txBody>
          <a:bodyPr/>
          <a:lstStyle>
            <a:lvl1pPr>
              <a:defRPr/>
            </a:lvl1pPr>
          </a:lstStyle>
          <a:p>
            <a:fld id="{591760EB-8564-40CA-95AB-B0EC17967F13}" type="slidenum">
              <a:rPr lang="en-US" altLang="en-US"/>
              <a:pPr/>
              <a:t>‹#›</a:t>
            </a:fld>
            <a:endParaRPr lang="en-US" altLang="en-US"/>
          </a:p>
        </p:txBody>
      </p:sp>
    </p:spTree>
    <p:extLst>
      <p:ext uri="{BB962C8B-B14F-4D97-AF65-F5344CB8AC3E}">
        <p14:creationId xmlns:p14="http://schemas.microsoft.com/office/powerpoint/2010/main" val="97166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3B19026-1D71-4750-9F29-2D2F008671F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238C0A36-0648-4EA9-9099-F872C7CEF496}"/>
              </a:ext>
            </a:extLst>
          </p:cNvPr>
          <p:cNvSpPr>
            <a:spLocks noGrp="1" noChangeArrowheads="1"/>
          </p:cNvSpPr>
          <p:nvPr>
            <p:ph type="sldNum" sz="quarter" idx="11"/>
          </p:nvPr>
        </p:nvSpPr>
        <p:spPr>
          <a:ln/>
        </p:spPr>
        <p:txBody>
          <a:bodyPr/>
          <a:lstStyle>
            <a:lvl1pPr>
              <a:defRPr/>
            </a:lvl1pPr>
          </a:lstStyle>
          <a:p>
            <a:fld id="{EA27A68B-CDBD-4854-A818-3520CB3E2ED2}" type="slidenum">
              <a:rPr lang="en-US" altLang="en-US"/>
              <a:pPr/>
              <a:t>‹#›</a:t>
            </a:fld>
            <a:endParaRPr lang="en-US" altLang="en-US"/>
          </a:p>
        </p:txBody>
      </p:sp>
    </p:spTree>
    <p:extLst>
      <p:ext uri="{BB962C8B-B14F-4D97-AF65-F5344CB8AC3E}">
        <p14:creationId xmlns:p14="http://schemas.microsoft.com/office/powerpoint/2010/main" val="276394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E8D455C0-187F-4D85-ADEE-3523D7BC1A6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E2F0B75C-5DF1-4A74-AF48-DE40172D5653}"/>
              </a:ext>
            </a:extLst>
          </p:cNvPr>
          <p:cNvSpPr>
            <a:spLocks noGrp="1" noChangeArrowheads="1"/>
          </p:cNvSpPr>
          <p:nvPr>
            <p:ph type="sldNum" sz="quarter" idx="11"/>
          </p:nvPr>
        </p:nvSpPr>
        <p:spPr>
          <a:ln/>
        </p:spPr>
        <p:txBody>
          <a:bodyPr/>
          <a:lstStyle>
            <a:lvl1pPr>
              <a:defRPr/>
            </a:lvl1pPr>
          </a:lstStyle>
          <a:p>
            <a:fld id="{E0267703-F659-4451-9726-99896EFAFBFB}" type="slidenum">
              <a:rPr lang="en-US" altLang="en-US"/>
              <a:pPr/>
              <a:t>‹#›</a:t>
            </a:fld>
            <a:endParaRPr lang="en-US" altLang="en-US"/>
          </a:p>
        </p:txBody>
      </p:sp>
    </p:spTree>
    <p:extLst>
      <p:ext uri="{BB962C8B-B14F-4D97-AF65-F5344CB8AC3E}">
        <p14:creationId xmlns:p14="http://schemas.microsoft.com/office/powerpoint/2010/main" val="104335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0C85C708-DB29-4A20-8807-05BD152A90B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92ED45A7-D0A7-40FD-8A4F-20A96C1236ED}"/>
              </a:ext>
            </a:extLst>
          </p:cNvPr>
          <p:cNvSpPr>
            <a:spLocks noGrp="1" noChangeArrowheads="1"/>
          </p:cNvSpPr>
          <p:nvPr>
            <p:ph type="sldNum" sz="quarter" idx="11"/>
          </p:nvPr>
        </p:nvSpPr>
        <p:spPr>
          <a:ln/>
        </p:spPr>
        <p:txBody>
          <a:bodyPr/>
          <a:lstStyle>
            <a:lvl1pPr>
              <a:defRPr/>
            </a:lvl1pPr>
          </a:lstStyle>
          <a:p>
            <a:fld id="{333BD43F-61D7-4A9A-BE8D-07564A3DD4BB}" type="slidenum">
              <a:rPr lang="en-US" altLang="en-US"/>
              <a:pPr/>
              <a:t>‹#›</a:t>
            </a:fld>
            <a:endParaRPr lang="en-US" altLang="en-US"/>
          </a:p>
        </p:txBody>
      </p:sp>
    </p:spTree>
    <p:extLst>
      <p:ext uri="{BB962C8B-B14F-4D97-AF65-F5344CB8AC3E}">
        <p14:creationId xmlns:p14="http://schemas.microsoft.com/office/powerpoint/2010/main" val="79483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CA41E81-E610-49A0-8AC5-232EDD7A39AB}"/>
              </a:ext>
            </a:extLst>
          </p:cNvPr>
          <p:cNvGrpSpPr>
            <a:grpSpLocks/>
          </p:cNvGrpSpPr>
          <p:nvPr/>
        </p:nvGrpSpPr>
        <p:grpSpPr bwMode="auto">
          <a:xfrm>
            <a:off x="0" y="4367213"/>
            <a:ext cx="9131300" cy="2478087"/>
            <a:chOff x="0" y="2751"/>
            <a:chExt cx="5752" cy="1561"/>
          </a:xfrm>
        </p:grpSpPr>
        <p:sp>
          <p:nvSpPr>
            <p:cNvPr id="1032" name="Rectangle 3">
              <a:extLst>
                <a:ext uri="{FF2B5EF4-FFF2-40B4-BE49-F238E27FC236}">
                  <a16:creationId xmlns:a16="http://schemas.microsoft.com/office/drawing/2014/main" id="{67CF6B64-726C-41B8-995E-52DFF7D54B76}"/>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1033" name="Group 4">
              <a:extLst>
                <a:ext uri="{FF2B5EF4-FFF2-40B4-BE49-F238E27FC236}">
                  <a16:creationId xmlns:a16="http://schemas.microsoft.com/office/drawing/2014/main" id="{C349E196-3801-4CB5-B828-20EEE09D72C3}"/>
                </a:ext>
              </a:extLst>
            </p:cNvPr>
            <p:cNvGrpSpPr>
              <a:grpSpLocks/>
            </p:cNvGrpSpPr>
            <p:nvPr/>
          </p:nvGrpSpPr>
          <p:grpSpPr bwMode="auto">
            <a:xfrm>
              <a:off x="4458" y="2751"/>
              <a:ext cx="1190" cy="1426"/>
              <a:chOff x="4458" y="2751"/>
              <a:chExt cx="1190" cy="1426"/>
            </a:xfrm>
          </p:grpSpPr>
          <p:sp>
            <p:nvSpPr>
              <p:cNvPr id="1034" name="Freeform 5">
                <a:extLst>
                  <a:ext uri="{FF2B5EF4-FFF2-40B4-BE49-F238E27FC236}">
                    <a16:creationId xmlns:a16="http://schemas.microsoft.com/office/drawing/2014/main" id="{A032477A-025A-4614-8A22-C6CE6EE0B65A}"/>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6">
                <a:extLst>
                  <a:ext uri="{FF2B5EF4-FFF2-40B4-BE49-F238E27FC236}">
                    <a16:creationId xmlns:a16="http://schemas.microsoft.com/office/drawing/2014/main" id="{086BD004-99D2-44EB-A3CE-FABCEACABE6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7">
                <a:extLst>
                  <a:ext uri="{FF2B5EF4-FFF2-40B4-BE49-F238E27FC236}">
                    <a16:creationId xmlns:a16="http://schemas.microsoft.com/office/drawing/2014/main" id="{79D0B871-4C6E-434F-8128-0B0EA7A2CB06}"/>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8">
                <a:extLst>
                  <a:ext uri="{FF2B5EF4-FFF2-40B4-BE49-F238E27FC236}">
                    <a16:creationId xmlns:a16="http://schemas.microsoft.com/office/drawing/2014/main" id="{305FCC47-939E-4BB4-BDA1-B1B11F7CEA49}"/>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9">
                <a:extLst>
                  <a:ext uri="{FF2B5EF4-FFF2-40B4-BE49-F238E27FC236}">
                    <a16:creationId xmlns:a16="http://schemas.microsoft.com/office/drawing/2014/main" id="{60EA4770-DF6E-4817-BFB1-B13B02E9C9E6}"/>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10">
                <a:extLst>
                  <a:ext uri="{FF2B5EF4-FFF2-40B4-BE49-F238E27FC236}">
                    <a16:creationId xmlns:a16="http://schemas.microsoft.com/office/drawing/2014/main" id="{A06C718E-4F81-4DB7-AECE-730C38587F26}"/>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1040" name="Group 11">
                <a:extLst>
                  <a:ext uri="{FF2B5EF4-FFF2-40B4-BE49-F238E27FC236}">
                    <a16:creationId xmlns:a16="http://schemas.microsoft.com/office/drawing/2014/main" id="{36078DD8-1407-45E4-9DD3-ACAB01E6534B}"/>
                  </a:ext>
                </a:extLst>
              </p:cNvPr>
              <p:cNvGrpSpPr>
                <a:grpSpLocks/>
              </p:cNvGrpSpPr>
              <p:nvPr/>
            </p:nvGrpSpPr>
            <p:grpSpPr bwMode="auto">
              <a:xfrm>
                <a:off x="4458" y="2991"/>
                <a:ext cx="999" cy="797"/>
                <a:chOff x="4458" y="2991"/>
                <a:chExt cx="999" cy="797"/>
              </a:xfrm>
            </p:grpSpPr>
            <p:sp>
              <p:nvSpPr>
                <p:cNvPr id="1041" name="Freeform 12">
                  <a:extLst>
                    <a:ext uri="{FF2B5EF4-FFF2-40B4-BE49-F238E27FC236}">
                      <a16:creationId xmlns:a16="http://schemas.microsoft.com/office/drawing/2014/main" id="{AB838112-05B9-4244-9986-54C37096B4D0}"/>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3">
                  <a:extLst>
                    <a:ext uri="{FF2B5EF4-FFF2-40B4-BE49-F238E27FC236}">
                      <a16:creationId xmlns:a16="http://schemas.microsoft.com/office/drawing/2014/main" id="{81FEB248-73BC-4A50-B208-C17CAA1BA0F7}"/>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4">
                  <a:extLst>
                    <a:ext uri="{FF2B5EF4-FFF2-40B4-BE49-F238E27FC236}">
                      <a16:creationId xmlns:a16="http://schemas.microsoft.com/office/drawing/2014/main" id="{014EE851-EFCE-4ADF-9D8B-B48CF4F2BE84}"/>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5">
                  <a:extLst>
                    <a:ext uri="{FF2B5EF4-FFF2-40B4-BE49-F238E27FC236}">
                      <a16:creationId xmlns:a16="http://schemas.microsoft.com/office/drawing/2014/main" id="{CAF9A56A-83CC-46DA-8BC3-1E846596FB5E}"/>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6">
                  <a:extLst>
                    <a:ext uri="{FF2B5EF4-FFF2-40B4-BE49-F238E27FC236}">
                      <a16:creationId xmlns:a16="http://schemas.microsoft.com/office/drawing/2014/main" id="{DB46B3B4-BEDD-4D5F-914E-2357B95F5840}"/>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7">
                  <a:extLst>
                    <a:ext uri="{FF2B5EF4-FFF2-40B4-BE49-F238E27FC236}">
                      <a16:creationId xmlns:a16="http://schemas.microsoft.com/office/drawing/2014/main" id="{6323667D-D50F-4F6C-8E2F-655FB4F5FCD7}"/>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8">
                  <a:extLst>
                    <a:ext uri="{FF2B5EF4-FFF2-40B4-BE49-F238E27FC236}">
                      <a16:creationId xmlns:a16="http://schemas.microsoft.com/office/drawing/2014/main" id="{99457C59-039D-4541-9FE0-617862FABFAA}"/>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9">
                  <a:extLst>
                    <a:ext uri="{FF2B5EF4-FFF2-40B4-BE49-F238E27FC236}">
                      <a16:creationId xmlns:a16="http://schemas.microsoft.com/office/drawing/2014/main" id="{689A4B6C-4378-4FA4-97A6-24DC8DCDA0A2}"/>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0">
                  <a:extLst>
                    <a:ext uri="{FF2B5EF4-FFF2-40B4-BE49-F238E27FC236}">
                      <a16:creationId xmlns:a16="http://schemas.microsoft.com/office/drawing/2014/main" id="{233FEF1C-2A66-4C36-8485-6DF8C93C428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1">
                  <a:extLst>
                    <a:ext uri="{FF2B5EF4-FFF2-40B4-BE49-F238E27FC236}">
                      <a16:creationId xmlns:a16="http://schemas.microsoft.com/office/drawing/2014/main" id="{2A74BFED-C52A-4713-B017-C152AB9B6E4F}"/>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2">
                  <a:extLst>
                    <a:ext uri="{FF2B5EF4-FFF2-40B4-BE49-F238E27FC236}">
                      <a16:creationId xmlns:a16="http://schemas.microsoft.com/office/drawing/2014/main" id="{87C0D7FD-7042-4FF3-9B86-457A67809A2F}"/>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3">
                  <a:extLst>
                    <a:ext uri="{FF2B5EF4-FFF2-40B4-BE49-F238E27FC236}">
                      <a16:creationId xmlns:a16="http://schemas.microsoft.com/office/drawing/2014/main" id="{30A42EE0-FF9D-4B1C-8791-5AE542E20201}"/>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4">
                  <a:extLst>
                    <a:ext uri="{FF2B5EF4-FFF2-40B4-BE49-F238E27FC236}">
                      <a16:creationId xmlns:a16="http://schemas.microsoft.com/office/drawing/2014/main" id="{BCECF1D8-3295-4FA2-9183-B407DE24A5AA}"/>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5">
                  <a:extLst>
                    <a:ext uri="{FF2B5EF4-FFF2-40B4-BE49-F238E27FC236}">
                      <a16:creationId xmlns:a16="http://schemas.microsoft.com/office/drawing/2014/main" id="{A275A3E7-5536-47B9-A8AE-79E4D544A6CC}"/>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6">
                  <a:extLst>
                    <a:ext uri="{FF2B5EF4-FFF2-40B4-BE49-F238E27FC236}">
                      <a16:creationId xmlns:a16="http://schemas.microsoft.com/office/drawing/2014/main" id="{4D88B928-D0AD-4CA1-AA89-926CE69DE379}"/>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Freeform 27">
                  <a:extLst>
                    <a:ext uri="{FF2B5EF4-FFF2-40B4-BE49-F238E27FC236}">
                      <a16:creationId xmlns:a16="http://schemas.microsoft.com/office/drawing/2014/main" id="{5576B1A4-343C-4E0D-966D-CC46B7AE826F}"/>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8">
                  <a:extLst>
                    <a:ext uri="{FF2B5EF4-FFF2-40B4-BE49-F238E27FC236}">
                      <a16:creationId xmlns:a16="http://schemas.microsoft.com/office/drawing/2014/main" id="{BEB1D215-87DE-4109-A0A0-D2BED179C55D}"/>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Freeform 29">
                  <a:extLst>
                    <a:ext uri="{FF2B5EF4-FFF2-40B4-BE49-F238E27FC236}">
                      <a16:creationId xmlns:a16="http://schemas.microsoft.com/office/drawing/2014/main" id="{EC297917-EED5-434C-BC12-1572DF63A461}"/>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3B6554FC-D1D7-4654-8959-4F048D8BB9A4}"/>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E17F3F34-9483-439F-AE11-2E7AFE433805}"/>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F696A4D1-AC43-4221-AF0F-EFEF275054AA}"/>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239649" name="Rectangle 33">
            <a:extLst>
              <a:ext uri="{FF2B5EF4-FFF2-40B4-BE49-F238E27FC236}">
                <a16:creationId xmlns:a16="http://schemas.microsoft.com/office/drawing/2014/main" id="{B1C62073-5E9C-440F-A368-F9E7F59C3BA6}"/>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6CEDB4A3-157D-4059-A270-FDD51E35DD57}" type="slidenum">
              <a:rPr lang="en-US" altLang="en-US"/>
              <a:pPr/>
              <a:t>‹#›</a:t>
            </a:fld>
            <a:endParaRPr lang="en-US" altLang="en-US"/>
          </a:p>
        </p:txBody>
      </p:sp>
      <p:sp>
        <p:nvSpPr>
          <p:cNvPr id="1031" name="Rectangle 34">
            <a:extLst>
              <a:ext uri="{FF2B5EF4-FFF2-40B4-BE49-F238E27FC236}">
                <a16:creationId xmlns:a16="http://schemas.microsoft.com/office/drawing/2014/main" id="{5548B2B4-F381-4550-8993-AEE59FB03C06}"/>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dirty="0">
                <a:latin typeface="Arial" pitchFamily="34" charset="0"/>
                <a:cs typeface="+mn-cs"/>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61CCD5FF-1520-4E38-8A46-603111039432}"/>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BBA0EBFB-850E-4C1C-93F1-28E407163F4E}"/>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08C710D3-58F7-4A33-89CE-0669C4175EFE}"/>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DC450C5-A5DA-4A3D-BFC1-F48BAA7F8AB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720FC119-1034-4B0F-8E64-1F49E6355FF2}"/>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F5680E17-1C85-4273-8E59-9CFB114C01B9}"/>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A53B1594-BDCA-40C4-BAE2-D9107C1571B3}"/>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8A6BDB66-F634-4B9D-AC3E-7FA1B7303EAA}"/>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C1559CED-BCDE-4B89-B92B-797AD81672C4}"/>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7C89FEE6-31E9-4117-BCEB-C99D727EAE93}"/>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50C3CE3A-1F2A-4CFD-912E-D581282BB028}"/>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91A655C-3D2A-4E57-A2F1-D701D3C12107}"/>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ADDC72F9-DA5E-4504-8293-9CAEBC313E66}"/>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9D7F8943-2332-4767-B49D-B8C2C5BD21F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9770FB73-61FD-440D-9CFB-6E35581816CF}"/>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DE3CFE3D-BA6F-45FD-A794-D6E64AD25705}"/>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A4947F69-FC9E-452C-8515-5AE3305F217E}"/>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31EFA7A2-858B-4FFF-AEA1-B2B4308C66E0}"/>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B60A7CA-DA4A-4FD3-8FAC-BE8096AD49C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D6D29297-B115-4083-98E7-6B5920F48B22}"/>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3F0161B1-CC63-4332-8FD3-BA8DE014151A}"/>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D9B4CEDB-72B0-4549-B4FF-53DD987E0A9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21EA4D14-39F1-4AD5-B04C-B04436DE1B3B}"/>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150D3203-DC15-4E53-A316-948240518029}"/>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EC2482E-6801-4A00-AA78-704603B9475E}"/>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024C403-A48F-4496-A4F3-2AC8818FE8DD}"/>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B79840BA-DF14-4BC1-B4AE-4C835C92D1B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D2530725-84BC-4887-858E-9841FC11D0B6}"/>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8B3B752D-0761-4293-92D4-87B81CF95135}"/>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A117CEFE-7175-4709-A969-EFDD7EC9221D}"/>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95321B16-F842-4F88-B19D-5F626C77A985}"/>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35B9A473-8FF1-4672-B5ED-0145969E95BC}" type="datetime1">
              <a:rPr lang="en-US"/>
              <a:pPr>
                <a:defRPr/>
              </a:pPr>
              <a:t>10/11/2021</a:t>
            </a:fld>
            <a:endParaRPr lang="en-US"/>
          </a:p>
        </p:txBody>
      </p:sp>
      <p:sp>
        <p:nvSpPr>
          <p:cNvPr id="1058" name="Rectangle 34">
            <a:extLst>
              <a:ext uri="{FF2B5EF4-FFF2-40B4-BE49-F238E27FC236}">
                <a16:creationId xmlns:a16="http://schemas.microsoft.com/office/drawing/2014/main" id="{54B218EE-5143-4191-9C9B-0D4DEC901760}"/>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E89BE38F-0825-483F-B85B-10799325B165}" type="slidenum">
              <a:rPr lang="en-US" altLang="en-US"/>
              <a:pPr/>
              <a:t>‹#›</a:t>
            </a:fld>
            <a:endParaRPr lang="en-US" altLang="en-US"/>
          </a:p>
        </p:txBody>
      </p:sp>
      <p:sp>
        <p:nvSpPr>
          <p:cNvPr id="1031" name="Rectangle 35">
            <a:extLst>
              <a:ext uri="{FF2B5EF4-FFF2-40B4-BE49-F238E27FC236}">
                <a16:creationId xmlns:a16="http://schemas.microsoft.com/office/drawing/2014/main" id="{FA97D1A3-7F4E-4309-A7BC-92D6B844A832}"/>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Eleventh Edition, (c) 2017 Pearson Education, Inc. All rights reserved. </a:t>
            </a:r>
          </a:p>
        </p:txBody>
      </p:sp>
    </p:spTree>
    <p:extLst>
      <p:ext uri="{BB962C8B-B14F-4D97-AF65-F5344CB8AC3E}">
        <p14:creationId xmlns:p14="http://schemas.microsoft.com/office/powerpoint/2010/main" val="43536261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ml/ComputeAverage.bat" TargetMode="External"/><Relationship Id="rId2" Type="http://schemas.openxmlformats.org/officeDocument/2006/relationships/hyperlink" Target="html/ComputeAreaWithConsoleInput.bat" TargetMode="External"/><Relationship Id="rId1" Type="http://schemas.openxmlformats.org/officeDocument/2006/relationships/slideLayout" Target="../slideLayouts/slideLayout2.xml"/><Relationship Id="rId5" Type="http://schemas.openxmlformats.org/officeDocument/2006/relationships/hyperlink" Target="https://liveexample.pearsoncmg.com/html/ComputeAverage.html" TargetMode="External"/><Relationship Id="rId4" Type="http://schemas.openxmlformats.org/officeDocument/2006/relationships/hyperlink" Target="https://liveexample.pearsoncmg.com/html/ComputeAreaWithConsoleInput.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3" Type="http://schemas.openxmlformats.org/officeDocument/2006/relationships/hyperlink" Target="https://liveexample.pearsoncmg.com/html/DisplayTime.html" TargetMode="External"/><Relationship Id="rId2" Type="http://schemas.openxmlformats.org/officeDocument/2006/relationships/hyperlink" Target="html/DisplayTime.ba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hyperlink" Target="html/ComputeArea.bat" TargetMode="External"/><Relationship Id="rId1" Type="http://schemas.openxmlformats.org/officeDocument/2006/relationships/slideLayout" Target="../slideLayouts/slideLayout2.xml"/><Relationship Id="rId4" Type="http://schemas.openxmlformats.org/officeDocument/2006/relationships/hyperlink" Target="http://www.cs.armstrong.edu/liang/javaslidenote.doc"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56.xml.rels><?xml version="1.0" encoding="UTF-8" standalone="yes"?>
<Relationships xmlns="http://schemas.openxmlformats.org/package/2006/relationships"><Relationship Id="rId3" Type="http://schemas.openxmlformats.org/officeDocument/2006/relationships/hyperlink" Target="html/FahrenheitToCelsius.bat"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hyperlink" Target="https://liveexample.pearsoncmg.com/html/FahrenheitToCelsius.html" TargetMode="Externa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ml/ShowCurrentTime.bat"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hyperlink" Target="https://liveexample.pearsoncmg.com/html/ShowCurrentTime.html" TargetMode="Externa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71.xml.rels><?xml version="1.0" encoding="UTF-8" standalone="yes"?>
<Relationships xmlns="http://schemas.openxmlformats.org/package/2006/relationships"><Relationship Id="rId3" Type="http://schemas.openxmlformats.org/officeDocument/2006/relationships/hyperlink" Target="https://liveexample.pearsoncmg.com/html/SalesTax.html" TargetMode="External"/><Relationship Id="rId2" Type="http://schemas.openxmlformats.org/officeDocument/2006/relationships/hyperlink" Target="html/SalesTax.ba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1.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3.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4.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5.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6.wmf"/></Relationships>
</file>

<file path=ppt/slides/_rels/slide88.xml.rels><?xml version="1.0" encoding="UTF-8" standalone="yes"?>
<Relationships xmlns="http://schemas.openxmlformats.org/package/2006/relationships"><Relationship Id="rId3" Type="http://schemas.openxmlformats.org/officeDocument/2006/relationships/hyperlink" Target="html/ComputeLoan.bat"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hyperlink" Target="https://liveexample.pearsoncmg.com/html/ComputeLoan.html" TargetMode="External"/><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liveexample.pearsoncmg.com/html/ComputeChange.html" TargetMode="External"/><Relationship Id="rId2" Type="http://schemas.openxmlformats.org/officeDocument/2006/relationships/hyperlink" Target="html/ComputeChange.bat"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8.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709F6A78-71F1-4DD3-8BB0-ECA29078CDA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50BEAD-DAB2-4788-A7D9-14B04CA9769C}"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B186901B-FFAF-442C-A58D-C17242E5D4CF}"/>
              </a:ext>
            </a:extLst>
          </p:cNvPr>
          <p:cNvSpPr>
            <a:spLocks noGrp="1" noChangeArrowheads="1"/>
          </p:cNvSpPr>
          <p:nvPr>
            <p:ph type="title"/>
          </p:nvPr>
        </p:nvSpPr>
        <p:spPr>
          <a:xfrm>
            <a:off x="693738" y="893763"/>
            <a:ext cx="7772400" cy="1143000"/>
          </a:xfrm>
        </p:spPr>
        <p:txBody>
          <a:bodyPr/>
          <a:lstStyle/>
          <a:p>
            <a:r>
              <a:rPr lang="en-US" altLang="en-US" sz="3600"/>
              <a:t>Chapter 2 Elementary Programming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Identify and fix the errors in the following code:</a:t>
            </a: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 1  </a:t>
            </a:r>
            <a:r>
              <a:rPr lang="en-US" sz="1600" dirty="0">
                <a:solidFill>
                  <a:srgbClr val="0070C0"/>
                </a:solidFill>
                <a:latin typeface="Consolas" panose="020B0609020204030204" pitchFamily="49" charset="0"/>
                <a:cs typeface="Calibri" panose="020F0502020204030204" pitchFamily="34" charset="0"/>
              </a:rPr>
              <a:t>public class </a:t>
            </a:r>
            <a:r>
              <a:rPr lang="en-US" sz="1600" dirty="0">
                <a:latin typeface="Consolas" panose="020B0609020204030204" pitchFamily="49" charset="0"/>
                <a:cs typeface="Calibri" panose="020F0502020204030204" pitchFamily="34" charset="0"/>
              </a:rPr>
              <a:t>Test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2    </a:t>
            </a:r>
            <a:r>
              <a:rPr lang="en-US" sz="1600" dirty="0">
                <a:solidFill>
                  <a:srgbClr val="0070C0"/>
                </a:solidFill>
                <a:latin typeface="Consolas" panose="020B0609020204030204" pitchFamily="49" charset="0"/>
                <a:cs typeface="Calibri" panose="020F0502020204030204" pitchFamily="34" charset="0"/>
              </a:rPr>
              <a:t>public void </a:t>
            </a:r>
            <a:r>
              <a:rPr lang="en-US" sz="1600" dirty="0">
                <a:latin typeface="Consolas" panose="020B0609020204030204" pitchFamily="49" charset="0"/>
                <a:cs typeface="Calibri" panose="020F0502020204030204" pitchFamily="34" charset="0"/>
              </a:rPr>
              <a:t>main(string[] </a:t>
            </a:r>
            <a:r>
              <a:rPr lang="en-US" sz="1600" dirty="0" err="1">
                <a:latin typeface="Consolas" panose="020B0609020204030204" pitchFamily="49" charset="0"/>
                <a:cs typeface="Calibri" panose="020F0502020204030204" pitchFamily="34" charset="0"/>
              </a:rPr>
              <a:t>args</a:t>
            </a:r>
            <a:r>
              <a:rPr lang="en-US"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3      </a:t>
            </a:r>
            <a:r>
              <a:rPr lang="en-US" sz="1600" dirty="0">
                <a:solidFill>
                  <a:srgbClr val="0070C0"/>
                </a:solidFill>
                <a:latin typeface="Consolas" panose="020B0609020204030204" pitchFamily="49" charset="0"/>
                <a:cs typeface="Calibri" panose="020F0502020204030204" pitchFamily="34" charset="0"/>
              </a:rPr>
              <a:t>double</a:t>
            </a: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50.0;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4      </a:t>
            </a:r>
            <a:r>
              <a:rPr lang="en-US" sz="1600" dirty="0">
                <a:solidFill>
                  <a:srgbClr val="0070C0"/>
                </a:solidFill>
                <a:latin typeface="Consolas" panose="020B0609020204030204" pitchFamily="49" charset="0"/>
                <a:cs typeface="Calibri" panose="020F0502020204030204" pitchFamily="34" charset="0"/>
              </a:rPr>
              <a:t>double</a:t>
            </a:r>
            <a:r>
              <a:rPr lang="en-US" sz="1600" dirty="0">
                <a:latin typeface="Consolas" panose="020B0609020204030204" pitchFamily="49" charset="0"/>
                <a:cs typeface="Calibri" panose="020F0502020204030204" pitchFamily="34" charset="0"/>
              </a:rPr>
              <a:t> k =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+ 50.0;</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5      </a:t>
            </a:r>
            <a:r>
              <a:rPr lang="en-US" sz="1600" dirty="0">
                <a:solidFill>
                  <a:srgbClr val="0070C0"/>
                </a:solidFill>
                <a:latin typeface="Consolas" panose="020B0609020204030204" pitchFamily="49" charset="0"/>
                <a:cs typeface="Calibri" panose="020F0502020204030204" pitchFamily="34" charset="0"/>
              </a:rPr>
              <a:t>double</a:t>
            </a:r>
            <a:r>
              <a:rPr lang="en-US" sz="1600" dirty="0">
                <a:latin typeface="Consolas" panose="020B0609020204030204" pitchFamily="49" charset="0"/>
                <a:cs typeface="Calibri" panose="020F0502020204030204" pitchFamily="34" charset="0"/>
              </a:rPr>
              <a:t> j = k + 1;</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6</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7      </a:t>
            </a:r>
            <a:r>
              <a:rPr lang="en-US" sz="1600" dirty="0" err="1">
                <a:latin typeface="Consolas" panose="020B0609020204030204" pitchFamily="49" charset="0"/>
                <a:cs typeface="Calibri" panose="020F0502020204030204" pitchFamily="34" charset="0"/>
              </a:rPr>
              <a:t>System.out.println</a:t>
            </a:r>
            <a:r>
              <a:rPr lang="en-US" sz="1600" dirty="0">
                <a:solidFill>
                  <a:srgbClr val="00B0F0"/>
                </a:solidFill>
                <a:latin typeface="Consolas" panose="020B0609020204030204" pitchFamily="49" charset="0"/>
                <a:cs typeface="Calibri" panose="020F0502020204030204" pitchFamily="34" charset="0"/>
              </a:rPr>
              <a:t>("j is " </a:t>
            </a:r>
            <a:r>
              <a:rPr lang="en-US" sz="1600" dirty="0">
                <a:latin typeface="Consolas" panose="020B0609020204030204" pitchFamily="49" charset="0"/>
                <a:cs typeface="Calibri" panose="020F0502020204030204" pitchFamily="34" charset="0"/>
              </a:rPr>
              <a:t>+ j + </a:t>
            </a:r>
            <a:r>
              <a:rPr lang="en-US" sz="1600" dirty="0">
                <a:solidFill>
                  <a:srgbClr val="00B0F0"/>
                </a:solidFill>
                <a:latin typeface="Consolas" panose="020B0609020204030204" pitchFamily="49" charset="0"/>
                <a:cs typeface="Calibri" panose="020F0502020204030204" pitchFamily="34" charset="0"/>
              </a:rPr>
              <a:t>" and </a:t>
            </a:r>
            <a:br>
              <a:rPr lang="tr-TR" sz="1600" dirty="0">
                <a:solidFill>
                  <a:srgbClr val="00B0F0"/>
                </a:solidFill>
                <a:latin typeface="Consolas" panose="020B0609020204030204" pitchFamily="49" charset="0"/>
                <a:cs typeface="Calibri" panose="020F0502020204030204" pitchFamily="34" charset="0"/>
              </a:rPr>
            </a:br>
            <a:r>
              <a:rPr lang="tr-TR" sz="1600" dirty="0">
                <a:solidFill>
                  <a:srgbClr val="00B0F0"/>
                </a:solidFill>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8</a:t>
            </a:r>
            <a:r>
              <a:rPr lang="tr-TR" sz="1600" dirty="0">
                <a:solidFill>
                  <a:srgbClr val="00B0F0"/>
                </a:solidFill>
                <a:latin typeface="Consolas" panose="020B0609020204030204" pitchFamily="49" charset="0"/>
                <a:cs typeface="Calibri" panose="020F0502020204030204" pitchFamily="34" charset="0"/>
              </a:rPr>
              <a:t>         </a:t>
            </a:r>
            <a:r>
              <a:rPr lang="en-US" sz="1600" dirty="0">
                <a:solidFill>
                  <a:srgbClr val="00B0F0"/>
                </a:solidFill>
                <a:latin typeface="Consolas" panose="020B0609020204030204" pitchFamily="49" charset="0"/>
                <a:cs typeface="Calibri" panose="020F0502020204030204" pitchFamily="34" charset="0"/>
              </a:rPr>
              <a:t>k is " </a:t>
            </a:r>
            <a:r>
              <a:rPr lang="en-US" sz="1600" dirty="0">
                <a:latin typeface="Consolas" panose="020B0609020204030204" pitchFamily="49" charset="0"/>
                <a:cs typeface="Calibri" panose="020F0502020204030204" pitchFamily="34" charset="0"/>
              </a:rPr>
              <a:t>+ k);</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9</a:t>
            </a:r>
            <a:r>
              <a:rPr lang="en-US"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10</a:t>
            </a:r>
            <a:r>
              <a:rPr lang="en-US" sz="1600" dirty="0">
                <a:latin typeface="Consolas" panose="020B0609020204030204" pitchFamily="49" charset="0"/>
                <a:cs typeface="Calibri" panose="020F0502020204030204" pitchFamily="34" charset="0"/>
              </a:rPr>
              <a:t>  }</a:t>
            </a: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Line 2: Missing static for the main method.</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Line 2: string should be String.</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Lines 7-8: The string cannot be broken into two lines.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15622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Will overflow cause a runtime error?</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a:solidFill>
                  <a:srgbClr val="0070C0"/>
                </a:solidFill>
                <a:latin typeface="Calibri" panose="020F0502020204030204" pitchFamily="34" charset="0"/>
                <a:cs typeface="Calibri" panose="020F0502020204030204" pitchFamily="34" charset="0"/>
              </a:rPr>
              <a:t>No.</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80173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a round-off error?</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Can integer operations cause round-off errors?</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Can floating-point operations cause round-off errors?</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A round-off error, also called a rounding error, is the difference between the calculated approximation of a number and its exact mathematical value.</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Integer operations will not cause rounding error.</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Floating-point operations may cause rounding error.</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13637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FE7CC5C4-D957-43EE-B20C-178B46FFD69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FD3EDD-0A58-4AD9-86CC-12934C871718}" type="slidenum">
              <a:rPr lang="en-US" altLang="en-US" sz="1400"/>
              <a:pPr>
                <a:spcBef>
                  <a:spcPct val="0"/>
                </a:spcBef>
                <a:buClrTx/>
                <a:buSzTx/>
                <a:buFontTx/>
                <a:buNone/>
              </a:pPr>
              <a:t>11</a:t>
            </a:fld>
            <a:endParaRPr lang="en-US" altLang="en-US" sz="1400"/>
          </a:p>
        </p:txBody>
      </p:sp>
      <p:sp>
        <p:nvSpPr>
          <p:cNvPr id="13315" name="Rectangle 2">
            <a:extLst>
              <a:ext uri="{FF2B5EF4-FFF2-40B4-BE49-F238E27FC236}">
                <a16:creationId xmlns:a16="http://schemas.microsoft.com/office/drawing/2014/main" id="{B48B0A9E-3D05-4BC1-A61B-FFE0E171D5BB}"/>
              </a:ext>
            </a:extLst>
          </p:cNvPr>
          <p:cNvSpPr>
            <a:spLocks noGrp="1" noChangeArrowheads="1"/>
          </p:cNvSpPr>
          <p:nvPr>
            <p:ph type="title"/>
          </p:nvPr>
        </p:nvSpPr>
        <p:spPr>
          <a:xfrm>
            <a:off x="423863" y="296863"/>
            <a:ext cx="8334375" cy="417512"/>
          </a:xfrm>
        </p:spPr>
        <p:txBody>
          <a:bodyPr/>
          <a:lstStyle/>
          <a:p>
            <a:r>
              <a:rPr lang="en-US" altLang="en-US"/>
              <a:t>Reading Input from the Console</a:t>
            </a:r>
            <a:endParaRPr lang="en-US" altLang="en-US">
              <a:cs typeface="Times New Roman" panose="02020603050405020304" pitchFamily="18" charset="0"/>
            </a:endParaRPr>
          </a:p>
        </p:txBody>
      </p:sp>
      <p:sp>
        <p:nvSpPr>
          <p:cNvPr id="13316" name="Text Box 3">
            <a:extLst>
              <a:ext uri="{FF2B5EF4-FFF2-40B4-BE49-F238E27FC236}">
                <a16:creationId xmlns:a16="http://schemas.microsoft.com/office/drawing/2014/main" id="{7852C963-4384-4079-8980-D6E104D6E70F}"/>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3317" name="Text Box 4">
            <a:extLst>
              <a:ext uri="{FF2B5EF4-FFF2-40B4-BE49-F238E27FC236}">
                <a16:creationId xmlns:a16="http://schemas.microsoft.com/office/drawing/2014/main" id="{913D82EF-5BCB-4F62-BF4D-E898891FAE3B}"/>
              </a:ext>
            </a:extLst>
          </p:cNvPr>
          <p:cNvSpPr txBox="1">
            <a:spLocks noChangeArrowheads="1"/>
          </p:cNvSpPr>
          <p:nvPr/>
        </p:nvSpPr>
        <p:spPr bwMode="auto">
          <a:xfrm>
            <a:off x="228600" y="990600"/>
            <a:ext cx="8763000" cy="344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1. Create a Scanner object </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charset="0"/>
              <a:ea typeface="PMingLiU" panose="02020500000000000000" pitchFamily="18" charset="-120"/>
            </a:endParaRPr>
          </a:p>
          <a:p>
            <a:pPr>
              <a:spcBef>
                <a:spcPct val="50000"/>
              </a:spcBef>
              <a:buClrTx/>
              <a:buSzTx/>
              <a:buFontTx/>
              <a:buNone/>
            </a:pPr>
            <a:r>
              <a:rPr lang="en-US" altLang="en-US" sz="2800">
                <a:cs typeface="Courier New" panose="02070309020205020404" pitchFamily="49" charset="0"/>
              </a:rPr>
              <a:t>2. Use the method</a:t>
            </a:r>
            <a:r>
              <a:rPr lang="en-US" altLang="en-US" sz="2800">
                <a:latin typeface="Palatino" pitchFamily="18" charset="0"/>
                <a:ea typeface="PMingLiU" panose="02020500000000000000" pitchFamily="18" charset="-120"/>
              </a:rPr>
              <a:t> nextDouble() to obtain to a double value. For example,</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System.out.print("Enter a double value: ");</a:t>
            </a:r>
            <a:endParaRPr lang="en-US" altLang="en-US" sz="2400" b="1">
              <a:latin typeface="Courier" charset="0"/>
              <a:ea typeface="PMingLiU" panose="02020500000000000000"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charset="0"/>
              <a:ea typeface="PMingLiU" panose="02020500000000000000"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double d = input.nextDouble();</a:t>
            </a:r>
            <a:endParaRPr lang="en-US" altLang="en-US" sz="2400" b="1">
              <a:cs typeface="Courier New" panose="02070309020205020404" pitchFamily="49" charset="0"/>
            </a:endParaRPr>
          </a:p>
        </p:txBody>
      </p:sp>
      <p:sp>
        <p:nvSpPr>
          <p:cNvPr id="13318" name="AutoShape 6">
            <a:hlinkClick r:id="rId2" action="ppaction://program" highlightClick="1"/>
            <a:extLst>
              <a:ext uri="{FF2B5EF4-FFF2-40B4-BE49-F238E27FC236}">
                <a16:creationId xmlns:a16="http://schemas.microsoft.com/office/drawing/2014/main" id="{5A99DB75-FFA1-4B3D-B51B-F5F7A9883760}"/>
              </a:ext>
            </a:extLst>
          </p:cNvPr>
          <p:cNvSpPr>
            <a:spLocks noChangeArrowheads="1"/>
          </p:cNvSpPr>
          <p:nvPr/>
        </p:nvSpPr>
        <p:spPr bwMode="auto">
          <a:xfrm>
            <a:off x="7607300" y="5349875"/>
            <a:ext cx="833438" cy="39211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13319" name="AutoShape 9">
            <a:hlinkClick r:id="rId3" action="ppaction://program" highlightClick="1"/>
            <a:extLst>
              <a:ext uri="{FF2B5EF4-FFF2-40B4-BE49-F238E27FC236}">
                <a16:creationId xmlns:a16="http://schemas.microsoft.com/office/drawing/2014/main" id="{03208941-113C-4A0B-A58C-FCCA1BB1793B}"/>
              </a:ext>
            </a:extLst>
          </p:cNvPr>
          <p:cNvSpPr>
            <a:spLocks noChangeArrowheads="1"/>
          </p:cNvSpPr>
          <p:nvPr/>
        </p:nvSpPr>
        <p:spPr bwMode="auto">
          <a:xfrm>
            <a:off x="7607300" y="5886450"/>
            <a:ext cx="833438" cy="34607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13320" name="Rectangle 12">
            <a:hlinkClick r:id="rId4"/>
            <a:extLst>
              <a:ext uri="{FF2B5EF4-FFF2-40B4-BE49-F238E27FC236}">
                <a16:creationId xmlns:a16="http://schemas.microsoft.com/office/drawing/2014/main" id="{A964C39C-029C-4BF7-9DE5-5C24789374CD}"/>
              </a:ext>
            </a:extLst>
          </p:cNvPr>
          <p:cNvSpPr>
            <a:spLocks noChangeArrowheads="1"/>
          </p:cNvSpPr>
          <p:nvPr/>
        </p:nvSpPr>
        <p:spPr bwMode="auto">
          <a:xfrm>
            <a:off x="4024313" y="5360988"/>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ComputeAreaWithConsoleInput</a:t>
            </a:r>
          </a:p>
        </p:txBody>
      </p:sp>
      <p:sp>
        <p:nvSpPr>
          <p:cNvPr id="13321" name="Rectangle 14">
            <a:hlinkClick r:id="rId5"/>
            <a:extLst>
              <a:ext uri="{FF2B5EF4-FFF2-40B4-BE49-F238E27FC236}">
                <a16:creationId xmlns:a16="http://schemas.microsoft.com/office/drawing/2014/main" id="{191E6CF3-B124-445A-9D66-4D2F438EDFF5}"/>
              </a:ext>
            </a:extLst>
          </p:cNvPr>
          <p:cNvSpPr>
            <a:spLocks noChangeArrowheads="1"/>
          </p:cNvSpPr>
          <p:nvPr/>
        </p:nvSpPr>
        <p:spPr bwMode="auto">
          <a:xfrm>
            <a:off x="4024313" y="5870575"/>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FECE1AD6-0952-461F-AF3B-0994FED6142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765A89-D554-4E6E-A061-6291BABB65FA}" type="slidenum">
              <a:rPr lang="en-US" altLang="en-US" sz="1400"/>
              <a:pPr>
                <a:spcBef>
                  <a:spcPct val="0"/>
                </a:spcBef>
                <a:buClrTx/>
                <a:buSzTx/>
                <a:buFontTx/>
                <a:buNone/>
              </a:pPr>
              <a:t>12</a:t>
            </a:fld>
            <a:endParaRPr lang="en-US" altLang="en-US" sz="1400"/>
          </a:p>
        </p:txBody>
      </p:sp>
      <p:sp>
        <p:nvSpPr>
          <p:cNvPr id="14339" name="Rectangle 2">
            <a:extLst>
              <a:ext uri="{FF2B5EF4-FFF2-40B4-BE49-F238E27FC236}">
                <a16:creationId xmlns:a16="http://schemas.microsoft.com/office/drawing/2014/main" id="{08EB29F6-3B50-4E58-B604-880DF57B63E6}"/>
              </a:ext>
            </a:extLst>
          </p:cNvPr>
          <p:cNvSpPr>
            <a:spLocks noGrp="1" noChangeArrowheads="1"/>
          </p:cNvSpPr>
          <p:nvPr>
            <p:ph type="title"/>
          </p:nvPr>
        </p:nvSpPr>
        <p:spPr>
          <a:xfrm>
            <a:off x="304800" y="228600"/>
            <a:ext cx="8458200" cy="762000"/>
          </a:xfrm>
          <a:noFill/>
        </p:spPr>
        <p:txBody>
          <a:bodyPr/>
          <a:lstStyle/>
          <a:p>
            <a:r>
              <a:rPr lang="en-US" altLang="en-US"/>
              <a:t>Implicit Import and Explicit Import</a:t>
            </a:r>
          </a:p>
        </p:txBody>
      </p:sp>
      <p:sp>
        <p:nvSpPr>
          <p:cNvPr id="14340" name="Rectangle 3">
            <a:extLst>
              <a:ext uri="{FF2B5EF4-FFF2-40B4-BE49-F238E27FC236}">
                <a16:creationId xmlns:a16="http://schemas.microsoft.com/office/drawing/2014/main" id="{0E20339D-3019-48AB-B934-4530B29969C2}"/>
              </a:ext>
            </a:extLst>
          </p:cNvPr>
          <p:cNvSpPr>
            <a:spLocks noGrp="1" noChangeArrowheads="1"/>
          </p:cNvSpPr>
          <p:nvPr>
            <p:ph type="body" idx="1"/>
          </p:nvPr>
        </p:nvSpPr>
        <p:spPr>
          <a:xfrm>
            <a:off x="152400" y="1524000"/>
            <a:ext cx="8839200" cy="4343400"/>
          </a:xfrm>
          <a:noFill/>
        </p:spPr>
        <p:txBody>
          <a:bodyPr/>
          <a:lstStyle/>
          <a:p>
            <a:pPr marL="0" indent="0">
              <a:buFont typeface="Monotype Sorts" pitchFamily="2" charset="2"/>
              <a:buNone/>
            </a:pPr>
            <a:r>
              <a:rPr lang="en-US" altLang="en-US" sz="2400">
                <a:latin typeface="Courier New" panose="02070309020205020404" pitchFamily="49" charset="0"/>
                <a:cs typeface="Courier New" panose="02070309020205020404" pitchFamily="49" charset="0"/>
              </a:rPr>
              <a:t>java.util.* ; // Implicit import</a:t>
            </a:r>
          </a:p>
          <a:p>
            <a:pPr marL="0" indent="0">
              <a:buFont typeface="Monotype Sorts" pitchFamily="2" charset="2"/>
              <a:buNone/>
            </a:pPr>
            <a:endParaRPr lang="en-US" altLang="en-US" sz="3000"/>
          </a:p>
          <a:p>
            <a:pPr marL="0" indent="0">
              <a:buFont typeface="Monotype Sorts" pitchFamily="2" charset="2"/>
              <a:buNone/>
            </a:pPr>
            <a:r>
              <a:rPr lang="en-US" altLang="en-US" sz="2400">
                <a:latin typeface="Courier New" panose="02070309020205020404" pitchFamily="49" charset="0"/>
                <a:cs typeface="Courier New" panose="02070309020205020404" pitchFamily="49" charset="0"/>
              </a:rPr>
              <a:t>java.util.Scanner; // Explicit Import</a:t>
            </a:r>
          </a:p>
          <a:p>
            <a:pPr marL="0" indent="0">
              <a:buFont typeface="Monotype Sorts" pitchFamily="2" charset="2"/>
              <a:buNone/>
            </a:pPr>
            <a:endParaRPr lang="en-US" altLang="en-US" sz="2800">
              <a:latin typeface="Courier New" panose="02070309020205020404" pitchFamily="49" charset="0"/>
              <a:cs typeface="Courier New" panose="02070309020205020404" pitchFamily="49" charset="0"/>
            </a:endParaRPr>
          </a:p>
          <a:p>
            <a:pPr marL="0" indent="0">
              <a:buFont typeface="Monotype Sorts" pitchFamily="2" charset="2"/>
              <a:buNone/>
            </a:pPr>
            <a:endParaRPr lang="en-US" altLang="en-US" sz="3000"/>
          </a:p>
          <a:p>
            <a:pPr marL="0" indent="0">
              <a:buFont typeface="Monotype Sorts" pitchFamily="2" charset="2"/>
              <a:buNone/>
            </a:pPr>
            <a:r>
              <a:rPr lang="en-US" altLang="en-US" sz="3000"/>
              <a:t>No performance difference</a:t>
            </a:r>
          </a:p>
        </p:txBody>
      </p:sp>
      <p:sp>
        <p:nvSpPr>
          <p:cNvPr id="14341" name="Rectangle 4">
            <a:extLst>
              <a:ext uri="{FF2B5EF4-FFF2-40B4-BE49-F238E27FC236}">
                <a16:creationId xmlns:a16="http://schemas.microsoft.com/office/drawing/2014/main" id="{1E0BA9B3-60D0-4233-B299-6DE672EBC95B}"/>
              </a:ext>
            </a:extLst>
          </p:cNvPr>
          <p:cNvSpPr>
            <a:spLocks noChangeArrowheads="1"/>
          </p:cNvSpPr>
          <p:nvPr/>
        </p:nvSpPr>
        <p:spPr bwMode="auto">
          <a:xfrm>
            <a:off x="3543300" y="2617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a:latin typeface="Calibri" panose="020F0502020204030204" pitchFamily="34" charset="0"/>
                <a:cs typeface="Calibri" panose="020F0502020204030204" pitchFamily="34" charset="0"/>
              </a:rPr>
              <a:t>How </a:t>
            </a:r>
            <a:r>
              <a:rPr lang="en-US" sz="2000" dirty="0">
                <a:latin typeface="Calibri" panose="020F0502020204030204" pitchFamily="34" charset="0"/>
                <a:cs typeface="Calibri" panose="020F0502020204030204" pitchFamily="34" charset="0"/>
              </a:rPr>
              <a:t>do you write a statement to let the user enter a double value from the keyboard? What happens if you entered 5a when executing the following code?</a:t>
            </a:r>
            <a:br>
              <a:rPr lang="tr-TR" sz="2000" dirty="0">
                <a:latin typeface="Calibri" panose="020F0502020204030204" pitchFamily="34" charset="0"/>
                <a:cs typeface="Calibri" panose="020F0502020204030204" pitchFamily="34" charset="0"/>
              </a:rPr>
            </a:br>
            <a:r>
              <a:rPr lang="tr-TR" sz="2000" dirty="0">
                <a:latin typeface="Calibri" panose="020F0502020204030204" pitchFamily="34"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double</a:t>
            </a:r>
            <a:r>
              <a:rPr lang="en-US" sz="1600" dirty="0">
                <a:latin typeface="Consolas" panose="020B0609020204030204" pitchFamily="49" charset="0"/>
                <a:cs typeface="Calibri" panose="020F0502020204030204" pitchFamily="34" charset="0"/>
              </a:rPr>
              <a:t> radius = </a:t>
            </a:r>
            <a:r>
              <a:rPr lang="en-US" sz="1600" dirty="0" err="1">
                <a:latin typeface="Consolas" panose="020B0609020204030204" pitchFamily="49" charset="0"/>
                <a:cs typeface="Calibri" panose="020F0502020204030204" pitchFamily="34" charset="0"/>
              </a:rPr>
              <a:t>input.nextDouble</a:t>
            </a:r>
            <a:r>
              <a:rPr lang="en-US" sz="1600" dirty="0">
                <a:latin typeface="Consolas" panose="020B0609020204030204" pitchFamily="49" charset="0"/>
                <a:cs typeface="Calibri" panose="020F0502020204030204" pitchFamily="34" charset="0"/>
              </a:rPr>
              <a:t>();</a:t>
            </a: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Use</a:t>
            </a:r>
            <a:br>
              <a:rPr lang="tr-TR" sz="2000" dirty="0">
                <a:solidFill>
                  <a:srgbClr val="0070C0"/>
                </a:solidFill>
                <a:latin typeface="Calibri" panose="020F0502020204030204" pitchFamily="34" charset="0"/>
                <a:cs typeface="Calibri" panose="020F0502020204030204" pitchFamily="34" charset="0"/>
              </a:rPr>
            </a:br>
            <a:r>
              <a:rPr lang="tr-TR" sz="2000" dirty="0">
                <a:solidFill>
                  <a:srgbClr val="0070C0"/>
                </a:solidFill>
                <a:latin typeface="Calibri" panose="020F0502020204030204" pitchFamily="34"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Scanner input = new Scanner(System.in);</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double value = </a:t>
            </a:r>
            <a:r>
              <a:rPr lang="en-US" sz="1600" dirty="0" err="1">
                <a:solidFill>
                  <a:srgbClr val="0070C0"/>
                </a:solidFill>
                <a:latin typeface="Consolas" panose="020B0609020204030204" pitchFamily="49" charset="0"/>
                <a:cs typeface="Calibri" panose="020F0502020204030204" pitchFamily="34" charset="0"/>
              </a:rPr>
              <a:t>input.nextDouble</a:t>
            </a:r>
            <a:r>
              <a:rPr lang="en-US" sz="1600" dirty="0">
                <a:solidFill>
                  <a:srgbClr val="0070C0"/>
                </a:solidFill>
                <a:latin typeface="Consolas" panose="020B0609020204030204" pitchFamily="49" charset="0"/>
                <a:cs typeface="Calibri" panose="020F0502020204030204" pitchFamily="34" charset="0"/>
              </a:rPr>
              <a:t>();</a:t>
            </a:r>
            <a:br>
              <a:rPr lang="tr-TR" sz="1600" dirty="0">
                <a:solidFill>
                  <a:srgbClr val="0070C0"/>
                </a:solidFill>
                <a:latin typeface="Consolas" panose="020B0609020204030204" pitchFamily="49" charset="0"/>
                <a:cs typeface="Calibri" panose="020F0502020204030204" pitchFamily="34" charset="0"/>
              </a:rPr>
            </a:b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A runtime error will occur if you entered 5a when executing the following code:</a:t>
            </a:r>
            <a:br>
              <a:rPr lang="tr-TR" sz="2000" dirty="0">
                <a:solidFill>
                  <a:srgbClr val="0070C0"/>
                </a:solidFill>
                <a:latin typeface="Calibri" panose="020F0502020204030204" pitchFamily="34" charset="0"/>
                <a:cs typeface="Calibri" panose="020F0502020204030204" pitchFamily="34" charset="0"/>
              </a:rPr>
            </a:br>
            <a:r>
              <a:rPr lang="tr-TR" sz="2000" dirty="0">
                <a:solidFill>
                  <a:srgbClr val="0070C0"/>
                </a:solidFill>
                <a:latin typeface="Calibri" panose="020F0502020204030204" pitchFamily="34"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double radius = </a:t>
            </a:r>
            <a:r>
              <a:rPr lang="en-US" sz="1600" dirty="0" err="1">
                <a:solidFill>
                  <a:srgbClr val="0070C0"/>
                </a:solidFill>
                <a:latin typeface="Consolas" panose="020B0609020204030204" pitchFamily="49" charset="0"/>
                <a:cs typeface="Calibri" panose="020F0502020204030204" pitchFamily="34" charset="0"/>
              </a:rPr>
              <a:t>input.nextDouble</a:t>
            </a:r>
            <a:r>
              <a:rPr lang="en-US" sz="1600" dirty="0">
                <a:solidFill>
                  <a:srgbClr val="0070C0"/>
                </a:solidFill>
                <a:latin typeface="Consolas" panose="020B0609020204030204" pitchFamily="49" charset="0"/>
                <a:cs typeface="Calibri" panose="020F0502020204030204" pitchFamily="34" charset="0"/>
              </a:rPr>
              <a:t>();</a:t>
            </a:r>
            <a:endParaRPr lang="tr-TR" sz="20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0249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Are there any performance differences between the following two import statements?</a:t>
            </a:r>
            <a:br>
              <a:rPr lang="tr-TR" sz="2000" dirty="0">
                <a:latin typeface="Calibri" panose="020F0502020204030204" pitchFamily="34" charset="0"/>
                <a:cs typeface="Calibri" panose="020F0502020204030204" pitchFamily="34" charset="0"/>
              </a:rPr>
            </a:br>
            <a:r>
              <a:rPr lang="tr-TR" sz="2000" dirty="0">
                <a:latin typeface="Calibri" panose="020F0502020204030204" pitchFamily="34"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import</a:t>
            </a: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java.util.Scanner</a:t>
            </a:r>
            <a:r>
              <a:rPr lang="en-US"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import</a:t>
            </a: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java.util</a:t>
            </a:r>
            <a:r>
              <a:rPr lang="en-US" sz="1600" dirty="0">
                <a:latin typeface="Consolas" panose="020B0609020204030204" pitchFamily="49" charset="0"/>
                <a:cs typeface="Calibri" panose="020F0502020204030204" pitchFamily="34" charset="0"/>
              </a:rPr>
              <a:t>.*;</a:t>
            </a: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a:solidFill>
                  <a:srgbClr val="0070C0"/>
                </a:solidFill>
                <a:latin typeface="Calibri" panose="020F0502020204030204" pitchFamily="34" charset="0"/>
                <a:cs typeface="Calibri" panose="020F0502020204030204" pitchFamily="34" charset="0"/>
              </a:rPr>
              <a:t>No</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14749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CF157BF6-3942-4BFA-BA09-9C2E0FF332B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A9910B-0D63-42E3-A933-813CFBB95306}" type="slidenum">
              <a:rPr lang="en-US" altLang="en-US" sz="1400"/>
              <a:pPr>
                <a:spcBef>
                  <a:spcPct val="0"/>
                </a:spcBef>
                <a:buClrTx/>
                <a:buSzTx/>
                <a:buFontTx/>
                <a:buNone/>
              </a:pPr>
              <a:t>15</a:t>
            </a:fld>
            <a:endParaRPr lang="en-US" altLang="en-US" sz="1400"/>
          </a:p>
        </p:txBody>
      </p:sp>
      <p:sp>
        <p:nvSpPr>
          <p:cNvPr id="16387" name="Rectangle 2">
            <a:extLst>
              <a:ext uri="{FF2B5EF4-FFF2-40B4-BE49-F238E27FC236}">
                <a16:creationId xmlns:a16="http://schemas.microsoft.com/office/drawing/2014/main" id="{6834B799-B435-4F86-9173-55138B0668D7}"/>
              </a:ext>
            </a:extLst>
          </p:cNvPr>
          <p:cNvSpPr>
            <a:spLocks noGrp="1" noChangeArrowheads="1"/>
          </p:cNvSpPr>
          <p:nvPr>
            <p:ph type="title"/>
          </p:nvPr>
        </p:nvSpPr>
        <p:spPr>
          <a:xfrm>
            <a:off x="685800" y="228600"/>
            <a:ext cx="7772400" cy="685800"/>
          </a:xfrm>
        </p:spPr>
        <p:txBody>
          <a:bodyPr/>
          <a:lstStyle/>
          <a:p>
            <a:r>
              <a:rPr lang="en-US" altLang="en-US"/>
              <a:t>Identifiers</a:t>
            </a:r>
          </a:p>
        </p:txBody>
      </p:sp>
      <p:sp>
        <p:nvSpPr>
          <p:cNvPr id="16388" name="Rectangle 3">
            <a:extLst>
              <a:ext uri="{FF2B5EF4-FFF2-40B4-BE49-F238E27FC236}">
                <a16:creationId xmlns:a16="http://schemas.microsoft.com/office/drawing/2014/main" id="{88005444-0B73-41B2-A521-242114C9B5C0}"/>
              </a:ext>
            </a:extLst>
          </p:cNvPr>
          <p:cNvSpPr>
            <a:spLocks noGrp="1" noChangeArrowheads="1"/>
          </p:cNvSpPr>
          <p:nvPr>
            <p:ph type="body" idx="1"/>
          </p:nvPr>
        </p:nvSpPr>
        <p:spPr>
          <a:xfrm>
            <a:off x="228600" y="1143000"/>
            <a:ext cx="8686800" cy="4876800"/>
          </a:xfrm>
        </p:spPr>
        <p:txBody>
          <a:bodyPr/>
          <a:lstStyle/>
          <a:p>
            <a:r>
              <a:rPr lang="en-US" altLang="en-US" sz="2800"/>
              <a:t>An identifier is a sequence of characters that consist of letters, digits, underscores (_), and dollar signs ($). </a:t>
            </a:r>
          </a:p>
          <a:p>
            <a:r>
              <a:rPr lang="en-US" altLang="en-US" sz="2800"/>
              <a:t>An identifier must start with a letter, an underscore (_), or a dollar sign ($). It cannot start with a digit. </a:t>
            </a:r>
          </a:p>
          <a:p>
            <a:r>
              <a:rPr lang="en-US" altLang="en-US" sz="2800"/>
              <a:t>An identifier cannot be a reserved word. (See Appendix A, “Java Keywords,” for a list of reserved words).</a:t>
            </a:r>
          </a:p>
          <a:p>
            <a:r>
              <a:rPr lang="en-US" altLang="en-US" sz="2800"/>
              <a:t>An identifier cannot be </a:t>
            </a:r>
            <a:r>
              <a:rPr lang="en-US" altLang="en-US" sz="2800">
                <a:latin typeface="Courier New" panose="02070309020205020404" pitchFamily="49" charset="0"/>
              </a:rPr>
              <a:t>true</a:t>
            </a:r>
            <a:r>
              <a:rPr lang="en-US" altLang="en-US" sz="2800"/>
              <a:t>, </a:t>
            </a:r>
            <a:r>
              <a:rPr lang="en-US" altLang="en-US" sz="2800">
                <a:latin typeface="Courier New" panose="02070309020205020404" pitchFamily="49" charset="0"/>
              </a:rPr>
              <a:t>false</a:t>
            </a:r>
            <a:r>
              <a:rPr lang="en-US" altLang="en-US" sz="2800"/>
              <a:t>, or</a:t>
            </a:r>
            <a:br>
              <a:rPr lang="en-US" altLang="en-US" sz="2800"/>
            </a:br>
            <a:r>
              <a:rPr lang="en-US" altLang="en-US" sz="2800">
                <a:latin typeface="Courier New" panose="02070309020205020404" pitchFamily="49" charset="0"/>
              </a:rPr>
              <a:t>null</a:t>
            </a:r>
            <a:r>
              <a:rPr lang="en-US" altLang="en-US" sz="2800"/>
              <a:t>.</a:t>
            </a:r>
          </a:p>
          <a:p>
            <a:r>
              <a:rPr lang="en-US" altLang="en-US" sz="2800"/>
              <a:t>An identifier can be of any length.</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4CF4393A-29E1-488C-8A3D-6CC0E0DC083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2E1C9D-7DAC-4183-91A8-05323D95CA2B}" type="slidenum">
              <a:rPr lang="en-US" altLang="en-US" sz="1400"/>
              <a:pPr>
                <a:spcBef>
                  <a:spcPct val="0"/>
                </a:spcBef>
                <a:buClrTx/>
                <a:buSzTx/>
                <a:buFontTx/>
                <a:buNone/>
              </a:pPr>
              <a:t>16</a:t>
            </a:fld>
            <a:endParaRPr lang="en-US" altLang="en-US" sz="1400"/>
          </a:p>
        </p:txBody>
      </p:sp>
      <p:sp>
        <p:nvSpPr>
          <p:cNvPr id="17411" name="Rectangle 2">
            <a:extLst>
              <a:ext uri="{FF2B5EF4-FFF2-40B4-BE49-F238E27FC236}">
                <a16:creationId xmlns:a16="http://schemas.microsoft.com/office/drawing/2014/main" id="{B4EC9A60-7C01-4888-85A5-42A146B170A8}"/>
              </a:ext>
            </a:extLst>
          </p:cNvPr>
          <p:cNvSpPr>
            <a:spLocks noGrp="1" noChangeArrowheads="1"/>
          </p:cNvSpPr>
          <p:nvPr>
            <p:ph type="title"/>
          </p:nvPr>
        </p:nvSpPr>
        <p:spPr>
          <a:xfrm>
            <a:off x="685800" y="0"/>
            <a:ext cx="7772400" cy="1428750"/>
          </a:xfrm>
        </p:spPr>
        <p:txBody>
          <a:bodyPr/>
          <a:lstStyle/>
          <a:p>
            <a:r>
              <a:rPr lang="en-US" altLang="en-US"/>
              <a:t>Variables</a:t>
            </a:r>
          </a:p>
        </p:txBody>
      </p:sp>
      <p:sp>
        <p:nvSpPr>
          <p:cNvPr id="17412" name="Rectangle 3">
            <a:extLst>
              <a:ext uri="{FF2B5EF4-FFF2-40B4-BE49-F238E27FC236}">
                <a16:creationId xmlns:a16="http://schemas.microsoft.com/office/drawing/2014/main" id="{D76FB1E3-ED57-41F6-9512-DED811F75340}"/>
              </a:ext>
            </a:extLst>
          </p:cNvPr>
          <p:cNvSpPr>
            <a:spLocks noGrp="1" noChangeArrowheads="1"/>
          </p:cNvSpPr>
          <p:nvPr>
            <p:ph type="body" idx="1"/>
          </p:nvPr>
        </p:nvSpPr>
        <p:spPr>
          <a:xfrm>
            <a:off x="609600" y="1447800"/>
            <a:ext cx="7924800" cy="4953000"/>
          </a:xfrm>
        </p:spPr>
        <p:txBody>
          <a:bodyPr/>
          <a:lstStyle/>
          <a:p>
            <a:pPr>
              <a:lnSpc>
                <a:spcPct val="90000"/>
              </a:lnSpc>
              <a:buFont typeface="Monotype Sorts" pitchFamily="2" charset="2"/>
              <a:buNone/>
            </a:pPr>
            <a:r>
              <a:rPr lang="en-US" altLang="en-US" sz="2600" b="1">
                <a:latin typeface="Courier New" panose="02070309020205020404" pitchFamily="49" charset="0"/>
              </a:rPr>
              <a:t>// Compute the first area</a:t>
            </a:r>
          </a:p>
          <a:p>
            <a:pPr>
              <a:lnSpc>
                <a:spcPct val="90000"/>
              </a:lnSpc>
              <a:buFont typeface="Monotype Sorts" pitchFamily="2" charset="2"/>
              <a:buNone/>
            </a:pPr>
            <a:r>
              <a:rPr lang="en-US" altLang="en-US" sz="2600" b="1">
                <a:latin typeface="Courier New" panose="02070309020205020404" pitchFamily="49" charset="0"/>
              </a:rPr>
              <a:t>radius = 1.0;</a:t>
            </a:r>
          </a:p>
          <a:p>
            <a:pPr>
              <a:lnSpc>
                <a:spcPct val="90000"/>
              </a:lnSpc>
              <a:buFont typeface="Monotype Sorts" pitchFamily="2" charset="2"/>
              <a:buNone/>
            </a:pPr>
            <a:r>
              <a:rPr lang="en-US" altLang="en-US" sz="2600" b="1">
                <a:latin typeface="Courier New" panose="02070309020205020404" pitchFamily="49" charset="0"/>
              </a:rPr>
              <a:t>area = radius * radius * 3.14159;</a:t>
            </a:r>
          </a:p>
          <a:p>
            <a:pPr>
              <a:lnSpc>
                <a:spcPct val="90000"/>
              </a:lnSpc>
              <a:buFont typeface="Monotype Sorts" pitchFamily="2" charset="2"/>
              <a:buNone/>
            </a:pPr>
            <a:r>
              <a:rPr lang="en-US" altLang="en-US" sz="2600" b="1">
                <a:latin typeface="Courier New" panose="02070309020205020404" pitchFamily="49" charset="0"/>
              </a:rPr>
              <a:t>System.out.println("The area is “ + area + " for radius "+radius);</a:t>
            </a:r>
          </a:p>
          <a:p>
            <a:pPr>
              <a:lnSpc>
                <a:spcPct val="90000"/>
              </a:lnSpc>
              <a:buFont typeface="Monotype Sorts" pitchFamily="2" charset="2"/>
              <a:buNone/>
            </a:pPr>
            <a:endParaRPr lang="en-US" altLang="en-US" sz="2600" b="1">
              <a:latin typeface="Courier New" panose="02070309020205020404" pitchFamily="49" charset="0"/>
            </a:endParaRPr>
          </a:p>
          <a:p>
            <a:pPr>
              <a:lnSpc>
                <a:spcPct val="90000"/>
              </a:lnSpc>
              <a:buFont typeface="Monotype Sorts" pitchFamily="2" charset="2"/>
              <a:buNone/>
            </a:pPr>
            <a:r>
              <a:rPr lang="en-US" altLang="en-US" sz="2600" b="1">
                <a:latin typeface="Courier New" panose="02070309020205020404" pitchFamily="49" charset="0"/>
              </a:rPr>
              <a:t>// Compute the second area</a:t>
            </a:r>
          </a:p>
          <a:p>
            <a:pPr>
              <a:lnSpc>
                <a:spcPct val="90000"/>
              </a:lnSpc>
              <a:buFont typeface="Monotype Sorts" pitchFamily="2" charset="2"/>
              <a:buNone/>
            </a:pPr>
            <a:r>
              <a:rPr lang="en-US" altLang="en-US" sz="2600" b="1">
                <a:latin typeface="Courier New" panose="02070309020205020404" pitchFamily="49" charset="0"/>
              </a:rPr>
              <a:t>radius = 2.0;</a:t>
            </a:r>
          </a:p>
          <a:p>
            <a:pPr>
              <a:lnSpc>
                <a:spcPct val="90000"/>
              </a:lnSpc>
              <a:buFont typeface="Monotype Sorts" pitchFamily="2" charset="2"/>
              <a:buNone/>
            </a:pPr>
            <a:r>
              <a:rPr lang="en-US" altLang="en-US" sz="2600" b="1">
                <a:latin typeface="Courier New" panose="02070309020205020404" pitchFamily="49" charset="0"/>
              </a:rPr>
              <a:t>area = radius * radius * 3.14159;</a:t>
            </a:r>
          </a:p>
          <a:p>
            <a:pPr>
              <a:lnSpc>
                <a:spcPct val="90000"/>
              </a:lnSpc>
              <a:buFont typeface="Monotype Sorts" pitchFamily="2" charset="2"/>
              <a:buNone/>
            </a:pPr>
            <a:r>
              <a:rPr lang="en-US" altLang="en-US" sz="2600" b="1">
                <a:latin typeface="Courier New" panose="02070309020205020404" pitchFamily="49" charset="0"/>
              </a:rPr>
              <a:t>System.out.println("The area is “ + area + " for radius "+radius);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Which of the following identifiers are valid? Which are Java keywords?</a:t>
            </a:r>
            <a:br>
              <a:rPr lang="tr-TR" sz="2000" dirty="0">
                <a:latin typeface="Calibri" panose="020F0502020204030204" pitchFamily="34"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latin typeface="Consolas" panose="020B0609020204030204" pitchFamily="49" charset="0"/>
                <a:cs typeface="Calibri" panose="020F0502020204030204" pitchFamily="34" charset="0"/>
              </a:rPr>
              <a:t>miles, Test, a++, --a, 4#R, $4, #44, apps</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class</a:t>
            </a:r>
            <a:r>
              <a:rPr lang="en-US" sz="1600" dirty="0">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public</a:t>
            </a:r>
            <a:r>
              <a:rPr lang="en-US" sz="1600" dirty="0">
                <a:latin typeface="Consolas" panose="020B0609020204030204" pitchFamily="49" charset="0"/>
                <a:cs typeface="Calibri" panose="020F0502020204030204" pitchFamily="34" charset="0"/>
              </a:rPr>
              <a:t>, </a:t>
            </a:r>
            <a:r>
              <a:rPr lang="en-US" sz="1600" dirty="0">
                <a:solidFill>
                  <a:srgbClr val="0070C0"/>
                </a:solidFill>
                <a:latin typeface="Consolas" panose="020B0609020204030204" pitchFamily="49" charset="0"/>
                <a:cs typeface="Calibri" panose="020F0502020204030204" pitchFamily="34" charset="0"/>
              </a:rPr>
              <a:t>int</a:t>
            </a:r>
            <a:r>
              <a:rPr lang="en-US" sz="1600" dirty="0">
                <a:latin typeface="Consolas" panose="020B0609020204030204" pitchFamily="49" charset="0"/>
                <a:cs typeface="Calibri" panose="020F0502020204030204" pitchFamily="34" charset="0"/>
              </a:rPr>
              <a:t>, x, y, radius</a:t>
            </a: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Valid identifiers:</a:t>
            </a:r>
            <a:br>
              <a:rPr lang="tr-TR" sz="2000" dirty="0">
                <a:solidFill>
                  <a:srgbClr val="0070C0"/>
                </a:solidFill>
                <a:latin typeface="Calibri" panose="020F0502020204030204" pitchFamily="34"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miles, Test, $4, apps, x, y, </a:t>
            </a:r>
            <a:r>
              <a:rPr lang="tr-TR" sz="1600" dirty="0">
                <a:solidFill>
                  <a:srgbClr val="0070C0"/>
                </a:solidFill>
                <a:latin typeface="Consolas" panose="020B0609020204030204" pitchFamily="49" charset="0"/>
                <a:cs typeface="Calibri" panose="020F0502020204030204" pitchFamily="34" charset="0"/>
              </a:rPr>
              <a:t>r</a:t>
            </a:r>
            <a:r>
              <a:rPr lang="en-US" sz="1600" dirty="0" err="1">
                <a:solidFill>
                  <a:srgbClr val="0070C0"/>
                </a:solidFill>
                <a:latin typeface="Consolas" panose="020B0609020204030204" pitchFamily="49" charset="0"/>
                <a:cs typeface="Calibri" panose="020F0502020204030204" pitchFamily="34" charset="0"/>
              </a:rPr>
              <a:t>adius</a:t>
            </a:r>
            <a:br>
              <a:rPr lang="tr-TR" sz="2000" dirty="0">
                <a:solidFill>
                  <a:srgbClr val="0070C0"/>
                </a:solidFill>
                <a:latin typeface="Calibri" panose="020F0502020204030204" pitchFamily="34" charset="0"/>
                <a:cs typeface="Calibri" panose="020F0502020204030204" pitchFamily="34" charset="0"/>
              </a:rPr>
            </a:b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Invalid identifiers:</a:t>
            </a:r>
            <a:br>
              <a:rPr lang="tr-TR" sz="2000" dirty="0">
                <a:solidFill>
                  <a:srgbClr val="0070C0"/>
                </a:solidFill>
                <a:latin typeface="Calibri" panose="020F0502020204030204" pitchFamily="34"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a++, --a, 4#R, #44, class, public, int</a:t>
            </a:r>
            <a:br>
              <a:rPr lang="tr-TR" sz="2000" dirty="0">
                <a:solidFill>
                  <a:srgbClr val="0070C0"/>
                </a:solidFill>
                <a:latin typeface="Calibri" panose="020F0502020204030204" pitchFamily="34" charset="0"/>
                <a:cs typeface="Calibri" panose="020F0502020204030204" pitchFamily="34" charset="0"/>
              </a:rPr>
            </a:b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Keywords:</a:t>
            </a:r>
            <a:br>
              <a:rPr lang="tr-TR" sz="2000" dirty="0">
                <a:solidFill>
                  <a:srgbClr val="0070C0"/>
                </a:solidFill>
                <a:latin typeface="Calibri" panose="020F0502020204030204" pitchFamily="34"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class, public, int</a:t>
            </a:r>
            <a:endParaRPr lang="tr-TR" sz="20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68670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B7FB73A2-4C5F-4797-93B0-DF3152022E7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A96505-C9FD-4C19-A99F-9B99BDD3EF27}" type="slidenum">
              <a:rPr lang="en-US" altLang="en-US" sz="1400"/>
              <a:pPr>
                <a:spcBef>
                  <a:spcPct val="0"/>
                </a:spcBef>
                <a:buClrTx/>
                <a:buSzTx/>
                <a:buFontTx/>
                <a:buNone/>
              </a:pPr>
              <a:t>18</a:t>
            </a:fld>
            <a:endParaRPr lang="en-US" altLang="en-US" sz="1400"/>
          </a:p>
        </p:txBody>
      </p:sp>
      <p:sp>
        <p:nvSpPr>
          <p:cNvPr id="18435" name="Rectangle 2">
            <a:extLst>
              <a:ext uri="{FF2B5EF4-FFF2-40B4-BE49-F238E27FC236}">
                <a16:creationId xmlns:a16="http://schemas.microsoft.com/office/drawing/2014/main" id="{84EA001A-1159-434F-80DD-D4700C69DE4B}"/>
              </a:ext>
            </a:extLst>
          </p:cNvPr>
          <p:cNvSpPr>
            <a:spLocks noGrp="1" noChangeArrowheads="1"/>
          </p:cNvSpPr>
          <p:nvPr>
            <p:ph type="title"/>
          </p:nvPr>
        </p:nvSpPr>
        <p:spPr>
          <a:xfrm>
            <a:off x="685800" y="0"/>
            <a:ext cx="7772400" cy="1428750"/>
          </a:xfrm>
        </p:spPr>
        <p:txBody>
          <a:bodyPr/>
          <a:lstStyle/>
          <a:p>
            <a:r>
              <a:rPr lang="en-US" altLang="en-US"/>
              <a:t>Declaring Variables</a:t>
            </a:r>
          </a:p>
        </p:txBody>
      </p:sp>
      <p:sp>
        <p:nvSpPr>
          <p:cNvPr id="18436" name="Rectangle 3">
            <a:extLst>
              <a:ext uri="{FF2B5EF4-FFF2-40B4-BE49-F238E27FC236}">
                <a16:creationId xmlns:a16="http://schemas.microsoft.com/office/drawing/2014/main" id="{C828EF53-5878-4F85-B54A-8424E2B651B2}"/>
              </a:ext>
            </a:extLst>
          </p:cNvPr>
          <p:cNvSpPr>
            <a:spLocks noGrp="1" noChangeArrowheads="1"/>
          </p:cNvSpPr>
          <p:nvPr>
            <p:ph type="body" idx="1"/>
          </p:nvPr>
        </p:nvSpPr>
        <p:spPr>
          <a:xfrm>
            <a:off x="347663" y="1371600"/>
            <a:ext cx="8720137" cy="2914650"/>
          </a:xfrm>
        </p:spPr>
        <p:txBody>
          <a:bodyPr/>
          <a:lstStyle/>
          <a:p>
            <a:pPr>
              <a:lnSpc>
                <a:spcPct val="90000"/>
              </a:lnSpc>
              <a:buFont typeface="Monotype Sorts" pitchFamily="2" charset="2"/>
              <a:buNone/>
            </a:pPr>
            <a:r>
              <a:rPr lang="en-US" altLang="en-US" sz="2600" b="1">
                <a:latin typeface="Courier New" panose="02070309020205020404" pitchFamily="49" charset="0"/>
              </a:rPr>
              <a:t>int x;         // Declare x to be an</a:t>
            </a:r>
          </a:p>
          <a:p>
            <a:pPr>
              <a:lnSpc>
                <a:spcPct val="90000"/>
              </a:lnSpc>
              <a:buFont typeface="Monotype Sorts" pitchFamily="2" charset="2"/>
              <a:buNone/>
            </a:pPr>
            <a:r>
              <a:rPr lang="en-US" altLang="en-US" sz="2600" b="1">
                <a:latin typeface="Courier New" panose="02070309020205020404" pitchFamily="49" charset="0"/>
              </a:rPr>
              <a:t>               // integer variable;</a:t>
            </a:r>
          </a:p>
          <a:p>
            <a:pPr>
              <a:lnSpc>
                <a:spcPct val="90000"/>
              </a:lnSpc>
              <a:spcBef>
                <a:spcPct val="50000"/>
              </a:spcBef>
              <a:buFont typeface="Monotype Sorts" pitchFamily="2" charset="2"/>
              <a:buNone/>
            </a:pPr>
            <a:r>
              <a:rPr lang="en-US" altLang="en-US" sz="2600" b="1">
                <a:latin typeface="Courier New" panose="02070309020205020404" pitchFamily="49" charset="0"/>
              </a:rPr>
              <a:t>double radius; // Declare radius to</a:t>
            </a:r>
          </a:p>
          <a:p>
            <a:pPr>
              <a:lnSpc>
                <a:spcPct val="90000"/>
              </a:lnSpc>
              <a:buFont typeface="Monotype Sorts" pitchFamily="2" charset="2"/>
              <a:buNone/>
            </a:pPr>
            <a:r>
              <a:rPr lang="en-US" altLang="en-US" sz="2600" b="1">
                <a:latin typeface="Courier New" panose="02070309020205020404" pitchFamily="49" charset="0"/>
              </a:rPr>
              <a:t>               // be a double variable;</a:t>
            </a:r>
          </a:p>
          <a:p>
            <a:pPr>
              <a:lnSpc>
                <a:spcPct val="90000"/>
              </a:lnSpc>
              <a:spcBef>
                <a:spcPct val="50000"/>
              </a:spcBef>
              <a:buFont typeface="Monotype Sorts" pitchFamily="2" charset="2"/>
              <a:buNone/>
            </a:pPr>
            <a:r>
              <a:rPr lang="en-US" altLang="en-US" sz="2600" b="1">
                <a:latin typeface="Courier New" panose="02070309020205020404" pitchFamily="49" charset="0"/>
              </a:rPr>
              <a:t>char a;        // Declare a to be a</a:t>
            </a:r>
          </a:p>
          <a:p>
            <a:pPr>
              <a:lnSpc>
                <a:spcPct val="90000"/>
              </a:lnSpc>
              <a:buFont typeface="Monotype Sorts" pitchFamily="2" charset="2"/>
              <a:buNone/>
            </a:pPr>
            <a:r>
              <a:rPr lang="en-US" altLang="en-US" sz="2600" b="1">
                <a:latin typeface="Courier New" panose="02070309020205020404" pitchFamily="49" charset="0"/>
              </a:rPr>
              <a:t>               // character variable;</a:t>
            </a:r>
            <a:endParaRPr lang="en-US" altLang="en-US" sz="2800" b="1">
              <a:latin typeface="Courier New" panose="02070309020205020404" pitchFamily="49"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B0B1108A-F521-4288-9DE1-DF4FDE06154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2764C9-6C33-4F3D-A162-D018CF3EDF8C}" type="slidenum">
              <a:rPr lang="en-US" altLang="en-US" sz="1400"/>
              <a:pPr>
                <a:spcBef>
                  <a:spcPct val="0"/>
                </a:spcBef>
                <a:buClrTx/>
                <a:buSzTx/>
                <a:buFontTx/>
                <a:buNone/>
              </a:pPr>
              <a:t>19</a:t>
            </a:fld>
            <a:endParaRPr lang="en-US" altLang="en-US" sz="1400"/>
          </a:p>
        </p:txBody>
      </p:sp>
      <p:sp>
        <p:nvSpPr>
          <p:cNvPr id="19459" name="Rectangle 2">
            <a:extLst>
              <a:ext uri="{FF2B5EF4-FFF2-40B4-BE49-F238E27FC236}">
                <a16:creationId xmlns:a16="http://schemas.microsoft.com/office/drawing/2014/main" id="{1434B076-FBE4-40FF-9C4A-FB1F00DD3F44}"/>
              </a:ext>
            </a:extLst>
          </p:cNvPr>
          <p:cNvSpPr>
            <a:spLocks noGrp="1" noChangeArrowheads="1"/>
          </p:cNvSpPr>
          <p:nvPr>
            <p:ph type="title"/>
          </p:nvPr>
        </p:nvSpPr>
        <p:spPr>
          <a:xfrm>
            <a:off x="685800" y="0"/>
            <a:ext cx="7772400" cy="1428750"/>
          </a:xfrm>
        </p:spPr>
        <p:txBody>
          <a:bodyPr/>
          <a:lstStyle/>
          <a:p>
            <a:r>
              <a:rPr lang="en-US" altLang="en-US"/>
              <a:t>Assignment Statements</a:t>
            </a:r>
            <a:endParaRPr lang="en-US" altLang="en-US" b="1"/>
          </a:p>
        </p:txBody>
      </p:sp>
      <p:sp>
        <p:nvSpPr>
          <p:cNvPr id="19460" name="Rectangle 3">
            <a:extLst>
              <a:ext uri="{FF2B5EF4-FFF2-40B4-BE49-F238E27FC236}">
                <a16:creationId xmlns:a16="http://schemas.microsoft.com/office/drawing/2014/main" id="{79BA155C-3846-4359-815E-2EB5C797D96A}"/>
              </a:ext>
            </a:extLst>
          </p:cNvPr>
          <p:cNvSpPr>
            <a:spLocks noGrp="1" noChangeArrowheads="1"/>
          </p:cNvSpPr>
          <p:nvPr>
            <p:ph type="body" idx="1"/>
          </p:nvPr>
        </p:nvSpPr>
        <p:spPr>
          <a:xfrm>
            <a:off x="309563" y="1371600"/>
            <a:ext cx="8529637" cy="2990850"/>
          </a:xfrm>
        </p:spPr>
        <p:txBody>
          <a:bodyPr/>
          <a:lstStyle/>
          <a:p>
            <a:pPr>
              <a:spcAft>
                <a:spcPct val="25000"/>
              </a:spcAft>
              <a:buFont typeface="Monotype Sorts" pitchFamily="2" charset="2"/>
              <a:buNone/>
            </a:pPr>
            <a:r>
              <a:rPr lang="en-US" altLang="en-US" sz="2600" b="1">
                <a:latin typeface="Courier New" panose="02070309020205020404" pitchFamily="49" charset="0"/>
              </a:rPr>
              <a:t>x = 1;          // Assign 1 to x;</a:t>
            </a:r>
          </a:p>
          <a:p>
            <a:pPr>
              <a:spcBef>
                <a:spcPct val="50000"/>
              </a:spcBef>
              <a:buFont typeface="Monotype Sorts" pitchFamily="2" charset="2"/>
              <a:buNone/>
            </a:pPr>
            <a:r>
              <a:rPr lang="en-US" altLang="en-US" sz="2600" b="1">
                <a:latin typeface="Courier New" panose="02070309020205020404" pitchFamily="49" charset="0"/>
              </a:rPr>
              <a:t>radius = 1.0;   // Assign 1.0 to radius;</a:t>
            </a:r>
          </a:p>
          <a:p>
            <a:pPr>
              <a:spcBef>
                <a:spcPct val="50000"/>
              </a:spcBef>
              <a:buFont typeface="Monotype Sorts" pitchFamily="2" charset="2"/>
              <a:buNone/>
            </a:pPr>
            <a:r>
              <a:rPr lang="en-US" altLang="en-US" sz="2600" b="1">
                <a:latin typeface="Courier New" panose="02070309020205020404" pitchFamily="49" charset="0"/>
              </a:rPr>
              <a:t>a = 'A';        // Assign 'A' to a;</a:t>
            </a:r>
            <a:br>
              <a:rPr lang="en-US" altLang="en-US" sz="2800">
                <a:latin typeface="Courier New" panose="02070309020205020404" pitchFamily="49" charset="0"/>
              </a:rPr>
            </a:br>
            <a:endParaRPr lang="en-US" altLang="en-US" sz="4400">
              <a:solidFill>
                <a:schemeClr val="tx2"/>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6BB8CEBA-CE84-45C2-98E9-53B4422213C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D9F310-0D87-4E3A-AED9-562E49083465}"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CF34990F-633F-4BEF-AE3B-89A4030D2956}"/>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5124" name="Rectangle 3">
            <a:extLst>
              <a:ext uri="{FF2B5EF4-FFF2-40B4-BE49-F238E27FC236}">
                <a16:creationId xmlns:a16="http://schemas.microsoft.com/office/drawing/2014/main" id="{3E7081CF-B0FE-4DF4-AB35-6CD731FE6B98}"/>
              </a:ext>
            </a:extLst>
          </p:cNvPr>
          <p:cNvSpPr>
            <a:spLocks noGrp="1" noChangeArrowheads="1"/>
          </p:cNvSpPr>
          <p:nvPr>
            <p:ph type="body" idx="1"/>
          </p:nvPr>
        </p:nvSpPr>
        <p:spPr>
          <a:xfrm>
            <a:off x="304800" y="1371600"/>
            <a:ext cx="8610600" cy="4114800"/>
          </a:xfrm>
        </p:spPr>
        <p:txBody>
          <a:bodyPr/>
          <a:lstStyle/>
          <a:p>
            <a:pPr marL="0" indent="0">
              <a:buFont typeface="Monotype Sorts" pitchFamily="2" charset="2"/>
              <a:buNone/>
            </a:pPr>
            <a:r>
              <a:rPr lang="en-US" altLang="en-US"/>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Identify and fix the errors in the following code:</a:t>
            </a: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1  </a:t>
            </a:r>
            <a:r>
              <a:rPr lang="en-US" sz="1600" dirty="0">
                <a:solidFill>
                  <a:srgbClr val="0070C0"/>
                </a:solidFill>
                <a:latin typeface="Consolas" panose="020B0609020204030204" pitchFamily="49" charset="0"/>
                <a:cs typeface="Calibri" panose="020F0502020204030204" pitchFamily="34" charset="0"/>
              </a:rPr>
              <a:t>public class </a:t>
            </a:r>
            <a:r>
              <a:rPr lang="en-US" sz="1600" dirty="0">
                <a:latin typeface="Consolas" panose="020B0609020204030204" pitchFamily="49" charset="0"/>
                <a:cs typeface="Calibri" panose="020F0502020204030204" pitchFamily="34" charset="0"/>
              </a:rPr>
              <a:t>Test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2    </a:t>
            </a:r>
            <a:r>
              <a:rPr lang="en-US" sz="1600" dirty="0">
                <a:solidFill>
                  <a:srgbClr val="0070C0"/>
                </a:solidFill>
                <a:latin typeface="Consolas" panose="020B0609020204030204" pitchFamily="49" charset="0"/>
                <a:cs typeface="Calibri" panose="020F0502020204030204" pitchFamily="34" charset="0"/>
              </a:rPr>
              <a:t>public static void </a:t>
            </a:r>
            <a:r>
              <a:rPr lang="en-US" sz="1600" dirty="0">
                <a:latin typeface="Consolas" panose="020B0609020204030204" pitchFamily="49" charset="0"/>
                <a:cs typeface="Calibri" panose="020F0502020204030204" pitchFamily="34" charset="0"/>
              </a:rPr>
              <a:t>main(String[] </a:t>
            </a:r>
            <a:r>
              <a:rPr lang="en-US" sz="1600" dirty="0" err="1">
                <a:latin typeface="Consolas" panose="020B0609020204030204" pitchFamily="49" charset="0"/>
                <a:cs typeface="Calibri" panose="020F0502020204030204" pitchFamily="34" charset="0"/>
              </a:rPr>
              <a:t>args</a:t>
            </a:r>
            <a:r>
              <a:rPr lang="en-US"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3      </a:t>
            </a:r>
            <a:r>
              <a:rPr lang="en-US" sz="1600" dirty="0">
                <a:solidFill>
                  <a:srgbClr val="0070C0"/>
                </a:solidFill>
                <a:latin typeface="Consolas" panose="020B0609020204030204" pitchFamily="49" charset="0"/>
                <a:cs typeface="Calibri" panose="020F0502020204030204" pitchFamily="34" charset="0"/>
              </a:rPr>
              <a:t>int</a:t>
            </a:r>
            <a:r>
              <a:rPr lang="en-US" sz="1600" dirty="0">
                <a:latin typeface="Consolas" panose="020B0609020204030204" pitchFamily="49" charset="0"/>
                <a:cs typeface="Calibri" panose="020F0502020204030204" pitchFamily="34" charset="0"/>
              </a:rPr>
              <a: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k + 2;</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4      </a:t>
            </a: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5    }</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6  }</a:t>
            </a: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Line 3: k is undefined.</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16115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CCB8DFB6-AA79-4004-8864-67D11AC22E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B7C189-917B-4C49-83A7-C922E36697C5}" type="slidenum">
              <a:rPr lang="en-US" altLang="en-US" sz="1400"/>
              <a:pPr>
                <a:spcBef>
                  <a:spcPct val="0"/>
                </a:spcBef>
                <a:buClrTx/>
                <a:buSzTx/>
                <a:buFontTx/>
                <a:buNone/>
              </a:pPr>
              <a:t>21</a:t>
            </a:fld>
            <a:endParaRPr lang="en-US" altLang="en-US" sz="1400"/>
          </a:p>
        </p:txBody>
      </p:sp>
      <p:sp>
        <p:nvSpPr>
          <p:cNvPr id="20483" name="Rectangle 2">
            <a:extLst>
              <a:ext uri="{FF2B5EF4-FFF2-40B4-BE49-F238E27FC236}">
                <a16:creationId xmlns:a16="http://schemas.microsoft.com/office/drawing/2014/main" id="{5A6C75F8-7843-4569-8760-437B2A0458DD}"/>
              </a:ext>
            </a:extLst>
          </p:cNvPr>
          <p:cNvSpPr>
            <a:spLocks noGrp="1" noChangeArrowheads="1"/>
          </p:cNvSpPr>
          <p:nvPr>
            <p:ph type="title"/>
          </p:nvPr>
        </p:nvSpPr>
        <p:spPr>
          <a:xfrm>
            <a:off x="685800" y="228600"/>
            <a:ext cx="7772400" cy="1676400"/>
          </a:xfrm>
        </p:spPr>
        <p:txBody>
          <a:bodyPr/>
          <a:lstStyle/>
          <a:p>
            <a:r>
              <a:rPr lang="en-US" altLang="en-US"/>
              <a:t>Declaring and Initializing</a:t>
            </a:r>
            <a:br>
              <a:rPr lang="en-US" altLang="en-US"/>
            </a:br>
            <a:r>
              <a:rPr lang="en-US" altLang="en-US"/>
              <a:t>in One Step</a:t>
            </a:r>
            <a:endParaRPr lang="en-US" altLang="en-US" sz="3600" b="1"/>
          </a:p>
        </p:txBody>
      </p:sp>
      <p:sp>
        <p:nvSpPr>
          <p:cNvPr id="20484" name="Rectangle 3">
            <a:extLst>
              <a:ext uri="{FF2B5EF4-FFF2-40B4-BE49-F238E27FC236}">
                <a16:creationId xmlns:a16="http://schemas.microsoft.com/office/drawing/2014/main" id="{D03D2D1C-6877-48EA-9777-FEFA9D807224}"/>
              </a:ext>
            </a:extLst>
          </p:cNvPr>
          <p:cNvSpPr>
            <a:spLocks noGrp="1" noChangeArrowheads="1"/>
          </p:cNvSpPr>
          <p:nvPr>
            <p:ph type="body" idx="1"/>
          </p:nvPr>
        </p:nvSpPr>
        <p:spPr>
          <a:xfrm>
            <a:off x="685800" y="2057400"/>
            <a:ext cx="6324600" cy="3373438"/>
          </a:xfrm>
        </p:spPr>
        <p:txBody>
          <a:bodyPr/>
          <a:lstStyle/>
          <a:p>
            <a:r>
              <a:rPr lang="en-US" altLang="en-US" sz="3000" b="1">
                <a:latin typeface="Courier New" panose="02070309020205020404" pitchFamily="49" charset="0"/>
              </a:rPr>
              <a:t>int x = 1;</a:t>
            </a:r>
          </a:p>
          <a:p>
            <a:pPr>
              <a:spcBef>
                <a:spcPct val="50000"/>
              </a:spcBef>
            </a:pPr>
            <a:r>
              <a:rPr lang="en-US" altLang="en-US" sz="3000" b="1">
                <a:latin typeface="Courier New" panose="02070309020205020404" pitchFamily="49" charset="0"/>
              </a:rPr>
              <a:t>double d = 1.4;</a:t>
            </a:r>
          </a:p>
          <a:p>
            <a:pPr>
              <a:spcBef>
                <a:spcPct val="50000"/>
              </a:spcBef>
              <a:buFont typeface="Monotype Sorts" pitchFamily="2" charset="2"/>
              <a:buNone/>
            </a:pPr>
            <a:endParaRPr lang="en-US" altLang="en-US" sz="2800">
              <a:latin typeface="Courier New" panose="02070309020205020404" pitchFamily="49"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600" dirty="0">
                <a:latin typeface="Calibri" panose="020F0502020204030204" pitchFamily="34" charset="0"/>
                <a:cs typeface="Calibri" panose="020F0502020204030204" pitchFamily="34" charset="0"/>
              </a:rPr>
              <a:t>Identify and fix the errors in the following code:</a:t>
            </a:r>
            <a:br>
              <a:rPr lang="tr-TR" sz="1600" dirty="0">
                <a:latin typeface="Calibri" panose="020F0502020204030204" pitchFamily="34" charset="0"/>
                <a:cs typeface="Calibri" panose="020F0502020204030204" pitchFamily="34" charset="0"/>
              </a:rPr>
            </a:br>
            <a:r>
              <a:rPr lang="en-US" sz="1400" dirty="0">
                <a:latin typeface="Consolas" panose="020B0609020204030204" pitchFamily="49" charset="0"/>
                <a:cs typeface="Calibri" panose="020F0502020204030204" pitchFamily="34" charset="0"/>
              </a:rPr>
              <a:t>1  </a:t>
            </a:r>
            <a:r>
              <a:rPr lang="en-US" sz="1400" dirty="0">
                <a:solidFill>
                  <a:srgbClr val="0070C0"/>
                </a:solidFill>
                <a:latin typeface="Consolas" panose="020B0609020204030204" pitchFamily="49" charset="0"/>
                <a:cs typeface="Calibri" panose="020F0502020204030204" pitchFamily="34" charset="0"/>
              </a:rPr>
              <a:t>public class </a:t>
            </a:r>
            <a:r>
              <a:rPr lang="en-US" sz="1400" dirty="0">
                <a:latin typeface="Consolas" panose="020B0609020204030204" pitchFamily="49" charset="0"/>
                <a:cs typeface="Calibri" panose="020F0502020204030204" pitchFamily="34" charset="0"/>
              </a:rPr>
              <a:t>Test {</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2    </a:t>
            </a:r>
            <a:r>
              <a:rPr lang="en-US" sz="1400" dirty="0">
                <a:solidFill>
                  <a:srgbClr val="0070C0"/>
                </a:solidFill>
                <a:latin typeface="Consolas" panose="020B0609020204030204" pitchFamily="49" charset="0"/>
                <a:cs typeface="Calibri" panose="020F0502020204030204" pitchFamily="34" charset="0"/>
              </a:rPr>
              <a:t>public static void </a:t>
            </a:r>
            <a:r>
              <a:rPr lang="en-US" sz="1400" dirty="0">
                <a:latin typeface="Consolas" panose="020B0609020204030204" pitchFamily="49" charset="0"/>
                <a:cs typeface="Calibri" panose="020F0502020204030204" pitchFamily="34" charset="0"/>
              </a:rPr>
              <a:t>main(String[] </a:t>
            </a:r>
            <a:r>
              <a:rPr lang="en-US" sz="1400" dirty="0" err="1">
                <a:latin typeface="Consolas" panose="020B0609020204030204" pitchFamily="49" charset="0"/>
                <a:cs typeface="Calibri" panose="020F0502020204030204" pitchFamily="34" charset="0"/>
              </a:rPr>
              <a:t>args</a:t>
            </a:r>
            <a:r>
              <a:rPr lang="en-US" sz="1400" dirty="0">
                <a:latin typeface="Consolas" panose="020B0609020204030204" pitchFamily="49" charset="0"/>
                <a:cs typeface="Calibri" panose="020F0502020204030204" pitchFamily="34" charset="0"/>
              </a:rPr>
              <a:t>) {</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3      </a:t>
            </a:r>
            <a:r>
              <a:rPr lang="en-US" sz="1400" dirty="0">
                <a:solidFill>
                  <a:srgbClr val="0070C0"/>
                </a:solidFill>
                <a:latin typeface="Consolas" panose="020B0609020204030204" pitchFamily="49" charset="0"/>
                <a:cs typeface="Calibri" panose="020F0502020204030204" pitchFamily="34" charset="0"/>
              </a:rPr>
              <a:t>int</a:t>
            </a:r>
            <a:r>
              <a:rPr lang="en-US" sz="1400" dirty="0">
                <a:latin typeface="Consolas" panose="020B0609020204030204" pitchFamily="49" charset="0"/>
                <a:cs typeface="Calibri" panose="020F0502020204030204" pitchFamily="34" charset="0"/>
              </a:rPr>
              <a:t> </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 j = k = 2;</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4      </a:t>
            </a:r>
            <a:r>
              <a:rPr lang="en-US" sz="1400" dirty="0" err="1">
                <a:latin typeface="Consolas" panose="020B0609020204030204" pitchFamily="49" charset="0"/>
                <a:cs typeface="Calibri" panose="020F0502020204030204" pitchFamily="34" charset="0"/>
              </a:rPr>
              <a:t>System.out.println</a:t>
            </a:r>
            <a:r>
              <a:rPr lang="en-US" sz="1400" dirty="0">
                <a:latin typeface="Consolas" panose="020B0609020204030204" pitchFamily="49" charset="0"/>
                <a:cs typeface="Calibri" panose="020F0502020204030204" pitchFamily="34" charset="0"/>
              </a:rPr>
              <a:t>(</a:t>
            </a:r>
            <a:r>
              <a:rPr lang="en-US" sz="1400" dirty="0" err="1">
                <a:latin typeface="Consolas" panose="020B0609020204030204" pitchFamily="49" charset="0"/>
                <a:cs typeface="Calibri" panose="020F0502020204030204" pitchFamily="34" charset="0"/>
              </a:rPr>
              <a:t>i</a:t>
            </a:r>
            <a:r>
              <a:rPr lang="en-US" sz="1400" dirty="0">
                <a:latin typeface="Consolas" panose="020B0609020204030204" pitchFamily="49" charset="0"/>
                <a:cs typeface="Calibri" panose="020F0502020204030204" pitchFamily="34" charset="0"/>
              </a:rPr>
              <a:t> + " " + j + " " + k);</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5    }</a:t>
            </a:r>
            <a:br>
              <a:rPr lang="tr-TR" sz="1400" dirty="0">
                <a:latin typeface="Consolas" panose="020B0609020204030204" pitchFamily="49" charset="0"/>
                <a:cs typeface="Calibri" panose="020F0502020204030204" pitchFamily="34" charset="0"/>
              </a:rPr>
            </a:br>
            <a:r>
              <a:rPr lang="en-US" sz="1400" dirty="0">
                <a:latin typeface="Consolas" panose="020B0609020204030204" pitchFamily="49" charset="0"/>
                <a:cs typeface="Calibri" panose="020F0502020204030204" pitchFamily="34" charset="0"/>
              </a:rPr>
              <a:t>6  }</a:t>
            </a:r>
            <a:endParaRPr lang="tr-TR" sz="1400" dirty="0">
              <a:latin typeface="Consolas" panose="020B0609020204030204" pitchFamily="49" charset="0"/>
              <a:cs typeface="Calibri" panose="020F0502020204030204" pitchFamily="34" charset="0"/>
            </a:endParaRPr>
          </a:p>
          <a:p>
            <a:pPr marL="0" indent="0">
              <a:buNone/>
            </a:pPr>
            <a:r>
              <a:rPr lang="tr-TR" sz="16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alibri" panose="020F0502020204030204" pitchFamily="34" charset="0"/>
                <a:cs typeface="Calibri" panose="020F0502020204030204" pitchFamily="34" charset="0"/>
              </a:rPr>
              <a:t>Note that the statement int </a:t>
            </a:r>
            <a:r>
              <a:rPr lang="en-US" sz="1600" dirty="0" err="1">
                <a:solidFill>
                  <a:srgbClr val="0070C0"/>
                </a:solidFill>
                <a:latin typeface="Calibri" panose="020F0502020204030204" pitchFamily="34" charset="0"/>
                <a:cs typeface="Calibri" panose="020F0502020204030204" pitchFamily="34" charset="0"/>
              </a:rPr>
              <a:t>i</a:t>
            </a:r>
            <a:r>
              <a:rPr lang="en-US" sz="1600" dirty="0">
                <a:solidFill>
                  <a:srgbClr val="0070C0"/>
                </a:solidFill>
                <a:latin typeface="Calibri" panose="020F0502020204030204" pitchFamily="34" charset="0"/>
                <a:cs typeface="Calibri" panose="020F0502020204030204" pitchFamily="34" charset="0"/>
              </a:rPr>
              <a:t> = j = k = 2 in line 3 only declares </a:t>
            </a:r>
            <a:r>
              <a:rPr lang="en-US" sz="1600" dirty="0" err="1">
                <a:solidFill>
                  <a:srgbClr val="0070C0"/>
                </a:solidFill>
                <a:latin typeface="Calibri" panose="020F0502020204030204" pitchFamily="34" charset="0"/>
                <a:cs typeface="Calibri" panose="020F0502020204030204" pitchFamily="34" charset="0"/>
              </a:rPr>
              <a:t>i</a:t>
            </a:r>
            <a:r>
              <a:rPr lang="en-US" sz="1600" dirty="0">
                <a:solidFill>
                  <a:srgbClr val="0070C0"/>
                </a:solidFill>
                <a:latin typeface="Calibri" panose="020F0502020204030204" pitchFamily="34" charset="0"/>
                <a:cs typeface="Calibri" panose="020F0502020204030204" pitchFamily="34" charset="0"/>
              </a:rPr>
              <a:t>. j and k are not declared. The following line would declare </a:t>
            </a:r>
            <a:r>
              <a:rPr lang="en-US" sz="1600" dirty="0" err="1">
                <a:solidFill>
                  <a:srgbClr val="0070C0"/>
                </a:solidFill>
                <a:latin typeface="Calibri" panose="020F0502020204030204" pitchFamily="34" charset="0"/>
                <a:cs typeface="Calibri" panose="020F0502020204030204" pitchFamily="34" charset="0"/>
              </a:rPr>
              <a:t>i</a:t>
            </a:r>
            <a:r>
              <a:rPr lang="en-US" sz="1600" dirty="0">
                <a:solidFill>
                  <a:srgbClr val="0070C0"/>
                </a:solidFill>
                <a:latin typeface="Calibri" panose="020F0502020204030204" pitchFamily="34" charset="0"/>
                <a:cs typeface="Calibri" panose="020F0502020204030204" pitchFamily="34" charset="0"/>
              </a:rPr>
              <a:t>, j, and k:</a:t>
            </a:r>
            <a:br>
              <a:rPr lang="tr-TR" sz="1600" dirty="0">
                <a:solidFill>
                  <a:srgbClr val="0070C0"/>
                </a:solidFill>
                <a:latin typeface="Calibri" panose="020F0502020204030204" pitchFamily="34"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i</a:t>
            </a:r>
            <a:r>
              <a:rPr lang="en-US" sz="1400" dirty="0" err="1">
                <a:solidFill>
                  <a:srgbClr val="0070C0"/>
                </a:solidFill>
                <a:latin typeface="Consolas" panose="020B0609020204030204" pitchFamily="49" charset="0"/>
                <a:cs typeface="Calibri" panose="020F0502020204030204" pitchFamily="34" charset="0"/>
              </a:rPr>
              <a:t>nt</a:t>
            </a:r>
            <a:r>
              <a:rPr lang="en-US" sz="1400" dirty="0">
                <a:solidFill>
                  <a:srgbClr val="0070C0"/>
                </a:solidFill>
                <a:latin typeface="Consolas" panose="020B0609020204030204" pitchFamily="49" charset="0"/>
                <a:cs typeface="Calibri" panose="020F0502020204030204" pitchFamily="34" charset="0"/>
              </a:rPr>
              <a:t>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j, k;</a:t>
            </a:r>
            <a:br>
              <a:rPr lang="tr-TR" sz="14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alibri" panose="020F0502020204030204" pitchFamily="34" charset="0"/>
                <a:cs typeface="Calibri" panose="020F0502020204030204" pitchFamily="34" charset="0"/>
              </a:rPr>
              <a:t>To fix the error, change line 3 to</a:t>
            </a:r>
            <a:br>
              <a:rPr lang="tr-TR" sz="1600" dirty="0">
                <a:solidFill>
                  <a:srgbClr val="0070C0"/>
                </a:solidFill>
                <a:latin typeface="Calibri" panose="020F0502020204030204" pitchFamily="34"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i</a:t>
            </a:r>
            <a:r>
              <a:rPr lang="en-US" sz="1400" dirty="0" err="1">
                <a:solidFill>
                  <a:srgbClr val="0070C0"/>
                </a:solidFill>
                <a:latin typeface="Consolas" panose="020B0609020204030204" pitchFamily="49" charset="0"/>
                <a:cs typeface="Calibri" panose="020F0502020204030204" pitchFamily="34" charset="0"/>
              </a:rPr>
              <a:t>nt</a:t>
            </a:r>
            <a:r>
              <a:rPr lang="en-US" sz="1400" dirty="0">
                <a:solidFill>
                  <a:srgbClr val="0070C0"/>
                </a:solidFill>
                <a:latin typeface="Consolas" panose="020B0609020204030204" pitchFamily="49" charset="0"/>
                <a:cs typeface="Calibri" panose="020F0502020204030204" pitchFamily="34" charset="0"/>
              </a:rPr>
              <a:t> j, k;</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i</a:t>
            </a:r>
            <a:r>
              <a:rPr lang="en-US" sz="1400" dirty="0" err="1">
                <a:solidFill>
                  <a:srgbClr val="0070C0"/>
                </a:solidFill>
                <a:latin typeface="Consolas" panose="020B0609020204030204" pitchFamily="49" charset="0"/>
                <a:cs typeface="Calibri" panose="020F0502020204030204" pitchFamily="34" charset="0"/>
              </a:rPr>
              <a:t>nt</a:t>
            </a:r>
            <a:r>
              <a:rPr lang="en-US" sz="1400" dirty="0">
                <a:solidFill>
                  <a:srgbClr val="0070C0"/>
                </a:solidFill>
                <a:latin typeface="Consolas" panose="020B0609020204030204" pitchFamily="49" charset="0"/>
                <a:cs typeface="Calibri" panose="020F0502020204030204" pitchFamily="34" charset="0"/>
              </a:rPr>
              <a:t>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 j = k = 2;</a:t>
            </a:r>
            <a:br>
              <a:rPr lang="tr-TR" sz="14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alibri" panose="020F0502020204030204" pitchFamily="34" charset="0"/>
                <a:cs typeface="Calibri" panose="020F0502020204030204" pitchFamily="34" charset="0"/>
              </a:rPr>
              <a:t>or</a:t>
            </a:r>
            <a:br>
              <a:rPr lang="tr-TR" sz="1600" dirty="0">
                <a:solidFill>
                  <a:srgbClr val="0070C0"/>
                </a:solidFill>
                <a:latin typeface="Calibri" panose="020F0502020204030204" pitchFamily="34"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i</a:t>
            </a:r>
            <a:r>
              <a:rPr lang="en-US" sz="1400" dirty="0" err="1">
                <a:solidFill>
                  <a:srgbClr val="0070C0"/>
                </a:solidFill>
                <a:latin typeface="Consolas" panose="020B0609020204030204" pitchFamily="49" charset="0"/>
                <a:cs typeface="Calibri" panose="020F0502020204030204" pitchFamily="34" charset="0"/>
              </a:rPr>
              <a:t>nt</a:t>
            </a:r>
            <a:r>
              <a:rPr lang="en-US" sz="1400" dirty="0">
                <a:solidFill>
                  <a:srgbClr val="0070C0"/>
                </a:solidFill>
                <a:latin typeface="Consolas" panose="020B0609020204030204" pitchFamily="49" charset="0"/>
                <a:cs typeface="Calibri" panose="020F0502020204030204" pitchFamily="34" charset="0"/>
              </a:rPr>
              <a:t>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 2;</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int j = 2;</a:t>
            </a:r>
            <a:br>
              <a:rPr lang="tr-TR" sz="1400" dirty="0">
                <a:solidFill>
                  <a:srgbClr val="0070C0"/>
                </a:solidFill>
                <a:latin typeface="Consolas" panose="020B0609020204030204" pitchFamily="49"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a:t>
            </a:r>
            <a:r>
              <a:rPr lang="en-US" sz="1400" dirty="0">
                <a:solidFill>
                  <a:srgbClr val="0070C0"/>
                </a:solidFill>
                <a:latin typeface="Consolas" panose="020B0609020204030204" pitchFamily="49" charset="0"/>
                <a:cs typeface="Calibri" panose="020F0502020204030204" pitchFamily="34" charset="0"/>
              </a:rPr>
              <a:t>int k = 2;</a:t>
            </a:r>
            <a:br>
              <a:rPr lang="tr-TR" sz="14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alibri" panose="020F0502020204030204" pitchFamily="34" charset="0"/>
                <a:cs typeface="Calibri" panose="020F0502020204030204" pitchFamily="34" charset="0"/>
              </a:rPr>
              <a:t>or</a:t>
            </a:r>
            <a:br>
              <a:rPr lang="tr-TR" sz="1600" dirty="0">
                <a:solidFill>
                  <a:srgbClr val="0070C0"/>
                </a:solidFill>
                <a:latin typeface="Calibri" panose="020F0502020204030204" pitchFamily="34" charset="0"/>
                <a:cs typeface="Calibri" panose="020F0502020204030204" pitchFamily="34" charset="0"/>
              </a:rPr>
            </a:br>
            <a:r>
              <a:rPr lang="tr-TR" sz="1400" dirty="0">
                <a:solidFill>
                  <a:srgbClr val="0070C0"/>
                </a:solidFill>
                <a:latin typeface="Consolas" panose="020B0609020204030204" pitchFamily="49" charset="0"/>
                <a:cs typeface="Calibri" panose="020F0502020204030204" pitchFamily="34" charset="0"/>
              </a:rPr>
              <a:t>  i</a:t>
            </a:r>
            <a:r>
              <a:rPr lang="en-US" sz="1400" dirty="0" err="1">
                <a:solidFill>
                  <a:srgbClr val="0070C0"/>
                </a:solidFill>
                <a:latin typeface="Consolas" panose="020B0609020204030204" pitchFamily="49" charset="0"/>
                <a:cs typeface="Calibri" panose="020F0502020204030204" pitchFamily="34" charset="0"/>
              </a:rPr>
              <a:t>nt</a:t>
            </a:r>
            <a:r>
              <a:rPr lang="en-US" sz="1400" dirty="0">
                <a:solidFill>
                  <a:srgbClr val="0070C0"/>
                </a:solidFill>
                <a:latin typeface="Consolas" panose="020B0609020204030204" pitchFamily="49" charset="0"/>
                <a:cs typeface="Calibri" panose="020F0502020204030204" pitchFamily="34" charset="0"/>
              </a:rPr>
              <a:t> </a:t>
            </a:r>
            <a:r>
              <a:rPr lang="en-US" sz="1400" dirty="0" err="1">
                <a:solidFill>
                  <a:srgbClr val="0070C0"/>
                </a:solidFill>
                <a:latin typeface="Consolas" panose="020B0609020204030204" pitchFamily="49" charset="0"/>
                <a:cs typeface="Calibri" panose="020F0502020204030204" pitchFamily="34" charset="0"/>
              </a:rPr>
              <a:t>i</a:t>
            </a:r>
            <a:r>
              <a:rPr lang="en-US" sz="1400" dirty="0">
                <a:solidFill>
                  <a:srgbClr val="0070C0"/>
                </a:solidFill>
                <a:latin typeface="Consolas" panose="020B0609020204030204" pitchFamily="49" charset="0"/>
                <a:cs typeface="Calibri" panose="020F0502020204030204" pitchFamily="34" charset="0"/>
              </a:rPr>
              <a:t> = 2, j = 2, k = 2;</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49501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375CDCA2-ACDD-49C5-B1BD-F09E789830E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3F6151-FD06-4B92-81FD-42C107B807FB}" type="slidenum">
              <a:rPr lang="en-US" altLang="en-US" sz="1400"/>
              <a:pPr>
                <a:spcBef>
                  <a:spcPct val="0"/>
                </a:spcBef>
                <a:buClrTx/>
                <a:buSzTx/>
                <a:buFontTx/>
                <a:buNone/>
              </a:pPr>
              <a:t>23</a:t>
            </a:fld>
            <a:endParaRPr lang="en-US" altLang="en-US" sz="1400"/>
          </a:p>
        </p:txBody>
      </p:sp>
      <p:sp>
        <p:nvSpPr>
          <p:cNvPr id="21507" name="Rectangle 2">
            <a:extLst>
              <a:ext uri="{FF2B5EF4-FFF2-40B4-BE49-F238E27FC236}">
                <a16:creationId xmlns:a16="http://schemas.microsoft.com/office/drawing/2014/main" id="{912ED106-9419-4C4D-AD9C-A4AEB07B0D3A}"/>
              </a:ext>
            </a:extLst>
          </p:cNvPr>
          <p:cNvSpPr>
            <a:spLocks noGrp="1" noChangeArrowheads="1"/>
          </p:cNvSpPr>
          <p:nvPr>
            <p:ph type="title"/>
          </p:nvPr>
        </p:nvSpPr>
        <p:spPr>
          <a:xfrm>
            <a:off x="685800" y="0"/>
            <a:ext cx="7772400" cy="1428750"/>
          </a:xfrm>
        </p:spPr>
        <p:txBody>
          <a:bodyPr/>
          <a:lstStyle/>
          <a:p>
            <a:r>
              <a:rPr lang="en-US" altLang="en-US"/>
              <a:t>Named Constants</a:t>
            </a:r>
          </a:p>
        </p:txBody>
      </p:sp>
      <p:sp>
        <p:nvSpPr>
          <p:cNvPr id="21508" name="Rectangle 3">
            <a:extLst>
              <a:ext uri="{FF2B5EF4-FFF2-40B4-BE49-F238E27FC236}">
                <a16:creationId xmlns:a16="http://schemas.microsoft.com/office/drawing/2014/main" id="{2F0FCB5E-F27C-4F04-BA1C-CBFAB2C08D72}"/>
              </a:ext>
            </a:extLst>
          </p:cNvPr>
          <p:cNvSpPr>
            <a:spLocks noGrp="1" noChangeArrowheads="1"/>
          </p:cNvSpPr>
          <p:nvPr>
            <p:ph type="body" idx="1"/>
          </p:nvPr>
        </p:nvSpPr>
        <p:spPr>
          <a:xfrm>
            <a:off x="914400" y="1371600"/>
            <a:ext cx="7772400" cy="4114800"/>
          </a:xfrm>
        </p:spPr>
        <p:txBody>
          <a:bodyPr/>
          <a:lstStyle/>
          <a:p>
            <a:pPr>
              <a:buFont typeface="Monotype Sorts" pitchFamily="2" charset="2"/>
              <a:buNone/>
            </a:pPr>
            <a:r>
              <a:rPr lang="en-US" altLang="en-US" sz="2600" b="1">
                <a:latin typeface="Courier New" panose="02070309020205020404" pitchFamily="49" charset="0"/>
              </a:rPr>
              <a:t>final datatype CONSTANTNAME = VALUE;   </a:t>
            </a:r>
          </a:p>
          <a:p>
            <a:pPr>
              <a:buFont typeface="Monotype Sorts" pitchFamily="2" charset="2"/>
              <a:buNone/>
            </a:pPr>
            <a:endParaRPr lang="en-US" altLang="en-US" sz="2600" b="1">
              <a:latin typeface="Courier New" panose="02070309020205020404" pitchFamily="49" charset="0"/>
            </a:endParaRPr>
          </a:p>
          <a:p>
            <a:pPr>
              <a:buFont typeface="Monotype Sorts" pitchFamily="2" charset="2"/>
              <a:buNone/>
            </a:pPr>
            <a:r>
              <a:rPr lang="en-US" altLang="en-US" sz="2600" b="1">
                <a:latin typeface="Courier New" panose="02070309020205020404" pitchFamily="49" charset="0"/>
              </a:rPr>
              <a:t>final double PI = 3.14159; </a:t>
            </a:r>
          </a:p>
          <a:p>
            <a:pPr>
              <a:buFont typeface="Monotype Sorts" pitchFamily="2" charset="2"/>
              <a:buNone/>
            </a:pPr>
            <a:r>
              <a:rPr lang="en-US" altLang="en-US" sz="2600" b="1">
                <a:latin typeface="Courier New" panose="02070309020205020404" pitchFamily="49" charset="0"/>
              </a:rPr>
              <a:t>final int SIZE = 3;</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are the benefits of using constants? Declare an int constant SIZE with value 20.</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There are three benefits of using constants:</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(1) you do</a:t>
            </a:r>
            <a:r>
              <a:rPr lang="tr-TR" sz="2000" dirty="0">
                <a:solidFill>
                  <a:srgbClr val="0070C0"/>
                </a:solidFill>
                <a:latin typeface="Calibri" panose="020F0502020204030204" pitchFamily="34" charset="0"/>
                <a:cs typeface="Calibri" panose="020F0502020204030204" pitchFamily="34" charset="0"/>
              </a:rPr>
              <a:t> </a:t>
            </a:r>
            <a:r>
              <a:rPr lang="en-US" sz="2000" dirty="0">
                <a:solidFill>
                  <a:srgbClr val="0070C0"/>
                </a:solidFill>
                <a:latin typeface="Calibri" panose="020F0502020204030204" pitchFamily="34" charset="0"/>
                <a:cs typeface="Calibri" panose="020F0502020204030204" pitchFamily="34" charset="0"/>
              </a:rPr>
              <a:t>n</a:t>
            </a:r>
            <a:r>
              <a:rPr lang="tr-TR" sz="2000" dirty="0">
                <a:solidFill>
                  <a:srgbClr val="0070C0"/>
                </a:solidFill>
                <a:latin typeface="Calibri" panose="020F0502020204030204" pitchFamily="34" charset="0"/>
                <a:cs typeface="Calibri" panose="020F0502020204030204" pitchFamily="34" charset="0"/>
              </a:rPr>
              <a:t>o</a:t>
            </a:r>
            <a:r>
              <a:rPr lang="en-US" sz="2000" dirty="0">
                <a:solidFill>
                  <a:srgbClr val="0070C0"/>
                </a:solidFill>
                <a:latin typeface="Calibri" panose="020F0502020204030204" pitchFamily="34" charset="0"/>
                <a:cs typeface="Calibri" panose="020F0502020204030204" pitchFamily="34" charset="0"/>
              </a:rPr>
              <a:t>t have to repeatedly type the same value;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(2) the value can be changed in a single location, if necessary;</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(3) the program is easy to read.</a:t>
            </a:r>
            <a:br>
              <a:rPr lang="tr-TR" sz="2000" dirty="0">
                <a:solidFill>
                  <a:srgbClr val="0070C0"/>
                </a:solidFill>
                <a:latin typeface="Calibri" panose="020F0502020204030204" pitchFamily="34" charset="0"/>
                <a:cs typeface="Calibri" panose="020F0502020204030204" pitchFamily="34" charset="0"/>
              </a:rPr>
            </a:br>
            <a:br>
              <a:rPr lang="tr-TR" sz="2000" dirty="0">
                <a:solidFill>
                  <a:srgbClr val="0070C0"/>
                </a:solidFill>
                <a:latin typeface="Calibri" panose="020F0502020204030204" pitchFamily="34"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f</a:t>
            </a:r>
            <a:r>
              <a:rPr lang="en-US" sz="1600" dirty="0" err="1">
                <a:solidFill>
                  <a:srgbClr val="0070C0"/>
                </a:solidFill>
                <a:latin typeface="Consolas" panose="020B0609020204030204" pitchFamily="49" charset="0"/>
                <a:cs typeface="Calibri" panose="020F0502020204030204" pitchFamily="34" charset="0"/>
              </a:rPr>
              <a:t>inal</a:t>
            </a:r>
            <a:r>
              <a:rPr lang="en-US" sz="1600" dirty="0">
                <a:solidFill>
                  <a:srgbClr val="0070C0"/>
                </a:solidFill>
                <a:latin typeface="Consolas" panose="020B0609020204030204" pitchFamily="49" charset="0"/>
                <a:cs typeface="Calibri" panose="020F0502020204030204" pitchFamily="34" charset="0"/>
              </a:rPr>
              <a:t> int SIZE = 20;</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08246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2000" dirty="0">
                <a:latin typeface="Calibri" panose="020F0502020204030204" pitchFamily="34" charset="0"/>
                <a:cs typeface="Calibri" panose="020F0502020204030204" pitchFamily="34" charset="0"/>
              </a:rPr>
              <a:t>Translate the following algorithm into Java code:</a:t>
            </a:r>
            <a:br>
              <a:rPr lang="tr-TR"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Step 1: Declare a double variable named miles with initial value 100.</a:t>
            </a:r>
            <a:br>
              <a:rPr lang="tr-TR"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Step 2: Declare a double constant named KILOMETERS_PER_MILE with value 1.609.</a:t>
            </a:r>
            <a:br>
              <a:rPr lang="tr-TR"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Step 3: Declare a double variable named kilometers, multiply miles and KILOMETERS_PER_MILE, and assign the result to kilometers.</a:t>
            </a:r>
            <a:br>
              <a:rPr lang="tr-TR"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Step 4: Display kilometers to the console.</a:t>
            </a:r>
            <a:br>
              <a:rPr lang="tr-TR"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What is kilometers after Step 4?</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double miles = 100;</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final double KILOMETERS_PER MILE = 1.609;</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double kilometers = KILOMETERS_PER MILE * miles;</a:t>
            </a:r>
            <a:br>
              <a:rPr lang="tr-TR" sz="1600" dirty="0">
                <a:solidFill>
                  <a:srgbClr val="0070C0"/>
                </a:solidFill>
                <a:latin typeface="Consolas" panose="020B0609020204030204" pitchFamily="49" charset="0"/>
                <a:cs typeface="Calibri" panose="020F0502020204030204" pitchFamily="34" charset="0"/>
              </a:rPr>
            </a:br>
            <a:r>
              <a:rPr lang="en-US" sz="1600" dirty="0" err="1">
                <a:solidFill>
                  <a:srgbClr val="0070C0"/>
                </a:solidFill>
                <a:latin typeface="Consolas" panose="020B0609020204030204" pitchFamily="49" charset="0"/>
                <a:cs typeface="Calibri" panose="020F0502020204030204" pitchFamily="34" charset="0"/>
              </a:rPr>
              <a:t>System.out.println</a:t>
            </a:r>
            <a:r>
              <a:rPr lang="en-US" sz="1600" dirty="0">
                <a:solidFill>
                  <a:srgbClr val="0070C0"/>
                </a:solidFill>
                <a:latin typeface="Consolas" panose="020B0609020204030204" pitchFamily="49" charset="0"/>
                <a:cs typeface="Calibri" panose="020F0502020204030204" pitchFamily="34" charset="0"/>
              </a:rPr>
              <a:t>(kilometers);</a:t>
            </a:r>
            <a:br>
              <a:rPr lang="tr-TR" sz="2000" dirty="0">
                <a:solidFill>
                  <a:srgbClr val="0070C0"/>
                </a:solidFill>
                <a:latin typeface="Calibri" panose="020F0502020204030204" pitchFamily="34" charset="0"/>
                <a:cs typeface="Calibri" panose="020F0502020204030204" pitchFamily="34" charset="0"/>
              </a:rPr>
            </a:b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The value of kilometers is 160.9.</a:t>
            </a:r>
            <a:endParaRPr lang="tr-TR" sz="20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28098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C2B198E3-39AC-4207-9F37-26E2424348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C63C32-BD10-4924-A56F-2982CB7975D5}" type="slidenum">
              <a:rPr lang="en-US" altLang="en-US" sz="1400"/>
              <a:pPr>
                <a:spcBef>
                  <a:spcPct val="0"/>
                </a:spcBef>
                <a:buClrTx/>
                <a:buSzTx/>
                <a:buFontTx/>
                <a:buNone/>
              </a:pPr>
              <a:t>26</a:t>
            </a:fld>
            <a:endParaRPr lang="en-US" altLang="en-US" sz="1400"/>
          </a:p>
        </p:txBody>
      </p:sp>
      <p:sp>
        <p:nvSpPr>
          <p:cNvPr id="22531" name="Rectangle 2">
            <a:extLst>
              <a:ext uri="{FF2B5EF4-FFF2-40B4-BE49-F238E27FC236}">
                <a16:creationId xmlns:a16="http://schemas.microsoft.com/office/drawing/2014/main" id="{62D11FB4-1540-430A-9F89-98C1F64D2B2F}"/>
              </a:ext>
            </a:extLst>
          </p:cNvPr>
          <p:cNvSpPr>
            <a:spLocks noGrp="1" noChangeArrowheads="1"/>
          </p:cNvSpPr>
          <p:nvPr>
            <p:ph type="title"/>
          </p:nvPr>
        </p:nvSpPr>
        <p:spPr>
          <a:xfrm>
            <a:off x="685800" y="0"/>
            <a:ext cx="7772400" cy="1428750"/>
          </a:xfrm>
        </p:spPr>
        <p:txBody>
          <a:bodyPr/>
          <a:lstStyle/>
          <a:p>
            <a:r>
              <a:rPr lang="en-US" altLang="en-US"/>
              <a:t>Naming Conventions</a:t>
            </a:r>
          </a:p>
        </p:txBody>
      </p:sp>
      <p:sp>
        <p:nvSpPr>
          <p:cNvPr id="22532" name="Rectangle 3">
            <a:extLst>
              <a:ext uri="{FF2B5EF4-FFF2-40B4-BE49-F238E27FC236}">
                <a16:creationId xmlns:a16="http://schemas.microsoft.com/office/drawing/2014/main" id="{89ADF3F6-7991-4E42-9958-C88F25B874CB}"/>
              </a:ext>
            </a:extLst>
          </p:cNvPr>
          <p:cNvSpPr>
            <a:spLocks noGrp="1" noChangeArrowheads="1"/>
          </p:cNvSpPr>
          <p:nvPr>
            <p:ph type="body" idx="1"/>
          </p:nvPr>
        </p:nvSpPr>
        <p:spPr>
          <a:xfrm>
            <a:off x="685800" y="1371600"/>
            <a:ext cx="7696200" cy="4495800"/>
          </a:xfrm>
        </p:spPr>
        <p:txBody>
          <a:bodyPr/>
          <a:lstStyle/>
          <a:p>
            <a:pPr algn="just"/>
            <a:r>
              <a:rPr lang="en-US" altLang="en-US"/>
              <a:t>Choose meaningful and descriptive names.</a:t>
            </a:r>
          </a:p>
          <a:p>
            <a:pPr algn="just"/>
            <a:r>
              <a:rPr lang="en-US" altLang="en-US"/>
              <a:t>Variables and method names:  </a:t>
            </a:r>
          </a:p>
          <a:p>
            <a:pPr lvl="1"/>
            <a:r>
              <a:rPr lang="en-US" altLang="en-US"/>
              <a:t>Use lowercase. If the name consists of several words, concatenate all in one, use lowercase for the first word, and capitalize the first letter of each subsequent word in the name. For example, the variables </a:t>
            </a:r>
            <a:r>
              <a:rPr lang="en-US" altLang="en-US" sz="2600">
                <a:latin typeface="Courier New" panose="02070309020205020404" pitchFamily="49" charset="0"/>
              </a:rPr>
              <a:t>radius</a:t>
            </a:r>
            <a:r>
              <a:rPr lang="en-US" altLang="en-US"/>
              <a:t> and </a:t>
            </a:r>
            <a:r>
              <a:rPr lang="en-US" altLang="en-US" sz="2600">
                <a:latin typeface="Courier New" panose="02070309020205020404" pitchFamily="49" charset="0"/>
              </a:rPr>
              <a:t>area</a:t>
            </a:r>
            <a:r>
              <a:rPr lang="en-US" altLang="en-US"/>
              <a:t>, and the method </a:t>
            </a:r>
            <a:r>
              <a:rPr lang="en-US" altLang="en-US" sz="2600">
                <a:latin typeface="Courier New" panose="02070309020205020404" pitchFamily="49" charset="0"/>
              </a:rPr>
              <a:t>computeArea</a:t>
            </a:r>
            <a:r>
              <a:rPr lang="en-US" altLang="en-US"/>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D6B6830-91D2-47D1-854D-27D38B24349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1A764A-DC1A-4C15-8D1C-C10EE035CF42}" type="slidenum">
              <a:rPr lang="en-US" altLang="en-US" sz="1400"/>
              <a:pPr>
                <a:spcBef>
                  <a:spcPct val="0"/>
                </a:spcBef>
                <a:buClrTx/>
                <a:buSzTx/>
                <a:buFontTx/>
                <a:buNone/>
              </a:pPr>
              <a:t>27</a:t>
            </a:fld>
            <a:endParaRPr lang="en-US" altLang="en-US" sz="1400"/>
          </a:p>
        </p:txBody>
      </p:sp>
      <p:sp>
        <p:nvSpPr>
          <p:cNvPr id="23555" name="Rectangle 2">
            <a:extLst>
              <a:ext uri="{FF2B5EF4-FFF2-40B4-BE49-F238E27FC236}">
                <a16:creationId xmlns:a16="http://schemas.microsoft.com/office/drawing/2014/main" id="{D3109F19-9E8E-4110-B9DB-F58A2272E9F7}"/>
              </a:ext>
            </a:extLst>
          </p:cNvPr>
          <p:cNvSpPr>
            <a:spLocks noGrp="1" noChangeArrowheads="1"/>
          </p:cNvSpPr>
          <p:nvPr>
            <p:ph type="title"/>
          </p:nvPr>
        </p:nvSpPr>
        <p:spPr>
          <a:xfrm>
            <a:off x="685800" y="0"/>
            <a:ext cx="7772400" cy="1428750"/>
          </a:xfrm>
        </p:spPr>
        <p:txBody>
          <a:bodyPr/>
          <a:lstStyle/>
          <a:p>
            <a:r>
              <a:rPr lang="en-US" altLang="en-US" sz="4000"/>
              <a:t>Naming Conventions, cont.</a:t>
            </a:r>
            <a:endParaRPr lang="en-US" altLang="en-US"/>
          </a:p>
        </p:txBody>
      </p:sp>
      <p:sp>
        <p:nvSpPr>
          <p:cNvPr id="23556" name="Rectangle 3">
            <a:extLst>
              <a:ext uri="{FF2B5EF4-FFF2-40B4-BE49-F238E27FC236}">
                <a16:creationId xmlns:a16="http://schemas.microsoft.com/office/drawing/2014/main" id="{65BDDF7C-3F3D-4070-954F-3D335342EE32}"/>
              </a:ext>
            </a:extLst>
          </p:cNvPr>
          <p:cNvSpPr>
            <a:spLocks noGrp="1" noChangeArrowheads="1"/>
          </p:cNvSpPr>
          <p:nvPr>
            <p:ph type="body" idx="1"/>
          </p:nvPr>
        </p:nvSpPr>
        <p:spPr>
          <a:xfrm>
            <a:off x="685800" y="1371600"/>
            <a:ext cx="6172200" cy="4114800"/>
          </a:xfrm>
        </p:spPr>
        <p:txBody>
          <a:bodyPr/>
          <a:lstStyle/>
          <a:p>
            <a:pPr algn="just">
              <a:lnSpc>
                <a:spcPct val="90000"/>
              </a:lnSpc>
            </a:pPr>
            <a:r>
              <a:rPr lang="en-US" altLang="en-US" sz="2800"/>
              <a:t>Class names:</a:t>
            </a:r>
            <a:r>
              <a:rPr lang="en-US" altLang="en-US" sz="2800">
                <a:latin typeface="Book Antiqua" panose="02040602050305030304" pitchFamily="18" charset="0"/>
              </a:rPr>
              <a:t> </a:t>
            </a:r>
          </a:p>
          <a:p>
            <a:pPr lvl="1">
              <a:lnSpc>
                <a:spcPct val="90000"/>
              </a:lnSpc>
            </a:pPr>
            <a:r>
              <a:rPr lang="en-US" altLang="en-US" sz="2400"/>
              <a:t>Capitalize the first letter of each word in the name.  For example, the class name </a:t>
            </a:r>
            <a:r>
              <a:rPr lang="en-US" altLang="en-US" sz="2200">
                <a:latin typeface="Courier New" panose="02070309020205020404" pitchFamily="49" charset="0"/>
              </a:rPr>
              <a:t>ComputeArea</a:t>
            </a:r>
            <a:r>
              <a:rPr lang="en-US" altLang="en-US" sz="2400"/>
              <a:t>.</a:t>
            </a:r>
            <a:endParaRPr lang="en-US" altLang="en-US" sz="2400">
              <a:latin typeface="Book Antiqua" panose="02040602050305030304" pitchFamily="18" charset="0"/>
            </a:endParaRPr>
          </a:p>
          <a:p>
            <a:pPr algn="just">
              <a:lnSpc>
                <a:spcPct val="90000"/>
              </a:lnSpc>
            </a:pPr>
            <a:endParaRPr lang="en-US" altLang="en-US" sz="2800">
              <a:latin typeface="Book Antiqua" panose="02040602050305030304" pitchFamily="18" charset="0"/>
            </a:endParaRPr>
          </a:p>
          <a:p>
            <a:pPr algn="just">
              <a:lnSpc>
                <a:spcPct val="90000"/>
              </a:lnSpc>
              <a:spcBef>
                <a:spcPct val="0"/>
              </a:spcBef>
            </a:pPr>
            <a:r>
              <a:rPr lang="en-US" altLang="en-US" sz="2800"/>
              <a:t>Constants: </a:t>
            </a:r>
          </a:p>
          <a:p>
            <a:pPr lvl="1">
              <a:lnSpc>
                <a:spcPct val="90000"/>
              </a:lnSpc>
            </a:pPr>
            <a:r>
              <a:rPr lang="en-US" altLang="en-US" sz="2400"/>
              <a:t>Capitalize all letters in constants, and use underscores to connect words.  For example, the constant </a:t>
            </a:r>
            <a:r>
              <a:rPr lang="en-US" altLang="en-US" sz="2200">
                <a:latin typeface="Courier New" panose="02070309020205020404" pitchFamily="49" charset="0"/>
              </a:rPr>
              <a:t>PI and </a:t>
            </a:r>
            <a:r>
              <a:rPr lang="en-US" altLang="en-US" sz="2400"/>
              <a:t>MAX_VALUE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are the naming conventions for class names, method names, constants, and variables?</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Which of the following items can be a constant, a method, a variable, or a class according to the Java naming conventions?</a:t>
            </a:r>
            <a:br>
              <a:rPr lang="tr-TR" sz="2000" dirty="0">
                <a:latin typeface="Calibri" panose="020F0502020204030204" pitchFamily="34" charset="0"/>
                <a:cs typeface="Calibri" panose="020F0502020204030204" pitchFamily="34" charset="0"/>
              </a:rPr>
            </a:br>
            <a:r>
              <a:rPr lang="tr-TR" sz="1600" dirty="0">
                <a:latin typeface="Consolas" panose="020B0609020204030204" pitchFamily="49" charset="0"/>
                <a:cs typeface="Calibri" panose="020F0502020204030204" pitchFamily="34" charset="0"/>
              </a:rPr>
              <a:t>  MAX_VALUE, </a:t>
            </a:r>
            <a:r>
              <a:rPr lang="tr-TR" sz="1600" dirty="0" err="1">
                <a:latin typeface="Consolas" panose="020B0609020204030204" pitchFamily="49" charset="0"/>
                <a:cs typeface="Calibri" panose="020F0502020204030204" pitchFamily="34" charset="0"/>
              </a:rPr>
              <a:t>read</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readDouble</a:t>
            </a:r>
            <a:r>
              <a:rPr lang="tr-TR" sz="1600" dirty="0">
                <a:latin typeface="Consolas" panose="020B0609020204030204" pitchFamily="49" charset="0"/>
                <a:cs typeface="Calibri" panose="020F0502020204030204" pitchFamily="34" charset="0"/>
              </a:rPr>
              <a:t>, Test</a:t>
            </a: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Class names: Capitalize the first letter in each name.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Variables and method names: Lowercase the first word, capitalize the first letter in all subsequent words.</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Constants: Capitalize all letters.</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Constant: MAX_VALUE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Method or variable: read , </a:t>
            </a:r>
            <a:r>
              <a:rPr lang="en-US" sz="2000" dirty="0" err="1">
                <a:solidFill>
                  <a:srgbClr val="0070C0"/>
                </a:solidFill>
                <a:latin typeface="Calibri" panose="020F0502020204030204" pitchFamily="34" charset="0"/>
                <a:cs typeface="Calibri" panose="020F0502020204030204" pitchFamily="34" charset="0"/>
              </a:rPr>
              <a:t>readDouble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Class name: Test</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62150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B8C3F43B-CD55-4D21-B5DB-F31C018DBEC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FA171F-FF3D-408C-966C-30C456CC2ABE}" type="slidenum">
              <a:rPr lang="en-US" altLang="en-US" sz="1400"/>
              <a:pPr>
                <a:spcBef>
                  <a:spcPct val="0"/>
                </a:spcBef>
                <a:buClrTx/>
                <a:buSzTx/>
                <a:buFontTx/>
                <a:buNone/>
              </a:pPr>
              <a:t>29</a:t>
            </a:fld>
            <a:endParaRPr lang="en-US" altLang="en-US" sz="1400"/>
          </a:p>
        </p:txBody>
      </p:sp>
      <p:sp>
        <p:nvSpPr>
          <p:cNvPr id="24579" name="Rectangle 2">
            <a:extLst>
              <a:ext uri="{FF2B5EF4-FFF2-40B4-BE49-F238E27FC236}">
                <a16:creationId xmlns:a16="http://schemas.microsoft.com/office/drawing/2014/main" id="{C19E61AB-CEF0-4409-99EE-1795ED2E0715}"/>
              </a:ext>
            </a:extLst>
          </p:cNvPr>
          <p:cNvSpPr>
            <a:spLocks noGrp="1" noChangeArrowheads="1"/>
          </p:cNvSpPr>
          <p:nvPr>
            <p:ph type="title"/>
          </p:nvPr>
        </p:nvSpPr>
        <p:spPr>
          <a:xfrm>
            <a:off x="685800" y="317500"/>
            <a:ext cx="7772400" cy="538163"/>
          </a:xfrm>
        </p:spPr>
        <p:txBody>
          <a:bodyPr/>
          <a:lstStyle/>
          <a:p>
            <a:r>
              <a:rPr lang="en-US" altLang="en-US" sz="4000"/>
              <a:t>Numerical Data Types</a:t>
            </a:r>
          </a:p>
        </p:txBody>
      </p:sp>
      <p:sp>
        <p:nvSpPr>
          <p:cNvPr id="24580" name="Rectangle 7">
            <a:extLst>
              <a:ext uri="{FF2B5EF4-FFF2-40B4-BE49-F238E27FC236}">
                <a16:creationId xmlns:a16="http://schemas.microsoft.com/office/drawing/2014/main" id="{5ECC1CA4-AB76-4CC1-A314-0D52D46F958E}"/>
              </a:ext>
            </a:extLst>
          </p:cNvPr>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4581" name="Rectangle 9">
            <a:extLst>
              <a:ext uri="{FF2B5EF4-FFF2-40B4-BE49-F238E27FC236}">
                <a16:creationId xmlns:a16="http://schemas.microsoft.com/office/drawing/2014/main" id="{7304E341-CEEC-4538-90F1-E42B626B5C80}"/>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4582" name="Object 8">
            <a:extLst>
              <a:ext uri="{FF2B5EF4-FFF2-40B4-BE49-F238E27FC236}">
                <a16:creationId xmlns:a16="http://schemas.microsoft.com/office/drawing/2014/main" id="{EC48D161-268C-4131-AD06-B91BEE7F58F3}"/>
              </a:ext>
            </a:extLst>
          </p:cNvPr>
          <p:cNvGraphicFramePr>
            <a:graphicFrameLocks noChangeAspect="1"/>
          </p:cNvGraphicFramePr>
          <p:nvPr/>
        </p:nvGraphicFramePr>
        <p:xfrm>
          <a:off x="153988" y="1203325"/>
          <a:ext cx="8875712" cy="4011613"/>
        </p:xfrm>
        <a:graphic>
          <a:graphicData uri="http://schemas.openxmlformats.org/presentationml/2006/ole">
            <mc:AlternateContent xmlns:mc="http://schemas.openxmlformats.org/markup-compatibility/2006">
              <mc:Choice xmlns:v="urn:schemas-microsoft-com:vml" Requires="v">
                <p:oleObj spid="_x0000_s1028" name="Picture" r:id="rId3" imgW="5300472" imgH="2557272" progId="Word.Picture.8">
                  <p:embed/>
                </p:oleObj>
              </mc:Choice>
              <mc:Fallback>
                <p:oleObj name="Picture" r:id="rId3" imgW="5300472" imgH="2557272"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8" y="1203325"/>
                        <a:ext cx="8875712"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19965F63-0A00-436C-B9AF-0F628857C0F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83063F-5D25-464C-ADE4-D0E01D0B7960}"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7D329F66-C9F1-4D17-A69F-65A4F15F56F4}"/>
              </a:ext>
            </a:extLst>
          </p:cNvPr>
          <p:cNvSpPr>
            <a:spLocks noGrp="1" noChangeArrowheads="1"/>
          </p:cNvSpPr>
          <p:nvPr>
            <p:ph type="title"/>
          </p:nvPr>
        </p:nvSpPr>
        <p:spPr>
          <a:xfrm>
            <a:off x="457200" y="228600"/>
            <a:ext cx="8458200" cy="381000"/>
          </a:xfrm>
        </p:spPr>
        <p:txBody>
          <a:bodyPr/>
          <a:lstStyle/>
          <a:p>
            <a:r>
              <a:rPr lang="en-US" altLang="en-US" sz="3600"/>
              <a:t>Objectives</a:t>
            </a:r>
          </a:p>
        </p:txBody>
      </p:sp>
      <p:sp>
        <p:nvSpPr>
          <p:cNvPr id="6148" name="Rectangle 3">
            <a:extLst>
              <a:ext uri="{FF2B5EF4-FFF2-40B4-BE49-F238E27FC236}">
                <a16:creationId xmlns:a16="http://schemas.microsoft.com/office/drawing/2014/main" id="{83691227-F453-4310-A91C-B923DE3CC17D}"/>
              </a:ext>
            </a:extLst>
          </p:cNvPr>
          <p:cNvSpPr>
            <a:spLocks noGrp="1" noChangeArrowheads="1"/>
          </p:cNvSpPr>
          <p:nvPr>
            <p:ph type="body" idx="1"/>
          </p:nvPr>
        </p:nvSpPr>
        <p:spPr>
          <a:xfrm>
            <a:off x="155575" y="817563"/>
            <a:ext cx="8839200" cy="5568950"/>
          </a:xfrm>
        </p:spPr>
        <p:txBody>
          <a:bodyPr/>
          <a:lstStyle/>
          <a:p>
            <a:pPr hangingPunct="1"/>
            <a:r>
              <a:rPr lang="en-US" altLang="en-US" sz="1400"/>
              <a:t>To write Java programs to perform simple computations (§2.2).</a:t>
            </a:r>
          </a:p>
          <a:p>
            <a:pPr hangingPunct="1"/>
            <a:r>
              <a:rPr lang="en-US" altLang="en-US" sz="1400"/>
              <a:t>To obtain input from the console using the </a:t>
            </a:r>
            <a:r>
              <a:rPr lang="en-US" altLang="en-US" sz="1400" b="1"/>
              <a:t>Scanner</a:t>
            </a:r>
            <a:r>
              <a:rPr lang="en-US" altLang="en-US" sz="1400"/>
              <a:t> class (§2.3).</a:t>
            </a:r>
          </a:p>
          <a:p>
            <a:pPr hangingPunct="1"/>
            <a:r>
              <a:rPr lang="en-US" altLang="en-US" sz="1400"/>
              <a:t>To use identifiers to name variables, constants, methods, and classes (§2.4).</a:t>
            </a:r>
          </a:p>
          <a:p>
            <a:pPr hangingPunct="1"/>
            <a:r>
              <a:rPr lang="en-US" altLang="en-US" sz="1400"/>
              <a:t>To use variables to store data (§§2.5–2.6).</a:t>
            </a:r>
          </a:p>
          <a:p>
            <a:pPr hangingPunct="1"/>
            <a:r>
              <a:rPr lang="en-US" altLang="en-US" sz="1400"/>
              <a:t>To program with assignment statements and assignment expressions (§2.6).</a:t>
            </a:r>
          </a:p>
          <a:p>
            <a:pPr hangingPunct="1"/>
            <a:r>
              <a:rPr lang="en-US" altLang="en-US" sz="1400"/>
              <a:t>To use constants to store permanent data (§2.7).</a:t>
            </a:r>
          </a:p>
          <a:p>
            <a:pPr hangingPunct="1"/>
            <a:r>
              <a:rPr lang="en-US" altLang="en-US" sz="1400"/>
              <a:t>To name classes, methods, variables, and constants by following their naming conventions (§2.8).</a:t>
            </a:r>
          </a:p>
          <a:p>
            <a:pPr hangingPunct="1"/>
            <a:r>
              <a:rPr lang="en-US" altLang="en-US" sz="1400"/>
              <a:t>To explore Java numeric primitive data types: </a:t>
            </a:r>
            <a:r>
              <a:rPr lang="en-US" altLang="en-US" sz="1400" b="1"/>
              <a:t>byte</a:t>
            </a:r>
            <a:r>
              <a:rPr lang="en-US" altLang="en-US" sz="1400"/>
              <a:t>, </a:t>
            </a:r>
            <a:r>
              <a:rPr lang="en-US" altLang="en-US" sz="1400" b="1"/>
              <a:t>short</a:t>
            </a:r>
            <a:r>
              <a:rPr lang="en-US" altLang="en-US" sz="1400"/>
              <a:t>, </a:t>
            </a:r>
            <a:r>
              <a:rPr lang="en-US" altLang="en-US" sz="1400" b="1"/>
              <a:t>int</a:t>
            </a:r>
            <a:r>
              <a:rPr lang="en-US" altLang="en-US" sz="1400"/>
              <a:t>, </a:t>
            </a:r>
            <a:r>
              <a:rPr lang="en-US" altLang="en-US" sz="1400" b="1"/>
              <a:t>long</a:t>
            </a:r>
            <a:r>
              <a:rPr lang="en-US" altLang="en-US" sz="1400"/>
              <a:t>, </a:t>
            </a:r>
            <a:r>
              <a:rPr lang="en-US" altLang="en-US" sz="1400" b="1"/>
              <a:t>float</a:t>
            </a:r>
            <a:r>
              <a:rPr lang="en-US" altLang="en-US" sz="1400"/>
              <a:t>, and </a:t>
            </a:r>
            <a:r>
              <a:rPr lang="en-US" altLang="en-US" sz="1400" b="1"/>
              <a:t>double</a:t>
            </a:r>
            <a:r>
              <a:rPr lang="en-US" altLang="en-US" sz="1400"/>
              <a:t> (§2.9.1).</a:t>
            </a:r>
          </a:p>
          <a:p>
            <a:pPr hangingPunct="1"/>
            <a:r>
              <a:rPr lang="en-US" altLang="en-US" sz="1400"/>
              <a:t>To read a </a:t>
            </a:r>
            <a:r>
              <a:rPr lang="en-US" altLang="en-US" sz="1400" b="1"/>
              <a:t>byte</a:t>
            </a:r>
            <a:r>
              <a:rPr lang="en-US" altLang="en-US" sz="1400"/>
              <a:t>, </a:t>
            </a:r>
            <a:r>
              <a:rPr lang="en-US" altLang="en-US" sz="1400" b="1"/>
              <a:t>short</a:t>
            </a:r>
            <a:r>
              <a:rPr lang="en-US" altLang="en-US" sz="1400"/>
              <a:t>, </a:t>
            </a:r>
            <a:r>
              <a:rPr lang="en-US" altLang="en-US" sz="1400" b="1"/>
              <a:t>int</a:t>
            </a:r>
            <a:r>
              <a:rPr lang="en-US" altLang="en-US" sz="1400"/>
              <a:t>, </a:t>
            </a:r>
            <a:r>
              <a:rPr lang="en-US" altLang="en-US" sz="1400" b="1"/>
              <a:t>long</a:t>
            </a:r>
            <a:r>
              <a:rPr lang="en-US" altLang="en-US" sz="1400"/>
              <a:t>,  </a:t>
            </a:r>
            <a:r>
              <a:rPr lang="en-US" altLang="en-US" sz="1400" b="1"/>
              <a:t>float</a:t>
            </a:r>
            <a:r>
              <a:rPr lang="en-US" altLang="en-US" sz="1400"/>
              <a:t>, or </a:t>
            </a:r>
            <a:r>
              <a:rPr lang="en-US" altLang="en-US" sz="1400" b="1"/>
              <a:t>double</a:t>
            </a:r>
            <a:r>
              <a:rPr lang="en-US" altLang="en-US" sz="1400"/>
              <a:t> value from the keyboard (§2.9.2).</a:t>
            </a:r>
          </a:p>
          <a:p>
            <a:pPr hangingPunct="1"/>
            <a:r>
              <a:rPr lang="en-US" altLang="en-US" sz="1400"/>
              <a:t>To perform operations using operators </a:t>
            </a:r>
            <a:r>
              <a:rPr lang="en-US" altLang="en-US" sz="1400" b="1"/>
              <a:t>+</a:t>
            </a:r>
            <a:r>
              <a:rPr lang="en-US" altLang="en-US" sz="1400"/>
              <a:t>, </a:t>
            </a:r>
            <a:r>
              <a:rPr lang="en-US" altLang="en-US" sz="1400" b="1"/>
              <a:t>-</a:t>
            </a:r>
            <a:r>
              <a:rPr lang="en-US" altLang="en-US" sz="1400"/>
              <a:t>, </a:t>
            </a:r>
            <a:r>
              <a:rPr lang="en-US" altLang="en-US" sz="1400" b="1"/>
              <a:t>*</a:t>
            </a:r>
            <a:r>
              <a:rPr lang="en-US" altLang="en-US" sz="1400"/>
              <a:t>, </a:t>
            </a:r>
            <a:r>
              <a:rPr lang="en-US" altLang="en-US" sz="1400" b="1"/>
              <a:t>/</a:t>
            </a:r>
            <a:r>
              <a:rPr lang="en-US" altLang="en-US" sz="1400"/>
              <a:t>, and </a:t>
            </a:r>
            <a:r>
              <a:rPr lang="en-US" altLang="en-US" sz="1400" b="1"/>
              <a:t>%</a:t>
            </a:r>
            <a:r>
              <a:rPr lang="en-US" altLang="en-US" sz="1400"/>
              <a:t> (§2.9.3).</a:t>
            </a:r>
          </a:p>
          <a:p>
            <a:pPr hangingPunct="1"/>
            <a:r>
              <a:rPr lang="en-US" altLang="en-US" sz="1400"/>
              <a:t>To perform exponent operations using </a:t>
            </a:r>
            <a:r>
              <a:rPr lang="en-US" altLang="en-US" sz="1400" b="1"/>
              <a:t>Math.pow(a, b)</a:t>
            </a:r>
            <a:r>
              <a:rPr lang="en-US" altLang="en-US" sz="1400"/>
              <a:t> (§2.9.4).</a:t>
            </a:r>
          </a:p>
          <a:p>
            <a:pPr hangingPunct="1"/>
            <a:r>
              <a:rPr lang="en-US" altLang="en-US" sz="1400"/>
              <a:t>To write integer literals, floating-point literals, and literals in scientific notation (§2.10).</a:t>
            </a:r>
          </a:p>
          <a:p>
            <a:pPr hangingPunct="1"/>
            <a:r>
              <a:rPr lang="en-US" altLang="en-US" sz="1400"/>
              <a:t>To write and evaluate numeric expressions (§2.11).</a:t>
            </a:r>
          </a:p>
          <a:p>
            <a:pPr hangingPunct="1"/>
            <a:r>
              <a:rPr lang="en-US" altLang="en-US" sz="1400"/>
              <a:t>To obtain the current system time using </a:t>
            </a:r>
            <a:r>
              <a:rPr lang="en-US" altLang="en-US" sz="1400" b="1"/>
              <a:t>System.currentTimeMillis()</a:t>
            </a:r>
            <a:r>
              <a:rPr lang="en-US" altLang="en-US" sz="1400"/>
              <a:t> (§2.12).</a:t>
            </a:r>
          </a:p>
          <a:p>
            <a:pPr hangingPunct="1"/>
            <a:r>
              <a:rPr lang="en-US" altLang="en-US" sz="1400"/>
              <a:t>To use augmented assignment operators (§2.13).</a:t>
            </a:r>
          </a:p>
          <a:p>
            <a:pPr hangingPunct="1"/>
            <a:r>
              <a:rPr lang="en-US" altLang="en-US" sz="1400"/>
              <a:t>To distinguish between postincrement and preincrement and between postdecrement and predecrement (§2.14).</a:t>
            </a:r>
          </a:p>
          <a:p>
            <a:pPr hangingPunct="1"/>
            <a:r>
              <a:rPr lang="en-US" altLang="en-US" sz="1400"/>
              <a:t>To cast the value of one type to another type (§2.15).</a:t>
            </a:r>
          </a:p>
          <a:p>
            <a:pPr hangingPunct="1"/>
            <a:r>
              <a:rPr lang="en-US" altLang="en-US" sz="1400"/>
              <a:t>To describe the software development process and apply it to develop the loan payment program (§2.16).</a:t>
            </a:r>
          </a:p>
          <a:p>
            <a:r>
              <a:rPr lang="en-US" altLang="en-US" sz="1400"/>
              <a:t>To write a program that converts a large amount of money into smaller units (§2.17).</a:t>
            </a:r>
          </a:p>
          <a:p>
            <a:pPr hangingPunct="1"/>
            <a:r>
              <a:rPr lang="en-US" altLang="en-US" sz="1400"/>
              <a:t>To avoid common errors and pitfalls in elementary programming (§2.18).</a:t>
            </a:r>
            <a:endParaRPr lang="en-US" altLang="en-US" sz="16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89B99A2C-8E24-4274-9CDB-F333805324E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F7178E-CCD6-4E05-AE27-AC67578F2261}" type="slidenum">
              <a:rPr lang="en-US" altLang="en-US" sz="1400"/>
              <a:pPr>
                <a:spcBef>
                  <a:spcPct val="0"/>
                </a:spcBef>
                <a:buClrTx/>
                <a:buSzTx/>
                <a:buFontTx/>
                <a:buNone/>
              </a:pPr>
              <a:t>30</a:t>
            </a:fld>
            <a:endParaRPr lang="en-US" altLang="en-US" sz="1400"/>
          </a:p>
        </p:txBody>
      </p:sp>
      <p:sp>
        <p:nvSpPr>
          <p:cNvPr id="25603" name="Rectangle 2">
            <a:extLst>
              <a:ext uri="{FF2B5EF4-FFF2-40B4-BE49-F238E27FC236}">
                <a16:creationId xmlns:a16="http://schemas.microsoft.com/office/drawing/2014/main" id="{CA8D107B-C8DF-4AF9-8103-217546AB6226}"/>
              </a:ext>
            </a:extLst>
          </p:cNvPr>
          <p:cNvSpPr>
            <a:spLocks noGrp="1" noChangeArrowheads="1"/>
          </p:cNvSpPr>
          <p:nvPr>
            <p:ph type="title"/>
          </p:nvPr>
        </p:nvSpPr>
        <p:spPr>
          <a:xfrm>
            <a:off x="231775" y="152400"/>
            <a:ext cx="8642350" cy="762000"/>
          </a:xfrm>
        </p:spPr>
        <p:txBody>
          <a:bodyPr/>
          <a:lstStyle/>
          <a:p>
            <a:r>
              <a:rPr lang="en-US" altLang="en-US"/>
              <a:t>Reading Numbers from the Keyboard</a:t>
            </a:r>
          </a:p>
        </p:txBody>
      </p:sp>
      <p:sp>
        <p:nvSpPr>
          <p:cNvPr id="25604" name="Rectangle 3">
            <a:extLst>
              <a:ext uri="{FF2B5EF4-FFF2-40B4-BE49-F238E27FC236}">
                <a16:creationId xmlns:a16="http://schemas.microsoft.com/office/drawing/2014/main" id="{59297158-684C-4772-9E1B-1F37832A78AC}"/>
              </a:ext>
            </a:extLst>
          </p:cNvPr>
          <p:cNvSpPr>
            <a:spLocks noGrp="1" noChangeArrowheads="1"/>
          </p:cNvSpPr>
          <p:nvPr>
            <p:ph type="body" idx="1"/>
          </p:nvPr>
        </p:nvSpPr>
        <p:spPr>
          <a:xfrm>
            <a:off x="193675" y="1123950"/>
            <a:ext cx="8756650" cy="1460500"/>
          </a:xfrm>
        </p:spPr>
        <p:txBody>
          <a:bodyPr/>
          <a:lstStyle/>
          <a:p>
            <a:pPr marL="0" indent="0">
              <a:spcBef>
                <a:spcPct val="0"/>
              </a:spcBef>
              <a:buFont typeface="Monotype Sorts" pitchFamily="2" charset="2"/>
              <a:buNone/>
            </a:pPr>
            <a:r>
              <a:rPr lang="en-US" altLang="en-US" sz="2800" b="1">
                <a:latin typeface="Courier New" panose="02070309020205020404" pitchFamily="49" charset="0"/>
                <a:cs typeface="Courier New" panose="02070309020205020404" pitchFamily="49" charset="0"/>
              </a:rPr>
              <a:t>Scanner input = new Scanner(System.in);</a:t>
            </a:r>
          </a:p>
          <a:p>
            <a:pPr marL="0" indent="0">
              <a:spcBef>
                <a:spcPct val="0"/>
              </a:spcBef>
              <a:buFont typeface="Monotype Sorts" pitchFamily="2" charset="2"/>
              <a:buNone/>
            </a:pPr>
            <a:r>
              <a:rPr lang="en-US" altLang="en-US" sz="2800" b="1">
                <a:latin typeface="Courier New" panose="02070309020205020404" pitchFamily="49" charset="0"/>
                <a:cs typeface="Courier New" panose="02070309020205020404" pitchFamily="49" charset="0"/>
              </a:rPr>
              <a:t>int value = input.nextInt();</a:t>
            </a:r>
          </a:p>
        </p:txBody>
      </p:sp>
      <p:sp>
        <p:nvSpPr>
          <p:cNvPr id="25605" name="Rectangle 4">
            <a:extLst>
              <a:ext uri="{FF2B5EF4-FFF2-40B4-BE49-F238E27FC236}">
                <a16:creationId xmlns:a16="http://schemas.microsoft.com/office/drawing/2014/main" id="{D9169C33-0D97-453A-8062-D310E3820CAD}"/>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 name="Rectangle 2">
            <a:extLst>
              <a:ext uri="{FF2B5EF4-FFF2-40B4-BE49-F238E27FC236}">
                <a16:creationId xmlns:a16="http://schemas.microsoft.com/office/drawing/2014/main" id="{EB3A6CCE-327D-4E6B-AE8B-D9A5265570D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25607" name="Object 3">
            <a:extLst>
              <a:ext uri="{FF2B5EF4-FFF2-40B4-BE49-F238E27FC236}">
                <a16:creationId xmlns:a16="http://schemas.microsoft.com/office/drawing/2014/main" id="{A6FF6D0F-09E0-4CA5-AF83-544B7D23B426}"/>
              </a:ext>
            </a:extLst>
          </p:cNvPr>
          <p:cNvGraphicFramePr>
            <a:graphicFrameLocks noChangeAspect="1"/>
          </p:cNvGraphicFramePr>
          <p:nvPr/>
        </p:nvGraphicFramePr>
        <p:xfrm>
          <a:off x="1000125" y="2546350"/>
          <a:ext cx="7491413" cy="4070350"/>
        </p:xfrm>
        <a:graphic>
          <a:graphicData uri="http://schemas.openxmlformats.org/presentationml/2006/ole">
            <mc:AlternateContent xmlns:mc="http://schemas.openxmlformats.org/markup-compatibility/2006">
              <mc:Choice xmlns:v="urn:schemas-microsoft-com:vml" Requires="v">
                <p:oleObj spid="_x0000_s2052" name="Picture" r:id="rId3" imgW="3249295" imgH="1767611" progId="Word.Picture.8">
                  <p:embed/>
                </p:oleObj>
              </mc:Choice>
              <mc:Fallback>
                <p:oleObj name="Picture" r:id="rId3" imgW="3249295" imgH="1767611"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546350"/>
                        <a:ext cx="74914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AC2D58C9-B577-426C-A4B1-0EDE01E6FFE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B274C5-584B-4BC0-8378-2EE39886258C}" type="slidenum">
              <a:rPr lang="en-US" altLang="en-US" sz="1400"/>
              <a:pPr>
                <a:spcBef>
                  <a:spcPct val="0"/>
                </a:spcBef>
                <a:buClrTx/>
                <a:buSzTx/>
                <a:buFontTx/>
                <a:buNone/>
              </a:pPr>
              <a:t>31</a:t>
            </a:fld>
            <a:endParaRPr lang="en-US" altLang="en-US" sz="1400"/>
          </a:p>
        </p:txBody>
      </p:sp>
      <p:sp>
        <p:nvSpPr>
          <p:cNvPr id="26627" name="Rectangle 2">
            <a:extLst>
              <a:ext uri="{FF2B5EF4-FFF2-40B4-BE49-F238E27FC236}">
                <a16:creationId xmlns:a16="http://schemas.microsoft.com/office/drawing/2014/main" id="{87E65E26-1DA5-4EDE-B4C2-197F5571FAC2}"/>
              </a:ext>
            </a:extLst>
          </p:cNvPr>
          <p:cNvSpPr>
            <a:spLocks noGrp="1" noChangeArrowheads="1"/>
          </p:cNvSpPr>
          <p:nvPr>
            <p:ph type="title"/>
          </p:nvPr>
        </p:nvSpPr>
        <p:spPr>
          <a:xfrm>
            <a:off x="693738" y="241300"/>
            <a:ext cx="7772400" cy="611188"/>
          </a:xfrm>
        </p:spPr>
        <p:txBody>
          <a:bodyPr/>
          <a:lstStyle/>
          <a:p>
            <a:r>
              <a:rPr lang="en-US" altLang="en-US" sz="4000"/>
              <a:t>Numeric Operators</a:t>
            </a:r>
          </a:p>
        </p:txBody>
      </p:sp>
      <p:sp>
        <p:nvSpPr>
          <p:cNvPr id="26628" name="Rectangle 6">
            <a:extLst>
              <a:ext uri="{FF2B5EF4-FFF2-40B4-BE49-F238E27FC236}">
                <a16:creationId xmlns:a16="http://schemas.microsoft.com/office/drawing/2014/main" id="{C509DB25-ED1B-4689-A154-9E394A763679}"/>
              </a:ext>
            </a:extLst>
          </p:cNvPr>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6629" name="Object 5">
            <a:extLst>
              <a:ext uri="{FF2B5EF4-FFF2-40B4-BE49-F238E27FC236}">
                <a16:creationId xmlns:a16="http://schemas.microsoft.com/office/drawing/2014/main" id="{121EC157-5FC9-4DCD-95B4-6B210B92912E}"/>
              </a:ext>
            </a:extLst>
          </p:cNvPr>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3076" name="Picture" r:id="rId3" imgW="3414166" imgH="1510814" progId="Word.Picture.8">
                  <p:embed/>
                </p:oleObj>
              </mc:Choice>
              <mc:Fallback>
                <p:oleObj name="Picture" r:id="rId3" imgW="3414166" imgH="151081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84E69498-2986-4D87-87B5-39BF039EA5A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35E362-D00B-445E-B274-41ABA107F019}" type="slidenum">
              <a:rPr lang="en-US" altLang="en-US" sz="1400"/>
              <a:pPr>
                <a:spcBef>
                  <a:spcPct val="0"/>
                </a:spcBef>
                <a:buClrTx/>
                <a:buSzTx/>
                <a:buFontTx/>
                <a:buNone/>
              </a:pPr>
              <a:t>32</a:t>
            </a:fld>
            <a:endParaRPr lang="en-US" altLang="en-US" sz="1400"/>
          </a:p>
        </p:txBody>
      </p:sp>
      <p:sp>
        <p:nvSpPr>
          <p:cNvPr id="27651" name="Rectangle 2">
            <a:extLst>
              <a:ext uri="{FF2B5EF4-FFF2-40B4-BE49-F238E27FC236}">
                <a16:creationId xmlns:a16="http://schemas.microsoft.com/office/drawing/2014/main" id="{F8E7AB6F-2503-4F04-90C3-70C8087DA270}"/>
              </a:ext>
            </a:extLst>
          </p:cNvPr>
          <p:cNvSpPr>
            <a:spLocks noGrp="1" noChangeArrowheads="1"/>
          </p:cNvSpPr>
          <p:nvPr>
            <p:ph type="title"/>
          </p:nvPr>
        </p:nvSpPr>
        <p:spPr>
          <a:xfrm>
            <a:off x="693738" y="241300"/>
            <a:ext cx="7772400" cy="611188"/>
          </a:xfrm>
        </p:spPr>
        <p:txBody>
          <a:bodyPr/>
          <a:lstStyle/>
          <a:p>
            <a:r>
              <a:rPr lang="en-US" altLang="en-US" sz="4000"/>
              <a:t>Integer Division</a:t>
            </a:r>
          </a:p>
        </p:txBody>
      </p:sp>
      <p:sp>
        <p:nvSpPr>
          <p:cNvPr id="27652" name="Rectangle 3">
            <a:extLst>
              <a:ext uri="{FF2B5EF4-FFF2-40B4-BE49-F238E27FC236}">
                <a16:creationId xmlns:a16="http://schemas.microsoft.com/office/drawing/2014/main" id="{26E9FBFF-F4F3-4691-A12E-FDE9346AD0C0}"/>
              </a:ext>
            </a:extLst>
          </p:cNvPr>
          <p:cNvSpPr>
            <a:spLocks noGrp="1" noChangeArrowheads="1"/>
          </p:cNvSpPr>
          <p:nvPr>
            <p:ph type="body" idx="1"/>
          </p:nvPr>
        </p:nvSpPr>
        <p:spPr>
          <a:xfrm>
            <a:off x="309563" y="1277938"/>
            <a:ext cx="8524875" cy="4208462"/>
          </a:xfrm>
        </p:spPr>
        <p:txBody>
          <a:bodyPr/>
          <a:lstStyle/>
          <a:p>
            <a:pPr algn="just">
              <a:lnSpc>
                <a:spcPct val="90000"/>
              </a:lnSpc>
              <a:spcAft>
                <a:spcPct val="25000"/>
              </a:spcAft>
              <a:buFont typeface="Monotype Sorts" pitchFamily="2" charset="2"/>
              <a:buNone/>
            </a:pPr>
            <a:r>
              <a:rPr lang="en-US" altLang="en-US" sz="3400"/>
              <a:t>+, -, *, /, and %</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an integer 2.</a:t>
            </a:r>
          </a:p>
          <a:p>
            <a:pPr algn="just">
              <a:lnSpc>
                <a:spcPct val="90000"/>
              </a:lnSpc>
              <a:spcAft>
                <a:spcPct val="25000"/>
              </a:spcAft>
              <a:buFont typeface="Monotype Sorts" pitchFamily="2" charset="2"/>
              <a:buNone/>
            </a:pPr>
            <a:r>
              <a:rPr lang="en-US" altLang="en-US" sz="3400"/>
              <a:t>5.0 / 2 yields a double value 2.5</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1 (the remainder of the division)</a:t>
            </a:r>
            <a:r>
              <a:rPr lang="en-US" altLang="en-US" sz="3400">
                <a:latin typeface="Book Antiqua" panose="02040602050305030304" pitchFamily="18" charset="0"/>
              </a:rPr>
              <a:t>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57B45904-E70A-46A8-8A65-C2F515531DD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922E26-67EC-4DED-A68F-D2FA8E877738}" type="slidenum">
              <a:rPr lang="en-US" altLang="en-US" sz="1400"/>
              <a:pPr>
                <a:spcBef>
                  <a:spcPct val="0"/>
                </a:spcBef>
                <a:buClrTx/>
                <a:buSzTx/>
                <a:buFontTx/>
                <a:buNone/>
              </a:pPr>
              <a:t>33</a:t>
            </a:fld>
            <a:endParaRPr lang="en-US" altLang="en-US" sz="1400"/>
          </a:p>
        </p:txBody>
      </p:sp>
      <p:sp>
        <p:nvSpPr>
          <p:cNvPr id="28675" name="Rectangle 2">
            <a:extLst>
              <a:ext uri="{FF2B5EF4-FFF2-40B4-BE49-F238E27FC236}">
                <a16:creationId xmlns:a16="http://schemas.microsoft.com/office/drawing/2014/main" id="{69083662-3825-4DF9-ABE9-04269DB39B5B}"/>
              </a:ext>
            </a:extLst>
          </p:cNvPr>
          <p:cNvSpPr>
            <a:spLocks noGrp="1" noChangeArrowheads="1"/>
          </p:cNvSpPr>
          <p:nvPr>
            <p:ph type="title"/>
          </p:nvPr>
        </p:nvSpPr>
        <p:spPr>
          <a:xfrm>
            <a:off x="685800" y="152400"/>
            <a:ext cx="7772400" cy="762000"/>
          </a:xfrm>
        </p:spPr>
        <p:txBody>
          <a:bodyPr/>
          <a:lstStyle/>
          <a:p>
            <a:r>
              <a:rPr lang="en-US" altLang="en-US"/>
              <a:t>Remainder Operator</a:t>
            </a:r>
          </a:p>
        </p:txBody>
      </p:sp>
      <p:sp>
        <p:nvSpPr>
          <p:cNvPr id="28676" name="Rectangle 3">
            <a:extLst>
              <a:ext uri="{FF2B5EF4-FFF2-40B4-BE49-F238E27FC236}">
                <a16:creationId xmlns:a16="http://schemas.microsoft.com/office/drawing/2014/main" id="{BAFCD019-9F70-4023-9783-4D327F0B9C6E}"/>
              </a:ext>
            </a:extLst>
          </p:cNvPr>
          <p:cNvSpPr>
            <a:spLocks noGrp="1" noChangeArrowheads="1"/>
          </p:cNvSpPr>
          <p:nvPr>
            <p:ph type="body" idx="1"/>
          </p:nvPr>
        </p:nvSpPr>
        <p:spPr>
          <a:xfrm>
            <a:off x="228600" y="1085850"/>
            <a:ext cx="8686800" cy="2876550"/>
          </a:xfrm>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28677" name="Rectangle 5">
            <a:extLst>
              <a:ext uri="{FF2B5EF4-FFF2-40B4-BE49-F238E27FC236}">
                <a16:creationId xmlns:a16="http://schemas.microsoft.com/office/drawing/2014/main" id="{C1DB83DA-65D6-4B42-9E41-55BC768B2761}"/>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8678" name="Rectangle 7">
            <a:extLst>
              <a:ext uri="{FF2B5EF4-FFF2-40B4-BE49-F238E27FC236}">
                <a16:creationId xmlns:a16="http://schemas.microsoft.com/office/drawing/2014/main" id="{2F9470D5-6874-4C44-A5F6-1CA2E8D75D4C}"/>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8679" name="Object 6">
            <a:extLst>
              <a:ext uri="{FF2B5EF4-FFF2-40B4-BE49-F238E27FC236}">
                <a16:creationId xmlns:a16="http://schemas.microsoft.com/office/drawing/2014/main" id="{B48DD066-A85A-4A1D-8C78-2A6D057F4969}"/>
              </a:ext>
            </a:extLst>
          </p:cNvPr>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4100" name="Picture" r:id="rId3" imgW="4762500" imgH="1091184" progId="Word.Picture.8">
                  <p:embed/>
                </p:oleObj>
              </mc:Choice>
              <mc:Fallback>
                <p:oleObj name="Picture" r:id="rId3" imgW="4762500" imgH="1091184"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753E088F-D8F5-4A29-AD99-05A29C360CE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15E28B-0D00-48E8-887E-F163E6A96507}" type="slidenum">
              <a:rPr lang="en-US" altLang="en-US" sz="1400"/>
              <a:pPr>
                <a:spcBef>
                  <a:spcPct val="0"/>
                </a:spcBef>
                <a:buClrTx/>
                <a:buSzTx/>
                <a:buFontTx/>
                <a:buNone/>
              </a:pPr>
              <a:t>34</a:t>
            </a:fld>
            <a:endParaRPr lang="en-US" altLang="en-US" sz="1400"/>
          </a:p>
        </p:txBody>
      </p:sp>
      <p:sp>
        <p:nvSpPr>
          <p:cNvPr id="29699" name="Rectangle 2">
            <a:extLst>
              <a:ext uri="{FF2B5EF4-FFF2-40B4-BE49-F238E27FC236}">
                <a16:creationId xmlns:a16="http://schemas.microsoft.com/office/drawing/2014/main" id="{DA40731F-11E2-49C0-ACD8-DF4FEF13FDCA}"/>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29700" name="Rectangle 3">
            <a:extLst>
              <a:ext uri="{FF2B5EF4-FFF2-40B4-BE49-F238E27FC236}">
                <a16:creationId xmlns:a16="http://schemas.microsoft.com/office/drawing/2014/main" id="{1836A17C-9D16-4D64-88BB-DE3D90CE7657}"/>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29701" name="Rectangle 4">
            <a:extLst>
              <a:ext uri="{FF2B5EF4-FFF2-40B4-BE49-F238E27FC236}">
                <a16:creationId xmlns:a16="http://schemas.microsoft.com/office/drawing/2014/main" id="{40EBC64F-5B3E-4D9D-B54B-57D892919324}"/>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9702" name="AutoShape 7">
            <a:hlinkClick r:id="rId2" action="ppaction://program" highlightClick="1"/>
            <a:extLst>
              <a:ext uri="{FF2B5EF4-FFF2-40B4-BE49-F238E27FC236}">
                <a16:creationId xmlns:a16="http://schemas.microsoft.com/office/drawing/2014/main" id="{4F985114-4C60-4C91-AAFA-E81044A1C7F2}"/>
              </a:ext>
            </a:extLst>
          </p:cNvPr>
          <p:cNvSpPr>
            <a:spLocks noChangeArrowheads="1"/>
          </p:cNvSpPr>
          <p:nvPr/>
        </p:nvSpPr>
        <p:spPr bwMode="auto">
          <a:xfrm>
            <a:off x="5838825" y="5360988"/>
            <a:ext cx="6921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29703" name="Rectangle 8">
            <a:hlinkClick r:id="rId3"/>
            <a:extLst>
              <a:ext uri="{FF2B5EF4-FFF2-40B4-BE49-F238E27FC236}">
                <a16:creationId xmlns:a16="http://schemas.microsoft.com/office/drawing/2014/main" id="{EFCEBCC5-1340-4490-9EF5-9316C2E630AB}"/>
              </a:ext>
            </a:extLst>
          </p:cNvPr>
          <p:cNvSpPr>
            <a:spLocks noChangeArrowheads="1"/>
          </p:cNvSpPr>
          <p:nvPr/>
        </p:nvSpPr>
        <p:spPr bwMode="auto">
          <a:xfrm>
            <a:off x="4024313" y="5360988"/>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DisplayTime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DA9060D7-FE3B-4EAF-90E1-930081007D2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165F6E-EC78-407C-80AF-0382A50AE5AF}" type="slidenum">
              <a:rPr lang="en-US" altLang="en-US" sz="1400"/>
              <a:pPr>
                <a:spcBef>
                  <a:spcPct val="0"/>
                </a:spcBef>
                <a:buClrTx/>
                <a:buSzTx/>
                <a:buFontTx/>
                <a:buNone/>
              </a:pPr>
              <a:t>35</a:t>
            </a:fld>
            <a:endParaRPr lang="en-US" altLang="en-US" sz="1400"/>
          </a:p>
        </p:txBody>
      </p:sp>
      <p:sp>
        <p:nvSpPr>
          <p:cNvPr id="30723" name="Rectangle 2">
            <a:extLst>
              <a:ext uri="{FF2B5EF4-FFF2-40B4-BE49-F238E27FC236}">
                <a16:creationId xmlns:a16="http://schemas.microsoft.com/office/drawing/2014/main" id="{4856E080-A221-4AF7-B5D6-CA757984E6E8}"/>
              </a:ext>
            </a:extLst>
          </p:cNvPr>
          <p:cNvSpPr>
            <a:spLocks noGrp="1" noChangeArrowheads="1"/>
          </p:cNvSpPr>
          <p:nvPr>
            <p:ph type="title"/>
          </p:nvPr>
        </p:nvSpPr>
        <p:spPr>
          <a:xfrm>
            <a:off x="685800" y="152400"/>
            <a:ext cx="7772400" cy="762000"/>
          </a:xfrm>
        </p:spPr>
        <p:txBody>
          <a:bodyPr/>
          <a:lstStyle/>
          <a:p>
            <a:r>
              <a:rPr lang="en-US" altLang="en-US"/>
              <a:t>NOTE</a:t>
            </a:r>
          </a:p>
        </p:txBody>
      </p:sp>
      <p:sp>
        <p:nvSpPr>
          <p:cNvPr id="30724" name="Rectangle 3">
            <a:extLst>
              <a:ext uri="{FF2B5EF4-FFF2-40B4-BE49-F238E27FC236}">
                <a16:creationId xmlns:a16="http://schemas.microsoft.com/office/drawing/2014/main" id="{49474450-4912-4F2A-AC1E-B9F0F4DAF245}"/>
              </a:ext>
            </a:extLst>
          </p:cNvPr>
          <p:cNvSpPr>
            <a:spLocks noGrp="1" noChangeArrowheads="1"/>
          </p:cNvSpPr>
          <p:nvPr>
            <p:ph type="body" idx="1"/>
          </p:nvPr>
        </p:nvSpPr>
        <p:spPr>
          <a:xfrm>
            <a:off x="381000" y="1143000"/>
            <a:ext cx="8610600" cy="5257800"/>
          </a:xfrm>
        </p:spPr>
        <p:txBody>
          <a:bodyPr/>
          <a:lstStyle/>
          <a:p>
            <a:pPr marL="0" indent="0">
              <a:spcAft>
                <a:spcPct val="25000"/>
              </a:spcAft>
              <a:buFont typeface="Monotype Sorts" pitchFamily="2" charset="2"/>
              <a:buNone/>
            </a:pPr>
            <a:r>
              <a:rPr lang="en-US" altLang="en-US" sz="3000"/>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altLang="en-US" sz="3000"/>
              <a:t>System.out.println(1.0 - 0.1 - 0.1 - 0.1 - 0.1 - 0.1);</a:t>
            </a:r>
          </a:p>
          <a:p>
            <a:pPr marL="0" indent="0" algn="just">
              <a:spcAft>
                <a:spcPct val="25000"/>
              </a:spcAft>
              <a:buFont typeface="Monotype Sorts" pitchFamily="2" charset="2"/>
              <a:buNone/>
            </a:pPr>
            <a:r>
              <a:rPr lang="en-US" altLang="en-US" sz="3000"/>
              <a:t>displays 0.5000000000000001, not 0.5, and </a:t>
            </a:r>
          </a:p>
          <a:p>
            <a:pPr marL="0" indent="0" algn="just">
              <a:spcAft>
                <a:spcPct val="25000"/>
              </a:spcAft>
              <a:buFont typeface="Monotype Sorts" pitchFamily="2" charset="2"/>
              <a:buNone/>
            </a:pPr>
            <a:r>
              <a:rPr lang="en-US" altLang="en-US" sz="3000"/>
              <a:t>System.out.println(1.0 - 0.9);</a:t>
            </a:r>
          </a:p>
          <a:p>
            <a:pPr marL="0" indent="0">
              <a:spcAft>
                <a:spcPct val="25000"/>
              </a:spcAft>
              <a:buFont typeface="Monotype Sorts" pitchFamily="2" charset="2"/>
              <a:buNone/>
            </a:pPr>
            <a:r>
              <a:rPr lang="en-US" altLang="en-US" sz="3000"/>
              <a:t>displays 0.09999999999999998, not 0.1. Integers are stored precisely. Therefore, calculations with integers yield a precise integer result.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6BDA8E4E-2EAE-4824-86EB-15AA0B7947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B97FD6-7F9F-4C2D-91FC-C55C4CBF4238}" type="slidenum">
              <a:rPr lang="en-US" altLang="en-US" sz="1400"/>
              <a:pPr>
                <a:spcBef>
                  <a:spcPct val="0"/>
                </a:spcBef>
                <a:buClrTx/>
                <a:buSzTx/>
                <a:buFontTx/>
                <a:buNone/>
              </a:pPr>
              <a:t>36</a:t>
            </a:fld>
            <a:endParaRPr lang="en-US" altLang="en-US" sz="1400"/>
          </a:p>
        </p:txBody>
      </p:sp>
      <p:sp>
        <p:nvSpPr>
          <p:cNvPr id="31747" name="Rectangle 2">
            <a:extLst>
              <a:ext uri="{FF2B5EF4-FFF2-40B4-BE49-F238E27FC236}">
                <a16:creationId xmlns:a16="http://schemas.microsoft.com/office/drawing/2014/main" id="{0D5B3AB7-BB15-4180-B22E-AAEF1B339FCA}"/>
              </a:ext>
            </a:extLst>
          </p:cNvPr>
          <p:cNvSpPr>
            <a:spLocks noGrp="1" noChangeArrowheads="1"/>
          </p:cNvSpPr>
          <p:nvPr>
            <p:ph type="title"/>
          </p:nvPr>
        </p:nvSpPr>
        <p:spPr>
          <a:xfrm>
            <a:off x="685800" y="0"/>
            <a:ext cx="7772400" cy="1428750"/>
          </a:xfrm>
        </p:spPr>
        <p:txBody>
          <a:bodyPr/>
          <a:lstStyle/>
          <a:p>
            <a:r>
              <a:rPr lang="en-US" altLang="en-US"/>
              <a:t>Exponent Operations </a:t>
            </a:r>
          </a:p>
        </p:txBody>
      </p:sp>
      <p:sp>
        <p:nvSpPr>
          <p:cNvPr id="31748" name="Rectangle 3">
            <a:extLst>
              <a:ext uri="{FF2B5EF4-FFF2-40B4-BE49-F238E27FC236}">
                <a16:creationId xmlns:a16="http://schemas.microsoft.com/office/drawing/2014/main" id="{F04510C5-6A6A-4D69-9B96-8C385D48CD41}"/>
              </a:ext>
            </a:extLst>
          </p:cNvPr>
          <p:cNvSpPr>
            <a:spLocks noGrp="1" noChangeArrowheads="1"/>
          </p:cNvSpPr>
          <p:nvPr>
            <p:ph type="body" idx="1"/>
          </p:nvPr>
        </p:nvSpPr>
        <p:spPr>
          <a:xfrm>
            <a:off x="269875" y="1470025"/>
            <a:ext cx="8642350" cy="4416425"/>
          </a:xfrm>
        </p:spPr>
        <p:txBody>
          <a:bodyPr/>
          <a:lstStyle/>
          <a:p>
            <a:pPr marL="0" indent="0">
              <a:lnSpc>
                <a:spcPct val="90000"/>
              </a:lnSpc>
              <a:buFont typeface="Monotype Sorts" pitchFamily="2" charset="2"/>
              <a:buNone/>
            </a:pPr>
            <a:r>
              <a:rPr lang="en-US" altLang="en-US" sz="2800" b="1">
                <a:latin typeface="Courier New" panose="02070309020205020404" pitchFamily="49" charset="0"/>
              </a:rPr>
              <a:t>System.out.println(Math.pow(2, 3)); </a:t>
            </a:r>
          </a:p>
          <a:p>
            <a:pPr marL="0" indent="0">
              <a:lnSpc>
                <a:spcPct val="90000"/>
              </a:lnSpc>
              <a:buFont typeface="Monotype Sorts" pitchFamily="2" charset="2"/>
              <a:buNone/>
            </a:pPr>
            <a:r>
              <a:rPr lang="en-US" altLang="en-US" sz="2800" b="1">
                <a:latin typeface="Courier New" panose="02070309020205020404" pitchFamily="49" charset="0"/>
              </a:rPr>
              <a:t>// Displays 8.0 </a:t>
            </a:r>
          </a:p>
          <a:p>
            <a:pPr marL="0" indent="0">
              <a:lnSpc>
                <a:spcPct val="90000"/>
              </a:lnSpc>
              <a:buFont typeface="Monotype Sorts" pitchFamily="2" charset="2"/>
              <a:buNone/>
            </a:pPr>
            <a:r>
              <a:rPr lang="en-US" altLang="en-US" sz="2800" b="1">
                <a:latin typeface="Courier New" panose="02070309020205020404" pitchFamily="49" charset="0"/>
              </a:rPr>
              <a:t>System.out.println(Math.pow(4, 0.5)); </a:t>
            </a:r>
          </a:p>
          <a:p>
            <a:pPr marL="0" indent="0">
              <a:lnSpc>
                <a:spcPct val="90000"/>
              </a:lnSpc>
              <a:buFont typeface="Monotype Sorts" pitchFamily="2" charset="2"/>
              <a:buNone/>
            </a:pPr>
            <a:r>
              <a:rPr lang="en-US" altLang="en-US" sz="2800" b="1">
                <a:latin typeface="Courier New" panose="02070309020205020404" pitchFamily="49" charset="0"/>
              </a:rPr>
              <a:t>// Displays 2.0</a:t>
            </a:r>
          </a:p>
          <a:p>
            <a:pPr marL="0" indent="0">
              <a:lnSpc>
                <a:spcPct val="90000"/>
              </a:lnSpc>
              <a:buFont typeface="Monotype Sorts" pitchFamily="2" charset="2"/>
              <a:buNone/>
            </a:pPr>
            <a:r>
              <a:rPr lang="en-US" altLang="en-US" sz="2800" b="1">
                <a:latin typeface="Courier New" panose="02070309020205020404" pitchFamily="49" charset="0"/>
              </a:rPr>
              <a:t>System.out.println(Math.pow(2.5, 2));</a:t>
            </a:r>
          </a:p>
          <a:p>
            <a:pPr marL="0" indent="0">
              <a:lnSpc>
                <a:spcPct val="90000"/>
              </a:lnSpc>
              <a:buFont typeface="Monotype Sorts" pitchFamily="2" charset="2"/>
              <a:buNone/>
            </a:pPr>
            <a:r>
              <a:rPr lang="en-US" altLang="en-US" sz="2800" b="1">
                <a:latin typeface="Courier New" panose="02070309020205020404" pitchFamily="49" charset="0"/>
              </a:rPr>
              <a:t>// Displays 6.25</a:t>
            </a:r>
          </a:p>
          <a:p>
            <a:pPr marL="0" indent="0">
              <a:lnSpc>
                <a:spcPct val="90000"/>
              </a:lnSpc>
              <a:buFont typeface="Monotype Sorts" pitchFamily="2" charset="2"/>
              <a:buNone/>
            </a:pPr>
            <a:r>
              <a:rPr lang="en-US" altLang="en-US" sz="2800" b="1">
                <a:latin typeface="Courier New" panose="02070309020205020404" pitchFamily="49" charset="0"/>
              </a:rPr>
              <a:t>System.out.println(Math.pow(2.5, -2)); </a:t>
            </a:r>
          </a:p>
          <a:p>
            <a:pPr marL="0" indent="0">
              <a:lnSpc>
                <a:spcPct val="90000"/>
              </a:lnSpc>
              <a:buFont typeface="Monotype Sorts" pitchFamily="2" charset="2"/>
              <a:buNone/>
            </a:pPr>
            <a:r>
              <a:rPr lang="en-US" altLang="en-US" sz="2800" b="1">
                <a:latin typeface="Courier New" panose="02070309020205020404" pitchFamily="49" charset="0"/>
              </a:rPr>
              <a:t>// Displays 0.16</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Find the largest and smallest byte, short, int, long, float, and double. Which of these data types requires the least amount of memory?</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For byte, from -128 to 127, inclusive.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For short, from -32768 to 32767, inclusive.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For int, from -2147483648 to 2147483647, inclusive.</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For long, from -9223372036854775808 to 9223372036854775807.</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For float, the smallest positive float is 1.40129846432481707e-45 and the largest float is 3.40282346638528860e+38.</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For double, the smallest positive double is 4.94065645841246544e-324 and the largest double is 1.79769313486231570e+308d.</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50759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Show the result of the following remainders.</a:t>
            </a: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56 % 6</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78 % -4</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-34 % 5</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-34 % -5</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5 % 1</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1 % 5</a:t>
            </a: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2</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2</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-4</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-4</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0</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1</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85332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If today is Tuesday, what will be the day in 100 days?</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(2 + 100) % 7 = 4.</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So, it is Thursday.</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73757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0B4E9531-6DC5-4E6A-AFB4-675E716B417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9B4168-A586-4948-81A7-68C3CA8872F3}"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99113687-58BD-404D-9939-A2CA950F83B6}"/>
              </a:ext>
            </a:extLst>
          </p:cNvPr>
          <p:cNvSpPr>
            <a:spLocks noGrp="1" noChangeArrowheads="1"/>
          </p:cNvSpPr>
          <p:nvPr>
            <p:ph type="title"/>
          </p:nvPr>
        </p:nvSpPr>
        <p:spPr>
          <a:xfrm>
            <a:off x="685800" y="304800"/>
            <a:ext cx="7772400" cy="1428750"/>
          </a:xfrm>
        </p:spPr>
        <p:txBody>
          <a:bodyPr/>
          <a:lstStyle/>
          <a:p>
            <a:r>
              <a:rPr lang="en-US" altLang="en-US" sz="4300"/>
              <a:t>Introducing Programming with an Example</a:t>
            </a:r>
          </a:p>
        </p:txBody>
      </p:sp>
      <p:sp>
        <p:nvSpPr>
          <p:cNvPr id="7172" name="Rectangle 3">
            <a:extLst>
              <a:ext uri="{FF2B5EF4-FFF2-40B4-BE49-F238E27FC236}">
                <a16:creationId xmlns:a16="http://schemas.microsoft.com/office/drawing/2014/main" id="{485340AF-D0AE-4612-B7F2-C3FDD18A5E01}"/>
              </a:ext>
            </a:extLst>
          </p:cNvPr>
          <p:cNvSpPr>
            <a:spLocks noGrp="1" noChangeArrowheads="1"/>
          </p:cNvSpPr>
          <p:nvPr>
            <p:ph type="body" idx="1"/>
          </p:nvPr>
        </p:nvSpPr>
        <p:spPr>
          <a:xfrm>
            <a:off x="193675" y="1854200"/>
            <a:ext cx="8718550" cy="1574800"/>
          </a:xfrm>
        </p:spPr>
        <p:txBody>
          <a:bodyPr/>
          <a:lstStyle/>
          <a:p>
            <a:pPr>
              <a:spcBef>
                <a:spcPct val="50000"/>
              </a:spcBef>
              <a:buFont typeface="Monotype Sorts" pitchFamily="2" charset="2"/>
              <a:buNone/>
            </a:pPr>
            <a:r>
              <a:rPr lang="en-US" altLang="en-US" sz="3600"/>
              <a:t>Listing 2.1 Computing the Area of a Circle</a:t>
            </a:r>
          </a:p>
          <a:p>
            <a:pPr>
              <a:spcBef>
                <a:spcPct val="50000"/>
              </a:spcBef>
              <a:buFont typeface="Monotype Sorts" pitchFamily="2" charset="2"/>
              <a:buNone/>
            </a:pPr>
            <a:r>
              <a:rPr lang="en-US" altLang="en-US" sz="3600"/>
              <a:t>  This program computes the area of the circle.</a:t>
            </a:r>
            <a:endParaRPr lang="en-US" altLang="en-US">
              <a:latin typeface="Book Antiqua" panose="02040602050305030304" pitchFamily="18" charset="0"/>
            </a:endParaRPr>
          </a:p>
        </p:txBody>
      </p:sp>
      <p:sp>
        <p:nvSpPr>
          <p:cNvPr id="7173" name="AutoShape 7">
            <a:hlinkClick r:id="rId2" action="ppaction://program" highlightClick="1"/>
            <a:extLst>
              <a:ext uri="{FF2B5EF4-FFF2-40B4-BE49-F238E27FC236}">
                <a16:creationId xmlns:a16="http://schemas.microsoft.com/office/drawing/2014/main" id="{33B57048-B013-44CF-9A6C-9B0065922BFA}"/>
              </a:ext>
            </a:extLst>
          </p:cNvPr>
          <p:cNvSpPr>
            <a:spLocks noChangeArrowheads="1"/>
          </p:cNvSpPr>
          <p:nvPr/>
        </p:nvSpPr>
        <p:spPr bwMode="auto">
          <a:xfrm>
            <a:off x="1000125" y="4735513"/>
            <a:ext cx="652463"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7174" name="Rectangle 9">
            <a:hlinkClick r:id="rId3"/>
            <a:extLst>
              <a:ext uri="{FF2B5EF4-FFF2-40B4-BE49-F238E27FC236}">
                <a16:creationId xmlns:a16="http://schemas.microsoft.com/office/drawing/2014/main" id="{7E81C186-71DC-4B35-988A-229585BC265A}"/>
              </a:ext>
            </a:extLst>
          </p:cNvPr>
          <p:cNvSpPr>
            <a:spLocks noChangeArrowheads="1"/>
          </p:cNvSpPr>
          <p:nvPr/>
        </p:nvSpPr>
        <p:spPr bwMode="auto">
          <a:xfrm>
            <a:off x="539750" y="4006850"/>
            <a:ext cx="17145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ComputeArea</a:t>
            </a:r>
            <a:endParaRPr lang="en-US" altLang="en-US" sz="2000" dirty="0"/>
          </a:p>
        </p:txBody>
      </p:sp>
      <p:sp>
        <p:nvSpPr>
          <p:cNvPr id="7175" name="Rectangle 11">
            <a:extLst>
              <a:ext uri="{FF2B5EF4-FFF2-40B4-BE49-F238E27FC236}">
                <a16:creationId xmlns:a16="http://schemas.microsoft.com/office/drawing/2014/main" id="{6B786169-AD19-4710-BB24-69AAE391E610}"/>
              </a:ext>
            </a:extLst>
          </p:cNvPr>
          <p:cNvSpPr>
            <a:spLocks noChangeArrowheads="1"/>
          </p:cNvSpPr>
          <p:nvPr/>
        </p:nvSpPr>
        <p:spPr bwMode="auto">
          <a:xfrm>
            <a:off x="2527300" y="4833938"/>
            <a:ext cx="6096000" cy="12954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t>Note: Clicking the blue button runs the code from Windows. If you cannot run the buttons, see </a:t>
            </a:r>
          </a:p>
          <a:p>
            <a:pPr>
              <a:lnSpc>
                <a:spcPct val="90000"/>
              </a:lnSpc>
              <a:buFont typeface="Monotype Sorts" pitchFamily="2" charset="2"/>
              <a:buNone/>
            </a:pPr>
            <a:r>
              <a:rPr lang="en-US" altLang="en-US" sz="2000"/>
              <a:t>IMPORTANT NOTE: If you cannot run the buttons, see </a:t>
            </a:r>
            <a:r>
              <a:rPr lang="en-US" altLang="en-US" sz="2000">
                <a:hlinkClick r:id="rId4"/>
              </a:rPr>
              <a:t>liveexample.pearsoncmg.com/slide/javaslidenote.doc</a:t>
            </a:r>
            <a:r>
              <a:rPr lang="en-US" altLang="en-US" sz="2000"/>
              <a:t>.</a:t>
            </a:r>
          </a:p>
        </p:txBody>
      </p:sp>
      <p:sp>
        <p:nvSpPr>
          <p:cNvPr id="9" name="Rectangle 11">
            <a:extLst>
              <a:ext uri="{FF2B5EF4-FFF2-40B4-BE49-F238E27FC236}">
                <a16:creationId xmlns:a16="http://schemas.microsoft.com/office/drawing/2014/main" id="{A2BA2247-5494-4D43-AA66-89E575924CBF}"/>
              </a:ext>
            </a:extLst>
          </p:cNvPr>
          <p:cNvSpPr>
            <a:spLocks noChangeArrowheads="1"/>
          </p:cNvSpPr>
          <p:nvPr/>
        </p:nvSpPr>
        <p:spPr bwMode="auto">
          <a:xfrm>
            <a:off x="2559050" y="3889375"/>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cs typeface="+mn-cs"/>
              </a:rPr>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the result of 25 / 4?</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How would you rewrite the expression if you wished the result to be a floating-point number?</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a:solidFill>
                  <a:srgbClr val="0070C0"/>
                </a:solidFill>
                <a:latin typeface="Calibri" panose="020F0502020204030204" pitchFamily="34" charset="0"/>
                <a:cs typeface="Calibri" panose="020F0502020204030204" pitchFamily="34" charset="0"/>
              </a:rPr>
              <a:t>25 / 4 is 6.</a:t>
            </a:r>
          </a:p>
          <a:p>
            <a:r>
              <a:rPr lang="en-US" sz="2000" dirty="0">
                <a:solidFill>
                  <a:srgbClr val="0070C0"/>
                </a:solidFill>
                <a:latin typeface="Calibri" panose="020F0502020204030204" pitchFamily="34" charset="0"/>
                <a:cs typeface="Calibri" panose="020F0502020204030204" pitchFamily="34" charset="0"/>
              </a:rPr>
              <a:t>If you want the quotient to be a floating-point number, rewrite it as 25.0 / 4.0, 25.0 / 4, or 25 / 4.0.</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79284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pPr>
              <a:spcBef>
                <a:spcPts val="600"/>
              </a:spcBef>
            </a:pPr>
            <a:r>
              <a:rPr lang="tr-TR" sz="2000" dirty="0">
                <a:latin typeface="Calibri" panose="020F0502020204030204" pitchFamily="34" charset="0"/>
                <a:cs typeface="Calibri" panose="020F0502020204030204" pitchFamily="34" charset="0"/>
              </a:rPr>
              <a:t>Show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result</a:t>
            </a:r>
            <a:r>
              <a:rPr lang="tr-TR" sz="2000" dirty="0">
                <a:latin typeface="Calibri" panose="020F0502020204030204" pitchFamily="34" charset="0"/>
                <a:cs typeface="Calibri" panose="020F0502020204030204" pitchFamily="34" charset="0"/>
              </a:rPr>
              <a:t> of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code</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(2 * (5 / 2 + 5 / 2));</a:t>
            </a:r>
            <a:br>
              <a:rPr lang="tr-TR" sz="1600" dirty="0">
                <a:latin typeface="Consolas" panose="020B0609020204030204" pitchFamily="49" charset="0"/>
                <a:cs typeface="Calibri" panose="020F0502020204030204" pitchFamily="34" charset="0"/>
              </a:rPr>
            </a:br>
            <a:br>
              <a:rPr lang="tr-TR" sz="800" dirty="0">
                <a:latin typeface="Consolas" panose="020B0609020204030204" pitchFamily="49" charset="0"/>
                <a:cs typeface="Calibri" panose="020F0502020204030204" pitchFamily="34" charset="0"/>
              </a:rPr>
            </a:b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(2 * 5 / 2 + 2 * 5 / 2);</a:t>
            </a:r>
            <a:br>
              <a:rPr lang="tr-TR" sz="1600" dirty="0">
                <a:latin typeface="Consolas" panose="020B0609020204030204" pitchFamily="49" charset="0"/>
                <a:cs typeface="Calibri" panose="020F0502020204030204" pitchFamily="34" charset="0"/>
              </a:rPr>
            </a:br>
            <a:br>
              <a:rPr lang="tr-TR" sz="800" dirty="0">
                <a:latin typeface="Consolas" panose="020B0609020204030204" pitchFamily="49" charset="0"/>
                <a:cs typeface="Calibri" panose="020F0502020204030204" pitchFamily="34" charset="0"/>
              </a:rPr>
            </a:b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(2 * (5 / 2));</a:t>
            </a:r>
            <a:br>
              <a:rPr lang="tr-TR" sz="1600" dirty="0">
                <a:latin typeface="Consolas" panose="020B0609020204030204" pitchFamily="49" charset="0"/>
                <a:cs typeface="Calibri" panose="020F0502020204030204" pitchFamily="34" charset="0"/>
              </a:rPr>
            </a:br>
            <a:br>
              <a:rPr lang="tr-TR" sz="800" dirty="0">
                <a:latin typeface="Consolas" panose="020B0609020204030204" pitchFamily="49" charset="0"/>
                <a:cs typeface="Calibri" panose="020F0502020204030204" pitchFamily="34" charset="0"/>
              </a:rPr>
            </a:b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(2 * 5 / 2);</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spcBef>
                <a:spcPts val="600"/>
              </a:spcBef>
              <a:buNone/>
            </a:pPr>
            <a:r>
              <a:rPr lang="tr-TR" sz="2000" b="1" dirty="0">
                <a:solidFill>
                  <a:srgbClr val="92D050"/>
                </a:solidFill>
                <a:latin typeface="Calibri" panose="020F0502020204030204" pitchFamily="34" charset="0"/>
                <a:cs typeface="Calibri" panose="020F0502020204030204" pitchFamily="34" charset="0"/>
              </a:rPr>
              <a:t>      &lt;--- ANSWER ---&gt;</a:t>
            </a:r>
          </a:p>
          <a:p>
            <a:pPr>
              <a:spcBef>
                <a:spcPts val="600"/>
              </a:spcBef>
            </a:pPr>
            <a:r>
              <a:rPr lang="tr-TR" sz="1600" dirty="0">
                <a:solidFill>
                  <a:srgbClr val="0070C0"/>
                </a:solidFill>
                <a:latin typeface="Consolas" panose="020B0609020204030204" pitchFamily="49" charset="0"/>
                <a:cs typeface="Calibri" panose="020F0502020204030204" pitchFamily="34" charset="0"/>
              </a:rPr>
              <a:t>8</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10</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4</a:t>
            </a:r>
            <a:br>
              <a:rPr lang="tr-TR" sz="1600" dirty="0">
                <a:solidFill>
                  <a:srgbClr val="0070C0"/>
                </a:solidFill>
                <a:latin typeface="Consolas" panose="020B0609020204030204" pitchFamily="49" charset="0"/>
                <a:cs typeface="Calibri" panose="020F0502020204030204" pitchFamily="34" charset="0"/>
              </a:rPr>
            </a:br>
            <a:r>
              <a:rPr lang="tr-TR" sz="1600" dirty="0">
                <a:solidFill>
                  <a:srgbClr val="0070C0"/>
                </a:solidFill>
                <a:latin typeface="Consolas" panose="020B0609020204030204" pitchFamily="49" charset="0"/>
                <a:cs typeface="Calibri" panose="020F0502020204030204" pitchFamily="34" charset="0"/>
              </a:rPr>
              <a:t>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67163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Are the following statements correct? If so, show the output.</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("25 / 4 is " + 25 / 4);</a:t>
            </a:r>
            <a:br>
              <a:rPr lang="tr-TR" sz="1600" dirty="0">
                <a:latin typeface="Consolas" panose="020B0609020204030204" pitchFamily="49" charset="0"/>
                <a:cs typeface="Calibri" panose="020F0502020204030204" pitchFamily="34" charset="0"/>
              </a:rPr>
            </a:br>
            <a:br>
              <a:rPr lang="tr-TR" sz="8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("25 / 4.0 is " + 25 / 4.0);</a:t>
            </a:r>
            <a:br>
              <a:rPr lang="tr-TR" sz="1600" dirty="0">
                <a:latin typeface="Consolas" panose="020B0609020204030204" pitchFamily="49" charset="0"/>
                <a:cs typeface="Calibri" panose="020F0502020204030204" pitchFamily="34" charset="0"/>
              </a:rPr>
            </a:br>
            <a:br>
              <a:rPr lang="tr-TR" sz="8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("3 * 2 / 4 is " + 3 * 2 / 4);</a:t>
            </a:r>
            <a:br>
              <a:rPr lang="tr-TR" sz="1600" dirty="0">
                <a:latin typeface="Consolas" panose="020B0609020204030204" pitchFamily="49" charset="0"/>
                <a:cs typeface="Calibri" panose="020F0502020204030204" pitchFamily="34" charset="0"/>
              </a:rPr>
            </a:br>
            <a:br>
              <a:rPr lang="tr-TR" sz="8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("3.0 * 2 / 4 is " + 3.0 * 2 / 4);</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Yes, the statements are correct. The output is</a:t>
            </a:r>
            <a:br>
              <a:rPr lang="tr-TR" sz="2000" dirty="0">
                <a:solidFill>
                  <a:srgbClr val="0070C0"/>
                </a:solidFill>
                <a:latin typeface="Calibri" panose="020F0502020204030204" pitchFamily="34"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25 / 4 is 6</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25 / 4.0 is 6.25</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3 * 2 / 4 is 1</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3.0 * 2 / 4 is 1.5</a:t>
            </a:r>
            <a:endParaRPr lang="tr-TR" sz="20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53237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Write a statement to display the result of 2</a:t>
            </a:r>
            <a:r>
              <a:rPr lang="en-US" sz="2000" baseline="30000" dirty="0">
                <a:latin typeface="Calibri" panose="020F0502020204030204" pitchFamily="34" charset="0"/>
                <a:cs typeface="Calibri" panose="020F0502020204030204" pitchFamily="34" charset="0"/>
              </a:rPr>
              <a:t>3.5</a:t>
            </a:r>
            <a:r>
              <a:rPr lang="en-US"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err="1">
                <a:solidFill>
                  <a:srgbClr val="0070C0"/>
                </a:solidFill>
                <a:latin typeface="Consolas" panose="020B0609020204030204" pitchFamily="49" charset="0"/>
                <a:cs typeface="Calibri" panose="020F0502020204030204" pitchFamily="34" charset="0"/>
              </a:rPr>
              <a:t>Math.pow</a:t>
            </a:r>
            <a:r>
              <a:rPr lang="tr-TR" sz="1600" dirty="0">
                <a:solidFill>
                  <a:srgbClr val="0070C0"/>
                </a:solidFill>
                <a:latin typeface="Consolas" panose="020B0609020204030204" pitchFamily="49" charset="0"/>
                <a:cs typeface="Calibri" panose="020F0502020204030204" pitchFamily="34" charset="0"/>
              </a:rPr>
              <a:t>(2, 3.5)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59765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Suppose m and r are integers. Write a Java expression for mr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to obtain a floating-point result.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1.0 * m * (r * r)</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21407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300DE1BA-17D4-4FC8-93D0-D07CCF1269F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3E926B-CF7F-40BB-BF01-DE6F4684A385}" type="slidenum">
              <a:rPr lang="en-US" altLang="en-US" sz="1400"/>
              <a:pPr>
                <a:spcBef>
                  <a:spcPct val="0"/>
                </a:spcBef>
                <a:buClrTx/>
                <a:buSzTx/>
                <a:buFontTx/>
                <a:buNone/>
              </a:pPr>
              <a:t>45</a:t>
            </a:fld>
            <a:endParaRPr lang="en-US" altLang="en-US" sz="1400"/>
          </a:p>
        </p:txBody>
      </p:sp>
      <p:sp>
        <p:nvSpPr>
          <p:cNvPr id="32771" name="Rectangle 2">
            <a:extLst>
              <a:ext uri="{FF2B5EF4-FFF2-40B4-BE49-F238E27FC236}">
                <a16:creationId xmlns:a16="http://schemas.microsoft.com/office/drawing/2014/main" id="{BD81289E-5CF8-4BB3-992F-E2443D3FA3F8}"/>
              </a:ext>
            </a:extLst>
          </p:cNvPr>
          <p:cNvSpPr>
            <a:spLocks noGrp="1" noChangeArrowheads="1"/>
          </p:cNvSpPr>
          <p:nvPr>
            <p:ph type="title"/>
          </p:nvPr>
        </p:nvSpPr>
        <p:spPr>
          <a:xfrm>
            <a:off x="685800" y="0"/>
            <a:ext cx="7772400" cy="1428750"/>
          </a:xfrm>
        </p:spPr>
        <p:txBody>
          <a:bodyPr/>
          <a:lstStyle/>
          <a:p>
            <a:r>
              <a:rPr lang="en-US" altLang="en-US"/>
              <a:t>Number Literals</a:t>
            </a:r>
          </a:p>
        </p:txBody>
      </p:sp>
      <p:sp>
        <p:nvSpPr>
          <p:cNvPr id="32772" name="Rectangle 3">
            <a:extLst>
              <a:ext uri="{FF2B5EF4-FFF2-40B4-BE49-F238E27FC236}">
                <a16:creationId xmlns:a16="http://schemas.microsoft.com/office/drawing/2014/main" id="{B7A61001-9923-4A66-96A4-BE606BCBB126}"/>
              </a:ext>
            </a:extLst>
          </p:cNvPr>
          <p:cNvSpPr>
            <a:spLocks noGrp="1" noChangeArrowheads="1"/>
          </p:cNvSpPr>
          <p:nvPr>
            <p:ph type="body" idx="1"/>
          </p:nvPr>
        </p:nvSpPr>
        <p:spPr>
          <a:xfrm>
            <a:off x="685800" y="1371600"/>
            <a:ext cx="7772400" cy="4114800"/>
          </a:xfrm>
        </p:spPr>
        <p:txBody>
          <a:bodyPr/>
          <a:lstStyle/>
          <a:p>
            <a:pPr marL="0" indent="0">
              <a:lnSpc>
                <a:spcPct val="90000"/>
              </a:lnSpc>
              <a:spcAft>
                <a:spcPct val="25000"/>
              </a:spcAft>
              <a:buFont typeface="Monotype Sorts" pitchFamily="2" charset="2"/>
              <a:buNone/>
            </a:pPr>
            <a:r>
              <a:rPr lang="en-US" altLang="en-US" sz="3000">
                <a:cs typeface="Times New Roman" panose="02020603050405020304" pitchFamily="18" charset="0"/>
              </a:rPr>
              <a:t>A </a:t>
            </a:r>
            <a:r>
              <a:rPr lang="en-US" altLang="en-US" sz="3000" i="1">
                <a:cs typeface="Times New Roman" panose="02020603050405020304" pitchFamily="18" charset="0"/>
              </a:rPr>
              <a:t>literal</a:t>
            </a:r>
            <a:r>
              <a:rPr lang="en-US" altLang="en-US" sz="3000">
                <a:cs typeface="Times New Roman" panose="02020603050405020304" pitchFamily="18"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 </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int i = 34;</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long x = 1000000;</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double d = 5.0;</a:t>
            </a:r>
            <a:r>
              <a:rPr lang="en-US" altLang="en-US" sz="3000">
                <a:latin typeface="Courier New" panose="02070309020205020404" pitchFamily="49" charset="0"/>
              </a:rPr>
              <a:t>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A2BE86CF-090B-40DC-9CE4-D348523CFE5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8758BC-22FF-45E1-98B8-FE2637904BE0}" type="slidenum">
              <a:rPr lang="en-US" altLang="en-US" sz="1400"/>
              <a:pPr>
                <a:spcBef>
                  <a:spcPct val="0"/>
                </a:spcBef>
                <a:buClrTx/>
                <a:buSzTx/>
                <a:buFontTx/>
                <a:buNone/>
              </a:pPr>
              <a:t>46</a:t>
            </a:fld>
            <a:endParaRPr lang="en-US" altLang="en-US" sz="1400"/>
          </a:p>
        </p:txBody>
      </p:sp>
      <p:sp>
        <p:nvSpPr>
          <p:cNvPr id="33795" name="Rectangle 2">
            <a:extLst>
              <a:ext uri="{FF2B5EF4-FFF2-40B4-BE49-F238E27FC236}">
                <a16:creationId xmlns:a16="http://schemas.microsoft.com/office/drawing/2014/main" id="{8FA20866-2BC7-4646-8C77-6402E04C4E73}"/>
              </a:ext>
            </a:extLst>
          </p:cNvPr>
          <p:cNvSpPr>
            <a:spLocks noGrp="1" noChangeArrowheads="1"/>
          </p:cNvSpPr>
          <p:nvPr>
            <p:ph type="title"/>
          </p:nvPr>
        </p:nvSpPr>
        <p:spPr>
          <a:xfrm>
            <a:off x="685800" y="152400"/>
            <a:ext cx="7772400" cy="762000"/>
          </a:xfrm>
        </p:spPr>
        <p:txBody>
          <a:bodyPr/>
          <a:lstStyle/>
          <a:p>
            <a:r>
              <a:rPr lang="en-US" altLang="en-US"/>
              <a:t>Integer Literals</a:t>
            </a:r>
          </a:p>
        </p:txBody>
      </p:sp>
      <p:sp>
        <p:nvSpPr>
          <p:cNvPr id="33796" name="Rectangle 3">
            <a:extLst>
              <a:ext uri="{FF2B5EF4-FFF2-40B4-BE49-F238E27FC236}">
                <a16:creationId xmlns:a16="http://schemas.microsoft.com/office/drawing/2014/main" id="{4AE3C8E4-777C-4624-9058-1D9953A0CFBA}"/>
              </a:ext>
            </a:extLst>
          </p:cNvPr>
          <p:cNvSpPr>
            <a:spLocks noGrp="1" noChangeArrowheads="1"/>
          </p:cNvSpPr>
          <p:nvPr>
            <p:ph type="body" idx="1"/>
          </p:nvPr>
        </p:nvSpPr>
        <p:spPr>
          <a:xfrm>
            <a:off x="228600" y="914400"/>
            <a:ext cx="8610600" cy="5715000"/>
          </a:xfrm>
        </p:spPr>
        <p:txBody>
          <a:bodyPr/>
          <a:lstStyle/>
          <a:p>
            <a:pPr marL="0" indent="0" algn="just">
              <a:spcAft>
                <a:spcPct val="25000"/>
              </a:spcAft>
              <a:buFont typeface="Monotype Sorts" pitchFamily="2" charset="2"/>
              <a:buNone/>
            </a:pPr>
            <a:r>
              <a:rPr lang="en-US" altLang="en-US" sz="280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byte b = 1000 would cause a compilation error, because 1000 cannot be stored in a variable of the byte type.</a:t>
            </a:r>
          </a:p>
          <a:p>
            <a:pPr marL="0" indent="0" algn="just">
              <a:spcAft>
                <a:spcPct val="25000"/>
              </a:spcAft>
              <a:buFont typeface="Monotype Sorts" pitchFamily="2" charset="2"/>
              <a:buNone/>
            </a:pPr>
            <a:r>
              <a:rPr lang="en-US" altLang="en-US" sz="2800">
                <a:cs typeface="Times New Roman" panose="02020603050405020304" pitchFamily="18" charset="0"/>
              </a:rPr>
              <a:t>An integer literal is assumed to be of the int type, whose value is between -2</a:t>
            </a:r>
            <a:r>
              <a:rPr lang="en-US" altLang="en-US" sz="2800" baseline="30000">
                <a:cs typeface="Times New Roman" panose="02020603050405020304" pitchFamily="18" charset="0"/>
              </a:rPr>
              <a:t>31</a:t>
            </a:r>
            <a:r>
              <a:rPr lang="en-US" altLang="en-US" sz="2800">
                <a:cs typeface="Times New Roman" panose="02020603050405020304" pitchFamily="18" charset="0"/>
              </a:rPr>
              <a:t> (-2147483648) to 2</a:t>
            </a:r>
            <a:r>
              <a:rPr lang="en-US" altLang="en-US" sz="2800" baseline="30000">
                <a:cs typeface="Times New Roman" panose="02020603050405020304" pitchFamily="18" charset="0"/>
              </a:rPr>
              <a:t>31</a:t>
            </a:r>
            <a:r>
              <a:rPr lang="en-US" altLang="en-US" sz="2800">
                <a:cs typeface="Times New Roman" panose="02020603050405020304" pitchFamily="18" charset="0"/>
              </a:rPr>
              <a:t>–1 (2147483647). To denote an integer literal of the long type, append it with the letter L or l. L is preferred because l (lowercase L) can easily be confused with 1 (the digit one).</a:t>
            </a:r>
            <a:r>
              <a:rPr lang="en-US" altLang="en-US" sz="2600">
                <a:cs typeface="Times New Roman" panose="02020603050405020304" pitchFamily="18" charset="0"/>
              </a:rPr>
              <a:t>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34F07427-6010-41BB-B1AD-874BCEE99A4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BC70E0-952D-439F-9DB0-D9CDFB91E2B1}" type="slidenum">
              <a:rPr lang="en-US" altLang="en-US" sz="1400"/>
              <a:pPr>
                <a:spcBef>
                  <a:spcPct val="0"/>
                </a:spcBef>
                <a:buClrTx/>
                <a:buSzTx/>
                <a:buFontTx/>
                <a:buNone/>
              </a:pPr>
              <a:t>47</a:t>
            </a:fld>
            <a:endParaRPr lang="en-US" altLang="en-US" sz="1400"/>
          </a:p>
        </p:txBody>
      </p:sp>
      <p:sp>
        <p:nvSpPr>
          <p:cNvPr id="34819" name="Rectangle 2">
            <a:extLst>
              <a:ext uri="{FF2B5EF4-FFF2-40B4-BE49-F238E27FC236}">
                <a16:creationId xmlns:a16="http://schemas.microsoft.com/office/drawing/2014/main" id="{2AC25C0A-0A66-48E2-8EFE-0A396DF1348D}"/>
              </a:ext>
            </a:extLst>
          </p:cNvPr>
          <p:cNvSpPr>
            <a:spLocks noGrp="1" noChangeArrowheads="1"/>
          </p:cNvSpPr>
          <p:nvPr>
            <p:ph type="title"/>
          </p:nvPr>
        </p:nvSpPr>
        <p:spPr>
          <a:xfrm>
            <a:off x="685800" y="152400"/>
            <a:ext cx="7772400" cy="762000"/>
          </a:xfrm>
        </p:spPr>
        <p:txBody>
          <a:bodyPr/>
          <a:lstStyle/>
          <a:p>
            <a:r>
              <a:rPr lang="en-US" altLang="en-US"/>
              <a:t>Floating-Point Literals</a:t>
            </a:r>
          </a:p>
        </p:txBody>
      </p:sp>
      <p:sp>
        <p:nvSpPr>
          <p:cNvPr id="34820" name="Rectangle 3">
            <a:extLst>
              <a:ext uri="{FF2B5EF4-FFF2-40B4-BE49-F238E27FC236}">
                <a16:creationId xmlns:a16="http://schemas.microsoft.com/office/drawing/2014/main" id="{0345DB59-3679-48BA-B1D7-DB5BD7E59683}"/>
              </a:ext>
            </a:extLst>
          </p:cNvPr>
          <p:cNvSpPr>
            <a:spLocks noGrp="1" noChangeArrowheads="1"/>
          </p:cNvSpPr>
          <p:nvPr>
            <p:ph type="body" idx="1"/>
          </p:nvPr>
        </p:nvSpPr>
        <p:spPr>
          <a:xfrm>
            <a:off x="228600" y="1143000"/>
            <a:ext cx="8610600" cy="5486400"/>
          </a:xfrm>
        </p:spPr>
        <p:txBody>
          <a:bodyPr/>
          <a:lstStyle/>
          <a:p>
            <a:pPr marL="0" indent="0" algn="just">
              <a:spcAft>
                <a:spcPct val="25000"/>
              </a:spcAft>
              <a:buFont typeface="Monotype Sorts" pitchFamily="2" charset="2"/>
              <a:buNone/>
            </a:pPr>
            <a:r>
              <a:rPr lang="en-US" altLang="en-US">
                <a:cs typeface="Times New Roman" panose="02020603050405020304" pitchFamily="18" charset="0"/>
              </a:rPr>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 For example, you can use 100.2f or 100.2F for a float number, and 100.2d or 100.2D for a double number.</a:t>
            </a:r>
            <a:r>
              <a:rPr lang="en-US" altLang="en-US">
                <a:latin typeface="Courier" charset="0"/>
                <a:cs typeface="Times New Roman" panose="02020603050405020304" pitchFamily="18" charset="0"/>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2440D1FD-3204-46B8-9204-41865B9B399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35D987-15C0-48FD-B8E3-C53910A30BC6}" type="slidenum">
              <a:rPr lang="en-US" altLang="en-US" sz="1400"/>
              <a:pPr>
                <a:spcBef>
                  <a:spcPct val="0"/>
                </a:spcBef>
                <a:buClrTx/>
                <a:buSzTx/>
                <a:buFontTx/>
                <a:buNone/>
              </a:pPr>
              <a:t>48</a:t>
            </a:fld>
            <a:endParaRPr lang="en-US" altLang="en-US" sz="1400"/>
          </a:p>
        </p:txBody>
      </p:sp>
      <p:sp>
        <p:nvSpPr>
          <p:cNvPr id="35843" name="Rectangle 2">
            <a:extLst>
              <a:ext uri="{FF2B5EF4-FFF2-40B4-BE49-F238E27FC236}">
                <a16:creationId xmlns:a16="http://schemas.microsoft.com/office/drawing/2014/main" id="{038F6F95-5F37-48ED-B1E9-C7A924C118F3}"/>
              </a:ext>
            </a:extLst>
          </p:cNvPr>
          <p:cNvSpPr>
            <a:spLocks noGrp="1" noChangeArrowheads="1"/>
          </p:cNvSpPr>
          <p:nvPr>
            <p:ph type="title"/>
          </p:nvPr>
        </p:nvSpPr>
        <p:spPr>
          <a:xfrm>
            <a:off x="685800" y="0"/>
            <a:ext cx="7772400" cy="1428750"/>
          </a:xfrm>
        </p:spPr>
        <p:txBody>
          <a:bodyPr/>
          <a:lstStyle/>
          <a:p>
            <a:r>
              <a:rPr lang="en-US" altLang="en-US"/>
              <a:t>double vs. float </a:t>
            </a:r>
          </a:p>
        </p:txBody>
      </p:sp>
      <p:sp>
        <p:nvSpPr>
          <p:cNvPr id="35844" name="Rectangle 3">
            <a:extLst>
              <a:ext uri="{FF2B5EF4-FFF2-40B4-BE49-F238E27FC236}">
                <a16:creationId xmlns:a16="http://schemas.microsoft.com/office/drawing/2014/main" id="{63D0EF25-9062-403C-AF2D-056CBB830559}"/>
              </a:ext>
            </a:extLst>
          </p:cNvPr>
          <p:cNvSpPr>
            <a:spLocks noGrp="1" noChangeArrowheads="1"/>
          </p:cNvSpPr>
          <p:nvPr>
            <p:ph type="body" idx="1"/>
          </p:nvPr>
        </p:nvSpPr>
        <p:spPr>
          <a:xfrm>
            <a:off x="269875" y="1355725"/>
            <a:ext cx="8680450" cy="1150938"/>
          </a:xfrm>
        </p:spPr>
        <p:txBody>
          <a:bodyPr/>
          <a:lstStyle/>
          <a:p>
            <a:pPr marL="0" indent="0">
              <a:buFont typeface="Monotype Sorts" pitchFamily="2" charset="2"/>
              <a:buNone/>
            </a:pPr>
            <a:r>
              <a:rPr lang="en-US" altLang="en-US"/>
              <a:t>The double type values are more accurate than the float type values. For example,</a:t>
            </a:r>
          </a:p>
        </p:txBody>
      </p:sp>
      <p:sp>
        <p:nvSpPr>
          <p:cNvPr id="35845" name="Rectangle 4">
            <a:extLst>
              <a:ext uri="{FF2B5EF4-FFF2-40B4-BE49-F238E27FC236}">
                <a16:creationId xmlns:a16="http://schemas.microsoft.com/office/drawing/2014/main" id="{01C381AE-462B-4E9E-996C-C6CD2C0C6AF3}"/>
              </a:ext>
            </a:extLst>
          </p:cNvPr>
          <p:cNvSpPr>
            <a:spLocks noChangeArrowheads="1"/>
          </p:cNvSpPr>
          <p:nvPr/>
        </p:nvSpPr>
        <p:spPr bwMode="auto">
          <a:xfrm>
            <a:off x="231775" y="2622550"/>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 / 3.0 is " + 1.0 / 3.0);</a:t>
            </a:r>
          </a:p>
        </p:txBody>
      </p:sp>
      <p:sp>
        <p:nvSpPr>
          <p:cNvPr id="35846" name="Rectangle 5">
            <a:extLst>
              <a:ext uri="{FF2B5EF4-FFF2-40B4-BE49-F238E27FC236}">
                <a16:creationId xmlns:a16="http://schemas.microsoft.com/office/drawing/2014/main" id="{8847D01E-2108-45E2-BAC5-837FC86D7B5C}"/>
              </a:ext>
            </a:extLst>
          </p:cNvPr>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7" name="Object 6">
            <a:extLst>
              <a:ext uri="{FF2B5EF4-FFF2-40B4-BE49-F238E27FC236}">
                <a16:creationId xmlns:a16="http://schemas.microsoft.com/office/drawing/2014/main" id="{3528C208-2A03-48B3-AFC3-E1215E111D8F}"/>
              </a:ext>
            </a:extLst>
          </p:cNvPr>
          <p:cNvGraphicFramePr>
            <a:graphicFrameLocks noChangeAspect="1"/>
          </p:cNvGraphicFramePr>
          <p:nvPr/>
        </p:nvGraphicFramePr>
        <p:xfrm>
          <a:off x="231775" y="3429000"/>
          <a:ext cx="5492750" cy="906463"/>
        </p:xfrm>
        <a:graphic>
          <a:graphicData uri="http://schemas.openxmlformats.org/presentationml/2006/ole">
            <mc:AlternateContent xmlns:mc="http://schemas.openxmlformats.org/markup-compatibility/2006">
              <mc:Choice xmlns:v="urn:schemas-microsoft-com:vml" Requires="v">
                <p:oleObj spid="_x0000_s5126" name="Picture" r:id="rId3" imgW="3149600" imgH="520700" progId="Word.Picture.8">
                  <p:embed/>
                </p:oleObj>
              </mc:Choice>
              <mc:Fallback>
                <p:oleObj name="Picture" r:id="rId3" imgW="3149600" imgH="5207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429000"/>
                        <a:ext cx="54927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8">
            <a:extLst>
              <a:ext uri="{FF2B5EF4-FFF2-40B4-BE49-F238E27FC236}">
                <a16:creationId xmlns:a16="http://schemas.microsoft.com/office/drawing/2014/main" id="{F2BC11F6-54A4-4ADA-9760-D5DAFD03F791}"/>
              </a:ext>
            </a:extLst>
          </p:cNvPr>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9" name="Object 9">
            <a:extLst>
              <a:ext uri="{FF2B5EF4-FFF2-40B4-BE49-F238E27FC236}">
                <a16:creationId xmlns:a16="http://schemas.microsoft.com/office/drawing/2014/main" id="{78F73305-7D24-4CC8-A15B-E104D8475749}"/>
              </a:ext>
            </a:extLst>
          </p:cNvPr>
          <p:cNvGraphicFramePr>
            <a:graphicFrameLocks noChangeAspect="1"/>
          </p:cNvGraphicFramePr>
          <p:nvPr/>
        </p:nvGraphicFramePr>
        <p:xfrm>
          <a:off x="277813" y="5387975"/>
          <a:ext cx="5476875" cy="903288"/>
        </p:xfrm>
        <a:graphic>
          <a:graphicData uri="http://schemas.openxmlformats.org/presentationml/2006/ole">
            <mc:AlternateContent xmlns:mc="http://schemas.openxmlformats.org/markup-compatibility/2006">
              <mc:Choice xmlns:v="urn:schemas-microsoft-com:vml" Requires="v">
                <p:oleObj spid="_x0000_s5127" name="Picture" r:id="rId5" imgW="3149600" imgH="520700" progId="Word.Picture.8">
                  <p:embed/>
                </p:oleObj>
              </mc:Choice>
              <mc:Fallback>
                <p:oleObj name="Picture" r:id="rId5" imgW="3149600" imgH="52070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813" y="5387975"/>
                        <a:ext cx="54768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10">
            <a:extLst>
              <a:ext uri="{FF2B5EF4-FFF2-40B4-BE49-F238E27FC236}">
                <a16:creationId xmlns:a16="http://schemas.microsoft.com/office/drawing/2014/main" id="{7E89DE2A-098A-4E08-80DF-34D50B5F52FD}"/>
              </a:ext>
            </a:extLst>
          </p:cNvPr>
          <p:cNvSpPr>
            <a:spLocks noChangeArrowheads="1"/>
          </p:cNvSpPr>
          <p:nvPr/>
        </p:nvSpPr>
        <p:spPr bwMode="auto">
          <a:xfrm>
            <a:off x="231775" y="4657725"/>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System.out.println("1.0F / 3.0F is " + 1.0F / 3.0F);</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E64CADB4-B2F3-463A-89B0-CDCC63215C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EADF38-EFBC-4DDA-B2C7-F253942C7086}" type="slidenum">
              <a:rPr lang="en-US" altLang="en-US" sz="1400"/>
              <a:pPr>
                <a:spcBef>
                  <a:spcPct val="0"/>
                </a:spcBef>
                <a:buClrTx/>
                <a:buSzTx/>
                <a:buFontTx/>
                <a:buNone/>
              </a:pPr>
              <a:t>49</a:t>
            </a:fld>
            <a:endParaRPr lang="en-US" altLang="en-US" sz="1400"/>
          </a:p>
        </p:txBody>
      </p:sp>
      <p:sp>
        <p:nvSpPr>
          <p:cNvPr id="36867" name="Rectangle 2">
            <a:extLst>
              <a:ext uri="{FF2B5EF4-FFF2-40B4-BE49-F238E27FC236}">
                <a16:creationId xmlns:a16="http://schemas.microsoft.com/office/drawing/2014/main" id="{BD46435F-D9DF-46F9-AB39-76A288B83092}"/>
              </a:ext>
            </a:extLst>
          </p:cNvPr>
          <p:cNvSpPr>
            <a:spLocks noGrp="1" noChangeArrowheads="1"/>
          </p:cNvSpPr>
          <p:nvPr>
            <p:ph type="title"/>
          </p:nvPr>
        </p:nvSpPr>
        <p:spPr>
          <a:xfrm>
            <a:off x="685800" y="0"/>
            <a:ext cx="7772400" cy="1428750"/>
          </a:xfrm>
        </p:spPr>
        <p:txBody>
          <a:bodyPr/>
          <a:lstStyle/>
          <a:p>
            <a:r>
              <a:rPr lang="en-US" altLang="en-US"/>
              <a:t>Scientific Notation</a:t>
            </a:r>
          </a:p>
        </p:txBody>
      </p:sp>
      <p:sp>
        <p:nvSpPr>
          <p:cNvPr id="36868" name="Rectangle 3">
            <a:extLst>
              <a:ext uri="{FF2B5EF4-FFF2-40B4-BE49-F238E27FC236}">
                <a16:creationId xmlns:a16="http://schemas.microsoft.com/office/drawing/2014/main" id="{15FEAB78-C92C-4987-B01B-9AC845DA02A4}"/>
              </a:ext>
            </a:extLst>
          </p:cNvPr>
          <p:cNvSpPr>
            <a:spLocks noGrp="1" noChangeArrowheads="1"/>
          </p:cNvSpPr>
          <p:nvPr>
            <p:ph type="body" idx="1"/>
          </p:nvPr>
        </p:nvSpPr>
        <p:spPr>
          <a:xfrm>
            <a:off x="347663" y="1371600"/>
            <a:ext cx="8334375" cy="4114800"/>
          </a:xfrm>
        </p:spPr>
        <p:txBody>
          <a:bodyPr/>
          <a:lstStyle/>
          <a:p>
            <a:pPr marL="0" indent="0" algn="just">
              <a:spcAft>
                <a:spcPct val="25000"/>
              </a:spcAft>
              <a:buFont typeface="Monotype Sorts" pitchFamily="2" charset="2"/>
              <a:buNone/>
            </a:pPr>
            <a:r>
              <a:rPr lang="en-US" altLang="en-US" sz="300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4B2A3A8-E2D2-48D1-BD8D-A56DF9BD2C7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6EDFC1-E99A-4ABA-B0E7-AF2F92D10B14}" type="slidenum">
              <a:rPr lang="en-US" altLang="en-US" sz="140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B7B51811-7163-48EE-ABB4-8AA079BC12B7}"/>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8196" name="Rectangle 3">
            <a:extLst>
              <a:ext uri="{FF2B5EF4-FFF2-40B4-BE49-F238E27FC236}">
                <a16:creationId xmlns:a16="http://schemas.microsoft.com/office/drawing/2014/main" id="{2FE2A8FE-127F-4F95-9D9F-D17CE52FEF39}"/>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8197" name="Rectangle 8">
            <a:extLst>
              <a:ext uri="{FF2B5EF4-FFF2-40B4-BE49-F238E27FC236}">
                <a16:creationId xmlns:a16="http://schemas.microsoft.com/office/drawing/2014/main" id="{A708ED3C-4CC6-44A9-83D8-E1A0D6B2F993}"/>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8198" name="Text Box 9">
            <a:extLst>
              <a:ext uri="{FF2B5EF4-FFF2-40B4-BE49-F238E27FC236}">
                <a16:creationId xmlns:a16="http://schemas.microsoft.com/office/drawing/2014/main" id="{DAB4B881-31CB-4E2E-A368-766686AD96E9}"/>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8199" name="Rectangle 10">
            <a:extLst>
              <a:ext uri="{FF2B5EF4-FFF2-40B4-BE49-F238E27FC236}">
                <a16:creationId xmlns:a16="http://schemas.microsoft.com/office/drawing/2014/main" id="{2FB31E82-54E6-447D-A998-1ABD2C421973}"/>
              </a:ext>
            </a:extLst>
          </p:cNvPr>
          <p:cNvSpPr>
            <a:spLocks noChangeArrowheads="1"/>
          </p:cNvSpPr>
          <p:nvPr/>
        </p:nvSpPr>
        <p:spPr bwMode="auto">
          <a:xfrm>
            <a:off x="457200" y="19050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a:extLst>
              <a:ext uri="{FF2B5EF4-FFF2-40B4-BE49-F238E27FC236}">
                <a16:creationId xmlns:a16="http://schemas.microsoft.com/office/drawing/2014/main" id="{0AF0ACFA-0D30-4FE4-B6F9-B32CB65DAC06}"/>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radius</a:t>
            </a:r>
          </a:p>
        </p:txBody>
      </p:sp>
      <p:sp>
        <p:nvSpPr>
          <p:cNvPr id="8201" name="Rectangle 13">
            <a:extLst>
              <a:ext uri="{FF2B5EF4-FFF2-40B4-BE49-F238E27FC236}">
                <a16:creationId xmlns:a16="http://schemas.microsoft.com/office/drawing/2014/main" id="{D7F7F47E-B149-429B-AD6B-92F4D07438A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How many accurate digits are stored in a float or double type variable?</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A float value has 7-8 number of accurate digits and a double value has 15-17 number of accurate digits.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11258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Which of the following are correct literals for floating-point numbers?</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12.3, 12.3e+2, 23.4e-2, -334.4, 20.5, 39F, 40D</a:t>
            </a:r>
            <a:endParaRPr lang="tr-TR" sz="1600" dirty="0">
              <a:latin typeface="Consolas" panose="020B0609020204030204" pitchFamily="49" charset="0"/>
              <a:cs typeface="Calibri" panose="020F0502020204030204" pitchFamily="34" charset="0"/>
            </a:endParaRPr>
          </a:p>
          <a:p>
            <a:pPr marL="0" indent="0">
              <a:buNone/>
            </a:pP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All can be used as literals for floating-point numbers.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60371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Which of the following are the same as 52.534?</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5.2534e+1, 0.52534e+2, 525.34e-1, 5.2534e+0</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5.2534e+1, 0.52534e+2, 525.34e-1 are the same as 52.534.</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33410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Which of the following are correct literals?</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5_2534e+1, _2534, 5_2, 5_</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5_2534e+1, and 5_2, are correct.</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129866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190F394C-AFF4-40BE-9159-23E72C2ED2B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47E982-E34E-42AC-A254-05FF78D425DB}" type="slidenum">
              <a:rPr lang="en-US" altLang="en-US" sz="1400"/>
              <a:pPr>
                <a:spcBef>
                  <a:spcPct val="0"/>
                </a:spcBef>
                <a:buClrTx/>
                <a:buSzTx/>
                <a:buFontTx/>
                <a:buNone/>
              </a:pPr>
              <a:t>54</a:t>
            </a:fld>
            <a:endParaRPr lang="en-US" altLang="en-US" sz="1400"/>
          </a:p>
        </p:txBody>
      </p:sp>
      <p:sp>
        <p:nvSpPr>
          <p:cNvPr id="37891" name="Rectangle 2">
            <a:extLst>
              <a:ext uri="{FF2B5EF4-FFF2-40B4-BE49-F238E27FC236}">
                <a16:creationId xmlns:a16="http://schemas.microsoft.com/office/drawing/2014/main" id="{91D3B859-84B9-4017-A9A5-2FD9C5560AD3}"/>
              </a:ext>
            </a:extLst>
          </p:cNvPr>
          <p:cNvSpPr>
            <a:spLocks noGrp="1" noChangeArrowheads="1"/>
          </p:cNvSpPr>
          <p:nvPr>
            <p:ph type="title"/>
          </p:nvPr>
        </p:nvSpPr>
        <p:spPr>
          <a:xfrm>
            <a:off x="685800" y="0"/>
            <a:ext cx="7772400" cy="1428750"/>
          </a:xfrm>
        </p:spPr>
        <p:txBody>
          <a:bodyPr/>
          <a:lstStyle/>
          <a:p>
            <a:r>
              <a:rPr lang="en-US" altLang="en-US"/>
              <a:t>Arithmetic Expressions</a:t>
            </a:r>
          </a:p>
        </p:txBody>
      </p:sp>
      <p:sp>
        <p:nvSpPr>
          <p:cNvPr id="37892" name="Rectangle 5">
            <a:extLst>
              <a:ext uri="{FF2B5EF4-FFF2-40B4-BE49-F238E27FC236}">
                <a16:creationId xmlns:a16="http://schemas.microsoft.com/office/drawing/2014/main" id="{F67C791C-EF9B-49E4-AB59-7BF3331F7C6C}"/>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7893" name="Object 4">
            <a:extLst>
              <a:ext uri="{FF2B5EF4-FFF2-40B4-BE49-F238E27FC236}">
                <a16:creationId xmlns:a16="http://schemas.microsoft.com/office/drawing/2014/main" id="{CC564C8D-5D33-4615-83BB-AF6188D600B3}"/>
              </a:ext>
            </a:extLst>
          </p:cNvPr>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spid="_x0000_s6148" name="Equation" r:id="rId3" imgW="2667000" imgH="419100" progId="Equation.3">
                  <p:embed/>
                </p:oleObj>
              </mc:Choice>
              <mc:Fallback>
                <p:oleObj name="Equation" r:id="rId3" imgW="26670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4" name="Text Box 6">
            <a:extLst>
              <a:ext uri="{FF2B5EF4-FFF2-40B4-BE49-F238E27FC236}">
                <a16:creationId xmlns:a16="http://schemas.microsoft.com/office/drawing/2014/main" id="{83B14CFD-8D95-4398-87F3-129886E8C7D9}"/>
              </a:ext>
            </a:extLst>
          </p:cNvPr>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0779737D-6A52-4563-8036-A4244094FE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A6842F-9F2B-4847-90FC-AC14E7DF113E}" type="slidenum">
              <a:rPr lang="en-US" altLang="en-US" sz="1400"/>
              <a:pPr>
                <a:spcBef>
                  <a:spcPct val="0"/>
                </a:spcBef>
                <a:buClrTx/>
                <a:buSzTx/>
                <a:buFontTx/>
                <a:buNone/>
              </a:pPr>
              <a:t>55</a:t>
            </a:fld>
            <a:endParaRPr lang="en-US" altLang="en-US" sz="1400"/>
          </a:p>
        </p:txBody>
      </p:sp>
      <p:sp>
        <p:nvSpPr>
          <p:cNvPr id="38915" name="Rectangle 2">
            <a:extLst>
              <a:ext uri="{FF2B5EF4-FFF2-40B4-BE49-F238E27FC236}">
                <a16:creationId xmlns:a16="http://schemas.microsoft.com/office/drawing/2014/main" id="{BA581955-FF64-481B-BF6F-0928C5C47A4E}"/>
              </a:ext>
            </a:extLst>
          </p:cNvPr>
          <p:cNvSpPr>
            <a:spLocks noGrp="1" noChangeArrowheads="1"/>
          </p:cNvSpPr>
          <p:nvPr>
            <p:ph type="title"/>
          </p:nvPr>
        </p:nvSpPr>
        <p:spPr>
          <a:xfrm>
            <a:off x="685800" y="0"/>
            <a:ext cx="7880350" cy="855663"/>
          </a:xfrm>
        </p:spPr>
        <p:txBody>
          <a:bodyPr/>
          <a:lstStyle/>
          <a:p>
            <a:r>
              <a:rPr lang="en-US" altLang="en-US"/>
              <a:t>How to Evaluate an Expression</a:t>
            </a:r>
          </a:p>
        </p:txBody>
      </p:sp>
      <p:sp>
        <p:nvSpPr>
          <p:cNvPr id="38916" name="Rectangle 3">
            <a:extLst>
              <a:ext uri="{FF2B5EF4-FFF2-40B4-BE49-F238E27FC236}">
                <a16:creationId xmlns:a16="http://schemas.microsoft.com/office/drawing/2014/main" id="{FCAAD916-BB15-4CF8-BB2A-5191C3345618}"/>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7" name="Text Box 5">
            <a:extLst>
              <a:ext uri="{FF2B5EF4-FFF2-40B4-BE49-F238E27FC236}">
                <a16:creationId xmlns:a16="http://schemas.microsoft.com/office/drawing/2014/main" id="{6AB50D59-DE80-4BE4-8686-18D4CD8E0C14}"/>
              </a:ext>
            </a:extLst>
          </p:cNvPr>
          <p:cNvSpPr txBox="1">
            <a:spLocks noChangeArrowheads="1"/>
          </p:cNvSpPr>
          <p:nvPr/>
        </p:nvSpPr>
        <p:spPr bwMode="auto">
          <a:xfrm>
            <a:off x="269875" y="971550"/>
            <a:ext cx="8874125"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Though Java has its own way to evaluate an expression behind the scene, the result of a Java expression and its corresponding arithmetic expression are the same. Therefore, you can safely apply the arithmetic rule for evaluating a Java expression. </a:t>
            </a:r>
          </a:p>
        </p:txBody>
      </p:sp>
      <p:graphicFrame>
        <p:nvGraphicFramePr>
          <p:cNvPr id="38918" name="Object 6">
            <a:extLst>
              <a:ext uri="{FF2B5EF4-FFF2-40B4-BE49-F238E27FC236}">
                <a16:creationId xmlns:a16="http://schemas.microsoft.com/office/drawing/2014/main" id="{C909EC7F-A544-48AF-A5A6-C966667D9985}"/>
              </a:ext>
            </a:extLst>
          </p:cNvPr>
          <p:cNvGraphicFramePr>
            <a:graphicFrameLocks noChangeAspect="1"/>
          </p:cNvGraphicFramePr>
          <p:nvPr/>
        </p:nvGraphicFramePr>
        <p:xfrm>
          <a:off x="4341813" y="3621088"/>
          <a:ext cx="4546600" cy="2738437"/>
        </p:xfrm>
        <a:graphic>
          <a:graphicData uri="http://schemas.openxmlformats.org/presentationml/2006/ole">
            <mc:AlternateContent xmlns:mc="http://schemas.openxmlformats.org/markup-compatibility/2006">
              <mc:Choice xmlns:v="urn:schemas-microsoft-com:vml" Requires="v">
                <p:oleObj spid="_x0000_s7172" name="Picture" r:id="rId3" imgW="3383280" imgH="2033016" progId="Word.Picture.8">
                  <p:embed/>
                </p:oleObj>
              </mc:Choice>
              <mc:Fallback>
                <p:oleObj name="Picture" r:id="rId3" imgW="3383280" imgH="203301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813" y="3621088"/>
                        <a:ext cx="45466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DAE34B72-AE4E-49F6-AB84-4EDC4071A5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9AB136-CE48-4EEE-B74C-4FC30AB63D52}" type="slidenum">
              <a:rPr lang="en-US" altLang="en-US" sz="1400"/>
              <a:pPr>
                <a:spcBef>
                  <a:spcPct val="0"/>
                </a:spcBef>
                <a:buClrTx/>
                <a:buSzTx/>
                <a:buFontTx/>
                <a:buNone/>
              </a:pPr>
              <a:t>56</a:t>
            </a:fld>
            <a:endParaRPr lang="en-US" altLang="en-US" sz="1400"/>
          </a:p>
        </p:txBody>
      </p:sp>
      <p:sp>
        <p:nvSpPr>
          <p:cNvPr id="39939" name="Rectangle 2">
            <a:extLst>
              <a:ext uri="{FF2B5EF4-FFF2-40B4-BE49-F238E27FC236}">
                <a16:creationId xmlns:a16="http://schemas.microsoft.com/office/drawing/2014/main" id="{C14A8787-55D5-448A-B47D-9CB1250368D3}"/>
              </a:ext>
            </a:extLst>
          </p:cNvPr>
          <p:cNvSpPr>
            <a:spLocks noGrp="1" noChangeArrowheads="1"/>
          </p:cNvSpPr>
          <p:nvPr>
            <p:ph type="title"/>
          </p:nvPr>
        </p:nvSpPr>
        <p:spPr>
          <a:xfrm>
            <a:off x="685800" y="152400"/>
            <a:ext cx="7772400" cy="762000"/>
          </a:xfrm>
        </p:spPr>
        <p:txBody>
          <a:bodyPr/>
          <a:lstStyle/>
          <a:p>
            <a:r>
              <a:rPr lang="en-US" altLang="en-US" sz="4000"/>
              <a:t>Problem: Converting Temperatures</a:t>
            </a:r>
          </a:p>
        </p:txBody>
      </p:sp>
      <p:sp>
        <p:nvSpPr>
          <p:cNvPr id="39940" name="Rectangle 3">
            <a:extLst>
              <a:ext uri="{FF2B5EF4-FFF2-40B4-BE49-F238E27FC236}">
                <a16:creationId xmlns:a16="http://schemas.microsoft.com/office/drawing/2014/main" id="{A8DA5FD3-9032-4C09-B938-EC4B0347ED3B}"/>
              </a:ext>
            </a:extLst>
          </p:cNvPr>
          <p:cNvSpPr>
            <a:spLocks noGrp="1" noChangeArrowheads="1"/>
          </p:cNvSpPr>
          <p:nvPr>
            <p:ph type="body" idx="1"/>
          </p:nvPr>
        </p:nvSpPr>
        <p:spPr>
          <a:xfrm>
            <a:off x="228600" y="990600"/>
            <a:ext cx="8686800" cy="2092325"/>
          </a:xfrm>
        </p:spPr>
        <p:txBody>
          <a:bodyPr/>
          <a:lstStyle/>
          <a:p>
            <a:pPr marL="0" indent="0">
              <a:spcBef>
                <a:spcPct val="0"/>
              </a:spcBef>
              <a:buFont typeface="Monotype Sorts" pitchFamily="2" charset="2"/>
              <a:buNone/>
            </a:pPr>
            <a:r>
              <a:rPr lang="en-US" altLang="en-US"/>
              <a:t>Write a program that converts a Fahrenheit degree to Celsius using the formula:</a:t>
            </a:r>
          </a:p>
        </p:txBody>
      </p:sp>
      <p:sp>
        <p:nvSpPr>
          <p:cNvPr id="39941" name="Rectangle 4">
            <a:extLst>
              <a:ext uri="{FF2B5EF4-FFF2-40B4-BE49-F238E27FC236}">
                <a16:creationId xmlns:a16="http://schemas.microsoft.com/office/drawing/2014/main" id="{1B6E09B7-995F-4000-BF8F-57971A35DA8B}"/>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9942" name="AutoShape 6">
            <a:hlinkClick r:id="rId3" action="ppaction://program" highlightClick="1"/>
            <a:extLst>
              <a:ext uri="{FF2B5EF4-FFF2-40B4-BE49-F238E27FC236}">
                <a16:creationId xmlns:a16="http://schemas.microsoft.com/office/drawing/2014/main" id="{B30CF3D8-C9D2-4AB2-A167-28B8604DD446}"/>
              </a:ext>
            </a:extLst>
          </p:cNvPr>
          <p:cNvSpPr>
            <a:spLocks noChangeArrowheads="1"/>
          </p:cNvSpPr>
          <p:nvPr/>
        </p:nvSpPr>
        <p:spPr bwMode="auto">
          <a:xfrm>
            <a:off x="6877050" y="5360988"/>
            <a:ext cx="8064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39943" name="Rectangle 8">
            <a:extLst>
              <a:ext uri="{FF2B5EF4-FFF2-40B4-BE49-F238E27FC236}">
                <a16:creationId xmlns:a16="http://schemas.microsoft.com/office/drawing/2014/main" id="{40044B35-55E3-4A63-A9B5-0E91F8232B8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9944" name="Object 7">
            <a:extLst>
              <a:ext uri="{FF2B5EF4-FFF2-40B4-BE49-F238E27FC236}">
                <a16:creationId xmlns:a16="http://schemas.microsoft.com/office/drawing/2014/main" id="{1EB3029E-1AE5-45C7-8F85-E5C0538B7528}"/>
              </a:ext>
            </a:extLst>
          </p:cNvPr>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spid="_x0000_s8196" name="Equation" r:id="rId4" imgW="1879997" imgH="228997" progId="Equation.3">
                  <p:embed/>
                </p:oleObj>
              </mc:Choice>
              <mc:Fallback>
                <p:oleObj name="Equation" r:id="rId4" imgW="1879997" imgH="228997"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9">
            <a:extLst>
              <a:ext uri="{FF2B5EF4-FFF2-40B4-BE49-F238E27FC236}">
                <a16:creationId xmlns:a16="http://schemas.microsoft.com/office/drawing/2014/main" id="{613431AB-CE7B-4F5E-9EE8-2145512CB1D1}"/>
              </a:ext>
            </a:extLst>
          </p:cNvPr>
          <p:cNvSpPr>
            <a:spLocks noChangeArrowheads="1"/>
          </p:cNvSpPr>
          <p:nvPr/>
        </p:nvSpPr>
        <p:spPr bwMode="auto">
          <a:xfrm>
            <a:off x="457200" y="3467100"/>
            <a:ext cx="6994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Note: you have to write</a:t>
            </a:r>
          </a:p>
          <a:p>
            <a:pPr>
              <a:spcBef>
                <a:spcPct val="0"/>
              </a:spcBef>
              <a:buFont typeface="Monotype Sorts" pitchFamily="2" charset="2"/>
              <a:buNone/>
            </a:pPr>
            <a:r>
              <a:rPr lang="en-US" altLang="en-US"/>
              <a:t>celsius = (5.0 / 9) * (fahrenheit – 32)</a:t>
            </a:r>
          </a:p>
        </p:txBody>
      </p:sp>
      <p:sp>
        <p:nvSpPr>
          <p:cNvPr id="39946" name="Rectangle 11">
            <a:hlinkClick r:id="rId6"/>
            <a:extLst>
              <a:ext uri="{FF2B5EF4-FFF2-40B4-BE49-F238E27FC236}">
                <a16:creationId xmlns:a16="http://schemas.microsoft.com/office/drawing/2014/main" id="{67B8D2EC-B72A-43B3-932C-8C941CA05C8A}"/>
              </a:ext>
            </a:extLst>
          </p:cNvPr>
          <p:cNvSpPr>
            <a:spLocks noChangeArrowheads="1"/>
          </p:cNvSpPr>
          <p:nvPr/>
        </p:nvSpPr>
        <p:spPr bwMode="auto">
          <a:xfrm>
            <a:off x="4024313" y="5360988"/>
            <a:ext cx="2738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FahrenheitToCelsius</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424261" y="1657349"/>
            <a:ext cx="8333884" cy="4741863"/>
          </a:xfrm>
        </p:spPr>
        <p:txBody>
          <a:bodyPr>
            <a:normAutofit/>
          </a:bodyPr>
          <a:lstStyle/>
          <a:p>
            <a:r>
              <a:rPr lang="en-US" sz="2000" dirty="0">
                <a:latin typeface="Calibri" panose="020F0502020204030204" pitchFamily="34" charset="0"/>
                <a:cs typeface="Calibri" panose="020F0502020204030204" pitchFamily="34" charset="0"/>
              </a:rPr>
              <a:t>How would you write the following arithmetic expression in Java?</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br>
              <a:rPr lang="tr-TR" sz="2000" b="1" dirty="0">
                <a:solidFill>
                  <a:srgbClr val="92D050"/>
                </a:solidFill>
                <a:latin typeface="Calibri" panose="020F0502020204030204" pitchFamily="34" charset="0"/>
                <a:cs typeface="Calibri" panose="020F0502020204030204" pitchFamily="34" charset="0"/>
              </a:rPr>
            </a:br>
            <a:endParaRPr lang="tr-TR" sz="2000" b="1" dirty="0">
              <a:solidFill>
                <a:srgbClr val="92D050"/>
              </a:solidFill>
              <a:latin typeface="Calibri" panose="020F0502020204030204" pitchFamily="34" charset="0"/>
              <a:cs typeface="Calibri" panose="020F0502020204030204" pitchFamily="34" charset="0"/>
            </a:endParaRPr>
          </a:p>
          <a:p>
            <a:r>
              <a:rPr lang="pt-BR" sz="1400" dirty="0">
                <a:solidFill>
                  <a:srgbClr val="0070C0"/>
                </a:solidFill>
                <a:latin typeface="Consolas" panose="020B0609020204030204" pitchFamily="49" charset="0"/>
                <a:cs typeface="Calibri" panose="020F0502020204030204" pitchFamily="34" charset="0"/>
              </a:rPr>
              <a:t>4.0 / (3 * (r + 34)) - 9.0 * (a + b * c) + (3 + d * (2 + a) )/ (a + b * d)</a:t>
            </a:r>
            <a:br>
              <a:rPr lang="tr-TR" sz="1400" dirty="0">
                <a:solidFill>
                  <a:srgbClr val="0070C0"/>
                </a:solidFill>
                <a:latin typeface="Consolas" panose="020B0609020204030204" pitchFamily="49" charset="0"/>
                <a:cs typeface="Calibri" panose="020F0502020204030204" pitchFamily="34" charset="0"/>
              </a:rPr>
            </a:br>
            <a:endParaRPr lang="pt-BR" sz="1400" dirty="0">
              <a:solidFill>
                <a:srgbClr val="0070C0"/>
              </a:solidFill>
              <a:latin typeface="Consolas" panose="020B0609020204030204" pitchFamily="49" charset="0"/>
              <a:cs typeface="Calibri" panose="020F0502020204030204" pitchFamily="34" charset="0"/>
            </a:endParaRPr>
          </a:p>
          <a:p>
            <a:r>
              <a:rPr lang="pt-BR" sz="1400" dirty="0">
                <a:solidFill>
                  <a:srgbClr val="0070C0"/>
                </a:solidFill>
                <a:latin typeface="Consolas" panose="020B0609020204030204" pitchFamily="49" charset="0"/>
                <a:cs typeface="Calibri" panose="020F0502020204030204" pitchFamily="34" charset="0"/>
              </a:rPr>
              <a:t>5.5 * Math.pow(r + 2.5, 2.5 + t)</a:t>
            </a:r>
            <a:endParaRPr lang="tr-TR" sz="14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3AA5CB-1C89-4677-A47E-A10DBE90F125}"/>
                  </a:ext>
                </a:extLst>
              </p:cNvPr>
              <p:cNvSpPr txBox="1"/>
              <p:nvPr/>
            </p:nvSpPr>
            <p:spPr>
              <a:xfrm>
                <a:off x="1269170" y="2301816"/>
                <a:ext cx="3500189"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r>
                            <a:rPr lang="tr-TR" b="1" i="1" smtClean="0">
                              <a:latin typeface="Cambria Math" panose="02040503050406030204" pitchFamily="18" charset="0"/>
                            </a:rPr>
                            <m:t>𝟒</m:t>
                          </m:r>
                        </m:num>
                        <m:den>
                          <m:r>
                            <a:rPr lang="tr-TR" b="1" i="1" smtClean="0">
                              <a:latin typeface="Cambria Math" panose="02040503050406030204" pitchFamily="18" charset="0"/>
                            </a:rPr>
                            <m:t>𝟑</m:t>
                          </m:r>
                          <m:r>
                            <a:rPr lang="tr-TR" b="1" i="1" smtClean="0">
                              <a:latin typeface="Cambria Math" panose="02040503050406030204" pitchFamily="18" charset="0"/>
                            </a:rPr>
                            <m:t>(</m:t>
                          </m:r>
                          <m:r>
                            <a:rPr lang="tr-TR" b="1" i="1" smtClean="0">
                              <a:latin typeface="Cambria Math" panose="02040503050406030204" pitchFamily="18" charset="0"/>
                            </a:rPr>
                            <m:t>𝒓</m:t>
                          </m:r>
                          <m:r>
                            <a:rPr lang="tr-TR" b="1" i="1" smtClean="0">
                              <a:latin typeface="Cambria Math" panose="02040503050406030204" pitchFamily="18" charset="0"/>
                            </a:rPr>
                            <m:t>+</m:t>
                          </m:r>
                          <m:r>
                            <a:rPr lang="tr-TR" b="1" i="1" smtClean="0">
                              <a:latin typeface="Cambria Math" panose="02040503050406030204" pitchFamily="18" charset="0"/>
                            </a:rPr>
                            <m:t>𝟑𝟒</m:t>
                          </m:r>
                          <m:r>
                            <a:rPr lang="tr-TR" b="1" i="1" smtClean="0">
                              <a:latin typeface="Cambria Math" panose="02040503050406030204" pitchFamily="18" charset="0"/>
                            </a:rPr>
                            <m:t>)</m:t>
                          </m:r>
                        </m:den>
                      </m:f>
                      <m:r>
                        <a:rPr lang="tr-TR" b="1" i="1" smtClean="0">
                          <a:latin typeface="Cambria Math" panose="02040503050406030204" pitchFamily="18" charset="0"/>
                        </a:rPr>
                        <m:t>−</m:t>
                      </m:r>
                      <m:r>
                        <a:rPr lang="tr-TR" b="1" i="1" smtClean="0">
                          <a:latin typeface="Cambria Math" panose="02040503050406030204" pitchFamily="18" charset="0"/>
                        </a:rPr>
                        <m:t>𝟗</m:t>
                      </m:r>
                      <m:d>
                        <m:dPr>
                          <m:ctrlPr>
                            <a:rPr lang="tr-TR" b="1" i="1" smtClean="0">
                              <a:latin typeface="Cambria Math" panose="02040503050406030204" pitchFamily="18" charset="0"/>
                            </a:rPr>
                          </m:ctrlPr>
                        </m:dPr>
                        <m:e>
                          <m:r>
                            <a:rPr lang="tr-TR" b="1" i="1" smtClean="0">
                              <a:latin typeface="Cambria Math" panose="02040503050406030204" pitchFamily="18" charset="0"/>
                            </a:rPr>
                            <m:t>𝒂</m:t>
                          </m:r>
                          <m:r>
                            <a:rPr lang="tr-TR" b="1" i="1" smtClean="0">
                              <a:latin typeface="Cambria Math" panose="02040503050406030204" pitchFamily="18" charset="0"/>
                            </a:rPr>
                            <m:t>+</m:t>
                          </m:r>
                          <m:r>
                            <a:rPr lang="tr-TR" b="1" i="1" smtClean="0">
                              <a:latin typeface="Cambria Math" panose="02040503050406030204" pitchFamily="18" charset="0"/>
                            </a:rPr>
                            <m:t>𝒃𝒄</m:t>
                          </m:r>
                        </m:e>
                      </m:d>
                      <m:r>
                        <a:rPr lang="tr-TR" b="1" i="1" smtClean="0">
                          <a:latin typeface="Cambria Math" panose="02040503050406030204" pitchFamily="18" charset="0"/>
                        </a:rPr>
                        <m:t>+</m:t>
                      </m:r>
                      <m:f>
                        <m:fPr>
                          <m:ctrlPr>
                            <a:rPr lang="tr-TR" b="1" i="1" smtClean="0">
                              <a:latin typeface="Cambria Math" panose="02040503050406030204" pitchFamily="18" charset="0"/>
                            </a:rPr>
                          </m:ctrlPr>
                        </m:fPr>
                        <m:num>
                          <m:r>
                            <a:rPr lang="tr-TR" b="1" i="1" smtClean="0">
                              <a:latin typeface="Cambria Math" panose="02040503050406030204" pitchFamily="18" charset="0"/>
                            </a:rPr>
                            <m:t>𝟑</m:t>
                          </m:r>
                          <m:r>
                            <a:rPr lang="tr-TR" b="1" i="1" smtClean="0">
                              <a:latin typeface="Cambria Math" panose="02040503050406030204" pitchFamily="18" charset="0"/>
                            </a:rPr>
                            <m:t>+</m:t>
                          </m:r>
                          <m:r>
                            <a:rPr lang="tr-TR" b="1" i="1" smtClean="0">
                              <a:latin typeface="Cambria Math" panose="02040503050406030204" pitchFamily="18" charset="0"/>
                            </a:rPr>
                            <m:t>𝒅</m:t>
                          </m:r>
                          <m:r>
                            <a:rPr lang="tr-TR" b="1" i="1" smtClean="0">
                              <a:latin typeface="Cambria Math" panose="02040503050406030204" pitchFamily="18" charset="0"/>
                            </a:rPr>
                            <m:t>(</m:t>
                          </m:r>
                          <m:r>
                            <a:rPr lang="tr-TR" b="1" i="1" smtClean="0">
                              <a:latin typeface="Cambria Math" panose="02040503050406030204" pitchFamily="18" charset="0"/>
                            </a:rPr>
                            <m:t>𝟐</m:t>
                          </m:r>
                          <m:r>
                            <a:rPr lang="tr-TR" b="1" i="1" smtClean="0">
                              <a:latin typeface="Cambria Math" panose="02040503050406030204" pitchFamily="18" charset="0"/>
                            </a:rPr>
                            <m:t>+</m:t>
                          </m:r>
                          <m:r>
                            <a:rPr lang="tr-TR" b="1" i="1" smtClean="0">
                              <a:latin typeface="Cambria Math" panose="02040503050406030204" pitchFamily="18" charset="0"/>
                            </a:rPr>
                            <m:t>𝒂</m:t>
                          </m:r>
                          <m:r>
                            <a:rPr lang="tr-TR" b="1" i="1" smtClean="0">
                              <a:latin typeface="Cambria Math" panose="02040503050406030204" pitchFamily="18" charset="0"/>
                            </a:rPr>
                            <m:t>)</m:t>
                          </m:r>
                        </m:num>
                        <m:den>
                          <m:r>
                            <a:rPr lang="tr-TR" b="1" i="1" smtClean="0">
                              <a:latin typeface="Cambria Math" panose="02040503050406030204" pitchFamily="18" charset="0"/>
                            </a:rPr>
                            <m:t>𝒂</m:t>
                          </m:r>
                          <m:r>
                            <a:rPr lang="tr-TR" b="1" i="1" smtClean="0">
                              <a:latin typeface="Cambria Math" panose="02040503050406030204" pitchFamily="18" charset="0"/>
                            </a:rPr>
                            <m:t>+</m:t>
                          </m:r>
                          <m:r>
                            <a:rPr lang="tr-TR" b="1" i="1" smtClean="0">
                              <a:latin typeface="Cambria Math" panose="02040503050406030204" pitchFamily="18" charset="0"/>
                            </a:rPr>
                            <m:t>𝒃𝒅</m:t>
                          </m:r>
                        </m:den>
                      </m:f>
                    </m:oMath>
                  </m:oMathPara>
                </a14:m>
                <a:endParaRPr lang="en-US" b="1" dirty="0"/>
              </a:p>
            </p:txBody>
          </p:sp>
        </mc:Choice>
        <mc:Fallback xmlns="">
          <p:sp>
            <p:nvSpPr>
              <p:cNvPr id="5" name="TextBox 4">
                <a:extLst>
                  <a:ext uri="{FF2B5EF4-FFF2-40B4-BE49-F238E27FC236}">
                    <a16:creationId xmlns:a16="http://schemas.microsoft.com/office/drawing/2014/main" id="{FE3AA5CB-1C89-4677-A47E-A10DBE90F125}"/>
                  </a:ext>
                </a:extLst>
              </p:cNvPr>
              <p:cNvSpPr txBox="1">
                <a:spLocks noRot="1" noChangeAspect="1" noMove="1" noResize="1" noEditPoints="1" noAdjustHandles="1" noChangeArrowheads="1" noChangeShapeType="1" noTextEdit="1"/>
              </p:cNvSpPr>
              <p:nvPr/>
            </p:nvSpPr>
            <p:spPr>
              <a:xfrm>
                <a:off x="1269170" y="2301816"/>
                <a:ext cx="3500189" cy="5127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E0966B9-F112-48F3-A928-F254BF3F095B}"/>
                  </a:ext>
                </a:extLst>
              </p:cNvPr>
              <p:cNvSpPr txBox="1"/>
              <p:nvPr/>
            </p:nvSpPr>
            <p:spPr>
              <a:xfrm>
                <a:off x="1421570" y="3390595"/>
                <a:ext cx="1802929" cy="255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1" i="1" smtClean="0">
                          <a:latin typeface="Cambria Math" panose="02040503050406030204" pitchFamily="18" charset="0"/>
                        </a:rPr>
                        <m:t>𝟓</m:t>
                      </m:r>
                      <m:r>
                        <a:rPr lang="tr-TR" b="1" i="1" smtClean="0">
                          <a:latin typeface="Cambria Math" panose="02040503050406030204" pitchFamily="18" charset="0"/>
                        </a:rPr>
                        <m:t>.</m:t>
                      </m:r>
                      <m:r>
                        <a:rPr lang="tr-TR" b="1" i="1" smtClean="0">
                          <a:latin typeface="Cambria Math" panose="02040503050406030204" pitchFamily="18" charset="0"/>
                        </a:rPr>
                        <m:t>𝟓</m:t>
                      </m:r>
                      <m:r>
                        <a:rPr lang="tr-TR" b="1" i="1" smtClean="0">
                          <a:latin typeface="Cambria Math" panose="02040503050406030204" pitchFamily="18" charset="0"/>
                        </a:rPr>
                        <m:t>∗</m:t>
                      </m:r>
                      <m:sSup>
                        <m:sSupPr>
                          <m:ctrlPr>
                            <a:rPr lang="tr-TR" b="1" i="1" smtClean="0">
                              <a:latin typeface="Cambria Math" panose="02040503050406030204" pitchFamily="18" charset="0"/>
                            </a:rPr>
                          </m:ctrlPr>
                        </m:sSupPr>
                        <m:e>
                          <m:r>
                            <a:rPr lang="tr-TR" b="1" i="1" smtClean="0">
                              <a:latin typeface="Cambria Math" panose="02040503050406030204" pitchFamily="18" charset="0"/>
                            </a:rPr>
                            <m:t>(</m:t>
                          </m:r>
                          <m:r>
                            <a:rPr lang="tr-TR" b="1" i="1" smtClean="0">
                              <a:latin typeface="Cambria Math" panose="02040503050406030204" pitchFamily="18" charset="0"/>
                            </a:rPr>
                            <m:t>𝒓</m:t>
                          </m:r>
                          <m:r>
                            <a:rPr lang="tr-TR" b="1" i="1" smtClean="0">
                              <a:latin typeface="Cambria Math" panose="02040503050406030204" pitchFamily="18" charset="0"/>
                            </a:rPr>
                            <m:t>+</m:t>
                          </m:r>
                          <m:r>
                            <a:rPr lang="tr-TR" b="1" i="1" smtClean="0">
                              <a:latin typeface="Cambria Math" panose="02040503050406030204" pitchFamily="18" charset="0"/>
                            </a:rPr>
                            <m:t>𝟐</m:t>
                          </m:r>
                          <m:r>
                            <a:rPr lang="tr-TR" b="1" i="1" smtClean="0">
                              <a:latin typeface="Cambria Math" panose="02040503050406030204" pitchFamily="18" charset="0"/>
                            </a:rPr>
                            <m:t>.</m:t>
                          </m:r>
                          <m:r>
                            <a:rPr lang="tr-TR" b="1" i="1" smtClean="0">
                              <a:latin typeface="Cambria Math" panose="02040503050406030204" pitchFamily="18" charset="0"/>
                            </a:rPr>
                            <m:t>𝟓</m:t>
                          </m:r>
                          <m:r>
                            <a:rPr lang="tr-TR" b="1" i="1" smtClean="0">
                              <a:latin typeface="Cambria Math" panose="02040503050406030204" pitchFamily="18" charset="0"/>
                            </a:rPr>
                            <m:t>)</m:t>
                          </m:r>
                        </m:e>
                        <m:sup>
                          <m:r>
                            <a:rPr lang="tr-TR" b="1" i="1" smtClean="0">
                              <a:latin typeface="Cambria Math" panose="02040503050406030204" pitchFamily="18" charset="0"/>
                            </a:rPr>
                            <m:t>𝟐</m:t>
                          </m:r>
                          <m:r>
                            <a:rPr lang="tr-TR" b="1" i="1" smtClean="0">
                              <a:latin typeface="Cambria Math" panose="02040503050406030204" pitchFamily="18" charset="0"/>
                            </a:rPr>
                            <m:t>.</m:t>
                          </m:r>
                          <m:r>
                            <a:rPr lang="tr-TR" b="1" i="1" smtClean="0">
                              <a:latin typeface="Cambria Math" panose="02040503050406030204" pitchFamily="18" charset="0"/>
                            </a:rPr>
                            <m:t>𝟓</m:t>
                          </m:r>
                          <m:r>
                            <a:rPr lang="tr-TR" b="1" i="1" smtClean="0">
                              <a:latin typeface="Cambria Math" panose="02040503050406030204" pitchFamily="18" charset="0"/>
                            </a:rPr>
                            <m:t>+</m:t>
                          </m:r>
                          <m:r>
                            <a:rPr lang="tr-TR" b="1" i="1" smtClean="0">
                              <a:latin typeface="Cambria Math" panose="02040503050406030204" pitchFamily="18" charset="0"/>
                            </a:rPr>
                            <m:t>𝒕</m:t>
                          </m:r>
                        </m:sup>
                      </m:sSup>
                    </m:oMath>
                  </m:oMathPara>
                </a14:m>
                <a:endParaRPr lang="en-US" b="1" dirty="0"/>
              </a:p>
            </p:txBody>
          </p:sp>
        </mc:Choice>
        <mc:Fallback xmlns="">
          <p:sp>
            <p:nvSpPr>
              <p:cNvPr id="8" name="TextBox 7">
                <a:extLst>
                  <a:ext uri="{FF2B5EF4-FFF2-40B4-BE49-F238E27FC236}">
                    <a16:creationId xmlns:a16="http://schemas.microsoft.com/office/drawing/2014/main" id="{DE0966B9-F112-48F3-A928-F254BF3F095B}"/>
                  </a:ext>
                </a:extLst>
              </p:cNvPr>
              <p:cNvSpPr txBox="1">
                <a:spLocks noRot="1" noChangeAspect="1" noMove="1" noResize="1" noEditPoints="1" noAdjustHandles="1" noChangeArrowheads="1" noChangeShapeType="1" noTextEdit="1"/>
              </p:cNvSpPr>
              <p:nvPr/>
            </p:nvSpPr>
            <p:spPr>
              <a:xfrm>
                <a:off x="1421570" y="3390595"/>
                <a:ext cx="1802929" cy="255455"/>
              </a:xfrm>
              <a:prstGeom prst="rect">
                <a:avLst/>
              </a:prstGeom>
              <a:blipFill>
                <a:blip r:embed="rId3"/>
                <a:stretch>
                  <a:fillRect l="-2027" r="-338" b="-35714"/>
                </a:stretch>
              </a:blipFill>
            </p:spPr>
            <p:txBody>
              <a:bodyPr/>
              <a:lstStyle/>
              <a:p>
                <a:r>
                  <a:rPr lang="en-US">
                    <a:noFill/>
                  </a:rPr>
                  <a:t> </a:t>
                </a:r>
              </a:p>
            </p:txBody>
          </p:sp>
        </mc:Fallback>
      </mc:AlternateContent>
    </p:spTree>
    <p:extLst>
      <p:ext uri="{BB962C8B-B14F-4D97-AF65-F5344CB8AC3E}">
        <p14:creationId xmlns:p14="http://schemas.microsoft.com/office/powerpoint/2010/main" val="1978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C105E0C1-7791-40DF-8FCF-DBAC802C163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D66F35-66BF-4A1D-91C4-84842C45E43C}" type="slidenum">
              <a:rPr lang="en-US" altLang="en-US" sz="1400"/>
              <a:pPr>
                <a:spcBef>
                  <a:spcPct val="0"/>
                </a:spcBef>
                <a:buClrTx/>
                <a:buSzTx/>
                <a:buFontTx/>
                <a:buNone/>
              </a:pPr>
              <a:t>58</a:t>
            </a:fld>
            <a:endParaRPr lang="en-US" altLang="en-US" sz="1400"/>
          </a:p>
        </p:txBody>
      </p:sp>
      <p:sp>
        <p:nvSpPr>
          <p:cNvPr id="40963" name="Rectangle 2">
            <a:extLst>
              <a:ext uri="{FF2B5EF4-FFF2-40B4-BE49-F238E27FC236}">
                <a16:creationId xmlns:a16="http://schemas.microsoft.com/office/drawing/2014/main" id="{2BEC17DD-3654-4F7F-A0FD-E40858F7B004}"/>
              </a:ext>
            </a:extLst>
          </p:cNvPr>
          <p:cNvSpPr>
            <a:spLocks noGrp="1" noChangeArrowheads="1"/>
          </p:cNvSpPr>
          <p:nvPr>
            <p:ph type="title"/>
          </p:nvPr>
        </p:nvSpPr>
        <p:spPr>
          <a:xfrm>
            <a:off x="0" y="241300"/>
            <a:ext cx="9144000" cy="690563"/>
          </a:xfrm>
        </p:spPr>
        <p:txBody>
          <a:bodyPr/>
          <a:lstStyle/>
          <a:p>
            <a:r>
              <a:rPr lang="en-US" altLang="en-US"/>
              <a:t>Problem: </a:t>
            </a:r>
            <a:r>
              <a:rPr lang="en-US" altLang="en-US">
                <a:cs typeface="Times New Roman" panose="02020603050405020304" pitchFamily="18" charset="0"/>
              </a:rPr>
              <a:t>Displaying Current Time</a:t>
            </a:r>
            <a:endParaRPr lang="en-US" altLang="en-US"/>
          </a:p>
        </p:txBody>
      </p:sp>
      <p:sp>
        <p:nvSpPr>
          <p:cNvPr id="40964" name="Text Box 3">
            <a:extLst>
              <a:ext uri="{FF2B5EF4-FFF2-40B4-BE49-F238E27FC236}">
                <a16:creationId xmlns:a16="http://schemas.microsoft.com/office/drawing/2014/main" id="{07DD7573-5271-4D62-B3C1-B2728440B537}"/>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0965" name="Text Box 4">
            <a:extLst>
              <a:ext uri="{FF2B5EF4-FFF2-40B4-BE49-F238E27FC236}">
                <a16:creationId xmlns:a16="http://schemas.microsoft.com/office/drawing/2014/main" id="{2D17517B-2308-485C-A18F-50C1DD1DEAA3}"/>
              </a:ext>
            </a:extLst>
          </p:cNvPr>
          <p:cNvSpPr txBox="1">
            <a:spLocks noChangeArrowheads="1"/>
          </p:cNvSpPr>
          <p:nvPr/>
        </p:nvSpPr>
        <p:spPr bwMode="auto">
          <a:xfrm>
            <a:off x="190500" y="1047750"/>
            <a:ext cx="87630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Write a program that displays current time in GMT in the format hour:minute:second such as 1:45:19.</a:t>
            </a:r>
          </a:p>
          <a:p>
            <a:pPr>
              <a:spcBef>
                <a:spcPct val="50000"/>
              </a:spcBef>
              <a:buClrTx/>
              <a:buSzTx/>
              <a:buFontTx/>
              <a:buNone/>
            </a:pPr>
            <a:r>
              <a:rPr lang="en-US" altLang="en-US" sz="2800">
                <a:cs typeface="Times New Roman" panose="02020603050405020304" pitchFamily="18" charset="0"/>
              </a:rPr>
              <a:t>The currentTimeMillis method in the System class returns the current time in milliseconds since the midnight, January 1, 1970 GMT. (1970 was the year when the Unix operating system was formally introduced.) You can use this method to obtain the current time, and then compute the current second, minute, and hour as follows.</a:t>
            </a:r>
            <a:endParaRPr lang="en-US" altLang="en-US" sz="2000"/>
          </a:p>
        </p:txBody>
      </p:sp>
      <p:sp>
        <p:nvSpPr>
          <p:cNvPr id="40966" name="AutoShape 6">
            <a:hlinkClick r:id="rId3" action="ppaction://program" highlightClick="1"/>
            <a:extLst>
              <a:ext uri="{FF2B5EF4-FFF2-40B4-BE49-F238E27FC236}">
                <a16:creationId xmlns:a16="http://schemas.microsoft.com/office/drawing/2014/main" id="{6967E9E0-D75E-45B2-9D0F-08D92A75787B}"/>
              </a:ext>
            </a:extLst>
          </p:cNvPr>
          <p:cNvSpPr>
            <a:spLocks noChangeArrowheads="1"/>
          </p:cNvSpPr>
          <p:nvPr/>
        </p:nvSpPr>
        <p:spPr bwMode="auto">
          <a:xfrm>
            <a:off x="8266113" y="5824538"/>
            <a:ext cx="685800" cy="3016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40967" name="Rectangle 8">
            <a:extLst>
              <a:ext uri="{FF2B5EF4-FFF2-40B4-BE49-F238E27FC236}">
                <a16:creationId xmlns:a16="http://schemas.microsoft.com/office/drawing/2014/main" id="{145DAD87-B8E7-40D4-A609-A8A285EDEEF4}"/>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0968" name="Object 7">
            <a:extLst>
              <a:ext uri="{FF2B5EF4-FFF2-40B4-BE49-F238E27FC236}">
                <a16:creationId xmlns:a16="http://schemas.microsoft.com/office/drawing/2014/main" id="{98A514DE-30A5-4C2C-A284-99F11FA05A36}"/>
              </a:ext>
            </a:extLst>
          </p:cNvPr>
          <p:cNvGraphicFramePr>
            <a:graphicFrameLocks noChangeAspect="1"/>
          </p:cNvGraphicFramePr>
          <p:nvPr/>
        </p:nvGraphicFramePr>
        <p:xfrm>
          <a:off x="233363" y="4918075"/>
          <a:ext cx="5643562" cy="1406525"/>
        </p:xfrm>
        <a:graphic>
          <a:graphicData uri="http://schemas.openxmlformats.org/presentationml/2006/ole">
            <mc:AlternateContent xmlns:mc="http://schemas.openxmlformats.org/markup-compatibility/2006">
              <mc:Choice xmlns:v="urn:schemas-microsoft-com:vml" Requires="v">
                <p:oleObj spid="_x0000_s9220" name="Picture" r:id="rId4" imgW="4889500" imgH="1219200" progId="Word.Picture.8">
                  <p:embed/>
                </p:oleObj>
              </mc:Choice>
              <mc:Fallback>
                <p:oleObj name="Picture" r:id="rId4" imgW="4889500" imgH="12192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3" y="4918075"/>
                        <a:ext cx="56435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Rectangle 10">
            <a:hlinkClick r:id="rId6"/>
            <a:extLst>
              <a:ext uri="{FF2B5EF4-FFF2-40B4-BE49-F238E27FC236}">
                <a16:creationId xmlns:a16="http://schemas.microsoft.com/office/drawing/2014/main" id="{CF8945D7-A64F-4665-870C-7C760963E7C1}"/>
              </a:ext>
            </a:extLst>
          </p:cNvPr>
          <p:cNvSpPr>
            <a:spLocks noChangeArrowheads="1"/>
          </p:cNvSpPr>
          <p:nvPr/>
        </p:nvSpPr>
        <p:spPr bwMode="auto">
          <a:xfrm>
            <a:off x="6827838" y="5362575"/>
            <a:ext cx="21129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ShowCurrentTime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How do you obtain the current second, minute, and hour?</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long </a:t>
            </a:r>
            <a:r>
              <a:rPr lang="en-US" sz="2000" dirty="0" err="1">
                <a:solidFill>
                  <a:srgbClr val="0070C0"/>
                </a:solidFill>
                <a:latin typeface="Calibri" panose="020F0502020204030204" pitchFamily="34" charset="0"/>
                <a:cs typeface="Calibri" panose="020F0502020204030204" pitchFamily="34" charset="0"/>
              </a:rPr>
              <a:t>totalMills</a:t>
            </a:r>
            <a:r>
              <a:rPr lang="en-US" sz="2000" dirty="0">
                <a:solidFill>
                  <a:srgbClr val="0070C0"/>
                </a:solidFill>
                <a:latin typeface="Calibri" panose="020F0502020204030204" pitchFamily="34" charset="0"/>
                <a:cs typeface="Calibri" panose="020F0502020204030204" pitchFamily="34" charset="0"/>
              </a:rPr>
              <a:t> = </a:t>
            </a:r>
            <a:r>
              <a:rPr lang="en-US" sz="2000" dirty="0" err="1">
                <a:solidFill>
                  <a:srgbClr val="0070C0"/>
                </a:solidFill>
                <a:latin typeface="Calibri" panose="020F0502020204030204" pitchFamily="34" charset="0"/>
                <a:cs typeface="Calibri" panose="020F0502020204030204" pitchFamily="34" charset="0"/>
              </a:rPr>
              <a:t>System.currentTimeMillis</a:t>
            </a:r>
            <a:r>
              <a:rPr lang="en-US" sz="2000" dirty="0">
                <a:solidFill>
                  <a:srgbClr val="0070C0"/>
                </a:solidFill>
                <a:latin typeface="Calibri" panose="020F0502020204030204" pitchFamily="34" charset="0"/>
                <a:cs typeface="Calibri" panose="020F0502020204030204" pitchFamily="34" charset="0"/>
              </a:rPr>
              <a:t>() returns the milliseconds since Jan 1, 1970.</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long </a:t>
            </a:r>
            <a:r>
              <a:rPr lang="en-US" sz="2000" dirty="0" err="1">
                <a:solidFill>
                  <a:srgbClr val="0070C0"/>
                </a:solidFill>
                <a:latin typeface="Calibri" panose="020F0502020204030204" pitchFamily="34" charset="0"/>
                <a:cs typeface="Calibri" panose="020F0502020204030204" pitchFamily="34" charset="0"/>
              </a:rPr>
              <a:t>totalSeconds</a:t>
            </a:r>
            <a:r>
              <a:rPr lang="en-US" sz="2000" dirty="0">
                <a:solidFill>
                  <a:srgbClr val="0070C0"/>
                </a:solidFill>
                <a:latin typeface="Calibri" panose="020F0502020204030204" pitchFamily="34" charset="0"/>
                <a:cs typeface="Calibri" panose="020F0502020204030204" pitchFamily="34" charset="0"/>
              </a:rPr>
              <a:t> = </a:t>
            </a:r>
            <a:r>
              <a:rPr lang="en-US" sz="2000" dirty="0" err="1">
                <a:solidFill>
                  <a:srgbClr val="0070C0"/>
                </a:solidFill>
                <a:latin typeface="Calibri" panose="020F0502020204030204" pitchFamily="34" charset="0"/>
                <a:cs typeface="Calibri" panose="020F0502020204030204" pitchFamily="34" charset="0"/>
              </a:rPr>
              <a:t>totalMills</a:t>
            </a:r>
            <a:r>
              <a:rPr lang="en-US" sz="2000" dirty="0">
                <a:solidFill>
                  <a:srgbClr val="0070C0"/>
                </a:solidFill>
                <a:latin typeface="Calibri" panose="020F0502020204030204" pitchFamily="34" charset="0"/>
                <a:cs typeface="Calibri" panose="020F0502020204030204" pitchFamily="34" charset="0"/>
              </a:rPr>
              <a:t> / 1000 returns the total seconds.</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long </a:t>
            </a:r>
            <a:r>
              <a:rPr lang="en-US" sz="2000" dirty="0" err="1">
                <a:solidFill>
                  <a:srgbClr val="0070C0"/>
                </a:solidFill>
                <a:latin typeface="Calibri" panose="020F0502020204030204" pitchFamily="34" charset="0"/>
                <a:cs typeface="Calibri" panose="020F0502020204030204" pitchFamily="34" charset="0"/>
              </a:rPr>
              <a:t>totalMinutes</a:t>
            </a:r>
            <a:r>
              <a:rPr lang="en-US" sz="2000" dirty="0">
                <a:solidFill>
                  <a:srgbClr val="0070C0"/>
                </a:solidFill>
                <a:latin typeface="Calibri" panose="020F0502020204030204" pitchFamily="34" charset="0"/>
                <a:cs typeface="Calibri" panose="020F0502020204030204" pitchFamily="34" charset="0"/>
              </a:rPr>
              <a:t> = </a:t>
            </a:r>
            <a:r>
              <a:rPr lang="en-US" sz="2000" dirty="0" err="1">
                <a:solidFill>
                  <a:srgbClr val="0070C0"/>
                </a:solidFill>
                <a:latin typeface="Calibri" panose="020F0502020204030204" pitchFamily="34" charset="0"/>
                <a:cs typeface="Calibri" panose="020F0502020204030204" pitchFamily="34" charset="0"/>
              </a:rPr>
              <a:t>totalSeconds</a:t>
            </a:r>
            <a:r>
              <a:rPr lang="en-US" sz="2000" dirty="0">
                <a:solidFill>
                  <a:srgbClr val="0070C0"/>
                </a:solidFill>
                <a:latin typeface="Calibri" panose="020F0502020204030204" pitchFamily="34" charset="0"/>
                <a:cs typeface="Calibri" panose="020F0502020204030204" pitchFamily="34" charset="0"/>
              </a:rPr>
              <a:t> / 60 returns the total minutes.</a:t>
            </a:r>
            <a:br>
              <a:rPr lang="tr-TR" sz="2000" dirty="0">
                <a:solidFill>
                  <a:srgbClr val="0070C0"/>
                </a:solidFill>
                <a:latin typeface="Calibri" panose="020F0502020204030204" pitchFamily="34" charset="0"/>
                <a:cs typeface="Calibri" panose="020F0502020204030204" pitchFamily="34" charset="0"/>
              </a:rPr>
            </a:br>
            <a:r>
              <a:rPr lang="en-US" sz="2000" dirty="0" err="1">
                <a:solidFill>
                  <a:srgbClr val="0070C0"/>
                </a:solidFill>
                <a:latin typeface="Calibri" panose="020F0502020204030204" pitchFamily="34" charset="0"/>
                <a:cs typeface="Calibri" panose="020F0502020204030204" pitchFamily="34" charset="0"/>
              </a:rPr>
              <a:t>totalSeconds</a:t>
            </a:r>
            <a:r>
              <a:rPr lang="en-US" sz="2000" dirty="0">
                <a:solidFill>
                  <a:srgbClr val="0070C0"/>
                </a:solidFill>
                <a:latin typeface="Calibri" panose="020F0502020204030204" pitchFamily="34" charset="0"/>
                <a:cs typeface="Calibri" panose="020F0502020204030204" pitchFamily="34" charset="0"/>
              </a:rPr>
              <a:t> % 60 returns the current second.</a:t>
            </a:r>
            <a:br>
              <a:rPr lang="tr-TR" sz="2000" dirty="0">
                <a:solidFill>
                  <a:srgbClr val="0070C0"/>
                </a:solidFill>
                <a:latin typeface="Calibri" panose="020F0502020204030204" pitchFamily="34" charset="0"/>
                <a:cs typeface="Calibri" panose="020F0502020204030204" pitchFamily="34" charset="0"/>
              </a:rPr>
            </a:br>
            <a:r>
              <a:rPr lang="en-US" sz="2000" dirty="0" err="1">
                <a:solidFill>
                  <a:srgbClr val="0070C0"/>
                </a:solidFill>
                <a:latin typeface="Calibri" panose="020F0502020204030204" pitchFamily="34" charset="0"/>
                <a:cs typeface="Calibri" panose="020F0502020204030204" pitchFamily="34" charset="0"/>
              </a:rPr>
              <a:t>totalMinutes</a:t>
            </a:r>
            <a:r>
              <a:rPr lang="en-US" sz="2000" dirty="0">
                <a:solidFill>
                  <a:srgbClr val="0070C0"/>
                </a:solidFill>
                <a:latin typeface="Calibri" panose="020F0502020204030204" pitchFamily="34" charset="0"/>
                <a:cs typeface="Calibri" panose="020F0502020204030204" pitchFamily="34" charset="0"/>
              </a:rPr>
              <a:t> % 60 returns the current minute.</a:t>
            </a:r>
            <a:br>
              <a:rPr lang="tr-TR" sz="2000" dirty="0">
                <a:solidFill>
                  <a:srgbClr val="0070C0"/>
                </a:solidFill>
                <a:latin typeface="Calibri" panose="020F0502020204030204" pitchFamily="34" charset="0"/>
                <a:cs typeface="Calibri" panose="020F0502020204030204" pitchFamily="34" charset="0"/>
              </a:rPr>
            </a:br>
            <a:r>
              <a:rPr lang="en-US" sz="2000" dirty="0" err="1">
                <a:solidFill>
                  <a:srgbClr val="0070C0"/>
                </a:solidFill>
                <a:latin typeface="Calibri" panose="020F0502020204030204" pitchFamily="34" charset="0"/>
                <a:cs typeface="Calibri" panose="020F0502020204030204" pitchFamily="34" charset="0"/>
              </a:rPr>
              <a:t>totalMinutes</a:t>
            </a:r>
            <a:r>
              <a:rPr lang="en-US" sz="2000" dirty="0">
                <a:solidFill>
                  <a:srgbClr val="0070C0"/>
                </a:solidFill>
                <a:latin typeface="Calibri" panose="020F0502020204030204" pitchFamily="34" charset="0"/>
                <a:cs typeface="Calibri" panose="020F0502020204030204" pitchFamily="34" charset="0"/>
              </a:rPr>
              <a:t> / 60 % 24 returns the current hour.</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18896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2E160301-16B8-42B9-A44D-267C98550CA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51F16C-6979-479E-8795-E36B3422D1BF}"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8D40E24E-FF91-4ACC-826C-9A8F12EE57F6}"/>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9220" name="Rectangle 3">
            <a:extLst>
              <a:ext uri="{FF2B5EF4-FFF2-40B4-BE49-F238E27FC236}">
                <a16:creationId xmlns:a16="http://schemas.microsoft.com/office/drawing/2014/main" id="{A7892072-5EDE-4198-96A1-98F7CF2EC899}"/>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9221" name="Rectangle 4">
            <a:extLst>
              <a:ext uri="{FF2B5EF4-FFF2-40B4-BE49-F238E27FC236}">
                <a16:creationId xmlns:a16="http://schemas.microsoft.com/office/drawing/2014/main" id="{EAEE5CC9-FBDD-4B8A-831C-8C934B0B9A81}"/>
              </a:ext>
            </a:extLst>
          </p:cNvPr>
          <p:cNvSpPr>
            <a:spLocks noChangeArrowheads="1"/>
          </p:cNvSpPr>
          <p:nvPr/>
        </p:nvSpPr>
        <p:spPr bwMode="auto">
          <a:xfrm>
            <a:off x="6858000"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9222" name="Text Box 5">
            <a:extLst>
              <a:ext uri="{FF2B5EF4-FFF2-40B4-BE49-F238E27FC236}">
                <a16:creationId xmlns:a16="http://schemas.microsoft.com/office/drawing/2014/main" id="{DEBA5E9E-8187-4449-B3A9-C38A087AF05E}"/>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9223" name="Rectangle 6">
            <a:extLst>
              <a:ext uri="{FF2B5EF4-FFF2-40B4-BE49-F238E27FC236}">
                <a16:creationId xmlns:a16="http://schemas.microsoft.com/office/drawing/2014/main" id="{62224F31-028F-4375-90AC-C8D3CA537B7E}"/>
              </a:ext>
            </a:extLst>
          </p:cNvPr>
          <p:cNvSpPr>
            <a:spLocks noChangeArrowheads="1"/>
          </p:cNvSpPr>
          <p:nvPr/>
        </p:nvSpPr>
        <p:spPr bwMode="auto">
          <a:xfrm>
            <a:off x="457200" y="2162175"/>
            <a:ext cx="5105400" cy="3063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9224" name="Text Box 7">
            <a:extLst>
              <a:ext uri="{FF2B5EF4-FFF2-40B4-BE49-F238E27FC236}">
                <a16:creationId xmlns:a16="http://schemas.microsoft.com/office/drawing/2014/main" id="{D310DAF0-1F55-4004-8025-08C8F3C0CDA1}"/>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9225" name="Rectangle 8">
            <a:extLst>
              <a:ext uri="{FF2B5EF4-FFF2-40B4-BE49-F238E27FC236}">
                <a16:creationId xmlns:a16="http://schemas.microsoft.com/office/drawing/2014/main" id="{EAA6F426-984D-49DF-BFB2-DD5E7978A271}"/>
              </a:ext>
            </a:extLst>
          </p:cNvPr>
          <p:cNvSpPr>
            <a:spLocks noChangeArrowheads="1"/>
          </p:cNvSpPr>
          <p:nvPr/>
        </p:nvSpPr>
        <p:spPr bwMode="auto">
          <a:xfrm>
            <a:off x="6837363" y="2200275"/>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9226" name="Text Box 9">
            <a:extLst>
              <a:ext uri="{FF2B5EF4-FFF2-40B4-BE49-F238E27FC236}">
                <a16:creationId xmlns:a16="http://schemas.microsoft.com/office/drawing/2014/main" id="{96A8D7B0-27A2-4848-84B3-F664404C32E6}"/>
              </a:ext>
            </a:extLst>
          </p:cNvPr>
          <p:cNvSpPr txBox="1">
            <a:spLocks noChangeArrowheads="1"/>
          </p:cNvSpPr>
          <p:nvPr/>
        </p:nvSpPr>
        <p:spPr bwMode="auto">
          <a:xfrm>
            <a:off x="60198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7403" name="AutoShape 11">
            <a:extLst>
              <a:ext uri="{FF2B5EF4-FFF2-40B4-BE49-F238E27FC236}">
                <a16:creationId xmlns:a16="http://schemas.microsoft.com/office/drawing/2014/main" id="{3E78569B-294B-4E85-B24F-D7D56B191397}"/>
              </a:ext>
            </a:extLst>
          </p:cNvPr>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area</a:t>
            </a:r>
          </a:p>
        </p:txBody>
      </p:sp>
      <p:sp>
        <p:nvSpPr>
          <p:cNvPr id="9228" name="Rectangle 12">
            <a:extLst>
              <a:ext uri="{FF2B5EF4-FFF2-40B4-BE49-F238E27FC236}">
                <a16:creationId xmlns:a16="http://schemas.microsoft.com/office/drawing/2014/main" id="{09B510F8-AE0C-4A79-8E66-02C2CBBF1C1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24ACB02A-9475-41C3-9B3A-5E62D3F5670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6C2BDA-2468-498F-AB26-01F165734266}" type="slidenum">
              <a:rPr lang="en-US" altLang="en-US" sz="1400"/>
              <a:pPr>
                <a:spcBef>
                  <a:spcPct val="0"/>
                </a:spcBef>
                <a:buClrTx/>
                <a:buSzTx/>
                <a:buFontTx/>
                <a:buNone/>
              </a:pPr>
              <a:t>60</a:t>
            </a:fld>
            <a:endParaRPr lang="en-US" altLang="en-US" sz="1400"/>
          </a:p>
        </p:txBody>
      </p:sp>
      <p:sp>
        <p:nvSpPr>
          <p:cNvPr id="41987" name="Rectangle 2">
            <a:extLst>
              <a:ext uri="{FF2B5EF4-FFF2-40B4-BE49-F238E27FC236}">
                <a16:creationId xmlns:a16="http://schemas.microsoft.com/office/drawing/2014/main" id="{13F50881-4881-408C-B4EC-63DAD0C97147}"/>
              </a:ext>
            </a:extLst>
          </p:cNvPr>
          <p:cNvSpPr>
            <a:spLocks noGrp="1" noChangeArrowheads="1"/>
          </p:cNvSpPr>
          <p:nvPr>
            <p:ph type="title"/>
          </p:nvPr>
        </p:nvSpPr>
        <p:spPr>
          <a:xfrm>
            <a:off x="155575" y="0"/>
            <a:ext cx="8794750" cy="1371600"/>
          </a:xfrm>
        </p:spPr>
        <p:txBody>
          <a:bodyPr/>
          <a:lstStyle/>
          <a:p>
            <a:r>
              <a:rPr lang="en-US" altLang="en-US"/>
              <a:t>Augmented Assignment Operators</a:t>
            </a:r>
          </a:p>
        </p:txBody>
      </p:sp>
      <p:pic>
        <p:nvPicPr>
          <p:cNvPr id="41988" name="Picture 5">
            <a:extLst>
              <a:ext uri="{FF2B5EF4-FFF2-40B4-BE49-F238E27FC236}">
                <a16:creationId xmlns:a16="http://schemas.microsoft.com/office/drawing/2014/main" id="{6D5E6415-696E-423E-9F68-33ADCB7A0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Show the output of the following code:</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double</a:t>
            </a:r>
            <a:r>
              <a:rPr lang="en-US" sz="1600" dirty="0">
                <a:latin typeface="Consolas" panose="020B0609020204030204" pitchFamily="49" charset="0"/>
                <a:cs typeface="Calibri" panose="020F0502020204030204" pitchFamily="34" charset="0"/>
              </a:rPr>
              <a:t> a = 6.5;</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 += a + 1;</a:t>
            </a:r>
            <a:br>
              <a:rPr lang="tr-TR" sz="16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(a);</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 = 6;</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a /= 2;</a:t>
            </a:r>
            <a:br>
              <a:rPr lang="tr-TR" sz="16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(a);</a:t>
            </a:r>
            <a:br>
              <a:rPr lang="tr-TR" sz="1600" dirty="0">
                <a:latin typeface="Consolas" panose="020B0609020204030204" pitchFamily="49" charset="0"/>
                <a:cs typeface="Calibri" panose="020F0502020204030204" pitchFamily="34" charset="0"/>
              </a:rPr>
            </a:br>
            <a:endParaRPr lang="tr-TR" sz="16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14.0</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3.0</a:t>
            </a:r>
            <a:br>
              <a:rPr lang="tr-TR" sz="2000" dirty="0">
                <a:solidFill>
                  <a:srgbClr val="0070C0"/>
                </a:solidFill>
                <a:latin typeface="Calibri" panose="020F0502020204030204" pitchFamily="34" charset="0"/>
                <a:cs typeface="Calibri" panose="020F0502020204030204" pitchFamily="34" charset="0"/>
              </a:rPr>
            </a:b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Hint: a += a + 1 is a += 6.5 + 1, a += 7.5, a = a + 7.5, a = 6.5 + 7.5. Therefore, a is 14.0.</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19104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70D215FE-12EB-4F84-B147-DB86E350D1E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BBCA5B-8F34-4428-8A39-C4EF52005C00}" type="slidenum">
              <a:rPr lang="en-US" altLang="en-US" sz="1400"/>
              <a:pPr>
                <a:spcBef>
                  <a:spcPct val="0"/>
                </a:spcBef>
                <a:buClrTx/>
                <a:buSzTx/>
                <a:buFontTx/>
                <a:buNone/>
              </a:pPr>
              <a:t>62</a:t>
            </a:fld>
            <a:endParaRPr lang="en-US" altLang="en-US" sz="1400"/>
          </a:p>
        </p:txBody>
      </p:sp>
      <p:sp>
        <p:nvSpPr>
          <p:cNvPr id="44035" name="Rectangle 2">
            <a:extLst>
              <a:ext uri="{FF2B5EF4-FFF2-40B4-BE49-F238E27FC236}">
                <a16:creationId xmlns:a16="http://schemas.microsoft.com/office/drawing/2014/main" id="{C79AF276-550B-48FB-9236-851EC6F61DF6}"/>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a:t>
            </a:r>
          </a:p>
        </p:txBody>
      </p:sp>
      <p:sp>
        <p:nvSpPr>
          <p:cNvPr id="44036" name="Rectangle 9">
            <a:extLst>
              <a:ext uri="{FF2B5EF4-FFF2-40B4-BE49-F238E27FC236}">
                <a16:creationId xmlns:a16="http://schemas.microsoft.com/office/drawing/2014/main" id="{2EB568FF-0CDA-4F20-8474-B4369EB114A3}"/>
              </a:ext>
            </a:extLst>
          </p:cNvPr>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37" name="Rectangle 10">
            <a:extLst>
              <a:ext uri="{FF2B5EF4-FFF2-40B4-BE49-F238E27FC236}">
                <a16:creationId xmlns:a16="http://schemas.microsoft.com/office/drawing/2014/main" id="{3F5E0371-BED7-45D5-944E-912DF1E8EC75}"/>
              </a:ext>
            </a:extLst>
          </p:cNvPr>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4038" name="Picture 7">
            <a:extLst>
              <a:ext uri="{FF2B5EF4-FFF2-40B4-BE49-F238E27FC236}">
                <a16:creationId xmlns:a16="http://schemas.microsoft.com/office/drawing/2014/main" id="{25C51EB7-B8D2-40CA-B486-BEC6E5FE7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1931988"/>
            <a:ext cx="90932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1E957415-128E-4729-8FE8-99DC8A5DE7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0B87E6-0BE3-4848-BB02-14FC97FDF9AC}" type="slidenum">
              <a:rPr lang="en-US" altLang="en-US" sz="1400"/>
              <a:pPr>
                <a:spcBef>
                  <a:spcPct val="0"/>
                </a:spcBef>
                <a:buClrTx/>
                <a:buSzTx/>
                <a:buFontTx/>
                <a:buNone/>
              </a:pPr>
              <a:t>63</a:t>
            </a:fld>
            <a:endParaRPr lang="en-US" altLang="en-US" sz="1400"/>
          </a:p>
        </p:txBody>
      </p:sp>
      <p:sp>
        <p:nvSpPr>
          <p:cNvPr id="46083" name="Rectangle 2">
            <a:extLst>
              <a:ext uri="{FF2B5EF4-FFF2-40B4-BE49-F238E27FC236}">
                <a16:creationId xmlns:a16="http://schemas.microsoft.com/office/drawing/2014/main" id="{16F1DC45-6B9E-4230-BF31-FEA66E14D33E}"/>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 cont.</a:t>
            </a:r>
          </a:p>
        </p:txBody>
      </p:sp>
      <p:sp>
        <p:nvSpPr>
          <p:cNvPr id="46084" name="Rectangle 9">
            <a:extLst>
              <a:ext uri="{FF2B5EF4-FFF2-40B4-BE49-F238E27FC236}">
                <a16:creationId xmlns:a16="http://schemas.microsoft.com/office/drawing/2014/main" id="{418E1E53-A0A2-4384-8099-3314F41002A2}"/>
              </a:ext>
            </a:extLst>
          </p:cNvPr>
          <p:cNvSpPr>
            <a:spLocks noChangeArrowheads="1"/>
          </p:cNvSpPr>
          <p:nvPr/>
        </p:nvSpPr>
        <p:spPr bwMode="auto">
          <a:xfrm>
            <a:off x="24765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5" name="Rectangle 11">
            <a:extLst>
              <a:ext uri="{FF2B5EF4-FFF2-40B4-BE49-F238E27FC236}">
                <a16:creationId xmlns:a16="http://schemas.microsoft.com/office/drawing/2014/main" id="{AB95A22F-8130-4286-86F2-D92D545C3328}"/>
              </a:ext>
            </a:extLst>
          </p:cNvPr>
          <p:cNvSpPr>
            <a:spLocks noChangeArrowheads="1"/>
          </p:cNvSpPr>
          <p:nvPr/>
        </p:nvSpPr>
        <p:spPr bwMode="auto">
          <a:xfrm>
            <a:off x="24003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6" name="Rectangle 13">
            <a:extLst>
              <a:ext uri="{FF2B5EF4-FFF2-40B4-BE49-F238E27FC236}">
                <a16:creationId xmlns:a16="http://schemas.microsoft.com/office/drawing/2014/main" id="{783E99E8-5269-4C5E-9E17-2835112A6E53}"/>
              </a:ext>
            </a:extLst>
          </p:cNvPr>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7" name="Rectangle 15">
            <a:extLst>
              <a:ext uri="{FF2B5EF4-FFF2-40B4-BE49-F238E27FC236}">
                <a16:creationId xmlns:a16="http://schemas.microsoft.com/office/drawing/2014/main" id="{3F7E3703-A3EF-4A6E-A9BD-4B7D6B9A9BA9}"/>
              </a:ext>
            </a:extLst>
          </p:cNvPr>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8" name="Rectangle 17">
            <a:extLst>
              <a:ext uri="{FF2B5EF4-FFF2-40B4-BE49-F238E27FC236}">
                <a16:creationId xmlns:a16="http://schemas.microsoft.com/office/drawing/2014/main" id="{2C31E3CB-13B0-4FE8-BE6B-50C6C68CF261}"/>
              </a:ext>
            </a:extLst>
          </p:cNvPr>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6089" name="Object 16">
            <a:extLst>
              <a:ext uri="{FF2B5EF4-FFF2-40B4-BE49-F238E27FC236}">
                <a16:creationId xmlns:a16="http://schemas.microsoft.com/office/drawing/2014/main" id="{43814B13-D16E-49B7-8493-A987C8636212}"/>
              </a:ext>
            </a:extLst>
          </p:cNvPr>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10246" name="Picture" r:id="rId4" imgW="4422648" imgH="685800" progId="Word.Picture.8">
                  <p:embed/>
                </p:oleObj>
              </mc:Choice>
              <mc:Fallback>
                <p:oleObj name="Picture" r:id="rId4" imgW="4422648" imgH="685800" progId="Word.Picture.8">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Rectangle 19">
            <a:extLst>
              <a:ext uri="{FF2B5EF4-FFF2-40B4-BE49-F238E27FC236}">
                <a16:creationId xmlns:a16="http://schemas.microsoft.com/office/drawing/2014/main" id="{65889A0B-9DFA-467E-A2DC-0717B075E78F}"/>
              </a:ext>
            </a:extLst>
          </p:cNvPr>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6091" name="Object 18">
            <a:extLst>
              <a:ext uri="{FF2B5EF4-FFF2-40B4-BE49-F238E27FC236}">
                <a16:creationId xmlns:a16="http://schemas.microsoft.com/office/drawing/2014/main" id="{73B9A942-3AFC-4D22-9C78-7756EA463ECF}"/>
              </a:ext>
            </a:extLst>
          </p:cNvPr>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10247" name="Picture" r:id="rId6" imgW="4575048" imgH="685800" progId="Word.Picture.8">
                  <p:embed/>
                </p:oleObj>
              </mc:Choice>
              <mc:Fallback>
                <p:oleObj name="Picture" r:id="rId6" imgW="4575048" imgH="685800" progId="Word.Picture.8">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FBA5C4FF-E805-4108-920D-1C28970CEE0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9631B3-064F-44C5-A3F3-1844B109225C}" type="slidenum">
              <a:rPr lang="en-US" altLang="en-US" sz="1400"/>
              <a:pPr>
                <a:spcBef>
                  <a:spcPct val="0"/>
                </a:spcBef>
                <a:buClrTx/>
                <a:buSzTx/>
                <a:buFontTx/>
                <a:buNone/>
              </a:pPr>
              <a:t>64</a:t>
            </a:fld>
            <a:endParaRPr lang="en-US" altLang="en-US" sz="1400"/>
          </a:p>
        </p:txBody>
      </p:sp>
      <p:sp>
        <p:nvSpPr>
          <p:cNvPr id="48131" name="Rectangle 2">
            <a:extLst>
              <a:ext uri="{FF2B5EF4-FFF2-40B4-BE49-F238E27FC236}">
                <a16:creationId xmlns:a16="http://schemas.microsoft.com/office/drawing/2014/main" id="{8BE8D000-9E02-4864-B289-54382A3B375C}"/>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 cont.</a:t>
            </a:r>
          </a:p>
        </p:txBody>
      </p:sp>
      <p:sp>
        <p:nvSpPr>
          <p:cNvPr id="48132" name="Rectangle 4">
            <a:extLst>
              <a:ext uri="{FF2B5EF4-FFF2-40B4-BE49-F238E27FC236}">
                <a16:creationId xmlns:a16="http://schemas.microsoft.com/office/drawing/2014/main" id="{9BF3D3C2-B15E-4745-B001-82C26A11E6D0}"/>
              </a:ext>
            </a:extLst>
          </p:cNvPr>
          <p:cNvSpPr>
            <a:spLocks noChangeArrowheads="1"/>
          </p:cNvSpPr>
          <p:nvPr/>
        </p:nvSpPr>
        <p:spPr bwMode="auto">
          <a:xfrm>
            <a:off x="533400" y="2057400"/>
            <a:ext cx="7848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500">
                <a:cs typeface="Times New Roman" panose="02020603050405020304" pitchFamily="18" charset="0"/>
              </a:rPr>
              <a:t>Using increment and decrement operators makes expressions short, but it also makes them complex and difficult to read. Avoid using these operators in expressions that modify multiple variables, or the same variable for multiple times such as this: int k = ++i + i.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BC534034-D12D-4CD9-B96C-4D5F6593EE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C29ACE-3E35-4966-A2CC-8B10D5F60712}" type="slidenum">
              <a:rPr lang="en-US" altLang="en-US" sz="1400"/>
              <a:pPr>
                <a:spcBef>
                  <a:spcPct val="0"/>
                </a:spcBef>
                <a:buClrTx/>
                <a:buSzTx/>
                <a:buFontTx/>
                <a:buNone/>
              </a:pPr>
              <a:t>65</a:t>
            </a:fld>
            <a:endParaRPr lang="en-US" altLang="en-US" sz="1400"/>
          </a:p>
        </p:txBody>
      </p:sp>
      <p:sp>
        <p:nvSpPr>
          <p:cNvPr id="50179" name="Rectangle 2">
            <a:extLst>
              <a:ext uri="{FF2B5EF4-FFF2-40B4-BE49-F238E27FC236}">
                <a16:creationId xmlns:a16="http://schemas.microsoft.com/office/drawing/2014/main" id="{7AD76E73-1F8D-4A27-A938-50F92A6187ED}"/>
              </a:ext>
            </a:extLst>
          </p:cNvPr>
          <p:cNvSpPr>
            <a:spLocks noGrp="1" noChangeArrowheads="1"/>
          </p:cNvSpPr>
          <p:nvPr>
            <p:ph type="title"/>
          </p:nvPr>
        </p:nvSpPr>
        <p:spPr>
          <a:xfrm>
            <a:off x="685800" y="381000"/>
            <a:ext cx="7772400" cy="1295400"/>
          </a:xfrm>
        </p:spPr>
        <p:txBody>
          <a:bodyPr/>
          <a:lstStyle/>
          <a:p>
            <a:r>
              <a:rPr lang="en-US" altLang="en-US" sz="4000"/>
              <a:t>Assignment Expressions and Assignment Statements</a:t>
            </a:r>
          </a:p>
        </p:txBody>
      </p:sp>
      <p:sp>
        <p:nvSpPr>
          <p:cNvPr id="50180" name="Rectangle 4">
            <a:extLst>
              <a:ext uri="{FF2B5EF4-FFF2-40B4-BE49-F238E27FC236}">
                <a16:creationId xmlns:a16="http://schemas.microsoft.com/office/drawing/2014/main" id="{A9AB2AB6-AAFD-46D2-8FC8-5FFF10734EA9}"/>
              </a:ext>
            </a:extLst>
          </p:cNvPr>
          <p:cNvSpPr>
            <a:spLocks noGrp="1" noChangeArrowheads="1"/>
          </p:cNvSpPr>
          <p:nvPr>
            <p:ph type="body" idx="1"/>
          </p:nvPr>
        </p:nvSpPr>
        <p:spPr>
          <a:xfrm>
            <a:off x="304800" y="1905000"/>
            <a:ext cx="8686800" cy="4114800"/>
          </a:xfrm>
        </p:spPr>
        <p:txBody>
          <a:bodyPr/>
          <a:lstStyle/>
          <a:p>
            <a:pPr marL="0" indent="0">
              <a:buFont typeface="Monotype Sorts" pitchFamily="2" charset="2"/>
              <a:buNone/>
            </a:pPr>
            <a:r>
              <a:rPr lang="en-US" altLang="en-US" sz="2800">
                <a:cs typeface="Times New Roman" panose="02020603050405020304" pitchFamily="18" charset="0"/>
              </a:rPr>
              <a:t>Prior to Java 2, all the expressions can be used as statements. Since Java 2, only the following types of expressions can be statements:</a:t>
            </a:r>
          </a:p>
          <a:p>
            <a:pPr marL="0" indent="0">
              <a:buFont typeface="Monotype Sorts" pitchFamily="2" charset="2"/>
              <a:buNone/>
            </a:pPr>
            <a:r>
              <a:rPr lang="en-US" altLang="en-US" sz="2800">
                <a:cs typeface="Times New Roman" panose="02020603050405020304" pitchFamily="18" charset="0"/>
              </a:rPr>
              <a:t>variable op= expression; // Where op is +, -, *, /, or %</a:t>
            </a:r>
          </a:p>
          <a:p>
            <a:pPr marL="0" indent="0">
              <a:buFont typeface="Monotype Sorts" pitchFamily="2" charset="2"/>
              <a:buNone/>
            </a:pPr>
            <a:r>
              <a:rPr lang="en-US" altLang="en-US" sz="2800">
                <a:cs typeface="Times New Roman" panose="02020603050405020304" pitchFamily="18" charset="0"/>
              </a:rPr>
              <a:t>++variable;</a:t>
            </a:r>
          </a:p>
          <a:p>
            <a:pPr marL="0" indent="0">
              <a:buFont typeface="Monotype Sorts" pitchFamily="2" charset="2"/>
              <a:buNone/>
            </a:pPr>
            <a:r>
              <a:rPr lang="en-US" altLang="en-US" sz="2800">
                <a:cs typeface="Times New Roman" panose="02020603050405020304" pitchFamily="18" charset="0"/>
              </a:rPr>
              <a:t>variable++;</a:t>
            </a:r>
          </a:p>
          <a:p>
            <a:pPr marL="0" indent="0">
              <a:buFont typeface="Monotype Sorts" pitchFamily="2" charset="2"/>
              <a:buNone/>
            </a:pPr>
            <a:r>
              <a:rPr lang="en-US" altLang="en-US" sz="2800">
                <a:cs typeface="Times New Roman" panose="02020603050405020304" pitchFamily="18" charset="0"/>
              </a:rPr>
              <a:t>--variable;</a:t>
            </a:r>
          </a:p>
          <a:p>
            <a:pPr marL="0" indent="0">
              <a:buFont typeface="Monotype Sorts" pitchFamily="2" charset="2"/>
              <a:buNone/>
            </a:pPr>
            <a:r>
              <a:rPr lang="en-US" altLang="en-US" sz="2800">
                <a:cs typeface="Times New Roman" panose="02020603050405020304" pitchFamily="18" charset="0"/>
              </a:rPr>
              <a:t>variable--;</a:t>
            </a:r>
            <a:endParaRPr lang="en-US" altLang="en-US" sz="280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Which of these statements are true?</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a:t>
            </a:r>
            <a:r>
              <a:rPr lang="tr-TR"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Any expression can be used as a statement.</a:t>
            </a:r>
            <a:br>
              <a:rPr lang="tr-TR" sz="2000" dirty="0">
                <a:latin typeface="Calibri" panose="020F0502020204030204" pitchFamily="34" charset="0"/>
                <a:cs typeface="Calibri" panose="020F0502020204030204" pitchFamily="34" charset="0"/>
              </a:rPr>
            </a:br>
            <a:br>
              <a:rPr lang="tr-TR" sz="8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b</a:t>
            </a:r>
            <a:r>
              <a:rPr lang="tr-TR"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The expression x++ can be used as a statement.</a:t>
            </a:r>
            <a:br>
              <a:rPr lang="tr-TR" sz="2000" dirty="0">
                <a:latin typeface="Calibri" panose="020F0502020204030204" pitchFamily="34" charset="0"/>
                <a:cs typeface="Calibri" panose="020F0502020204030204" pitchFamily="34" charset="0"/>
              </a:rPr>
            </a:br>
            <a:br>
              <a:rPr lang="tr-TR" sz="8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c</a:t>
            </a:r>
            <a:r>
              <a:rPr lang="tr-TR"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The statement x = x + 5 is also an expression.</a:t>
            </a:r>
            <a:br>
              <a:rPr lang="tr-TR" sz="2000" dirty="0">
                <a:latin typeface="Calibri" panose="020F0502020204030204" pitchFamily="34" charset="0"/>
                <a:cs typeface="Calibri" panose="020F0502020204030204" pitchFamily="34" charset="0"/>
              </a:rPr>
            </a:br>
            <a:br>
              <a:rPr lang="tr-TR" sz="8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d</a:t>
            </a:r>
            <a:r>
              <a:rPr lang="tr-TR"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The statement x = y = x = 0 is illegal.</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b and c are true.</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15113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tr-TR" sz="2000" dirty="0">
                <a:latin typeface="Calibri" panose="020F0502020204030204" pitchFamily="34" charset="0"/>
                <a:cs typeface="Calibri" panose="020F0502020204030204" pitchFamily="34" charset="0"/>
              </a:rPr>
              <a:t>Show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output</a:t>
            </a:r>
            <a:r>
              <a:rPr lang="tr-TR" sz="2000" dirty="0">
                <a:latin typeface="Calibri" panose="020F0502020204030204" pitchFamily="34" charset="0"/>
                <a:cs typeface="Calibri" panose="020F0502020204030204" pitchFamily="34" charset="0"/>
              </a:rPr>
              <a:t> of </a:t>
            </a:r>
            <a:r>
              <a:rPr lang="tr-TR" sz="2000" dirty="0" err="1">
                <a:latin typeface="Calibri" panose="020F0502020204030204" pitchFamily="34" charset="0"/>
                <a:cs typeface="Calibri" panose="020F0502020204030204" pitchFamily="34" charset="0"/>
              </a:rPr>
              <a:t>the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following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code</a:t>
            </a:r>
            <a:r>
              <a:rPr lang="tr-TR" sz="2000" dirty="0">
                <a:latin typeface="Calibri" panose="020F0502020204030204" pitchFamily="34" charset="0"/>
                <a:cs typeface="Calibri" panose="020F0502020204030204" pitchFamily="34" charset="0"/>
              </a:rPr>
              <a:t>:</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tr-TR" sz="1600" dirty="0" err="1">
                <a:latin typeface="Consolas" panose="020B0609020204030204" pitchFamily="49" charset="0"/>
                <a:cs typeface="Calibri" panose="020F0502020204030204" pitchFamily="34" charset="0"/>
              </a:rPr>
              <a:t>int</a:t>
            </a:r>
            <a:r>
              <a:rPr lang="tr-TR" sz="1600" dirty="0">
                <a:latin typeface="Consolas" panose="020B0609020204030204" pitchFamily="49" charset="0"/>
                <a:cs typeface="Calibri" panose="020F0502020204030204" pitchFamily="34" charset="0"/>
              </a:rPr>
              <a:t> a = 6;</a:t>
            </a:r>
            <a:br>
              <a:rPr lang="tr-TR" sz="1600" dirty="0">
                <a:latin typeface="Consolas" panose="020B0609020204030204" pitchFamily="49" charset="0"/>
                <a:cs typeface="Calibri" panose="020F0502020204030204" pitchFamily="34" charset="0"/>
              </a:rPr>
            </a:br>
            <a:r>
              <a:rPr lang="tr-TR" sz="1600" dirty="0" err="1">
                <a:latin typeface="Consolas" panose="020B0609020204030204" pitchFamily="49" charset="0"/>
                <a:cs typeface="Calibri" panose="020F0502020204030204" pitchFamily="34" charset="0"/>
              </a:rPr>
              <a:t>int</a:t>
            </a:r>
            <a:r>
              <a:rPr lang="tr-TR" sz="1600" dirty="0">
                <a:latin typeface="Consolas" panose="020B0609020204030204" pitchFamily="49" charset="0"/>
                <a:cs typeface="Calibri" panose="020F0502020204030204" pitchFamily="34" charset="0"/>
              </a:rPr>
              <a:t> b = a++;</a:t>
            </a:r>
            <a:br>
              <a:rPr lang="tr-TR" sz="1600" dirty="0">
                <a:latin typeface="Consolas" panose="020B0609020204030204" pitchFamily="49" charset="0"/>
                <a:cs typeface="Calibri" panose="020F0502020204030204" pitchFamily="34" charset="0"/>
              </a:rPr>
            </a:b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a:t>
            </a:r>
            <a:br>
              <a:rPr lang="tr-TR" sz="1600" dirty="0">
                <a:latin typeface="Consolas" panose="020B0609020204030204" pitchFamily="49" charset="0"/>
                <a:cs typeface="Calibri" panose="020F0502020204030204" pitchFamily="34" charset="0"/>
              </a:rPr>
            </a:b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(b);</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a = 6;</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b = ++a;</a:t>
            </a:r>
            <a:br>
              <a:rPr lang="tr-TR" sz="1600" dirty="0">
                <a:latin typeface="Consolas" panose="020B0609020204030204" pitchFamily="49" charset="0"/>
                <a:cs typeface="Calibri" panose="020F0502020204030204" pitchFamily="34" charset="0"/>
              </a:rPr>
            </a:b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(a);</a:t>
            </a:r>
            <a:br>
              <a:rPr lang="tr-TR" sz="1600" dirty="0">
                <a:latin typeface="Consolas" panose="020B0609020204030204" pitchFamily="49" charset="0"/>
                <a:cs typeface="Calibri" panose="020F0502020204030204" pitchFamily="34" charset="0"/>
              </a:rPr>
            </a:b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(b);</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a:solidFill>
                  <a:srgbClr val="0070C0"/>
                </a:solidFill>
                <a:latin typeface="Calibri" panose="020F0502020204030204" pitchFamily="34" charset="0"/>
                <a:cs typeface="Calibri" panose="020F0502020204030204" pitchFamily="34" charset="0"/>
              </a:rPr>
              <a:t>7</a:t>
            </a:r>
            <a:br>
              <a:rPr lang="tr-TR" sz="2000" dirty="0">
                <a:solidFill>
                  <a:srgbClr val="0070C0"/>
                </a:solidFill>
                <a:latin typeface="Calibri" panose="020F0502020204030204" pitchFamily="34" charset="0"/>
                <a:cs typeface="Calibri" panose="020F0502020204030204" pitchFamily="34" charset="0"/>
              </a:rPr>
            </a:br>
            <a:r>
              <a:rPr lang="tr-TR" sz="2000" dirty="0">
                <a:solidFill>
                  <a:srgbClr val="0070C0"/>
                </a:solidFill>
                <a:latin typeface="Calibri" panose="020F0502020204030204" pitchFamily="34" charset="0"/>
                <a:cs typeface="Calibri" panose="020F0502020204030204" pitchFamily="34" charset="0"/>
              </a:rPr>
              <a:t>6</a:t>
            </a:r>
            <a:br>
              <a:rPr lang="tr-TR" sz="2000" dirty="0">
                <a:solidFill>
                  <a:srgbClr val="0070C0"/>
                </a:solidFill>
                <a:latin typeface="Calibri" panose="020F0502020204030204" pitchFamily="34" charset="0"/>
                <a:cs typeface="Calibri" panose="020F0502020204030204" pitchFamily="34" charset="0"/>
              </a:rPr>
            </a:br>
            <a:r>
              <a:rPr lang="tr-TR" sz="2000" dirty="0">
                <a:solidFill>
                  <a:srgbClr val="0070C0"/>
                </a:solidFill>
                <a:latin typeface="Calibri" panose="020F0502020204030204" pitchFamily="34" charset="0"/>
                <a:cs typeface="Calibri" panose="020F0502020204030204" pitchFamily="34" charset="0"/>
              </a:rPr>
              <a:t>7</a:t>
            </a:r>
            <a:br>
              <a:rPr lang="tr-TR" sz="2000" dirty="0">
                <a:solidFill>
                  <a:srgbClr val="0070C0"/>
                </a:solidFill>
                <a:latin typeface="Calibri" panose="020F0502020204030204" pitchFamily="34" charset="0"/>
                <a:cs typeface="Calibri" panose="020F0502020204030204" pitchFamily="34" charset="0"/>
              </a:rPr>
            </a:br>
            <a:r>
              <a:rPr lang="tr-TR" sz="2000" dirty="0">
                <a:solidFill>
                  <a:srgbClr val="0070C0"/>
                </a:solidFill>
                <a:latin typeface="Calibri" panose="020F0502020204030204" pitchFamily="34" charset="0"/>
                <a:cs typeface="Calibri" panose="020F0502020204030204" pitchFamily="34" charset="0"/>
              </a:rPr>
              <a:t>7</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20402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8285B902-B177-49C1-B636-08190B71C30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21E45E-8164-42D6-8DE3-8DD9E699C371}" type="slidenum">
              <a:rPr lang="en-US" altLang="en-US" sz="1400"/>
              <a:pPr>
                <a:spcBef>
                  <a:spcPct val="0"/>
                </a:spcBef>
                <a:buClrTx/>
                <a:buSzTx/>
                <a:buFontTx/>
                <a:buNone/>
              </a:pPr>
              <a:t>68</a:t>
            </a:fld>
            <a:endParaRPr lang="en-US" altLang="en-US" sz="1400"/>
          </a:p>
        </p:txBody>
      </p:sp>
      <p:sp>
        <p:nvSpPr>
          <p:cNvPr id="52227" name="Rectangle 2">
            <a:extLst>
              <a:ext uri="{FF2B5EF4-FFF2-40B4-BE49-F238E27FC236}">
                <a16:creationId xmlns:a16="http://schemas.microsoft.com/office/drawing/2014/main" id="{4D3AF655-E5AC-434D-BE37-56A11D620B73}"/>
              </a:ext>
            </a:extLst>
          </p:cNvPr>
          <p:cNvSpPr>
            <a:spLocks noGrp="1" noChangeArrowheads="1"/>
          </p:cNvSpPr>
          <p:nvPr>
            <p:ph type="title"/>
          </p:nvPr>
        </p:nvSpPr>
        <p:spPr>
          <a:xfrm>
            <a:off x="685800" y="0"/>
            <a:ext cx="7772400" cy="1428750"/>
          </a:xfrm>
        </p:spPr>
        <p:txBody>
          <a:bodyPr/>
          <a:lstStyle/>
          <a:p>
            <a:r>
              <a:rPr lang="en-US" altLang="en-US"/>
              <a:t>Numeric Type Conversion</a:t>
            </a:r>
          </a:p>
        </p:txBody>
      </p:sp>
      <p:sp>
        <p:nvSpPr>
          <p:cNvPr id="52228" name="Rectangle 3">
            <a:extLst>
              <a:ext uri="{FF2B5EF4-FFF2-40B4-BE49-F238E27FC236}">
                <a16:creationId xmlns:a16="http://schemas.microsoft.com/office/drawing/2014/main" id="{817BB828-EBD4-4AE4-94C6-C1141BCDE3B1}"/>
              </a:ext>
            </a:extLst>
          </p:cNvPr>
          <p:cNvSpPr>
            <a:spLocks noGrp="1" noChangeArrowheads="1"/>
          </p:cNvSpPr>
          <p:nvPr>
            <p:ph type="body" idx="1"/>
          </p:nvPr>
        </p:nvSpPr>
        <p:spPr>
          <a:xfrm>
            <a:off x="381000" y="1371600"/>
            <a:ext cx="8458200" cy="4495800"/>
          </a:xfrm>
        </p:spPr>
        <p:txBody>
          <a:bodyPr/>
          <a:lstStyle/>
          <a:p>
            <a:pPr algn="just">
              <a:buFont typeface="Monotype Sorts" pitchFamily="2" charset="2"/>
              <a:buNone/>
            </a:pPr>
            <a:r>
              <a:rPr lang="en-US" altLang="en-US" sz="3600"/>
              <a:t>Consider the following statements:</a:t>
            </a:r>
          </a:p>
          <a:p>
            <a:pPr algn="just">
              <a:spcBef>
                <a:spcPct val="100000"/>
              </a:spcBef>
              <a:buFont typeface="Monotype Sorts" pitchFamily="2" charset="2"/>
              <a:buNone/>
            </a:pPr>
            <a:r>
              <a:rPr lang="en-US" altLang="en-US">
                <a:latin typeface="Courier New" panose="02070309020205020404" pitchFamily="49" charset="0"/>
              </a:rPr>
              <a:t>byte i = 100;</a:t>
            </a:r>
          </a:p>
          <a:p>
            <a:pPr algn="just">
              <a:buFont typeface="Monotype Sorts" pitchFamily="2" charset="2"/>
              <a:buNone/>
            </a:pPr>
            <a:r>
              <a:rPr lang="en-US" altLang="en-US">
                <a:latin typeface="Courier New" panose="02070309020205020404" pitchFamily="49" charset="0"/>
              </a:rPr>
              <a:t>long k = i * 3 + 4;</a:t>
            </a:r>
          </a:p>
          <a:p>
            <a:pPr algn="just">
              <a:buFont typeface="Monotype Sorts" pitchFamily="2" charset="2"/>
              <a:buNone/>
            </a:pPr>
            <a:r>
              <a:rPr lang="en-US" altLang="en-US">
                <a:latin typeface="Courier New" panose="02070309020205020404" pitchFamily="49" charset="0"/>
              </a:rPr>
              <a:t>double d = i * 3.1 + k / 2;</a:t>
            </a:r>
          </a:p>
          <a:p>
            <a:pPr algn="just">
              <a:buFont typeface="Monotype Sorts" pitchFamily="2" charset="2"/>
              <a:buNone/>
            </a:pPr>
            <a:endParaRPr lang="en-US" altLang="en-US" sz="3600">
              <a:latin typeface="Book Antiqua" panose="02040602050305030304" pitchFamily="18"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64E00621-8F48-45CA-BC17-5B311C95276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DE8FD0-EBFE-4F43-9133-6C0B93D2BDB7}" type="slidenum">
              <a:rPr lang="en-US" altLang="en-US" sz="1400"/>
              <a:pPr>
                <a:spcBef>
                  <a:spcPct val="0"/>
                </a:spcBef>
                <a:buClrTx/>
                <a:buSzTx/>
                <a:buFontTx/>
                <a:buNone/>
              </a:pPr>
              <a:t>69</a:t>
            </a:fld>
            <a:endParaRPr lang="en-US" altLang="en-US" sz="1400"/>
          </a:p>
        </p:txBody>
      </p:sp>
      <p:sp>
        <p:nvSpPr>
          <p:cNvPr id="53251" name="Rectangle 2">
            <a:extLst>
              <a:ext uri="{FF2B5EF4-FFF2-40B4-BE49-F238E27FC236}">
                <a16:creationId xmlns:a16="http://schemas.microsoft.com/office/drawing/2014/main" id="{12F141A3-6F5F-44D4-85B9-36F6010C7654}"/>
              </a:ext>
            </a:extLst>
          </p:cNvPr>
          <p:cNvSpPr>
            <a:spLocks noGrp="1" noChangeArrowheads="1"/>
          </p:cNvSpPr>
          <p:nvPr>
            <p:ph type="title"/>
          </p:nvPr>
        </p:nvSpPr>
        <p:spPr>
          <a:xfrm>
            <a:off x="609600" y="228600"/>
            <a:ext cx="7772400" cy="762000"/>
          </a:xfrm>
        </p:spPr>
        <p:txBody>
          <a:bodyPr/>
          <a:lstStyle/>
          <a:p>
            <a:r>
              <a:rPr lang="en-US" altLang="en-US"/>
              <a:t>Conversion Rules</a:t>
            </a:r>
          </a:p>
        </p:txBody>
      </p:sp>
      <p:sp>
        <p:nvSpPr>
          <p:cNvPr id="53252" name="Rectangle 3">
            <a:extLst>
              <a:ext uri="{FF2B5EF4-FFF2-40B4-BE49-F238E27FC236}">
                <a16:creationId xmlns:a16="http://schemas.microsoft.com/office/drawing/2014/main" id="{68952C99-C146-4ACB-BF09-FD36F3B2436A}"/>
              </a:ext>
            </a:extLst>
          </p:cNvPr>
          <p:cNvSpPr>
            <a:spLocks noGrp="1" noChangeArrowheads="1"/>
          </p:cNvSpPr>
          <p:nvPr>
            <p:ph type="body" idx="1"/>
          </p:nvPr>
        </p:nvSpPr>
        <p:spPr>
          <a:xfrm>
            <a:off x="304800" y="1143000"/>
            <a:ext cx="8534400" cy="5181600"/>
          </a:xfrm>
        </p:spPr>
        <p:txBody>
          <a:bodyPr/>
          <a:lstStyle/>
          <a:p>
            <a:pPr marL="630238" indent="-630238">
              <a:spcBef>
                <a:spcPct val="0"/>
              </a:spcBef>
              <a:buFont typeface="Monotype Sorts" pitchFamily="2" charset="2"/>
              <a:buNone/>
            </a:pPr>
            <a:r>
              <a:rPr lang="en-US" altLang="en-US" sz="2800"/>
              <a:t>	When performing a binary operation involving two operands of different types, Java automatically converts the operand based on the following rules:</a:t>
            </a:r>
          </a:p>
          <a:p>
            <a:pPr marL="630238" indent="-630238">
              <a:spcBef>
                <a:spcPct val="0"/>
              </a:spcBef>
              <a:buClrTx/>
              <a:buSzTx/>
              <a:buFontTx/>
              <a:buNone/>
            </a:pPr>
            <a:r>
              <a:rPr lang="en-US" altLang="en-US" sz="2800"/>
              <a:t> </a:t>
            </a:r>
          </a:p>
          <a:p>
            <a:pPr marL="630238" indent="-630238">
              <a:spcBef>
                <a:spcPct val="0"/>
              </a:spcBef>
              <a:buClrTx/>
              <a:buSzTx/>
              <a:buFontTx/>
              <a:buNone/>
            </a:pPr>
            <a:r>
              <a:rPr lang="en-US" altLang="en-US" sz="2800"/>
              <a:t>1.    If one of the operands is double, the other is converted into double.</a:t>
            </a:r>
          </a:p>
          <a:p>
            <a:pPr marL="630238" indent="-630238">
              <a:spcBef>
                <a:spcPct val="0"/>
              </a:spcBef>
              <a:buClrTx/>
              <a:buSzTx/>
              <a:buFontTx/>
              <a:buNone/>
            </a:pPr>
            <a:r>
              <a:rPr lang="en-US" altLang="en-US" sz="2800"/>
              <a:t>2.    Otherwise, if one of the operands is float, the other is converted into float.</a:t>
            </a:r>
          </a:p>
          <a:p>
            <a:pPr marL="630238" indent="-630238">
              <a:spcBef>
                <a:spcPct val="0"/>
              </a:spcBef>
              <a:buClrTx/>
              <a:buSzTx/>
              <a:buFontTx/>
              <a:buNone/>
            </a:pPr>
            <a:r>
              <a:rPr lang="en-US" altLang="en-US" sz="2800"/>
              <a:t>3.    Otherwise, if one of the operands is long, the other is converted into long.</a:t>
            </a:r>
          </a:p>
          <a:p>
            <a:pPr marL="630238" indent="-630238">
              <a:spcBef>
                <a:spcPct val="0"/>
              </a:spcBef>
              <a:buClrTx/>
              <a:buSzTx/>
              <a:buFontTx/>
              <a:buNone/>
            </a:pPr>
            <a:r>
              <a:rPr lang="en-US" altLang="en-US" sz="2800"/>
              <a:t>4.    Otherwise, both operands are converted into int.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6660616E-E95E-42AF-98E0-8E34B398B3C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ADCF36-4431-42E1-9FA6-89E01412E525}" type="slidenum">
              <a:rPr lang="en-US" altLang="en-US" sz="1400"/>
              <a:pPr>
                <a:spcBef>
                  <a:spcPct val="0"/>
                </a:spcBef>
                <a:buClrTx/>
                <a:buSzTx/>
                <a:buFontTx/>
                <a:buNone/>
              </a:pPr>
              <a:t>7</a:t>
            </a:fld>
            <a:endParaRPr lang="en-US" altLang="en-US" sz="1400"/>
          </a:p>
        </p:txBody>
      </p:sp>
      <p:sp>
        <p:nvSpPr>
          <p:cNvPr id="10243" name="Rectangle 2">
            <a:extLst>
              <a:ext uri="{FF2B5EF4-FFF2-40B4-BE49-F238E27FC236}">
                <a16:creationId xmlns:a16="http://schemas.microsoft.com/office/drawing/2014/main" id="{D5B99079-7777-48E4-B654-6B35EF7EA43C}"/>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0244" name="Rectangle 3">
            <a:extLst>
              <a:ext uri="{FF2B5EF4-FFF2-40B4-BE49-F238E27FC236}">
                <a16:creationId xmlns:a16="http://schemas.microsoft.com/office/drawing/2014/main" id="{3C5157A4-FA43-47FD-A5F1-370D65727540}"/>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0245" name="Rectangle 4">
            <a:extLst>
              <a:ext uri="{FF2B5EF4-FFF2-40B4-BE49-F238E27FC236}">
                <a16:creationId xmlns:a16="http://schemas.microsoft.com/office/drawing/2014/main" id="{1BBCBCD1-86CB-4F2E-8526-D715F42B63FD}"/>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0246" name="Text Box 5">
            <a:extLst>
              <a:ext uri="{FF2B5EF4-FFF2-40B4-BE49-F238E27FC236}">
                <a16:creationId xmlns:a16="http://schemas.microsoft.com/office/drawing/2014/main" id="{B7319114-6926-46CA-A97A-3230F7C1179C}"/>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0247" name="Rectangle 6">
            <a:extLst>
              <a:ext uri="{FF2B5EF4-FFF2-40B4-BE49-F238E27FC236}">
                <a16:creationId xmlns:a16="http://schemas.microsoft.com/office/drawing/2014/main" id="{1DF828BF-12B5-42C7-A28A-996B282868F1}"/>
              </a:ext>
            </a:extLst>
          </p:cNvPr>
          <p:cNvSpPr>
            <a:spLocks noChangeArrowheads="1"/>
          </p:cNvSpPr>
          <p:nvPr/>
        </p:nvSpPr>
        <p:spPr bwMode="auto">
          <a:xfrm>
            <a:off x="457200" y="3048000"/>
            <a:ext cx="5105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0248" name="Rectangle 8">
            <a:extLst>
              <a:ext uri="{FF2B5EF4-FFF2-40B4-BE49-F238E27FC236}">
                <a16:creationId xmlns:a16="http://schemas.microsoft.com/office/drawing/2014/main" id="{2BAC3927-7B22-43AB-99B8-63313F82B66B}"/>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10249" name="Text Box 9">
            <a:extLst>
              <a:ext uri="{FF2B5EF4-FFF2-40B4-BE49-F238E27FC236}">
                <a16:creationId xmlns:a16="http://schemas.microsoft.com/office/drawing/2014/main" id="{4A48736C-3CE6-4862-936F-C73E7A688285}"/>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8429" name="AutoShape 13">
            <a:extLst>
              <a:ext uri="{FF2B5EF4-FFF2-40B4-BE49-F238E27FC236}">
                <a16:creationId xmlns:a16="http://schemas.microsoft.com/office/drawing/2014/main" id="{56EFAE8F-9E0F-40A1-8DEA-FBCC4B38AAF1}"/>
              </a:ext>
            </a:extLst>
          </p:cNvPr>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assign 20 to radius</a:t>
            </a:r>
          </a:p>
        </p:txBody>
      </p:sp>
      <p:sp>
        <p:nvSpPr>
          <p:cNvPr id="10251" name="Line 14">
            <a:extLst>
              <a:ext uri="{FF2B5EF4-FFF2-40B4-BE49-F238E27FC236}">
                <a16:creationId xmlns:a16="http://schemas.microsoft.com/office/drawing/2014/main" id="{F2E47B09-DDCB-417D-BB3B-A7F88D0BEF40}"/>
              </a:ext>
            </a:extLst>
          </p:cNvPr>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6">
            <a:extLst>
              <a:ext uri="{FF2B5EF4-FFF2-40B4-BE49-F238E27FC236}">
                <a16:creationId xmlns:a16="http://schemas.microsoft.com/office/drawing/2014/main" id="{FBE78114-CEA2-49BF-81E3-8E80121D3D4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7B73463F-BF1C-4B12-9639-C25A987A0F8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B17F3C-0135-4F3E-B6D2-0E9A92EC2B48}" type="slidenum">
              <a:rPr lang="en-US" altLang="en-US" sz="1400"/>
              <a:pPr>
                <a:spcBef>
                  <a:spcPct val="0"/>
                </a:spcBef>
                <a:buClrTx/>
                <a:buSzTx/>
                <a:buFontTx/>
                <a:buNone/>
              </a:pPr>
              <a:t>70</a:t>
            </a:fld>
            <a:endParaRPr lang="en-US" altLang="en-US" sz="1400"/>
          </a:p>
        </p:txBody>
      </p:sp>
      <p:sp>
        <p:nvSpPr>
          <p:cNvPr id="54275" name="Rectangle 2">
            <a:extLst>
              <a:ext uri="{FF2B5EF4-FFF2-40B4-BE49-F238E27FC236}">
                <a16:creationId xmlns:a16="http://schemas.microsoft.com/office/drawing/2014/main" id="{A21B2E21-75C8-472B-AD5B-9CAB5757C19D}"/>
              </a:ext>
            </a:extLst>
          </p:cNvPr>
          <p:cNvSpPr>
            <a:spLocks noGrp="1" noChangeArrowheads="1"/>
          </p:cNvSpPr>
          <p:nvPr>
            <p:ph type="title"/>
          </p:nvPr>
        </p:nvSpPr>
        <p:spPr>
          <a:xfrm>
            <a:off x="685800" y="203200"/>
            <a:ext cx="7772400" cy="652463"/>
          </a:xfrm>
        </p:spPr>
        <p:txBody>
          <a:bodyPr/>
          <a:lstStyle/>
          <a:p>
            <a:r>
              <a:rPr lang="en-US" altLang="en-US" sz="4000"/>
              <a:t>Type Casting</a:t>
            </a:r>
          </a:p>
        </p:txBody>
      </p:sp>
      <p:sp>
        <p:nvSpPr>
          <p:cNvPr id="54276" name="Rectangle 3">
            <a:extLst>
              <a:ext uri="{FF2B5EF4-FFF2-40B4-BE49-F238E27FC236}">
                <a16:creationId xmlns:a16="http://schemas.microsoft.com/office/drawing/2014/main" id="{24578A29-4A67-4D46-8A5B-E4AB5478E3A4}"/>
              </a:ext>
            </a:extLst>
          </p:cNvPr>
          <p:cNvSpPr>
            <a:spLocks noGrp="1" noChangeArrowheads="1"/>
          </p:cNvSpPr>
          <p:nvPr>
            <p:ph type="body" idx="1"/>
          </p:nvPr>
        </p:nvSpPr>
        <p:spPr>
          <a:xfrm>
            <a:off x="231775" y="1085850"/>
            <a:ext cx="8610600" cy="3173413"/>
          </a:xfrm>
        </p:spPr>
        <p:txBody>
          <a:bodyPr/>
          <a:lstStyle/>
          <a:p>
            <a:pPr algn="just">
              <a:lnSpc>
                <a:spcPct val="80000"/>
              </a:lnSpc>
              <a:buFont typeface="Monotype Sorts" pitchFamily="2" charset="2"/>
              <a:buNone/>
            </a:pPr>
            <a:r>
              <a:rPr lang="en-US" altLang="en-US" sz="2600"/>
              <a:t>Implicit casting</a:t>
            </a:r>
          </a:p>
          <a:p>
            <a:pPr>
              <a:lnSpc>
                <a:spcPct val="80000"/>
              </a:lnSpc>
              <a:buFont typeface="Monotype Sorts" pitchFamily="2" charset="2"/>
              <a:buNone/>
            </a:pPr>
            <a:r>
              <a:rPr lang="en-US" altLang="en-US" sz="2600" b="1">
                <a:latin typeface="Courier New" panose="02070309020205020404" pitchFamily="49" charset="0"/>
              </a:rPr>
              <a:t>  double d = 3; </a:t>
            </a:r>
            <a:r>
              <a:rPr lang="en-US" altLang="en-US" sz="2600"/>
              <a:t>(type widening)</a:t>
            </a:r>
          </a:p>
          <a:p>
            <a:pPr algn="just">
              <a:lnSpc>
                <a:spcPct val="80000"/>
              </a:lnSpc>
              <a:buFont typeface="Monotype Sorts" pitchFamily="2" charset="2"/>
              <a:buNone/>
            </a:pPr>
            <a:endParaRPr lang="en-US" altLang="en-US" sz="2600">
              <a:latin typeface="Courier New" panose="02070309020205020404" pitchFamily="49" charset="0"/>
            </a:endParaRPr>
          </a:p>
          <a:p>
            <a:pPr algn="just">
              <a:lnSpc>
                <a:spcPct val="80000"/>
              </a:lnSpc>
              <a:buFont typeface="Monotype Sorts" pitchFamily="2" charset="2"/>
              <a:buNone/>
            </a:pPr>
            <a:r>
              <a:rPr lang="en-US" altLang="en-US" sz="2600"/>
              <a:t>Explicit casting</a:t>
            </a:r>
          </a:p>
          <a:p>
            <a:pPr>
              <a:lnSpc>
                <a:spcPct val="80000"/>
              </a:lnSpc>
              <a:buFont typeface="Monotype Sorts" pitchFamily="2" charset="2"/>
              <a:buNone/>
            </a:pPr>
            <a:r>
              <a:rPr lang="en-US" altLang="en-US" sz="2600" b="1">
                <a:latin typeface="Courier New" panose="02070309020205020404" pitchFamily="49" charset="0"/>
              </a:rPr>
              <a:t>  int i = (int)3.0; </a:t>
            </a:r>
            <a:r>
              <a:rPr lang="en-US" altLang="en-US" sz="2600"/>
              <a:t>(type narrowing)</a:t>
            </a:r>
          </a:p>
          <a:p>
            <a:pPr>
              <a:lnSpc>
                <a:spcPct val="80000"/>
              </a:lnSpc>
              <a:buFont typeface="Monotype Sorts" pitchFamily="2" charset="2"/>
              <a:buNone/>
            </a:pPr>
            <a:r>
              <a:rPr lang="en-US" altLang="en-US" sz="2600" b="1">
                <a:latin typeface="Courier New" panose="02070309020205020404" pitchFamily="49" charset="0"/>
              </a:rPr>
              <a:t>  int i = (int)3.9; </a:t>
            </a:r>
            <a:r>
              <a:rPr lang="en-US" altLang="en-US" sz="2600"/>
              <a:t>(Fraction part is truncated)</a:t>
            </a:r>
          </a:p>
          <a:p>
            <a:pPr>
              <a:lnSpc>
                <a:spcPct val="80000"/>
              </a:lnSpc>
              <a:buFont typeface="Monotype Sorts" pitchFamily="2" charset="2"/>
              <a:buNone/>
            </a:pPr>
            <a:r>
              <a:rPr lang="en-US" altLang="en-US" sz="2600"/>
              <a:t> </a:t>
            </a:r>
          </a:p>
          <a:p>
            <a:pPr algn="just">
              <a:lnSpc>
                <a:spcPct val="80000"/>
              </a:lnSpc>
              <a:buFont typeface="Monotype Sorts" pitchFamily="2" charset="2"/>
              <a:buNone/>
            </a:pPr>
            <a:r>
              <a:rPr lang="en-US" altLang="en-US" sz="2600"/>
              <a:t>What is wrong?	int x = 5 / 2.0;</a:t>
            </a:r>
          </a:p>
        </p:txBody>
      </p:sp>
      <p:sp>
        <p:nvSpPr>
          <p:cNvPr id="54277" name="Rectangle 7">
            <a:extLst>
              <a:ext uri="{FF2B5EF4-FFF2-40B4-BE49-F238E27FC236}">
                <a16:creationId xmlns:a16="http://schemas.microsoft.com/office/drawing/2014/main" id="{47887CF2-876B-44E0-BAE3-9A0BB3A84213}"/>
              </a:ext>
            </a:extLst>
          </p:cNvPr>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4278" name="Object 6">
            <a:extLst>
              <a:ext uri="{FF2B5EF4-FFF2-40B4-BE49-F238E27FC236}">
                <a16:creationId xmlns:a16="http://schemas.microsoft.com/office/drawing/2014/main" id="{C12B0209-B85D-44AB-B22C-9EADE67AFD92}"/>
              </a:ext>
            </a:extLst>
          </p:cNvPr>
          <p:cNvGraphicFramePr>
            <a:graphicFrameLocks noChangeAspect="1"/>
          </p:cNvGraphicFramePr>
          <p:nvPr/>
        </p:nvGraphicFramePr>
        <p:xfrm>
          <a:off x="544513" y="4505325"/>
          <a:ext cx="7861300" cy="1717675"/>
        </p:xfrm>
        <a:graphic>
          <a:graphicData uri="http://schemas.openxmlformats.org/presentationml/2006/ole">
            <mc:AlternateContent xmlns:mc="http://schemas.openxmlformats.org/markup-compatibility/2006">
              <mc:Choice xmlns:v="urn:schemas-microsoft-com:vml" Requires="v">
                <p:oleObj spid="_x0000_s11268" name="Picture" r:id="rId3" imgW="3378200" imgH="736600" progId="Word.Picture.8">
                  <p:embed/>
                </p:oleObj>
              </mc:Choice>
              <mc:Fallback>
                <p:oleObj name="Picture" r:id="rId3" imgW="3378200" imgH="7366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4505325"/>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B78D5C85-31E3-47DD-9AA3-8F3D7189D37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D7B161-8ED9-4723-8633-810AB021163A}" type="slidenum">
              <a:rPr lang="en-US" altLang="en-US" sz="1400"/>
              <a:pPr>
                <a:spcBef>
                  <a:spcPct val="0"/>
                </a:spcBef>
                <a:buClrTx/>
                <a:buSzTx/>
                <a:buFontTx/>
                <a:buNone/>
              </a:pPr>
              <a:t>71</a:t>
            </a:fld>
            <a:endParaRPr lang="en-US" altLang="en-US" sz="1400"/>
          </a:p>
        </p:txBody>
      </p:sp>
      <p:sp>
        <p:nvSpPr>
          <p:cNvPr id="55299" name="Rectangle 2">
            <a:extLst>
              <a:ext uri="{FF2B5EF4-FFF2-40B4-BE49-F238E27FC236}">
                <a16:creationId xmlns:a16="http://schemas.microsoft.com/office/drawing/2014/main" id="{4E54E101-BFE7-4F7C-8FE7-A6A351031402}"/>
              </a:ext>
            </a:extLst>
          </p:cNvPr>
          <p:cNvSpPr>
            <a:spLocks noGrp="1" noChangeArrowheads="1"/>
          </p:cNvSpPr>
          <p:nvPr>
            <p:ph type="title"/>
          </p:nvPr>
        </p:nvSpPr>
        <p:spPr>
          <a:xfrm>
            <a:off x="693738" y="357188"/>
            <a:ext cx="7880350" cy="1317625"/>
          </a:xfrm>
        </p:spPr>
        <p:txBody>
          <a:bodyPr/>
          <a:lstStyle/>
          <a:p>
            <a:r>
              <a:rPr lang="en-US" altLang="en-US" sz="4000"/>
              <a:t>Problem: Keeping Two Digits After Decimal Points</a:t>
            </a:r>
          </a:p>
        </p:txBody>
      </p:sp>
      <p:sp>
        <p:nvSpPr>
          <p:cNvPr id="55300" name="Rectangle 3">
            <a:extLst>
              <a:ext uri="{FF2B5EF4-FFF2-40B4-BE49-F238E27FC236}">
                <a16:creationId xmlns:a16="http://schemas.microsoft.com/office/drawing/2014/main" id="{E5597CED-FD13-4EE3-8047-AED36AE00272}"/>
              </a:ext>
            </a:extLst>
          </p:cNvPr>
          <p:cNvSpPr>
            <a:spLocks noGrp="1" noChangeArrowheads="1"/>
          </p:cNvSpPr>
          <p:nvPr>
            <p:ph type="body" idx="1"/>
          </p:nvPr>
        </p:nvSpPr>
        <p:spPr>
          <a:xfrm>
            <a:off x="228600" y="2084388"/>
            <a:ext cx="8686800" cy="998537"/>
          </a:xfrm>
        </p:spPr>
        <p:txBody>
          <a:bodyPr/>
          <a:lstStyle/>
          <a:p>
            <a:pPr marL="0" indent="0">
              <a:lnSpc>
                <a:spcPct val="90000"/>
              </a:lnSpc>
              <a:spcBef>
                <a:spcPct val="0"/>
              </a:spcBef>
              <a:buFont typeface="Monotype Sorts" pitchFamily="2" charset="2"/>
              <a:buNone/>
            </a:pPr>
            <a:r>
              <a:rPr lang="en-US" altLang="en-US"/>
              <a:t>Write a program that displays the sales tax with two digits after the decimal point.</a:t>
            </a:r>
          </a:p>
        </p:txBody>
      </p:sp>
      <p:sp>
        <p:nvSpPr>
          <p:cNvPr id="55301" name="Rectangle 4">
            <a:extLst>
              <a:ext uri="{FF2B5EF4-FFF2-40B4-BE49-F238E27FC236}">
                <a16:creationId xmlns:a16="http://schemas.microsoft.com/office/drawing/2014/main" id="{E362F677-D78A-4403-80AC-4041277B8AD6}"/>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2" name="AutoShape 6">
            <a:hlinkClick r:id="rId2" action="ppaction://program" highlightClick="1"/>
            <a:extLst>
              <a:ext uri="{FF2B5EF4-FFF2-40B4-BE49-F238E27FC236}">
                <a16:creationId xmlns:a16="http://schemas.microsoft.com/office/drawing/2014/main" id="{E798591B-D5FB-481A-955E-1F3E707A2358}"/>
              </a:ext>
            </a:extLst>
          </p:cNvPr>
          <p:cNvSpPr>
            <a:spLocks noChangeArrowheads="1"/>
          </p:cNvSpPr>
          <p:nvPr/>
        </p:nvSpPr>
        <p:spPr bwMode="auto">
          <a:xfrm>
            <a:off x="6607175" y="5172075"/>
            <a:ext cx="730250" cy="37941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Book Antiqua" panose="02040602050305030304" pitchFamily="18" charset="0"/>
              </a:rPr>
              <a:t>Run</a:t>
            </a:r>
            <a:endParaRPr lang="en-US" altLang="en-US" sz="2000"/>
          </a:p>
        </p:txBody>
      </p:sp>
      <p:sp>
        <p:nvSpPr>
          <p:cNvPr id="55303" name="Rectangle 7">
            <a:extLst>
              <a:ext uri="{FF2B5EF4-FFF2-40B4-BE49-F238E27FC236}">
                <a16:creationId xmlns:a16="http://schemas.microsoft.com/office/drawing/2014/main" id="{BDE98992-D84F-40DF-82D5-B8E8FB168F2F}"/>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4" name="Rectangle 9">
            <a:hlinkClick r:id="rId3"/>
            <a:extLst>
              <a:ext uri="{FF2B5EF4-FFF2-40B4-BE49-F238E27FC236}">
                <a16:creationId xmlns:a16="http://schemas.microsoft.com/office/drawing/2014/main" id="{CC62C188-629D-4FF5-9ACD-9D22497A6739}"/>
              </a:ext>
            </a:extLst>
          </p:cNvPr>
          <p:cNvSpPr>
            <a:spLocks noChangeArrowheads="1"/>
          </p:cNvSpPr>
          <p:nvPr/>
        </p:nvSpPr>
        <p:spPr bwMode="auto">
          <a:xfrm>
            <a:off x="5224463" y="5170488"/>
            <a:ext cx="12779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SalesTax</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59514AED-09B2-4D99-8E44-F6860F324E4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1470E8-25EC-4C55-BF53-D239002BE078}" type="slidenum">
              <a:rPr lang="en-US" altLang="en-US" sz="1400"/>
              <a:pPr>
                <a:spcBef>
                  <a:spcPct val="0"/>
                </a:spcBef>
                <a:buClrTx/>
                <a:buSzTx/>
                <a:buFontTx/>
                <a:buNone/>
              </a:pPr>
              <a:t>72</a:t>
            </a:fld>
            <a:endParaRPr lang="en-US" altLang="en-US" sz="1400"/>
          </a:p>
        </p:txBody>
      </p:sp>
      <p:sp>
        <p:nvSpPr>
          <p:cNvPr id="56323" name="Rectangle 2">
            <a:extLst>
              <a:ext uri="{FF2B5EF4-FFF2-40B4-BE49-F238E27FC236}">
                <a16:creationId xmlns:a16="http://schemas.microsoft.com/office/drawing/2014/main" id="{EDB0630C-800B-4A3E-988B-C638B2634F33}"/>
              </a:ext>
            </a:extLst>
          </p:cNvPr>
          <p:cNvSpPr>
            <a:spLocks noGrp="1" noChangeArrowheads="1"/>
          </p:cNvSpPr>
          <p:nvPr>
            <p:ph type="title"/>
          </p:nvPr>
        </p:nvSpPr>
        <p:spPr>
          <a:xfrm>
            <a:off x="269875" y="357188"/>
            <a:ext cx="8642350" cy="958850"/>
          </a:xfrm>
        </p:spPr>
        <p:txBody>
          <a:bodyPr/>
          <a:lstStyle/>
          <a:p>
            <a:r>
              <a:rPr lang="en-US" altLang="en-US"/>
              <a:t>Casting in an Augmented Expression </a:t>
            </a:r>
          </a:p>
        </p:txBody>
      </p:sp>
      <p:sp>
        <p:nvSpPr>
          <p:cNvPr id="56324" name="Rectangle 3">
            <a:extLst>
              <a:ext uri="{FF2B5EF4-FFF2-40B4-BE49-F238E27FC236}">
                <a16:creationId xmlns:a16="http://schemas.microsoft.com/office/drawing/2014/main" id="{AA73ED68-C451-4B7A-A228-B656DA6D6000}"/>
              </a:ext>
            </a:extLst>
          </p:cNvPr>
          <p:cNvSpPr>
            <a:spLocks noGrp="1" noChangeArrowheads="1"/>
          </p:cNvSpPr>
          <p:nvPr>
            <p:ph type="body" idx="1"/>
          </p:nvPr>
        </p:nvSpPr>
        <p:spPr>
          <a:xfrm>
            <a:off x="231775" y="1662113"/>
            <a:ext cx="8795205" cy="4724400"/>
          </a:xfrm>
        </p:spPr>
        <p:txBody>
          <a:bodyPr/>
          <a:lstStyle/>
          <a:p>
            <a:pPr marL="0" indent="0">
              <a:buFont typeface="Monotype Sorts" pitchFamily="2" charset="2"/>
              <a:buNone/>
            </a:pPr>
            <a:r>
              <a:rPr lang="en-US" altLang="en-US" dirty="0"/>
              <a:t>In Java, an augmented expression of the form </a:t>
            </a:r>
            <a:br>
              <a:rPr lang="tr-TR" altLang="en-US" dirty="0"/>
            </a:br>
            <a:r>
              <a:rPr lang="en-US" altLang="en-US" b="1" dirty="0"/>
              <a:t>x1 op= x2</a:t>
            </a:r>
            <a:r>
              <a:rPr lang="en-US" altLang="en-US" dirty="0"/>
              <a:t> is implemented as </a:t>
            </a:r>
            <a:r>
              <a:rPr lang="en-US" altLang="en-US" b="1" dirty="0"/>
              <a:t>x1 = (T)(x1 op x2)</a:t>
            </a:r>
            <a:r>
              <a:rPr lang="en-US" altLang="en-US" dirty="0"/>
              <a:t>, where </a:t>
            </a:r>
            <a:r>
              <a:rPr lang="en-US" altLang="en-US" b="1" dirty="0"/>
              <a:t>T</a:t>
            </a:r>
            <a:r>
              <a:rPr lang="en-US" altLang="en-US" dirty="0"/>
              <a:t> is the type for </a:t>
            </a:r>
            <a:r>
              <a:rPr lang="en-US" altLang="en-US" b="1" dirty="0"/>
              <a:t>x1</a:t>
            </a:r>
            <a:r>
              <a:rPr lang="en-US" altLang="en-US" dirty="0"/>
              <a:t>. Therefore, the following code is correct.</a:t>
            </a:r>
            <a:endParaRPr lang="en-US" altLang="en-US" b="1" dirty="0"/>
          </a:p>
          <a:p>
            <a:pPr marL="0" indent="0">
              <a:buFont typeface="Monotype Sorts" pitchFamily="2" charset="2"/>
              <a:buNone/>
            </a:pPr>
            <a:r>
              <a:rPr lang="en-US" altLang="en-US" b="1" dirty="0"/>
              <a:t>int</a:t>
            </a:r>
            <a:r>
              <a:rPr lang="en-US" altLang="en-US" dirty="0"/>
              <a:t> sum = </a:t>
            </a:r>
            <a:r>
              <a:rPr lang="en-US" altLang="en-US" b="1" dirty="0"/>
              <a:t>0</a:t>
            </a:r>
            <a:r>
              <a:rPr lang="en-US" altLang="en-US" dirty="0"/>
              <a:t>;</a:t>
            </a:r>
          </a:p>
          <a:p>
            <a:pPr marL="0" indent="0">
              <a:buFont typeface="Monotype Sorts" pitchFamily="2" charset="2"/>
              <a:buNone/>
            </a:pPr>
            <a:r>
              <a:rPr lang="en-US" altLang="en-US" dirty="0"/>
              <a:t>sum += </a:t>
            </a:r>
            <a:r>
              <a:rPr lang="en-US" altLang="en-US" b="1" dirty="0"/>
              <a:t>4.5</a:t>
            </a:r>
            <a:r>
              <a:rPr lang="en-US" altLang="en-US" dirty="0"/>
              <a:t>; // sum becomes 4 after this statement</a:t>
            </a:r>
          </a:p>
          <a:p>
            <a:pPr marL="0" indent="0">
              <a:buFont typeface="Monotype Sorts" pitchFamily="2" charset="2"/>
              <a:buNone/>
            </a:pPr>
            <a:endParaRPr lang="en-US" altLang="en-US" b="1" dirty="0"/>
          </a:p>
          <a:p>
            <a:pPr marL="0" indent="0">
              <a:buFont typeface="Monotype Sorts" pitchFamily="2" charset="2"/>
              <a:buNone/>
            </a:pPr>
            <a:r>
              <a:rPr lang="en-US" altLang="en-US" b="1" dirty="0"/>
              <a:t>sum += 4.5</a:t>
            </a:r>
            <a:r>
              <a:rPr lang="en-US" altLang="en-US" dirty="0"/>
              <a:t> is equivalent to </a:t>
            </a:r>
            <a:r>
              <a:rPr lang="en-US" altLang="en-US" b="1" dirty="0"/>
              <a:t>sum = (int)(sum + 4.5)</a:t>
            </a:r>
            <a:r>
              <a:rPr lang="en-US" altLang="en-US" dirty="0"/>
              <a:t>. </a:t>
            </a:r>
          </a:p>
        </p:txBody>
      </p:sp>
      <p:sp>
        <p:nvSpPr>
          <p:cNvPr id="56325" name="Rectangle 7">
            <a:extLst>
              <a:ext uri="{FF2B5EF4-FFF2-40B4-BE49-F238E27FC236}">
                <a16:creationId xmlns:a16="http://schemas.microsoft.com/office/drawing/2014/main" id="{4A9A1DCB-F9D5-4A23-A28A-61156B1C9D6A}"/>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Can different types of numeric values be used together in a computation?</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Yes. Different types of numeric values can be used in the same computation through numeric conversions referred to as casting.</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45345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does an explicit casting </a:t>
            </a:r>
            <a:r>
              <a:rPr lang="tr-TR"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from a double to an int</a:t>
            </a:r>
            <a:r>
              <a:rPr lang="tr-TR"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do with the fractional part of the double value? </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Does casting change the variable being cast?</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The fractional part is truncated. </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Casting does not change the variable being cast.</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38094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Show the output of the following code:</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float f = 12.5F;</a:t>
            </a:r>
            <a:br>
              <a:rPr lang="tr-TR"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int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 (int)f;</a:t>
            </a:r>
            <a:br>
              <a:rPr lang="tr-TR" sz="16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("f is " + f);</a:t>
            </a:r>
            <a:br>
              <a:rPr lang="tr-TR" sz="16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 is " + </a:t>
            </a:r>
            <a:r>
              <a:rPr lang="en-US" sz="1600" dirty="0" err="1">
                <a:latin typeface="Consolas" panose="020B0609020204030204" pitchFamily="49" charset="0"/>
                <a:cs typeface="Calibri" panose="020F0502020204030204" pitchFamily="34" charset="0"/>
              </a:rPr>
              <a:t>i</a:t>
            </a:r>
            <a:r>
              <a:rPr lang="en-US" sz="1600" dirty="0">
                <a:latin typeface="Consolas" panose="020B0609020204030204" pitchFamily="49" charset="0"/>
                <a:cs typeface="Calibri" panose="020F0502020204030204" pitchFamily="34" charset="0"/>
              </a:rPr>
              <a:t>);</a:t>
            </a:r>
            <a:br>
              <a:rPr lang="tr-TR" sz="1600" dirty="0">
                <a:latin typeface="Consolas" panose="020B0609020204030204" pitchFamily="49" charset="0"/>
                <a:cs typeface="Calibri" panose="020F0502020204030204" pitchFamily="34" charset="0"/>
              </a:rPr>
            </a:br>
            <a:endParaRPr lang="tr-TR" sz="20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nl-NL" sz="2000" dirty="0">
                <a:solidFill>
                  <a:srgbClr val="0070C0"/>
                </a:solidFill>
                <a:latin typeface="Calibri" panose="020F0502020204030204" pitchFamily="34" charset="0"/>
                <a:cs typeface="Calibri" panose="020F0502020204030204" pitchFamily="34" charset="0"/>
              </a:rPr>
              <a:t>f is 12.5</a:t>
            </a:r>
            <a:br>
              <a:rPr lang="tr-TR" sz="2000" dirty="0">
                <a:solidFill>
                  <a:srgbClr val="0070C0"/>
                </a:solidFill>
                <a:latin typeface="Calibri" panose="020F0502020204030204" pitchFamily="34" charset="0"/>
                <a:cs typeface="Calibri" panose="020F0502020204030204" pitchFamily="34" charset="0"/>
              </a:rPr>
            </a:br>
            <a:r>
              <a:rPr lang="nl-NL" sz="2000" dirty="0">
                <a:solidFill>
                  <a:srgbClr val="0070C0"/>
                </a:solidFill>
                <a:latin typeface="Calibri" panose="020F0502020204030204" pitchFamily="34" charset="0"/>
                <a:cs typeface="Calibri" panose="020F0502020204030204" pitchFamily="34" charset="0"/>
              </a:rPr>
              <a:t>i is 12</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8765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Autofit/>
          </a:bodyPr>
          <a:lstStyle/>
          <a:p>
            <a:r>
              <a:rPr lang="en-US" sz="1600" dirty="0">
                <a:latin typeface="Calibri" panose="020F0502020204030204" pitchFamily="34" charset="0"/>
                <a:cs typeface="Calibri" panose="020F0502020204030204" pitchFamily="34" charset="0"/>
              </a:rPr>
              <a:t>If you change </a:t>
            </a:r>
            <a:r>
              <a:rPr lang="en-US" sz="1200" b="1" dirty="0">
                <a:solidFill>
                  <a:srgbClr val="0070C0"/>
                </a:solidFill>
                <a:latin typeface="Consolas" panose="020B0609020204030204" pitchFamily="49" charset="0"/>
                <a:cs typeface="Calibri" panose="020F0502020204030204" pitchFamily="34" charset="0"/>
              </a:rPr>
              <a:t>(int)(tax * 100) / 100.0</a:t>
            </a:r>
            <a:r>
              <a:rPr lang="en-US" sz="1200" dirty="0">
                <a:solidFill>
                  <a:srgbClr val="0070C0"/>
                </a:solidFill>
                <a:latin typeface="Consolas" panose="020B0609020204030204" pitchFamily="49" charset="0"/>
                <a:cs typeface="Calibri" panose="020F0502020204030204" pitchFamily="34" charset="0"/>
              </a:rPr>
              <a:t> </a:t>
            </a:r>
            <a:r>
              <a:rPr lang="en-US" sz="1200" dirty="0">
                <a:latin typeface="Consolas" panose="020B0609020204030204" pitchFamily="49" charset="0"/>
                <a:cs typeface="Calibri" panose="020F0502020204030204" pitchFamily="34" charset="0"/>
              </a:rPr>
              <a:t>to </a:t>
            </a:r>
            <a:r>
              <a:rPr lang="en-US" sz="1200" b="1" dirty="0">
                <a:solidFill>
                  <a:srgbClr val="0070C0"/>
                </a:solidFill>
                <a:latin typeface="Consolas" panose="020B0609020204030204" pitchFamily="49" charset="0"/>
                <a:cs typeface="Calibri" panose="020F0502020204030204" pitchFamily="34" charset="0"/>
              </a:rPr>
              <a:t>(int)(tax * 100) / 100 </a:t>
            </a:r>
            <a:r>
              <a:rPr lang="en-US" sz="1600" dirty="0">
                <a:latin typeface="Calibri" panose="020F0502020204030204" pitchFamily="34" charset="0"/>
                <a:cs typeface="Calibri" panose="020F0502020204030204" pitchFamily="34" charset="0"/>
              </a:rPr>
              <a:t>in line 11, what will be the output for the input purchase amount of 197.556?</a:t>
            </a:r>
            <a:br>
              <a:rPr lang="tr-TR" sz="1600" dirty="0">
                <a:latin typeface="Calibri" panose="020F0502020204030204" pitchFamily="34" charset="0"/>
                <a:cs typeface="Calibri" panose="020F0502020204030204" pitchFamily="34" charset="0"/>
              </a:rPr>
            </a:br>
            <a:br>
              <a:rPr lang="tr-TR" sz="7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1  </a:t>
            </a:r>
            <a:r>
              <a:rPr lang="tr-TR" sz="1200" dirty="0" err="1">
                <a:latin typeface="Consolas" panose="020B0609020204030204" pitchFamily="49" charset="0"/>
                <a:cs typeface="Calibri" panose="020F0502020204030204" pitchFamily="34" charset="0"/>
              </a:rPr>
              <a:t>import</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java.util.Scanner</a:t>
            </a:r>
            <a:r>
              <a:rPr lang="tr-TR" sz="1200" dirty="0">
                <a:latin typeface="Consolas" panose="020B0609020204030204" pitchFamily="49" charset="0"/>
                <a:cs typeface="Calibri" panose="020F0502020204030204" pitchFamily="34" charset="0"/>
              </a:rPr>
              <a:t>;</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2</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3  </a:t>
            </a:r>
            <a:r>
              <a:rPr lang="tr-TR" sz="1200" dirty="0" err="1">
                <a:latin typeface="Consolas" panose="020B0609020204030204" pitchFamily="49" charset="0"/>
                <a:cs typeface="Calibri" panose="020F0502020204030204" pitchFamily="34" charset="0"/>
              </a:rPr>
              <a:t>public</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class</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SalesTax</a:t>
            </a:r>
            <a:r>
              <a:rPr lang="tr-TR" sz="1200" dirty="0">
                <a:latin typeface="Consolas" panose="020B0609020204030204" pitchFamily="49" charset="0"/>
                <a:cs typeface="Calibri" panose="020F0502020204030204" pitchFamily="34" charset="0"/>
              </a:rPr>
              <a:t> {</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4    </a:t>
            </a:r>
            <a:r>
              <a:rPr lang="tr-TR" sz="1200" dirty="0" err="1">
                <a:latin typeface="Consolas" panose="020B0609020204030204" pitchFamily="49" charset="0"/>
                <a:cs typeface="Calibri" panose="020F0502020204030204" pitchFamily="34" charset="0"/>
              </a:rPr>
              <a:t>public</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static</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void</a:t>
            </a:r>
            <a:r>
              <a:rPr lang="tr-TR" sz="1200" dirty="0">
                <a:latin typeface="Consolas" panose="020B0609020204030204" pitchFamily="49" charset="0"/>
                <a:cs typeface="Calibri" panose="020F0502020204030204" pitchFamily="34" charset="0"/>
              </a:rPr>
              <a:t> main(</a:t>
            </a:r>
            <a:r>
              <a:rPr lang="tr-TR" sz="1200" dirty="0" err="1">
                <a:latin typeface="Consolas" panose="020B0609020204030204" pitchFamily="49" charset="0"/>
                <a:cs typeface="Calibri" panose="020F0502020204030204" pitchFamily="34" charset="0"/>
              </a:rPr>
              <a:t>String</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args</a:t>
            </a:r>
            <a:r>
              <a:rPr lang="tr-TR" sz="1200" dirty="0">
                <a:latin typeface="Consolas" panose="020B0609020204030204" pitchFamily="49" charset="0"/>
                <a:cs typeface="Calibri" panose="020F0502020204030204" pitchFamily="34" charset="0"/>
              </a:rPr>
              <a:t>) {</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5      </a:t>
            </a:r>
            <a:r>
              <a:rPr lang="tr-TR" sz="1200" dirty="0" err="1">
                <a:latin typeface="Consolas" panose="020B0609020204030204" pitchFamily="49" charset="0"/>
                <a:cs typeface="Calibri" panose="020F0502020204030204" pitchFamily="34" charset="0"/>
              </a:rPr>
              <a:t>Scanner</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input</a:t>
            </a:r>
            <a:r>
              <a:rPr lang="tr-TR" sz="1200" dirty="0">
                <a:latin typeface="Consolas" panose="020B0609020204030204" pitchFamily="49" charset="0"/>
                <a:cs typeface="Calibri" panose="020F0502020204030204" pitchFamily="34" charset="0"/>
              </a:rPr>
              <a:t> = </a:t>
            </a:r>
            <a:r>
              <a:rPr lang="tr-TR" sz="1200" dirty="0" err="1">
                <a:latin typeface="Consolas" panose="020B0609020204030204" pitchFamily="49" charset="0"/>
                <a:cs typeface="Calibri" panose="020F0502020204030204" pitchFamily="34" charset="0"/>
              </a:rPr>
              <a:t>new</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Scanner</a:t>
            </a:r>
            <a:r>
              <a:rPr lang="tr-TR" sz="1200" dirty="0">
                <a:latin typeface="Consolas" panose="020B0609020204030204" pitchFamily="49" charset="0"/>
                <a:cs typeface="Calibri" panose="020F0502020204030204" pitchFamily="34" charset="0"/>
              </a:rPr>
              <a:t>(System.in);</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6</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7      </a:t>
            </a:r>
            <a:r>
              <a:rPr lang="tr-TR" sz="1200" dirty="0" err="1">
                <a:latin typeface="Consolas" panose="020B0609020204030204" pitchFamily="49" charset="0"/>
                <a:cs typeface="Calibri" panose="020F0502020204030204" pitchFamily="34" charset="0"/>
              </a:rPr>
              <a:t>System.out.print</a:t>
            </a:r>
            <a:r>
              <a:rPr lang="tr-TR" sz="1200" dirty="0">
                <a:latin typeface="Consolas" panose="020B0609020204030204" pitchFamily="49" charset="0"/>
                <a:cs typeface="Calibri" panose="020F0502020204030204" pitchFamily="34" charset="0"/>
              </a:rPr>
              <a:t>("</a:t>
            </a:r>
            <a:r>
              <a:rPr lang="tr-TR" sz="1200" dirty="0" err="1">
                <a:latin typeface="Consolas" panose="020B0609020204030204" pitchFamily="49" charset="0"/>
                <a:cs typeface="Calibri" panose="020F0502020204030204" pitchFamily="34" charset="0"/>
              </a:rPr>
              <a:t>Enter</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purchase</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amount</a:t>
            </a:r>
            <a:r>
              <a:rPr lang="tr-TR" sz="1200" dirty="0">
                <a:latin typeface="Consolas" panose="020B0609020204030204" pitchFamily="49" charset="0"/>
                <a:cs typeface="Calibri" panose="020F0502020204030204" pitchFamily="34" charset="0"/>
              </a:rPr>
              <a:t>: ");</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8      </a:t>
            </a:r>
            <a:r>
              <a:rPr lang="tr-TR" sz="1200" dirty="0" err="1">
                <a:latin typeface="Consolas" panose="020B0609020204030204" pitchFamily="49" charset="0"/>
                <a:cs typeface="Calibri" panose="020F0502020204030204" pitchFamily="34" charset="0"/>
              </a:rPr>
              <a:t>double</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purchaseAmount</a:t>
            </a:r>
            <a:r>
              <a:rPr lang="tr-TR" sz="1200" dirty="0">
                <a:latin typeface="Consolas" panose="020B0609020204030204" pitchFamily="49" charset="0"/>
                <a:cs typeface="Calibri" panose="020F0502020204030204" pitchFamily="34" charset="0"/>
              </a:rPr>
              <a:t> = </a:t>
            </a:r>
            <a:r>
              <a:rPr lang="tr-TR" sz="1200" dirty="0" err="1">
                <a:latin typeface="Consolas" panose="020B0609020204030204" pitchFamily="49" charset="0"/>
                <a:cs typeface="Calibri" panose="020F0502020204030204" pitchFamily="34" charset="0"/>
              </a:rPr>
              <a:t>input.nextDouble</a:t>
            </a:r>
            <a:r>
              <a:rPr lang="tr-TR" sz="1200" dirty="0">
                <a:latin typeface="Consolas" panose="020B0609020204030204" pitchFamily="49" charset="0"/>
                <a:cs typeface="Calibri" panose="020F0502020204030204" pitchFamily="34" charset="0"/>
              </a:rPr>
              <a:t>();</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 9</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10      </a:t>
            </a:r>
            <a:r>
              <a:rPr lang="tr-TR" sz="1200" dirty="0" err="1">
                <a:latin typeface="Consolas" panose="020B0609020204030204" pitchFamily="49" charset="0"/>
                <a:cs typeface="Calibri" panose="020F0502020204030204" pitchFamily="34" charset="0"/>
              </a:rPr>
              <a:t>double</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tax</a:t>
            </a:r>
            <a:r>
              <a:rPr lang="tr-TR" sz="1200" dirty="0">
                <a:latin typeface="Consolas" panose="020B0609020204030204" pitchFamily="49" charset="0"/>
                <a:cs typeface="Calibri" panose="020F0502020204030204" pitchFamily="34" charset="0"/>
              </a:rPr>
              <a:t> = </a:t>
            </a:r>
            <a:r>
              <a:rPr lang="tr-TR" sz="1200" dirty="0" err="1">
                <a:latin typeface="Consolas" panose="020B0609020204030204" pitchFamily="49" charset="0"/>
                <a:cs typeface="Calibri" panose="020F0502020204030204" pitchFamily="34" charset="0"/>
              </a:rPr>
              <a:t>purchaseAmount</a:t>
            </a:r>
            <a:r>
              <a:rPr lang="tr-TR" sz="1200" dirty="0">
                <a:latin typeface="Consolas" panose="020B0609020204030204" pitchFamily="49" charset="0"/>
                <a:cs typeface="Calibri" panose="020F0502020204030204" pitchFamily="34" charset="0"/>
              </a:rPr>
              <a:t> * 0.06;</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11      </a:t>
            </a:r>
            <a:r>
              <a:rPr lang="tr-TR" sz="1200" dirty="0" err="1">
                <a:latin typeface="Consolas" panose="020B0609020204030204" pitchFamily="49" charset="0"/>
                <a:cs typeface="Calibri" panose="020F0502020204030204" pitchFamily="34" charset="0"/>
              </a:rPr>
              <a:t>System.out.println</a:t>
            </a:r>
            <a:r>
              <a:rPr lang="tr-TR" sz="1200" dirty="0">
                <a:latin typeface="Consolas" panose="020B0609020204030204" pitchFamily="49" charset="0"/>
                <a:cs typeface="Calibri" panose="020F0502020204030204" pitchFamily="34" charset="0"/>
              </a:rPr>
              <a:t>("</a:t>
            </a:r>
            <a:r>
              <a:rPr lang="tr-TR" sz="1200" dirty="0" err="1">
                <a:latin typeface="Consolas" panose="020B0609020204030204" pitchFamily="49" charset="0"/>
                <a:cs typeface="Calibri" panose="020F0502020204030204" pitchFamily="34" charset="0"/>
              </a:rPr>
              <a:t>Sales</a:t>
            </a:r>
            <a:r>
              <a:rPr lang="tr-TR" sz="1200" dirty="0">
                <a:latin typeface="Consolas" panose="020B0609020204030204" pitchFamily="49" charset="0"/>
                <a:cs typeface="Calibri" panose="020F0502020204030204" pitchFamily="34" charset="0"/>
              </a:rPr>
              <a:t> </a:t>
            </a:r>
            <a:r>
              <a:rPr lang="tr-TR" sz="1200" dirty="0" err="1">
                <a:latin typeface="Consolas" panose="020B0609020204030204" pitchFamily="49" charset="0"/>
                <a:cs typeface="Calibri" panose="020F0502020204030204" pitchFamily="34" charset="0"/>
              </a:rPr>
              <a:t>tax</a:t>
            </a:r>
            <a:r>
              <a:rPr lang="tr-TR" sz="1200" dirty="0">
                <a:latin typeface="Consolas" panose="020B0609020204030204" pitchFamily="49" charset="0"/>
                <a:cs typeface="Calibri" panose="020F0502020204030204" pitchFamily="34" charset="0"/>
              </a:rPr>
              <a:t> is $" + (</a:t>
            </a:r>
            <a:r>
              <a:rPr lang="tr-TR" sz="1200" dirty="0" err="1">
                <a:latin typeface="Consolas" panose="020B0609020204030204" pitchFamily="49" charset="0"/>
                <a:cs typeface="Calibri" panose="020F0502020204030204" pitchFamily="34" charset="0"/>
              </a:rPr>
              <a:t>int</a:t>
            </a:r>
            <a:r>
              <a:rPr lang="tr-TR" sz="1200" dirty="0">
                <a:latin typeface="Consolas" panose="020B0609020204030204" pitchFamily="49" charset="0"/>
                <a:cs typeface="Calibri" panose="020F0502020204030204" pitchFamily="34" charset="0"/>
              </a:rPr>
              <a:t>)(</a:t>
            </a:r>
            <a:r>
              <a:rPr lang="tr-TR" sz="1200" dirty="0" err="1">
                <a:latin typeface="Consolas" panose="020B0609020204030204" pitchFamily="49" charset="0"/>
                <a:cs typeface="Calibri" panose="020F0502020204030204" pitchFamily="34" charset="0"/>
              </a:rPr>
              <a:t>tax</a:t>
            </a:r>
            <a:r>
              <a:rPr lang="tr-TR" sz="1200" dirty="0">
                <a:latin typeface="Consolas" panose="020B0609020204030204" pitchFamily="49" charset="0"/>
                <a:cs typeface="Calibri" panose="020F0502020204030204" pitchFamily="34" charset="0"/>
              </a:rPr>
              <a:t> * 100) / 100.0);</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12    }</a:t>
            </a:r>
            <a:br>
              <a:rPr lang="tr-TR" sz="1200" dirty="0">
                <a:latin typeface="Consolas" panose="020B0609020204030204" pitchFamily="49" charset="0"/>
                <a:cs typeface="Calibri" panose="020F0502020204030204" pitchFamily="34" charset="0"/>
              </a:rPr>
            </a:br>
            <a:r>
              <a:rPr lang="tr-TR" sz="1200" dirty="0">
                <a:latin typeface="Consolas" panose="020B0609020204030204" pitchFamily="49" charset="0"/>
                <a:cs typeface="Calibri" panose="020F0502020204030204" pitchFamily="34" charset="0"/>
              </a:rPr>
              <a:t>13  }</a:t>
            </a:r>
            <a:br>
              <a:rPr lang="tr-TR" sz="1200" dirty="0">
                <a:latin typeface="Consolas" panose="020B0609020204030204" pitchFamily="49" charset="0"/>
                <a:cs typeface="Calibri" panose="020F0502020204030204" pitchFamily="34" charset="0"/>
              </a:rPr>
            </a:br>
            <a:endParaRPr lang="tr-TR" sz="500" dirty="0">
              <a:latin typeface="Consolas" panose="020B0609020204030204" pitchFamily="49" charset="0"/>
              <a:cs typeface="Calibri" panose="020F0502020204030204" pitchFamily="34" charset="0"/>
            </a:endParaRPr>
          </a:p>
          <a:p>
            <a:pPr marL="0" indent="0">
              <a:buNone/>
            </a:pPr>
            <a:r>
              <a:rPr lang="tr-TR" sz="16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alibri" panose="020F0502020204030204" pitchFamily="34" charset="0"/>
                <a:cs typeface="Calibri" panose="020F0502020204030204" pitchFamily="34" charset="0"/>
              </a:rPr>
              <a:t>The answer is 11</a:t>
            </a:r>
            <a:br>
              <a:rPr lang="tr-TR" sz="1600" dirty="0">
                <a:solidFill>
                  <a:srgbClr val="0070C0"/>
                </a:solidFill>
                <a:latin typeface="Calibri" panose="020F0502020204030204" pitchFamily="34" charset="0"/>
                <a:cs typeface="Calibri" panose="020F0502020204030204" pitchFamily="34" charset="0"/>
              </a:rPr>
            </a:br>
            <a:r>
              <a:rPr lang="en-US" sz="1600" dirty="0">
                <a:solidFill>
                  <a:srgbClr val="0070C0"/>
                </a:solidFill>
                <a:latin typeface="Calibri" panose="020F0502020204030204" pitchFamily="34" charset="0"/>
                <a:cs typeface="Calibri" panose="020F0502020204030204" pitchFamily="34" charset="0"/>
              </a:rPr>
              <a:t>Here is the reason:</a:t>
            </a:r>
            <a:br>
              <a:rPr lang="tr-TR" sz="1600" dirty="0">
                <a:solidFill>
                  <a:srgbClr val="0070C0"/>
                </a:solidFill>
                <a:latin typeface="Calibri" panose="020F0502020204030204" pitchFamily="34"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tax = </a:t>
            </a:r>
            <a:r>
              <a:rPr lang="en-US" sz="1200" dirty="0" err="1">
                <a:solidFill>
                  <a:srgbClr val="0070C0"/>
                </a:solidFill>
                <a:latin typeface="Consolas" panose="020B0609020204030204" pitchFamily="49" charset="0"/>
                <a:cs typeface="Calibri" panose="020F0502020204030204" pitchFamily="34" charset="0"/>
              </a:rPr>
              <a:t>purchaseAmount</a:t>
            </a:r>
            <a:r>
              <a:rPr lang="en-US" sz="1200" dirty="0">
                <a:solidFill>
                  <a:srgbClr val="0070C0"/>
                </a:solidFill>
                <a:latin typeface="Consolas" panose="020B0609020204030204" pitchFamily="49" charset="0"/>
                <a:cs typeface="Calibri" panose="020F0502020204030204" pitchFamily="34" charset="0"/>
              </a:rPr>
              <a:t> * 0.06 = 197.556 * 0.06 = 11.85336</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tax * 100 = 1185.336 </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(int)(tax * 100) = 1185</a:t>
            </a:r>
            <a:br>
              <a:rPr lang="tr-TR" sz="1200" dirty="0">
                <a:solidFill>
                  <a:srgbClr val="0070C0"/>
                </a:solidFill>
                <a:latin typeface="Consolas" panose="020B0609020204030204" pitchFamily="49" charset="0"/>
                <a:cs typeface="Calibri" panose="020F0502020204030204" pitchFamily="34" charset="0"/>
              </a:rPr>
            </a:br>
            <a:r>
              <a:rPr lang="en-US" sz="1200" dirty="0">
                <a:solidFill>
                  <a:srgbClr val="0070C0"/>
                </a:solidFill>
                <a:latin typeface="Consolas" panose="020B0609020204030204" pitchFamily="49" charset="0"/>
                <a:cs typeface="Calibri" panose="020F0502020204030204" pitchFamily="34" charset="0"/>
              </a:rPr>
              <a:t>1185/ 100 = 11</a:t>
            </a:r>
            <a:endParaRPr lang="tr-TR" sz="12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63070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Show the output of the following code:</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r>
              <a:rPr lang="en-US" sz="1600" dirty="0">
                <a:latin typeface="Consolas" panose="020B0609020204030204" pitchFamily="49" charset="0"/>
                <a:cs typeface="Calibri" panose="020F0502020204030204" pitchFamily="34" charset="0"/>
              </a:rPr>
              <a:t>double amount = 5;</a:t>
            </a:r>
            <a:br>
              <a:rPr lang="tr-TR" sz="16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(amount / 2);</a:t>
            </a:r>
            <a:br>
              <a:rPr lang="tr-TR" sz="1600" dirty="0">
                <a:latin typeface="Consolas" panose="020B0609020204030204" pitchFamily="49" charset="0"/>
                <a:cs typeface="Calibri" panose="020F0502020204030204" pitchFamily="34" charset="0"/>
              </a:rPr>
            </a:br>
            <a:r>
              <a:rPr lang="en-US" sz="1600" dirty="0" err="1">
                <a:latin typeface="Consolas" panose="020B0609020204030204" pitchFamily="49" charset="0"/>
                <a:cs typeface="Calibri" panose="020F0502020204030204" pitchFamily="34" charset="0"/>
              </a:rPr>
              <a:t>System.out.println</a:t>
            </a:r>
            <a:r>
              <a:rPr lang="en-US" sz="1600" dirty="0">
                <a:latin typeface="Consolas" panose="020B0609020204030204" pitchFamily="49" charset="0"/>
                <a:cs typeface="Calibri" panose="020F0502020204030204" pitchFamily="34" charset="0"/>
              </a:rPr>
              <a:t>(5 / 2);</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a:solidFill>
                  <a:srgbClr val="0070C0"/>
                </a:solidFill>
                <a:latin typeface="Calibri" panose="020F0502020204030204" pitchFamily="34" charset="0"/>
                <a:cs typeface="Calibri" panose="020F0502020204030204" pitchFamily="34" charset="0"/>
              </a:rPr>
              <a:t>2.5</a:t>
            </a:r>
            <a:br>
              <a:rPr lang="tr-TR" sz="2000" dirty="0">
                <a:solidFill>
                  <a:srgbClr val="0070C0"/>
                </a:solidFill>
                <a:latin typeface="Calibri" panose="020F0502020204030204" pitchFamily="34" charset="0"/>
                <a:cs typeface="Calibri" panose="020F0502020204030204" pitchFamily="34" charset="0"/>
              </a:rPr>
            </a:br>
            <a:r>
              <a:rPr lang="tr-TR" sz="2000" dirty="0">
                <a:solidFill>
                  <a:srgbClr val="0070C0"/>
                </a:solidFill>
                <a:latin typeface="Calibri" panose="020F0502020204030204" pitchFamily="34" charset="0"/>
                <a:cs typeface="Calibri" panose="020F0502020204030204" pitchFamily="34" charset="0"/>
              </a:rPr>
              <a:t>2</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47239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Write an expression that rounds a double value in variable d to an integer.</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1600" dirty="0">
                <a:solidFill>
                  <a:srgbClr val="0070C0"/>
                </a:solidFill>
                <a:latin typeface="Consolas" panose="020B0609020204030204" pitchFamily="49" charset="0"/>
                <a:cs typeface="Calibri" panose="020F0502020204030204" pitchFamily="34" charset="0"/>
              </a:rPr>
              <a:t>(</a:t>
            </a:r>
            <a:r>
              <a:rPr lang="tr-TR" sz="1600" dirty="0" err="1">
                <a:solidFill>
                  <a:srgbClr val="0070C0"/>
                </a:solidFill>
                <a:latin typeface="Consolas" panose="020B0609020204030204" pitchFamily="49" charset="0"/>
                <a:cs typeface="Calibri" panose="020F0502020204030204" pitchFamily="34" charset="0"/>
              </a:rPr>
              <a:t>int</a:t>
            </a:r>
            <a:r>
              <a:rPr lang="tr-TR" sz="1600" dirty="0">
                <a:solidFill>
                  <a:srgbClr val="0070C0"/>
                </a:solidFill>
                <a:latin typeface="Consolas" panose="020B0609020204030204" pitchFamily="49" charset="0"/>
                <a:cs typeface="Calibri" panose="020F0502020204030204" pitchFamily="34" charset="0"/>
              </a:rPr>
              <a:t>)(d + 0.5)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3942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A4C13BC7-48A1-42D3-992A-47DEBCFB805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05C9F4-B2D3-4EC9-AE62-72FB9D7F60D1}" type="slidenum">
              <a:rPr lang="en-US" altLang="en-US" sz="1400"/>
              <a:pPr>
                <a:spcBef>
                  <a:spcPct val="0"/>
                </a:spcBef>
                <a:buClrTx/>
                <a:buSzTx/>
                <a:buFontTx/>
                <a:buNone/>
              </a:pPr>
              <a:t>79</a:t>
            </a:fld>
            <a:endParaRPr lang="en-US" altLang="en-US" sz="1400"/>
          </a:p>
        </p:txBody>
      </p:sp>
      <p:sp>
        <p:nvSpPr>
          <p:cNvPr id="57347" name="Rectangle 2">
            <a:extLst>
              <a:ext uri="{FF2B5EF4-FFF2-40B4-BE49-F238E27FC236}">
                <a16:creationId xmlns:a16="http://schemas.microsoft.com/office/drawing/2014/main" id="{4B086DC5-7D87-403F-95EA-FC675CF857A8}"/>
              </a:ext>
            </a:extLst>
          </p:cNvPr>
          <p:cNvSpPr>
            <a:spLocks noGrp="1" noChangeArrowheads="1"/>
          </p:cNvSpPr>
          <p:nvPr>
            <p:ph type="title"/>
          </p:nvPr>
        </p:nvSpPr>
        <p:spPr>
          <a:xfrm>
            <a:off x="533400" y="304800"/>
            <a:ext cx="8305800" cy="685800"/>
          </a:xfrm>
        </p:spPr>
        <p:txBody>
          <a:bodyPr/>
          <a:lstStyle/>
          <a:p>
            <a:r>
              <a:rPr lang="en-US" altLang="en-US"/>
              <a:t>Software Development Process</a:t>
            </a:r>
            <a:r>
              <a:rPr lang="en-US" altLang="en-US" b="1">
                <a:latin typeface="Courier" charset="0"/>
              </a:rPr>
              <a:t> </a:t>
            </a:r>
          </a:p>
        </p:txBody>
      </p:sp>
      <p:sp>
        <p:nvSpPr>
          <p:cNvPr id="57348" name="Rectangle 3">
            <a:extLst>
              <a:ext uri="{FF2B5EF4-FFF2-40B4-BE49-F238E27FC236}">
                <a16:creationId xmlns:a16="http://schemas.microsoft.com/office/drawing/2014/main" id="{61E437B2-702F-4C17-96E4-17256F125E10}"/>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57349" name="Picture 6">
            <a:extLst>
              <a:ext uri="{FF2B5EF4-FFF2-40B4-BE49-F238E27FC236}">
                <a16:creationId xmlns:a16="http://schemas.microsoft.com/office/drawing/2014/main" id="{033998F1-C81E-4E9E-BC2D-8A7D44422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316038"/>
            <a:ext cx="815975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D6F0FA06-94C7-431B-9D8D-9CB6D06BDBE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3AAA22-772D-4FC1-A80B-7717C10A3D56}" type="slidenum">
              <a:rPr lang="en-US" altLang="en-US" sz="1400"/>
              <a:pPr>
                <a:spcBef>
                  <a:spcPct val="0"/>
                </a:spcBef>
                <a:buClrTx/>
                <a:buSzTx/>
                <a:buFontTx/>
                <a:buNone/>
              </a:pPr>
              <a:t>8</a:t>
            </a:fld>
            <a:endParaRPr lang="en-US" altLang="en-US" sz="1400"/>
          </a:p>
        </p:txBody>
      </p:sp>
      <p:sp>
        <p:nvSpPr>
          <p:cNvPr id="11267" name="Rectangle 2">
            <a:extLst>
              <a:ext uri="{FF2B5EF4-FFF2-40B4-BE49-F238E27FC236}">
                <a16:creationId xmlns:a16="http://schemas.microsoft.com/office/drawing/2014/main" id="{1AF344E4-E7EC-4684-87DE-F0E5299EEEB1}"/>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1268" name="Rectangle 3">
            <a:extLst>
              <a:ext uri="{FF2B5EF4-FFF2-40B4-BE49-F238E27FC236}">
                <a16:creationId xmlns:a16="http://schemas.microsoft.com/office/drawing/2014/main" id="{6E062341-44AC-4E42-B9A0-BE40F550B72A}"/>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1269" name="Rectangle 4">
            <a:extLst>
              <a:ext uri="{FF2B5EF4-FFF2-40B4-BE49-F238E27FC236}">
                <a16:creationId xmlns:a16="http://schemas.microsoft.com/office/drawing/2014/main" id="{C32BCE45-71E1-4C27-97A6-983D797C0FCE}"/>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20</a:t>
            </a:r>
          </a:p>
        </p:txBody>
      </p:sp>
      <p:sp>
        <p:nvSpPr>
          <p:cNvPr id="11270" name="Text Box 5">
            <a:extLst>
              <a:ext uri="{FF2B5EF4-FFF2-40B4-BE49-F238E27FC236}">
                <a16:creationId xmlns:a16="http://schemas.microsoft.com/office/drawing/2014/main" id="{F5B6833A-8D4C-41C9-BDCA-A089218AE098}"/>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1271" name="Text Box 7">
            <a:extLst>
              <a:ext uri="{FF2B5EF4-FFF2-40B4-BE49-F238E27FC236}">
                <a16:creationId xmlns:a16="http://schemas.microsoft.com/office/drawing/2014/main" id="{FEE9C60A-B141-420D-89C4-7D53E3C1F991}"/>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1272" name="Rectangle 8">
            <a:extLst>
              <a:ext uri="{FF2B5EF4-FFF2-40B4-BE49-F238E27FC236}">
                <a16:creationId xmlns:a16="http://schemas.microsoft.com/office/drawing/2014/main" id="{DBD1990B-CBF5-41AD-8355-626BA873A15C}"/>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1256.636</a:t>
            </a:r>
          </a:p>
        </p:txBody>
      </p:sp>
      <p:sp>
        <p:nvSpPr>
          <p:cNvPr id="11273" name="Text Box 9">
            <a:extLst>
              <a:ext uri="{FF2B5EF4-FFF2-40B4-BE49-F238E27FC236}">
                <a16:creationId xmlns:a16="http://schemas.microsoft.com/office/drawing/2014/main" id="{3E1818EC-409A-4B4B-8472-7288F0EE0DC4}"/>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1274" name="Rectangle 10">
            <a:extLst>
              <a:ext uri="{FF2B5EF4-FFF2-40B4-BE49-F238E27FC236}">
                <a16:creationId xmlns:a16="http://schemas.microsoft.com/office/drawing/2014/main" id="{66E80BFB-7B95-4535-9BDB-BB2EE5FD0267}"/>
              </a:ext>
            </a:extLst>
          </p:cNvPr>
          <p:cNvSpPr>
            <a:spLocks noChangeArrowheads="1"/>
          </p:cNvSpPr>
          <p:nvPr/>
        </p:nvSpPr>
        <p:spPr bwMode="auto">
          <a:xfrm>
            <a:off x="457200" y="3810000"/>
            <a:ext cx="5105400" cy="309563"/>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1275" name="Line 12">
            <a:extLst>
              <a:ext uri="{FF2B5EF4-FFF2-40B4-BE49-F238E27FC236}">
                <a16:creationId xmlns:a16="http://schemas.microsoft.com/office/drawing/2014/main" id="{199C9D17-1905-48E5-A5E9-BFA784845812}"/>
              </a:ext>
            </a:extLst>
          </p:cNvPr>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53" name="AutoShape 13">
            <a:extLst>
              <a:ext uri="{FF2B5EF4-FFF2-40B4-BE49-F238E27FC236}">
                <a16:creationId xmlns:a16="http://schemas.microsoft.com/office/drawing/2014/main" id="{6BDEAAB1-C396-46E9-8636-AFA1A056249A}"/>
              </a:ext>
            </a:extLst>
          </p:cNvPr>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compute area and assign it to variable area</a:t>
            </a:r>
          </a:p>
        </p:txBody>
      </p:sp>
      <p:sp>
        <p:nvSpPr>
          <p:cNvPr id="11277" name="Rectangle 15">
            <a:extLst>
              <a:ext uri="{FF2B5EF4-FFF2-40B4-BE49-F238E27FC236}">
                <a16:creationId xmlns:a16="http://schemas.microsoft.com/office/drawing/2014/main" id="{98FE51D6-1964-4CD6-928E-17701D1D371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EF7CC64D-8306-4161-91AD-C9BA9BFDA53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0B3556-00DA-4280-B543-F822560333BF}" type="slidenum">
              <a:rPr lang="en-US" altLang="en-US" sz="1400"/>
              <a:pPr>
                <a:spcBef>
                  <a:spcPct val="0"/>
                </a:spcBef>
                <a:buClrTx/>
                <a:buSzTx/>
                <a:buFontTx/>
                <a:buNone/>
              </a:pPr>
              <a:t>80</a:t>
            </a:fld>
            <a:endParaRPr lang="en-US" altLang="en-US" sz="1400"/>
          </a:p>
        </p:txBody>
      </p:sp>
      <p:sp>
        <p:nvSpPr>
          <p:cNvPr id="58371" name="Rectangle 2">
            <a:extLst>
              <a:ext uri="{FF2B5EF4-FFF2-40B4-BE49-F238E27FC236}">
                <a16:creationId xmlns:a16="http://schemas.microsoft.com/office/drawing/2014/main" id="{7665FF97-931F-4202-8715-65C5D33B1948}"/>
              </a:ext>
            </a:extLst>
          </p:cNvPr>
          <p:cNvSpPr>
            <a:spLocks noGrp="1" noChangeArrowheads="1"/>
          </p:cNvSpPr>
          <p:nvPr>
            <p:ph type="title"/>
          </p:nvPr>
        </p:nvSpPr>
        <p:spPr>
          <a:xfrm>
            <a:off x="533400" y="304800"/>
            <a:ext cx="8305800" cy="685800"/>
          </a:xfrm>
        </p:spPr>
        <p:txBody>
          <a:bodyPr/>
          <a:lstStyle/>
          <a:p>
            <a:r>
              <a:rPr lang="en-US" altLang="en-US"/>
              <a:t>Requirement Specification</a:t>
            </a:r>
            <a:r>
              <a:rPr lang="en-US" altLang="en-US" b="1">
                <a:latin typeface="Courier" charset="0"/>
              </a:rPr>
              <a:t> </a:t>
            </a:r>
          </a:p>
        </p:txBody>
      </p:sp>
      <p:sp>
        <p:nvSpPr>
          <p:cNvPr id="58372" name="Rectangle 3">
            <a:extLst>
              <a:ext uri="{FF2B5EF4-FFF2-40B4-BE49-F238E27FC236}">
                <a16:creationId xmlns:a16="http://schemas.microsoft.com/office/drawing/2014/main" id="{9A4A3B02-99B8-49F6-B45D-F6323644360D}"/>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4">
            <a:extLst>
              <a:ext uri="{FF2B5EF4-FFF2-40B4-BE49-F238E27FC236}">
                <a16:creationId xmlns:a16="http://schemas.microsoft.com/office/drawing/2014/main" id="{22E8DCC2-609D-41DF-97E0-3B9CD92B7B4D}"/>
              </a:ext>
            </a:extLst>
          </p:cNvPr>
          <p:cNvGraphicFramePr>
            <a:graphicFrameLocks noChangeAspect="1"/>
          </p:cNvGraphicFramePr>
          <p:nvPr/>
        </p:nvGraphicFramePr>
        <p:xfrm>
          <a:off x="304800" y="1066800"/>
          <a:ext cx="8458200" cy="5311775"/>
        </p:xfrm>
        <a:graphic>
          <a:graphicData uri="http://schemas.openxmlformats.org/presentationml/2006/ole">
            <mc:AlternateContent xmlns:mc="http://schemas.openxmlformats.org/markup-compatibility/2006">
              <mc:Choice xmlns:v="urn:schemas-microsoft-com:vml" Requires="v">
                <p:oleObj spid="_x0000_s12292"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3173" name="Text Box 5">
            <a:extLst>
              <a:ext uri="{FF2B5EF4-FFF2-40B4-BE49-F238E27FC236}">
                <a16:creationId xmlns:a16="http://schemas.microsoft.com/office/drawing/2014/main" id="{57556A83-CD9E-4B60-8058-4D1FD0BED3BA}"/>
              </a:ext>
            </a:extLst>
          </p:cNvPr>
          <p:cNvSpPr txBox="1">
            <a:spLocks noChangeArrowheads="1"/>
          </p:cNvSpPr>
          <p:nvPr/>
        </p:nvSpPr>
        <p:spPr bwMode="auto">
          <a:xfrm>
            <a:off x="4343400" y="11430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A formal process that seeks to understand the problem and document in detail what the software system needs to do. This phase involves close interaction between users and designers.</a:t>
            </a:r>
            <a:r>
              <a:rPr lang="en-US" altLang="en-US" sz="2400">
                <a:cs typeface="Courier New" panose="02070309020205020404" pitchFamily="49" charset="0"/>
              </a:rPr>
              <a:t> </a:t>
            </a:r>
            <a:endParaRPr lang="en-US" altLang="en-US" sz="2400"/>
          </a:p>
        </p:txBody>
      </p:sp>
      <p:sp>
        <p:nvSpPr>
          <p:cNvPr id="263174" name="Rectangle 6">
            <a:extLst>
              <a:ext uri="{FF2B5EF4-FFF2-40B4-BE49-F238E27FC236}">
                <a16:creationId xmlns:a16="http://schemas.microsoft.com/office/drawing/2014/main" id="{AB5F0F27-878E-4A19-8412-A9E105D7972D}"/>
              </a:ext>
            </a:extLst>
          </p:cNvPr>
          <p:cNvSpPr>
            <a:spLocks noChangeArrowheads="1"/>
          </p:cNvSpPr>
          <p:nvPr/>
        </p:nvSpPr>
        <p:spPr bwMode="auto">
          <a:xfrm>
            <a:off x="228600" y="4724400"/>
            <a:ext cx="4876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Most of the examples in this book are simple, and their requirements are clearly stated. In the real world, however, problems are not well defined. You need to study a problem carefully to identify its requirements.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0-#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4"/>
                                        </p:tgtEl>
                                        <p:attrNameLst>
                                          <p:attrName>style.visibility</p:attrName>
                                        </p:attrNameLst>
                                      </p:cBhvr>
                                      <p:to>
                                        <p:strVal val="visible"/>
                                      </p:to>
                                    </p:set>
                                    <p:anim calcmode="lin" valueType="num">
                                      <p:cBhvr additive="base">
                                        <p:cTn id="13" dur="500" fill="hold"/>
                                        <p:tgtEl>
                                          <p:spTgt spid="263174"/>
                                        </p:tgtEl>
                                        <p:attrNameLst>
                                          <p:attrName>ppt_x</p:attrName>
                                        </p:attrNameLst>
                                      </p:cBhvr>
                                      <p:tavLst>
                                        <p:tav tm="0">
                                          <p:val>
                                            <p:strVal val="0-#ppt_w/2"/>
                                          </p:val>
                                        </p:tav>
                                        <p:tav tm="100000">
                                          <p:val>
                                            <p:strVal val="#ppt_x"/>
                                          </p:val>
                                        </p:tav>
                                      </p:tavLst>
                                    </p:anim>
                                    <p:anim calcmode="lin" valueType="num">
                                      <p:cBhvr additive="base">
                                        <p:cTn id="1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utoUpdateAnimBg="0"/>
      <p:bldP spid="26317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11C1755E-9D4C-4929-874B-2C931CCC49F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939297-7A63-47DB-A089-D6C104E7AD99}" type="slidenum">
              <a:rPr lang="en-US" altLang="en-US" sz="1400"/>
              <a:pPr>
                <a:spcBef>
                  <a:spcPct val="0"/>
                </a:spcBef>
                <a:buClrTx/>
                <a:buSzTx/>
                <a:buFontTx/>
                <a:buNone/>
              </a:pPr>
              <a:t>81</a:t>
            </a:fld>
            <a:endParaRPr lang="en-US" altLang="en-US" sz="1400"/>
          </a:p>
        </p:txBody>
      </p:sp>
      <p:sp>
        <p:nvSpPr>
          <p:cNvPr id="59395" name="Rectangle 2">
            <a:extLst>
              <a:ext uri="{FF2B5EF4-FFF2-40B4-BE49-F238E27FC236}">
                <a16:creationId xmlns:a16="http://schemas.microsoft.com/office/drawing/2014/main" id="{5DDA5FBD-9CDF-4A42-824D-9F55541B54C2}"/>
              </a:ext>
            </a:extLst>
          </p:cNvPr>
          <p:cNvSpPr>
            <a:spLocks noGrp="1" noChangeArrowheads="1"/>
          </p:cNvSpPr>
          <p:nvPr>
            <p:ph type="title"/>
          </p:nvPr>
        </p:nvSpPr>
        <p:spPr>
          <a:xfrm>
            <a:off x="533400" y="304800"/>
            <a:ext cx="8305800" cy="685800"/>
          </a:xfrm>
        </p:spPr>
        <p:txBody>
          <a:bodyPr/>
          <a:lstStyle/>
          <a:p>
            <a:r>
              <a:rPr lang="en-US" altLang="en-US"/>
              <a:t>System Analysis</a:t>
            </a:r>
            <a:endParaRPr lang="en-US" altLang="en-US" b="1">
              <a:latin typeface="Courier" charset="0"/>
            </a:endParaRPr>
          </a:p>
        </p:txBody>
      </p:sp>
      <p:sp>
        <p:nvSpPr>
          <p:cNvPr id="59396" name="Rectangle 3">
            <a:extLst>
              <a:ext uri="{FF2B5EF4-FFF2-40B4-BE49-F238E27FC236}">
                <a16:creationId xmlns:a16="http://schemas.microsoft.com/office/drawing/2014/main" id="{AA7ED932-BF5A-4400-BF59-CA732348FAAD}"/>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9397" name="Object 4">
            <a:extLst>
              <a:ext uri="{FF2B5EF4-FFF2-40B4-BE49-F238E27FC236}">
                <a16:creationId xmlns:a16="http://schemas.microsoft.com/office/drawing/2014/main" id="{21179CA3-F2E1-4DE2-A3BD-88878E84F749}"/>
              </a:ext>
            </a:extLst>
          </p:cNvPr>
          <p:cNvGraphicFramePr>
            <a:graphicFrameLocks noChangeAspect="1"/>
          </p:cNvGraphicFramePr>
          <p:nvPr/>
        </p:nvGraphicFramePr>
        <p:xfrm>
          <a:off x="228600" y="990600"/>
          <a:ext cx="8686800" cy="5454650"/>
        </p:xfrm>
        <a:graphic>
          <a:graphicData uri="http://schemas.openxmlformats.org/presentationml/2006/ole">
            <mc:AlternateContent xmlns:mc="http://schemas.openxmlformats.org/markup-compatibility/2006">
              <mc:Choice xmlns:v="urn:schemas-microsoft-com:vml" Requires="v">
                <p:oleObj spid="_x0000_s13316"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8686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7" name="Text Box 5">
            <a:extLst>
              <a:ext uri="{FF2B5EF4-FFF2-40B4-BE49-F238E27FC236}">
                <a16:creationId xmlns:a16="http://schemas.microsoft.com/office/drawing/2014/main" id="{284BA823-38E6-4319-8B97-13FB17F66799}"/>
              </a:ext>
            </a:extLst>
          </p:cNvPr>
          <p:cNvSpPr txBox="1">
            <a:spLocks noChangeArrowheads="1"/>
          </p:cNvSpPr>
          <p:nvPr/>
        </p:nvSpPr>
        <p:spPr bwMode="auto">
          <a:xfrm>
            <a:off x="4419600" y="1371600"/>
            <a:ext cx="449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Seeks to analyze the business process in terms of data flow, and to identify the system’s input and output. </a:t>
            </a:r>
          </a:p>
        </p:txBody>
      </p:sp>
      <p:sp>
        <p:nvSpPr>
          <p:cNvPr id="264198" name="Text Box 6">
            <a:extLst>
              <a:ext uri="{FF2B5EF4-FFF2-40B4-BE49-F238E27FC236}">
                <a16:creationId xmlns:a16="http://schemas.microsoft.com/office/drawing/2014/main" id="{BB8DCB07-B677-4026-92AC-A22170DA14E5}"/>
              </a:ext>
            </a:extLst>
          </p:cNvPr>
          <p:cNvSpPr txBox="1">
            <a:spLocks noChangeArrowheads="1"/>
          </p:cNvSpPr>
          <p:nvPr/>
        </p:nvSpPr>
        <p:spPr bwMode="auto">
          <a:xfrm>
            <a:off x="228600" y="4343400"/>
            <a:ext cx="46482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Part of the analysis entails modeling the system’s behavior. The model is intended to capture the essential elements of the system and to define services to the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0-#ppt_w/2"/>
                                          </p:val>
                                        </p:tav>
                                        <p:tav tm="100000">
                                          <p:val>
                                            <p:strVal val="#ppt_x"/>
                                          </p:val>
                                        </p:tav>
                                      </p:tavLst>
                                    </p:anim>
                                    <p:anim calcmode="lin" valueType="num">
                                      <p:cBhvr additive="base">
                                        <p:cTn id="8"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8"/>
                                        </p:tgtEl>
                                        <p:attrNameLst>
                                          <p:attrName>style.visibility</p:attrName>
                                        </p:attrNameLst>
                                      </p:cBhvr>
                                      <p:to>
                                        <p:strVal val="visible"/>
                                      </p:to>
                                    </p:set>
                                    <p:anim calcmode="lin" valueType="num">
                                      <p:cBhvr additive="base">
                                        <p:cTn id="13" dur="500" fill="hold"/>
                                        <p:tgtEl>
                                          <p:spTgt spid="264198"/>
                                        </p:tgtEl>
                                        <p:attrNameLst>
                                          <p:attrName>ppt_x</p:attrName>
                                        </p:attrNameLst>
                                      </p:cBhvr>
                                      <p:tavLst>
                                        <p:tav tm="0">
                                          <p:val>
                                            <p:strVal val="0-#ppt_w/2"/>
                                          </p:val>
                                        </p:tav>
                                        <p:tav tm="100000">
                                          <p:val>
                                            <p:strVal val="#ppt_x"/>
                                          </p:val>
                                        </p:tav>
                                      </p:tavLst>
                                    </p:anim>
                                    <p:anim calcmode="lin" valueType="num">
                                      <p:cBhvr additive="base">
                                        <p:cTn id="14" dur="500" fill="hold"/>
                                        <p:tgtEl>
                                          <p:spTgt spid="264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19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291A42EE-F2E5-401A-87B2-CB505B5F7F0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B6BAE0-DE9F-46CB-8567-3B43A6C06E73}" type="slidenum">
              <a:rPr lang="en-US" altLang="en-US" sz="1400"/>
              <a:pPr>
                <a:spcBef>
                  <a:spcPct val="0"/>
                </a:spcBef>
                <a:buClrTx/>
                <a:buSzTx/>
                <a:buFontTx/>
                <a:buNone/>
              </a:pPr>
              <a:t>82</a:t>
            </a:fld>
            <a:endParaRPr lang="en-US" altLang="en-US" sz="1400"/>
          </a:p>
        </p:txBody>
      </p:sp>
      <p:sp>
        <p:nvSpPr>
          <p:cNvPr id="60419" name="Rectangle 2">
            <a:extLst>
              <a:ext uri="{FF2B5EF4-FFF2-40B4-BE49-F238E27FC236}">
                <a16:creationId xmlns:a16="http://schemas.microsoft.com/office/drawing/2014/main" id="{1C1A4B00-A573-474F-AA4F-B63340231428}"/>
              </a:ext>
            </a:extLst>
          </p:cNvPr>
          <p:cNvSpPr>
            <a:spLocks noGrp="1" noChangeArrowheads="1"/>
          </p:cNvSpPr>
          <p:nvPr>
            <p:ph type="title"/>
          </p:nvPr>
        </p:nvSpPr>
        <p:spPr>
          <a:xfrm>
            <a:off x="533400" y="304800"/>
            <a:ext cx="8305800" cy="685800"/>
          </a:xfrm>
        </p:spPr>
        <p:txBody>
          <a:bodyPr/>
          <a:lstStyle/>
          <a:p>
            <a:r>
              <a:rPr lang="en-US" altLang="en-US"/>
              <a:t>System Design</a:t>
            </a:r>
            <a:r>
              <a:rPr lang="en-US" altLang="en-US" b="1">
                <a:latin typeface="Courier" charset="0"/>
              </a:rPr>
              <a:t> </a:t>
            </a:r>
          </a:p>
        </p:txBody>
      </p:sp>
      <p:sp>
        <p:nvSpPr>
          <p:cNvPr id="60420" name="Rectangle 3">
            <a:extLst>
              <a:ext uri="{FF2B5EF4-FFF2-40B4-BE49-F238E27FC236}">
                <a16:creationId xmlns:a16="http://schemas.microsoft.com/office/drawing/2014/main" id="{1C1C6D52-81A6-4BF2-ACF2-A216986A4B39}"/>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0421" name="Object 4">
            <a:extLst>
              <a:ext uri="{FF2B5EF4-FFF2-40B4-BE49-F238E27FC236}">
                <a16:creationId xmlns:a16="http://schemas.microsoft.com/office/drawing/2014/main" id="{4030382E-5206-4423-BAB6-76AE0727A907}"/>
              </a:ext>
            </a:extLst>
          </p:cNvPr>
          <p:cNvGraphicFramePr>
            <a:graphicFrameLocks noChangeAspect="1"/>
          </p:cNvGraphicFramePr>
          <p:nvPr/>
        </p:nvGraphicFramePr>
        <p:xfrm>
          <a:off x="304800" y="1066800"/>
          <a:ext cx="8534400" cy="5359400"/>
        </p:xfrm>
        <a:graphic>
          <a:graphicData uri="http://schemas.openxmlformats.org/presentationml/2006/ole">
            <mc:AlternateContent xmlns:mc="http://schemas.openxmlformats.org/markup-compatibility/2006">
              <mc:Choice xmlns:v="urn:schemas-microsoft-com:vml" Requires="v">
                <p:oleObj spid="_x0000_s14340"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1" name="Text Box 5">
            <a:extLst>
              <a:ext uri="{FF2B5EF4-FFF2-40B4-BE49-F238E27FC236}">
                <a16:creationId xmlns:a16="http://schemas.microsoft.com/office/drawing/2014/main" id="{96F2E269-5E59-42B5-8A3D-E2E5967BB43F}"/>
              </a:ext>
            </a:extLst>
          </p:cNvPr>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The process of designing the system’s components. </a:t>
            </a:r>
          </a:p>
        </p:txBody>
      </p:sp>
      <p:sp>
        <p:nvSpPr>
          <p:cNvPr id="265222" name="Text Box 6">
            <a:extLst>
              <a:ext uri="{FF2B5EF4-FFF2-40B4-BE49-F238E27FC236}">
                <a16:creationId xmlns:a16="http://schemas.microsoft.com/office/drawing/2014/main" id="{69AAC5C9-2520-4A19-9F79-A21876257D68}"/>
              </a:ext>
            </a:extLst>
          </p:cNvPr>
          <p:cNvSpPr txBox="1">
            <a:spLocks noChangeArrowheads="1"/>
          </p:cNvSpPr>
          <p:nvPr/>
        </p:nvSpPr>
        <p:spPr bwMode="auto">
          <a:xfrm>
            <a:off x="228600" y="4800600"/>
            <a:ext cx="4800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Courier New" panose="02070309020205020404" pitchFamily="49" charset="0"/>
              </a:rPr>
              <a:t>This phase involves the use of many levels of abstraction to decompose the problem into manageable components, identify classes and interfaces, and establish relationships among the classes and interfaces.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2"/>
                                        </p:tgtEl>
                                        <p:attrNameLst>
                                          <p:attrName>style.visibility</p:attrName>
                                        </p:attrNameLst>
                                      </p:cBhvr>
                                      <p:to>
                                        <p:strVal val="visible"/>
                                      </p:to>
                                    </p:set>
                                    <p:anim calcmode="lin" valueType="num">
                                      <p:cBhvr additive="base">
                                        <p:cTn id="13" dur="500" fill="hold"/>
                                        <p:tgtEl>
                                          <p:spTgt spid="265222"/>
                                        </p:tgtEl>
                                        <p:attrNameLst>
                                          <p:attrName>ppt_x</p:attrName>
                                        </p:attrNameLst>
                                      </p:cBhvr>
                                      <p:tavLst>
                                        <p:tav tm="0">
                                          <p:val>
                                            <p:strVal val="0-#ppt_w/2"/>
                                          </p:val>
                                        </p:tav>
                                        <p:tav tm="100000">
                                          <p:val>
                                            <p:strVal val="#ppt_x"/>
                                          </p:val>
                                        </p:tav>
                                      </p:tavLst>
                                    </p:anim>
                                    <p:anim calcmode="lin" valueType="num">
                                      <p:cBhvr additive="base">
                                        <p:cTn id="1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28CC525E-17D3-4AE2-B9F3-62D213EAE5B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1C0E5D-2702-42C2-95BE-6A29CBB934D1}" type="slidenum">
              <a:rPr lang="en-US" altLang="en-US" sz="1400"/>
              <a:pPr>
                <a:spcBef>
                  <a:spcPct val="0"/>
                </a:spcBef>
                <a:buClrTx/>
                <a:buSzTx/>
                <a:buFontTx/>
                <a:buNone/>
              </a:pPr>
              <a:t>83</a:t>
            </a:fld>
            <a:endParaRPr lang="en-US" altLang="en-US" sz="1400"/>
          </a:p>
        </p:txBody>
      </p:sp>
      <p:sp>
        <p:nvSpPr>
          <p:cNvPr id="61443" name="Rectangle 2">
            <a:extLst>
              <a:ext uri="{FF2B5EF4-FFF2-40B4-BE49-F238E27FC236}">
                <a16:creationId xmlns:a16="http://schemas.microsoft.com/office/drawing/2014/main" id="{2591001B-2475-4111-94E8-06989D81F6CC}"/>
              </a:ext>
            </a:extLst>
          </p:cNvPr>
          <p:cNvSpPr>
            <a:spLocks noGrp="1" noChangeArrowheads="1"/>
          </p:cNvSpPr>
          <p:nvPr>
            <p:ph type="title"/>
          </p:nvPr>
        </p:nvSpPr>
        <p:spPr>
          <a:xfrm>
            <a:off x="533400" y="304800"/>
            <a:ext cx="8305800" cy="685800"/>
          </a:xfrm>
        </p:spPr>
        <p:txBody>
          <a:bodyPr/>
          <a:lstStyle/>
          <a:p>
            <a:r>
              <a:rPr lang="en-US" altLang="en-US"/>
              <a:t>IPO</a:t>
            </a:r>
            <a:r>
              <a:rPr lang="en-US" altLang="en-US" b="1">
                <a:latin typeface="Courier" charset="0"/>
              </a:rPr>
              <a:t> </a:t>
            </a:r>
          </a:p>
        </p:txBody>
      </p:sp>
      <p:sp>
        <p:nvSpPr>
          <p:cNvPr id="61444" name="Rectangle 3">
            <a:extLst>
              <a:ext uri="{FF2B5EF4-FFF2-40B4-BE49-F238E27FC236}">
                <a16:creationId xmlns:a16="http://schemas.microsoft.com/office/drawing/2014/main" id="{D3D8AD83-E193-4455-9400-9EBEB8F6225D}"/>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1445" name="Object 4">
            <a:extLst>
              <a:ext uri="{FF2B5EF4-FFF2-40B4-BE49-F238E27FC236}">
                <a16:creationId xmlns:a16="http://schemas.microsoft.com/office/drawing/2014/main" id="{8BB32AAD-479D-42D3-9E9A-94A850F34EFE}"/>
              </a:ext>
            </a:extLst>
          </p:cNvPr>
          <p:cNvGraphicFramePr>
            <a:graphicFrameLocks noChangeAspect="1"/>
          </p:cNvGraphicFramePr>
          <p:nvPr/>
        </p:nvGraphicFramePr>
        <p:xfrm>
          <a:off x="309563" y="1047750"/>
          <a:ext cx="8534400" cy="5359400"/>
        </p:xfrm>
        <a:graphic>
          <a:graphicData uri="http://schemas.openxmlformats.org/presentationml/2006/ole">
            <mc:AlternateContent xmlns:mc="http://schemas.openxmlformats.org/markup-compatibility/2006">
              <mc:Choice xmlns:v="urn:schemas-microsoft-com:vml" Requires="v">
                <p:oleObj spid="_x0000_s15364"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04775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5" name="Text Box 5">
            <a:extLst>
              <a:ext uri="{FF2B5EF4-FFF2-40B4-BE49-F238E27FC236}">
                <a16:creationId xmlns:a16="http://schemas.microsoft.com/office/drawing/2014/main" id="{63390BE7-67F0-4227-9EEC-8DB7DBF37FA6}"/>
              </a:ext>
            </a:extLst>
          </p:cNvPr>
          <p:cNvSpPr txBox="1">
            <a:spLocks noChangeArrowheads="1"/>
          </p:cNvSpPr>
          <p:nvPr/>
        </p:nvSpPr>
        <p:spPr bwMode="auto">
          <a:xfrm>
            <a:off x="228600" y="4800600"/>
            <a:ext cx="480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The essence of system analysis and design is input, process, and output. This is called </a:t>
            </a:r>
            <a:r>
              <a:rPr lang="en-US" altLang="en-US" sz="1600" i="1"/>
              <a:t>IPO</a:t>
            </a:r>
            <a:r>
              <a:rPr lang="en-US" altLang="en-US" sz="16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0-#ppt_w/2"/>
                                          </p:val>
                                        </p:tav>
                                        <p:tav tm="100000">
                                          <p:val>
                                            <p:strVal val="#ppt_x"/>
                                          </p:val>
                                        </p:tav>
                                      </p:tavLst>
                                    </p:anim>
                                    <p:anim calcmode="lin" valueType="num">
                                      <p:cBhvr additive="base">
                                        <p:cTn id="8"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4D829037-3CE4-4249-9581-5388DA2C98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3CCA48-92A2-4033-83AD-2C3AF32E3415}" type="slidenum">
              <a:rPr lang="en-US" altLang="en-US" sz="1400"/>
              <a:pPr>
                <a:spcBef>
                  <a:spcPct val="0"/>
                </a:spcBef>
                <a:buClrTx/>
                <a:buSzTx/>
                <a:buFontTx/>
                <a:buNone/>
              </a:pPr>
              <a:t>84</a:t>
            </a:fld>
            <a:endParaRPr lang="en-US" altLang="en-US" sz="1400"/>
          </a:p>
        </p:txBody>
      </p:sp>
      <p:sp>
        <p:nvSpPr>
          <p:cNvPr id="62467" name="Rectangle 2">
            <a:extLst>
              <a:ext uri="{FF2B5EF4-FFF2-40B4-BE49-F238E27FC236}">
                <a16:creationId xmlns:a16="http://schemas.microsoft.com/office/drawing/2014/main" id="{40F28C95-52CC-46A4-A99F-FCA0D3E1B03C}"/>
              </a:ext>
            </a:extLst>
          </p:cNvPr>
          <p:cNvSpPr>
            <a:spLocks noGrp="1" noChangeArrowheads="1"/>
          </p:cNvSpPr>
          <p:nvPr>
            <p:ph type="title"/>
          </p:nvPr>
        </p:nvSpPr>
        <p:spPr>
          <a:xfrm>
            <a:off x="533400" y="304800"/>
            <a:ext cx="8305800" cy="685800"/>
          </a:xfrm>
        </p:spPr>
        <p:txBody>
          <a:bodyPr/>
          <a:lstStyle/>
          <a:p>
            <a:r>
              <a:rPr lang="en-US" altLang="en-US"/>
              <a:t>Implementation</a:t>
            </a:r>
            <a:r>
              <a:rPr lang="en-US" altLang="en-US" b="1">
                <a:latin typeface="Courier" charset="0"/>
              </a:rPr>
              <a:t> </a:t>
            </a:r>
          </a:p>
        </p:txBody>
      </p:sp>
      <p:sp>
        <p:nvSpPr>
          <p:cNvPr id="62468" name="Rectangle 3">
            <a:extLst>
              <a:ext uri="{FF2B5EF4-FFF2-40B4-BE49-F238E27FC236}">
                <a16:creationId xmlns:a16="http://schemas.microsoft.com/office/drawing/2014/main" id="{8ACAC862-4528-40D4-B312-8F0C4A47F921}"/>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2469" name="Object 4">
            <a:extLst>
              <a:ext uri="{FF2B5EF4-FFF2-40B4-BE49-F238E27FC236}">
                <a16:creationId xmlns:a16="http://schemas.microsoft.com/office/drawing/2014/main" id="{FFDFA535-6ED9-4DD4-A3E3-022DB92B1216}"/>
              </a:ext>
            </a:extLst>
          </p:cNvPr>
          <p:cNvGraphicFramePr>
            <a:graphicFrameLocks noChangeAspect="1"/>
          </p:cNvGraphicFramePr>
          <p:nvPr/>
        </p:nvGraphicFramePr>
        <p:xfrm>
          <a:off x="304800" y="990600"/>
          <a:ext cx="8610600" cy="5407025"/>
        </p:xfrm>
        <a:graphic>
          <a:graphicData uri="http://schemas.openxmlformats.org/presentationml/2006/ole">
            <mc:AlternateContent xmlns:mc="http://schemas.openxmlformats.org/markup-compatibility/2006">
              <mc:Choice xmlns:v="urn:schemas-microsoft-com:vml" Requires="v">
                <p:oleObj spid="_x0000_s16388"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610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7269" name="Text Box 5">
            <a:extLst>
              <a:ext uri="{FF2B5EF4-FFF2-40B4-BE49-F238E27FC236}">
                <a16:creationId xmlns:a16="http://schemas.microsoft.com/office/drawing/2014/main" id="{98E9A80D-5F18-4984-A340-E21BFDB6DC55}"/>
              </a:ext>
            </a:extLst>
          </p:cNvPr>
          <p:cNvSpPr txBox="1">
            <a:spLocks noChangeArrowheads="1"/>
          </p:cNvSpPr>
          <p:nvPr/>
        </p:nvSpPr>
        <p:spPr bwMode="auto">
          <a:xfrm>
            <a:off x="4648200" y="1219200"/>
            <a:ext cx="4495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The process of translating the system design into programs. Separate programs are written for each component and put to work together. </a:t>
            </a:r>
          </a:p>
        </p:txBody>
      </p:sp>
      <p:sp>
        <p:nvSpPr>
          <p:cNvPr id="267270" name="Text Box 6">
            <a:extLst>
              <a:ext uri="{FF2B5EF4-FFF2-40B4-BE49-F238E27FC236}">
                <a16:creationId xmlns:a16="http://schemas.microsoft.com/office/drawing/2014/main" id="{39B2782C-5F7A-4AF0-8E85-70E60B62B705}"/>
              </a:ext>
            </a:extLst>
          </p:cNvPr>
          <p:cNvSpPr txBox="1">
            <a:spLocks noChangeArrowheads="1"/>
          </p:cNvSpPr>
          <p:nvPr/>
        </p:nvSpPr>
        <p:spPr bwMode="auto">
          <a:xfrm>
            <a:off x="381000" y="44196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This phase requires the use of a programming language like Java. The implementation involves coding, testing, and debugging.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 calcmode="lin" valueType="num">
                                      <p:cBhvr additive="base">
                                        <p:cTn id="7" dur="500" fill="hold"/>
                                        <p:tgtEl>
                                          <p:spTgt spid="267269"/>
                                        </p:tgtEl>
                                        <p:attrNameLst>
                                          <p:attrName>ppt_x</p:attrName>
                                        </p:attrNameLst>
                                      </p:cBhvr>
                                      <p:tavLst>
                                        <p:tav tm="0">
                                          <p:val>
                                            <p:strVal val="0-#ppt_w/2"/>
                                          </p:val>
                                        </p:tav>
                                        <p:tav tm="100000">
                                          <p:val>
                                            <p:strVal val="#ppt_x"/>
                                          </p:val>
                                        </p:tav>
                                      </p:tavLst>
                                    </p:anim>
                                    <p:anim calcmode="lin" valueType="num">
                                      <p:cBhvr additive="base">
                                        <p:cTn id="8"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70"/>
                                        </p:tgtEl>
                                        <p:attrNameLst>
                                          <p:attrName>style.visibility</p:attrName>
                                        </p:attrNameLst>
                                      </p:cBhvr>
                                      <p:to>
                                        <p:strVal val="visible"/>
                                      </p:to>
                                    </p:set>
                                    <p:anim calcmode="lin" valueType="num">
                                      <p:cBhvr additive="base">
                                        <p:cTn id="13" dur="500" fill="hold"/>
                                        <p:tgtEl>
                                          <p:spTgt spid="267270"/>
                                        </p:tgtEl>
                                        <p:attrNameLst>
                                          <p:attrName>ppt_x</p:attrName>
                                        </p:attrNameLst>
                                      </p:cBhvr>
                                      <p:tavLst>
                                        <p:tav tm="0">
                                          <p:val>
                                            <p:strVal val="0-#ppt_w/2"/>
                                          </p:val>
                                        </p:tav>
                                        <p:tav tm="100000">
                                          <p:val>
                                            <p:strVal val="#ppt_x"/>
                                          </p:val>
                                        </p:tav>
                                      </p:tavLst>
                                    </p:anim>
                                    <p:anim calcmode="lin" valueType="num">
                                      <p:cBhvr additive="base">
                                        <p:cTn id="14"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4FD5BC2A-3687-4404-87C4-014A48AE69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0EAF1C-E65E-47F3-B119-0EE05D20394D}" type="slidenum">
              <a:rPr lang="en-US" altLang="en-US" sz="1400"/>
              <a:pPr>
                <a:spcBef>
                  <a:spcPct val="0"/>
                </a:spcBef>
                <a:buClrTx/>
                <a:buSzTx/>
                <a:buFontTx/>
                <a:buNone/>
              </a:pPr>
              <a:t>85</a:t>
            </a:fld>
            <a:endParaRPr lang="en-US" altLang="en-US" sz="1400"/>
          </a:p>
        </p:txBody>
      </p:sp>
      <p:sp>
        <p:nvSpPr>
          <p:cNvPr id="63491" name="Rectangle 2">
            <a:extLst>
              <a:ext uri="{FF2B5EF4-FFF2-40B4-BE49-F238E27FC236}">
                <a16:creationId xmlns:a16="http://schemas.microsoft.com/office/drawing/2014/main" id="{C1AF6F01-6A47-48D9-837A-A32CCE562DED}"/>
              </a:ext>
            </a:extLst>
          </p:cNvPr>
          <p:cNvSpPr>
            <a:spLocks noGrp="1" noChangeArrowheads="1"/>
          </p:cNvSpPr>
          <p:nvPr>
            <p:ph type="title"/>
          </p:nvPr>
        </p:nvSpPr>
        <p:spPr>
          <a:xfrm>
            <a:off x="533400" y="304800"/>
            <a:ext cx="8305800" cy="685800"/>
          </a:xfrm>
        </p:spPr>
        <p:txBody>
          <a:bodyPr/>
          <a:lstStyle/>
          <a:p>
            <a:r>
              <a:rPr lang="en-US" altLang="en-US"/>
              <a:t>Testing</a:t>
            </a:r>
            <a:r>
              <a:rPr lang="en-US" altLang="en-US" b="1">
                <a:latin typeface="Courier" charset="0"/>
              </a:rPr>
              <a:t> </a:t>
            </a:r>
          </a:p>
        </p:txBody>
      </p:sp>
      <p:sp>
        <p:nvSpPr>
          <p:cNvPr id="63492" name="Rectangle 3">
            <a:extLst>
              <a:ext uri="{FF2B5EF4-FFF2-40B4-BE49-F238E27FC236}">
                <a16:creationId xmlns:a16="http://schemas.microsoft.com/office/drawing/2014/main" id="{23B3AF5D-82C5-4D38-B4A8-18C5E287548B}"/>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3493" name="Object 4">
            <a:extLst>
              <a:ext uri="{FF2B5EF4-FFF2-40B4-BE49-F238E27FC236}">
                <a16:creationId xmlns:a16="http://schemas.microsoft.com/office/drawing/2014/main" id="{463762CD-5A15-4446-A43D-CF0EDDC88FF0}"/>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17412"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8293" name="Text Box 5">
            <a:extLst>
              <a:ext uri="{FF2B5EF4-FFF2-40B4-BE49-F238E27FC236}">
                <a16:creationId xmlns:a16="http://schemas.microsoft.com/office/drawing/2014/main" id="{FAA507C3-D93E-4945-A147-BB8068299A47}"/>
              </a:ext>
            </a:extLst>
          </p:cNvPr>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Ensures that the code meets the requirements specification and weeds out bugs. </a:t>
            </a:r>
            <a:endParaRPr lang="en-US" altLang="en-US" sz="2400">
              <a:latin typeface="Courier New" panose="02070309020205020404" pitchFamily="49" charset="0"/>
              <a:cs typeface="Courier New" panose="02070309020205020404" pitchFamily="49" charset="0"/>
            </a:endParaRPr>
          </a:p>
        </p:txBody>
      </p:sp>
      <p:sp>
        <p:nvSpPr>
          <p:cNvPr id="268294" name="Text Box 6">
            <a:extLst>
              <a:ext uri="{FF2B5EF4-FFF2-40B4-BE49-F238E27FC236}">
                <a16:creationId xmlns:a16="http://schemas.microsoft.com/office/drawing/2014/main" id="{945DC004-9318-4D66-B0EE-22C94B02AA35}"/>
              </a:ext>
            </a:extLst>
          </p:cNvPr>
          <p:cNvSpPr txBox="1">
            <a:spLocks noChangeArrowheads="1"/>
          </p:cNvSpPr>
          <p:nvPr/>
        </p:nvSpPr>
        <p:spPr bwMode="auto">
          <a:xfrm>
            <a:off x="228600" y="43434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An independent team of software engineers not involved in the design and implementation of the project usually conducts such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294"/>
                                        </p:tgtEl>
                                        <p:attrNameLst>
                                          <p:attrName>style.visibility</p:attrName>
                                        </p:attrNameLst>
                                      </p:cBhvr>
                                      <p:to>
                                        <p:strVal val="visible"/>
                                      </p:to>
                                    </p:set>
                                    <p:anim calcmode="lin" valueType="num">
                                      <p:cBhvr additive="base">
                                        <p:cTn id="13" dur="500" fill="hold"/>
                                        <p:tgtEl>
                                          <p:spTgt spid="268294"/>
                                        </p:tgtEl>
                                        <p:attrNameLst>
                                          <p:attrName>ppt_x</p:attrName>
                                        </p:attrNameLst>
                                      </p:cBhvr>
                                      <p:tavLst>
                                        <p:tav tm="0">
                                          <p:val>
                                            <p:strVal val="0-#ppt_w/2"/>
                                          </p:val>
                                        </p:tav>
                                        <p:tav tm="100000">
                                          <p:val>
                                            <p:strVal val="#ppt_x"/>
                                          </p:val>
                                        </p:tav>
                                      </p:tavLst>
                                    </p:anim>
                                    <p:anim calcmode="lin" valueType="num">
                                      <p:cBhvr additive="base">
                                        <p:cTn id="14" dur="500" fill="hold"/>
                                        <p:tgtEl>
                                          <p:spTgt spid="268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A104918B-00CA-4B8B-9AF9-D24EEDF20F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9E7FA5-3B25-46EC-B28A-77F45633C3CE}" type="slidenum">
              <a:rPr lang="en-US" altLang="en-US" sz="1400"/>
              <a:pPr>
                <a:spcBef>
                  <a:spcPct val="0"/>
                </a:spcBef>
                <a:buClrTx/>
                <a:buSzTx/>
                <a:buFontTx/>
                <a:buNone/>
              </a:pPr>
              <a:t>86</a:t>
            </a:fld>
            <a:endParaRPr lang="en-US" altLang="en-US" sz="1400"/>
          </a:p>
        </p:txBody>
      </p:sp>
      <p:sp>
        <p:nvSpPr>
          <p:cNvPr id="64515" name="Rectangle 2">
            <a:extLst>
              <a:ext uri="{FF2B5EF4-FFF2-40B4-BE49-F238E27FC236}">
                <a16:creationId xmlns:a16="http://schemas.microsoft.com/office/drawing/2014/main" id="{7076FE51-D093-4B3C-A5CB-D0051E6EB0D9}"/>
              </a:ext>
            </a:extLst>
          </p:cNvPr>
          <p:cNvSpPr>
            <a:spLocks noGrp="1" noChangeArrowheads="1"/>
          </p:cNvSpPr>
          <p:nvPr>
            <p:ph type="title"/>
          </p:nvPr>
        </p:nvSpPr>
        <p:spPr>
          <a:xfrm>
            <a:off x="533400" y="304800"/>
            <a:ext cx="8305800" cy="685800"/>
          </a:xfrm>
        </p:spPr>
        <p:txBody>
          <a:bodyPr/>
          <a:lstStyle/>
          <a:p>
            <a:r>
              <a:rPr lang="en-US" altLang="en-US"/>
              <a:t>Deployment</a:t>
            </a:r>
            <a:r>
              <a:rPr lang="en-US" altLang="en-US" b="1">
                <a:latin typeface="Courier" charset="0"/>
              </a:rPr>
              <a:t> </a:t>
            </a:r>
          </a:p>
        </p:txBody>
      </p:sp>
      <p:sp>
        <p:nvSpPr>
          <p:cNvPr id="64516" name="Rectangle 3">
            <a:extLst>
              <a:ext uri="{FF2B5EF4-FFF2-40B4-BE49-F238E27FC236}">
                <a16:creationId xmlns:a16="http://schemas.microsoft.com/office/drawing/2014/main" id="{B1567E16-75DE-4EB2-957D-7988B650BA75}"/>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4517" name="Object 4">
            <a:extLst>
              <a:ext uri="{FF2B5EF4-FFF2-40B4-BE49-F238E27FC236}">
                <a16:creationId xmlns:a16="http://schemas.microsoft.com/office/drawing/2014/main" id="{380E66CE-C38B-4150-91BF-6C571A89805F}"/>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18436"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7" name="Text Box 5">
            <a:extLst>
              <a:ext uri="{FF2B5EF4-FFF2-40B4-BE49-F238E27FC236}">
                <a16:creationId xmlns:a16="http://schemas.microsoft.com/office/drawing/2014/main" id="{43CBDA30-5356-483B-A7E2-7FB5A0F06991}"/>
              </a:ext>
            </a:extLst>
          </p:cNvPr>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Deployment makes the project available for use. </a:t>
            </a:r>
          </a:p>
        </p:txBody>
      </p:sp>
      <p:sp>
        <p:nvSpPr>
          <p:cNvPr id="269318" name="Text Box 6">
            <a:extLst>
              <a:ext uri="{FF2B5EF4-FFF2-40B4-BE49-F238E27FC236}">
                <a16:creationId xmlns:a16="http://schemas.microsoft.com/office/drawing/2014/main" id="{B2F463DF-3A65-4D53-A714-24464F5D992D}"/>
              </a:ext>
            </a:extLst>
          </p:cNvPr>
          <p:cNvSpPr txBox="1">
            <a:spLocks noChangeArrowheads="1"/>
          </p:cNvSpPr>
          <p:nvPr/>
        </p:nvSpPr>
        <p:spPr bwMode="auto">
          <a:xfrm>
            <a:off x="228600" y="4735513"/>
            <a:ext cx="4648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For a Java program, this means installing it on a desktop or on the Web.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8"/>
                                        </p:tgtEl>
                                        <p:attrNameLst>
                                          <p:attrName>style.visibility</p:attrName>
                                        </p:attrNameLst>
                                      </p:cBhvr>
                                      <p:to>
                                        <p:strVal val="visible"/>
                                      </p:to>
                                    </p:set>
                                    <p:anim calcmode="lin" valueType="num">
                                      <p:cBhvr additive="base">
                                        <p:cTn id="13" dur="500" fill="hold"/>
                                        <p:tgtEl>
                                          <p:spTgt spid="269318"/>
                                        </p:tgtEl>
                                        <p:attrNameLst>
                                          <p:attrName>ppt_x</p:attrName>
                                        </p:attrNameLst>
                                      </p:cBhvr>
                                      <p:tavLst>
                                        <p:tav tm="0">
                                          <p:val>
                                            <p:strVal val="0-#ppt_w/2"/>
                                          </p:val>
                                        </p:tav>
                                        <p:tav tm="100000">
                                          <p:val>
                                            <p:strVal val="#ppt_x"/>
                                          </p:val>
                                        </p:tav>
                                      </p:tavLst>
                                    </p:anim>
                                    <p:anim calcmode="lin" valueType="num">
                                      <p:cBhvr additive="base">
                                        <p:cTn id="14"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9F9181EE-6679-4833-8DF8-BEC6A5825FF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2858E2-8200-4D01-98F4-E9170F5B9327}" type="slidenum">
              <a:rPr lang="en-US" altLang="en-US" sz="1400"/>
              <a:pPr>
                <a:spcBef>
                  <a:spcPct val="0"/>
                </a:spcBef>
                <a:buClrTx/>
                <a:buSzTx/>
                <a:buFontTx/>
                <a:buNone/>
              </a:pPr>
              <a:t>87</a:t>
            </a:fld>
            <a:endParaRPr lang="en-US" altLang="en-US" sz="1400"/>
          </a:p>
        </p:txBody>
      </p:sp>
      <p:sp>
        <p:nvSpPr>
          <p:cNvPr id="65539" name="Rectangle 2">
            <a:extLst>
              <a:ext uri="{FF2B5EF4-FFF2-40B4-BE49-F238E27FC236}">
                <a16:creationId xmlns:a16="http://schemas.microsoft.com/office/drawing/2014/main" id="{E2D30059-4106-4BA4-95E5-9044CAEB640F}"/>
              </a:ext>
            </a:extLst>
          </p:cNvPr>
          <p:cNvSpPr>
            <a:spLocks noGrp="1" noChangeArrowheads="1"/>
          </p:cNvSpPr>
          <p:nvPr>
            <p:ph type="title"/>
          </p:nvPr>
        </p:nvSpPr>
        <p:spPr>
          <a:xfrm>
            <a:off x="533400" y="304800"/>
            <a:ext cx="8305800" cy="685800"/>
          </a:xfrm>
        </p:spPr>
        <p:txBody>
          <a:bodyPr/>
          <a:lstStyle/>
          <a:p>
            <a:r>
              <a:rPr lang="en-US" altLang="en-US"/>
              <a:t>Maintenance</a:t>
            </a:r>
            <a:r>
              <a:rPr lang="en-US" altLang="en-US" b="1">
                <a:latin typeface="Courier" charset="0"/>
              </a:rPr>
              <a:t> </a:t>
            </a:r>
          </a:p>
        </p:txBody>
      </p:sp>
      <p:sp>
        <p:nvSpPr>
          <p:cNvPr id="65540" name="Rectangle 3">
            <a:extLst>
              <a:ext uri="{FF2B5EF4-FFF2-40B4-BE49-F238E27FC236}">
                <a16:creationId xmlns:a16="http://schemas.microsoft.com/office/drawing/2014/main" id="{F263FD50-9F3F-4533-A3EB-FDBB84527497}"/>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5541" name="Object 4">
            <a:extLst>
              <a:ext uri="{FF2B5EF4-FFF2-40B4-BE49-F238E27FC236}">
                <a16:creationId xmlns:a16="http://schemas.microsoft.com/office/drawing/2014/main" id="{31F595B3-6E09-40DE-B230-C0E28B4544AD}"/>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19460"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0341" name="Text Box 5">
            <a:extLst>
              <a:ext uri="{FF2B5EF4-FFF2-40B4-BE49-F238E27FC236}">
                <a16:creationId xmlns:a16="http://schemas.microsoft.com/office/drawing/2014/main" id="{B5046D2C-17CA-4ABB-A8EF-084A7A6D2F70}"/>
              </a:ext>
            </a:extLst>
          </p:cNvPr>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Maintenance is concerned with changing and improving the product. </a:t>
            </a:r>
          </a:p>
        </p:txBody>
      </p:sp>
      <p:sp>
        <p:nvSpPr>
          <p:cNvPr id="270342" name="Text Box 6">
            <a:extLst>
              <a:ext uri="{FF2B5EF4-FFF2-40B4-BE49-F238E27FC236}">
                <a16:creationId xmlns:a16="http://schemas.microsoft.com/office/drawing/2014/main" id="{25DFC095-12A6-4266-BEBD-B66DDE548A1B}"/>
              </a:ext>
            </a:extLst>
          </p:cNvPr>
          <p:cNvSpPr txBox="1">
            <a:spLocks noChangeArrowheads="1"/>
          </p:cNvSpPr>
          <p:nvPr/>
        </p:nvSpPr>
        <p:spPr bwMode="auto">
          <a:xfrm>
            <a:off x="228600" y="4343400"/>
            <a:ext cx="5638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A software product must continue to perform and improve in a changing environment. This requires periodic upgrades of the product to fix newly discovered bugs and incorporate changes.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0-#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42"/>
                                        </p:tgtEl>
                                        <p:attrNameLst>
                                          <p:attrName>style.visibility</p:attrName>
                                        </p:attrNameLst>
                                      </p:cBhvr>
                                      <p:to>
                                        <p:strVal val="visible"/>
                                      </p:to>
                                    </p:set>
                                    <p:anim calcmode="lin" valueType="num">
                                      <p:cBhvr additive="base">
                                        <p:cTn id="13" dur="500" fill="hold"/>
                                        <p:tgtEl>
                                          <p:spTgt spid="270342"/>
                                        </p:tgtEl>
                                        <p:attrNameLst>
                                          <p:attrName>ppt_x</p:attrName>
                                        </p:attrNameLst>
                                      </p:cBhvr>
                                      <p:tavLst>
                                        <p:tav tm="0">
                                          <p:val>
                                            <p:strVal val="0-#ppt_w/2"/>
                                          </p:val>
                                        </p:tav>
                                        <p:tav tm="100000">
                                          <p:val>
                                            <p:strVal val="#ppt_x"/>
                                          </p:val>
                                        </p:tav>
                                      </p:tavLst>
                                    </p:anim>
                                    <p:anim calcmode="lin" valueType="num">
                                      <p:cBhvr additive="base">
                                        <p:cTn id="14" dur="500" fill="hold"/>
                                        <p:tgtEl>
                                          <p:spTgt spid="270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utoUpdateAnimBg="0"/>
      <p:bldP spid="27034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0A5C78F6-3871-4CAE-8F65-6F7E5AEBBE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D3FBA3-6039-4D4B-98E2-9C2B66BA3D33}" type="slidenum">
              <a:rPr lang="en-US" altLang="en-US" sz="1400"/>
              <a:pPr>
                <a:spcBef>
                  <a:spcPct val="0"/>
                </a:spcBef>
                <a:buClrTx/>
                <a:buSzTx/>
                <a:buFontTx/>
                <a:buNone/>
              </a:pPr>
              <a:t>88</a:t>
            </a:fld>
            <a:endParaRPr lang="en-US" altLang="en-US" sz="1400"/>
          </a:p>
        </p:txBody>
      </p:sp>
      <p:sp>
        <p:nvSpPr>
          <p:cNvPr id="66563" name="Rectangle 2">
            <a:extLst>
              <a:ext uri="{FF2B5EF4-FFF2-40B4-BE49-F238E27FC236}">
                <a16:creationId xmlns:a16="http://schemas.microsoft.com/office/drawing/2014/main" id="{BC3BD1C9-CF52-4947-8AA2-EE5BF157904E}"/>
              </a:ext>
            </a:extLst>
          </p:cNvPr>
          <p:cNvSpPr>
            <a:spLocks noGrp="1" noChangeArrowheads="1"/>
          </p:cNvSpPr>
          <p:nvPr>
            <p:ph type="title"/>
          </p:nvPr>
        </p:nvSpPr>
        <p:spPr>
          <a:xfrm>
            <a:off x="685800" y="0"/>
            <a:ext cx="7772400" cy="1428750"/>
          </a:xfrm>
        </p:spPr>
        <p:txBody>
          <a:bodyPr/>
          <a:lstStyle/>
          <a:p>
            <a:r>
              <a:rPr lang="en-US" altLang="en-US"/>
              <a:t>Problem:</a:t>
            </a:r>
            <a:br>
              <a:rPr lang="en-US" altLang="en-US"/>
            </a:br>
            <a:r>
              <a:rPr lang="en-US" altLang="en-US"/>
              <a:t> Computing Loan Payments</a:t>
            </a:r>
            <a:endParaRPr lang="en-US" altLang="en-US" sz="5400"/>
          </a:p>
        </p:txBody>
      </p:sp>
      <p:sp>
        <p:nvSpPr>
          <p:cNvPr id="66564" name="AutoShape 4">
            <a:hlinkClick r:id="rId3" action="ppaction://program" highlightClick="1"/>
            <a:extLst>
              <a:ext uri="{FF2B5EF4-FFF2-40B4-BE49-F238E27FC236}">
                <a16:creationId xmlns:a16="http://schemas.microsoft.com/office/drawing/2014/main" id="{E48C79AA-F48D-4C38-8579-FB6499C0C5D0}"/>
              </a:ext>
            </a:extLst>
          </p:cNvPr>
          <p:cNvSpPr>
            <a:spLocks noChangeArrowheads="1"/>
          </p:cNvSpPr>
          <p:nvPr/>
        </p:nvSpPr>
        <p:spPr bwMode="auto">
          <a:xfrm>
            <a:off x="7105650" y="5872163"/>
            <a:ext cx="692150" cy="376237"/>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66565" name="Text Box 5">
            <a:extLst>
              <a:ext uri="{FF2B5EF4-FFF2-40B4-BE49-F238E27FC236}">
                <a16:creationId xmlns:a16="http://schemas.microsoft.com/office/drawing/2014/main" id="{31203D6E-3713-47F8-8B98-54FAEE5F1C67}"/>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6566" name="Text Box 6">
            <a:extLst>
              <a:ext uri="{FF2B5EF4-FFF2-40B4-BE49-F238E27FC236}">
                <a16:creationId xmlns:a16="http://schemas.microsoft.com/office/drawing/2014/main" id="{67FF7453-8160-4A7F-8A01-305CD21F13CF}"/>
              </a:ext>
            </a:extLst>
          </p:cNvPr>
          <p:cNvSpPr txBox="1">
            <a:spLocks noChangeArrowheads="1"/>
          </p:cNvSpPr>
          <p:nvPr/>
        </p:nvSpPr>
        <p:spPr bwMode="auto">
          <a:xfrm>
            <a:off x="838200" y="1676400"/>
            <a:ext cx="7696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interest rate, number of years, and loan amount, and computes monthly payment and total payment.</a:t>
            </a:r>
            <a:endParaRPr lang="en-US" altLang="en-US" sz="2400"/>
          </a:p>
        </p:txBody>
      </p:sp>
      <p:graphicFrame>
        <p:nvGraphicFramePr>
          <p:cNvPr id="66567" name="Object 7">
            <a:extLst>
              <a:ext uri="{FF2B5EF4-FFF2-40B4-BE49-F238E27FC236}">
                <a16:creationId xmlns:a16="http://schemas.microsoft.com/office/drawing/2014/main" id="{3C8045B8-160B-4815-818C-9BBA19D8F2C3}"/>
              </a:ext>
            </a:extLst>
          </p:cNvPr>
          <p:cNvGraphicFramePr>
            <a:graphicFrameLocks noChangeAspect="1"/>
          </p:cNvGraphicFramePr>
          <p:nvPr/>
        </p:nvGraphicFramePr>
        <p:xfrm>
          <a:off x="231775" y="4043363"/>
          <a:ext cx="8682038" cy="1331912"/>
        </p:xfrm>
        <a:graphic>
          <a:graphicData uri="http://schemas.openxmlformats.org/presentationml/2006/ole">
            <mc:AlternateContent xmlns:mc="http://schemas.openxmlformats.org/markup-compatibility/2006">
              <mc:Choice xmlns:v="urn:schemas-microsoft-com:vml" Requires="v">
                <p:oleObj spid="_x0000_s20484" name="Equation" r:id="rId4" imgW="3695700" imgH="571500" progId="Equation.3">
                  <p:embed/>
                </p:oleObj>
              </mc:Choice>
              <mc:Fallback>
                <p:oleObj name="Equation" r:id="rId4" imgW="3695700" imgH="5715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8" name="Rectangle 9">
            <a:hlinkClick r:id="rId6"/>
            <a:extLst>
              <a:ext uri="{FF2B5EF4-FFF2-40B4-BE49-F238E27FC236}">
                <a16:creationId xmlns:a16="http://schemas.microsoft.com/office/drawing/2014/main" id="{90A463BC-E681-42B5-93FB-BA13992AA194}"/>
              </a:ext>
            </a:extLst>
          </p:cNvPr>
          <p:cNvSpPr>
            <a:spLocks noChangeArrowheads="1"/>
          </p:cNvSpPr>
          <p:nvPr/>
        </p:nvSpPr>
        <p:spPr bwMode="auto">
          <a:xfrm>
            <a:off x="5302250" y="5867400"/>
            <a:ext cx="1727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ComputeLoan</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How would you write the following arithmetic expression?</a:t>
            </a: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1600" dirty="0">
                <a:solidFill>
                  <a:srgbClr val="0070C0"/>
                </a:solidFill>
                <a:latin typeface="Consolas" panose="020B0609020204030204" pitchFamily="49" charset="0"/>
                <a:cs typeface="Calibri" panose="020F0502020204030204" pitchFamily="34" charset="0"/>
              </a:rPr>
              <a:t>(</a:t>
            </a:r>
            <a:r>
              <a:rPr lang="tr-TR" sz="1600" dirty="0">
                <a:solidFill>
                  <a:srgbClr val="0070C0"/>
                </a:solidFill>
                <a:latin typeface="Consolas" panose="020B0609020204030204" pitchFamily="49" charset="0"/>
                <a:cs typeface="Calibri" panose="020F0502020204030204" pitchFamily="34" charset="0"/>
              </a:rPr>
              <a:t>-</a:t>
            </a:r>
            <a:r>
              <a:rPr lang="en-US" sz="1600" dirty="0">
                <a:solidFill>
                  <a:srgbClr val="0070C0"/>
                </a:solidFill>
                <a:latin typeface="Consolas" panose="020B0609020204030204" pitchFamily="49" charset="0"/>
                <a:cs typeface="Calibri" panose="020F0502020204030204" pitchFamily="34" charset="0"/>
              </a:rPr>
              <a:t>b + </a:t>
            </a:r>
            <a:r>
              <a:rPr lang="en-US" sz="1600" dirty="0" err="1">
                <a:solidFill>
                  <a:srgbClr val="0070C0"/>
                </a:solidFill>
                <a:latin typeface="Consolas" panose="020B0609020204030204" pitchFamily="49" charset="0"/>
                <a:cs typeface="Calibri" panose="020F0502020204030204" pitchFamily="34" charset="0"/>
              </a:rPr>
              <a:t>Math.pow</a:t>
            </a:r>
            <a:r>
              <a:rPr lang="en-US" sz="1600" dirty="0">
                <a:solidFill>
                  <a:srgbClr val="0070C0"/>
                </a:solidFill>
                <a:latin typeface="Consolas" panose="020B0609020204030204" pitchFamily="49" charset="0"/>
                <a:cs typeface="Calibri" panose="020F0502020204030204" pitchFamily="34" charset="0"/>
              </a:rPr>
              <a:t>(b * b - 4 * a * c, 0.5)) / (2 * a)</a:t>
            </a:r>
            <a:endParaRPr lang="tr-TR" sz="16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57EE25F-3AA3-499D-9618-06954705F898}"/>
                  </a:ext>
                </a:extLst>
              </p:cNvPr>
              <p:cNvSpPr txBox="1"/>
              <p:nvPr/>
            </p:nvSpPr>
            <p:spPr>
              <a:xfrm>
                <a:off x="1538004" y="2200040"/>
                <a:ext cx="1728225" cy="530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r>
                            <a:rPr lang="tr-TR" b="1" i="1" smtClean="0">
                              <a:latin typeface="Cambria Math" panose="02040503050406030204" pitchFamily="18" charset="0"/>
                            </a:rPr>
                            <m:t>−</m:t>
                          </m:r>
                          <m:r>
                            <a:rPr lang="tr-TR" b="1" i="1" smtClean="0">
                              <a:latin typeface="Cambria Math" panose="02040503050406030204" pitchFamily="18" charset="0"/>
                            </a:rPr>
                            <m:t>𝒃</m:t>
                          </m:r>
                          <m:r>
                            <a:rPr lang="tr-TR" b="1" i="1" smtClean="0">
                              <a:latin typeface="Cambria Math" panose="02040503050406030204" pitchFamily="18" charset="0"/>
                            </a:rPr>
                            <m:t>+</m:t>
                          </m:r>
                          <m:rad>
                            <m:radPr>
                              <m:degHide m:val="on"/>
                              <m:ctrlPr>
                                <a:rPr lang="tr-TR" b="1" i="1" smtClean="0">
                                  <a:latin typeface="Cambria Math" panose="02040503050406030204" pitchFamily="18" charset="0"/>
                                </a:rPr>
                              </m:ctrlPr>
                            </m:radPr>
                            <m:deg/>
                            <m:e>
                              <m:sSup>
                                <m:sSupPr>
                                  <m:ctrlPr>
                                    <a:rPr lang="tr-TR" b="1" i="1" smtClean="0">
                                      <a:latin typeface="Cambria Math" panose="02040503050406030204" pitchFamily="18" charset="0"/>
                                    </a:rPr>
                                  </m:ctrlPr>
                                </m:sSupPr>
                                <m:e>
                                  <m:r>
                                    <a:rPr lang="tr-TR" b="1" i="1" smtClean="0">
                                      <a:latin typeface="Cambria Math" panose="02040503050406030204" pitchFamily="18" charset="0"/>
                                    </a:rPr>
                                    <m:t>𝒃</m:t>
                                  </m:r>
                                </m:e>
                                <m:sup>
                                  <m:r>
                                    <a:rPr lang="tr-TR" b="1" i="1" smtClean="0">
                                      <a:latin typeface="Cambria Math" panose="02040503050406030204" pitchFamily="18" charset="0"/>
                                    </a:rPr>
                                    <m:t>𝟐</m:t>
                                  </m:r>
                                </m:sup>
                              </m:sSup>
                              <m:r>
                                <a:rPr lang="tr-TR" b="1" i="1" smtClean="0">
                                  <a:latin typeface="Cambria Math" panose="02040503050406030204" pitchFamily="18" charset="0"/>
                                </a:rPr>
                                <m:t>−</m:t>
                              </m:r>
                              <m:r>
                                <a:rPr lang="tr-TR" b="1" i="1" smtClean="0">
                                  <a:latin typeface="Cambria Math" panose="02040503050406030204" pitchFamily="18" charset="0"/>
                                </a:rPr>
                                <m:t>𝟒</m:t>
                              </m:r>
                              <m:r>
                                <a:rPr lang="tr-TR" b="1" i="1" smtClean="0">
                                  <a:latin typeface="Cambria Math" panose="02040503050406030204" pitchFamily="18" charset="0"/>
                                </a:rPr>
                                <m:t>𝒂𝒄</m:t>
                              </m:r>
                            </m:e>
                          </m:rad>
                        </m:num>
                        <m:den>
                          <m:r>
                            <a:rPr lang="tr-TR" b="1" i="1" smtClean="0">
                              <a:latin typeface="Cambria Math" panose="02040503050406030204" pitchFamily="18" charset="0"/>
                            </a:rPr>
                            <m:t>𝟐</m:t>
                          </m:r>
                          <m:r>
                            <a:rPr lang="tr-TR" b="1" i="1" smtClean="0">
                              <a:latin typeface="Cambria Math" panose="02040503050406030204" pitchFamily="18" charset="0"/>
                            </a:rPr>
                            <m:t>𝒂</m:t>
                          </m:r>
                        </m:den>
                      </m:f>
                    </m:oMath>
                  </m:oMathPara>
                </a14:m>
                <a:endParaRPr lang="en-US" b="1" dirty="0"/>
              </a:p>
            </p:txBody>
          </p:sp>
        </mc:Choice>
        <mc:Fallback xmlns="">
          <p:sp>
            <p:nvSpPr>
              <p:cNvPr id="5" name="TextBox 4">
                <a:extLst>
                  <a:ext uri="{FF2B5EF4-FFF2-40B4-BE49-F238E27FC236}">
                    <a16:creationId xmlns:a16="http://schemas.microsoft.com/office/drawing/2014/main" id="{257EE25F-3AA3-499D-9618-06954705F898}"/>
                  </a:ext>
                </a:extLst>
              </p:cNvPr>
              <p:cNvSpPr txBox="1">
                <a:spLocks noRot="1" noChangeAspect="1" noMove="1" noResize="1" noEditPoints="1" noAdjustHandles="1" noChangeArrowheads="1" noChangeShapeType="1" noTextEdit="1"/>
              </p:cNvSpPr>
              <p:nvPr/>
            </p:nvSpPr>
            <p:spPr>
              <a:xfrm>
                <a:off x="1538004" y="2200040"/>
                <a:ext cx="1728225" cy="53014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4351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52A53E29-5599-47BA-A334-C7BF262A672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B57DD2-13F6-41A4-995C-DC55B6CC9AB4}" type="slidenum">
              <a:rPr lang="en-US" altLang="en-US" sz="1400"/>
              <a:pPr>
                <a:spcBef>
                  <a:spcPct val="0"/>
                </a:spcBef>
                <a:buClrTx/>
                <a:buSzTx/>
                <a:buFontTx/>
                <a:buNone/>
              </a:pPr>
              <a:t>9</a:t>
            </a:fld>
            <a:endParaRPr lang="en-US" altLang="en-US" sz="1400"/>
          </a:p>
        </p:txBody>
      </p:sp>
      <p:sp>
        <p:nvSpPr>
          <p:cNvPr id="12291" name="Rectangle 2">
            <a:extLst>
              <a:ext uri="{FF2B5EF4-FFF2-40B4-BE49-F238E27FC236}">
                <a16:creationId xmlns:a16="http://schemas.microsoft.com/office/drawing/2014/main" id="{09E17E9D-7F0B-4FA9-80D7-871155FDAACC}"/>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2292" name="Rectangle 3">
            <a:extLst>
              <a:ext uri="{FF2B5EF4-FFF2-40B4-BE49-F238E27FC236}">
                <a16:creationId xmlns:a16="http://schemas.microsoft.com/office/drawing/2014/main" id="{9016088B-1202-4852-BE6C-4820917D97EA}"/>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2293" name="Rectangle 4">
            <a:extLst>
              <a:ext uri="{FF2B5EF4-FFF2-40B4-BE49-F238E27FC236}">
                <a16:creationId xmlns:a16="http://schemas.microsoft.com/office/drawing/2014/main" id="{F27254CD-84D8-4401-9E24-65A1F4C7D1B6}"/>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20</a:t>
            </a:r>
          </a:p>
        </p:txBody>
      </p:sp>
      <p:sp>
        <p:nvSpPr>
          <p:cNvPr id="12294" name="Text Box 5">
            <a:extLst>
              <a:ext uri="{FF2B5EF4-FFF2-40B4-BE49-F238E27FC236}">
                <a16:creationId xmlns:a16="http://schemas.microsoft.com/office/drawing/2014/main" id="{D1FE6EEA-525C-448A-86D6-FE81A9D873F2}"/>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2295" name="Text Box 6">
            <a:extLst>
              <a:ext uri="{FF2B5EF4-FFF2-40B4-BE49-F238E27FC236}">
                <a16:creationId xmlns:a16="http://schemas.microsoft.com/office/drawing/2014/main" id="{32983DE8-9898-45CA-93F9-F125ECA4A46E}"/>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2296" name="Rectangle 7">
            <a:extLst>
              <a:ext uri="{FF2B5EF4-FFF2-40B4-BE49-F238E27FC236}">
                <a16:creationId xmlns:a16="http://schemas.microsoft.com/office/drawing/2014/main" id="{E0105A7E-6F66-437B-AACD-76B6D2E1BCAF}"/>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1256.636</a:t>
            </a:r>
          </a:p>
        </p:txBody>
      </p:sp>
      <p:sp>
        <p:nvSpPr>
          <p:cNvPr id="12297" name="Text Box 8">
            <a:extLst>
              <a:ext uri="{FF2B5EF4-FFF2-40B4-BE49-F238E27FC236}">
                <a16:creationId xmlns:a16="http://schemas.microsoft.com/office/drawing/2014/main" id="{27E56E0F-BC62-4D42-93A1-137D0FE6D917}"/>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2298" name="Rectangle 10">
            <a:extLst>
              <a:ext uri="{FF2B5EF4-FFF2-40B4-BE49-F238E27FC236}">
                <a16:creationId xmlns:a16="http://schemas.microsoft.com/office/drawing/2014/main" id="{9F525C74-08C6-40AF-BF06-D04A814B88E8}"/>
              </a:ext>
            </a:extLst>
          </p:cNvPr>
          <p:cNvSpPr>
            <a:spLocks noChangeArrowheads="1"/>
          </p:cNvSpPr>
          <p:nvPr/>
        </p:nvSpPr>
        <p:spPr bwMode="auto">
          <a:xfrm>
            <a:off x="457200" y="4648200"/>
            <a:ext cx="5105400" cy="5334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12299" name="Picture 12">
            <a:extLst>
              <a:ext uri="{FF2B5EF4-FFF2-40B4-BE49-F238E27FC236}">
                <a16:creationId xmlns:a16="http://schemas.microsoft.com/office/drawing/2014/main" id="{985BA17C-4C22-4910-8EE8-D1A835EA3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0" name="Line 13">
            <a:extLst>
              <a:ext uri="{FF2B5EF4-FFF2-40B4-BE49-F238E27FC236}">
                <a16:creationId xmlns:a16="http://schemas.microsoft.com/office/drawing/2014/main" id="{1EAA548E-50E3-48E9-9D57-33463B55FBE3}"/>
              </a:ext>
            </a:extLst>
          </p:cNvPr>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8" name="AutoShape 14">
            <a:extLst>
              <a:ext uri="{FF2B5EF4-FFF2-40B4-BE49-F238E27FC236}">
                <a16:creationId xmlns:a16="http://schemas.microsoft.com/office/drawing/2014/main" id="{61B573E9-0054-4F0C-96BF-DA7169FBB035}"/>
              </a:ext>
            </a:extLst>
          </p:cNvPr>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sp>
        <p:nvSpPr>
          <p:cNvPr id="12302" name="Rectangle 17">
            <a:extLst>
              <a:ext uri="{FF2B5EF4-FFF2-40B4-BE49-F238E27FC236}">
                <a16:creationId xmlns:a16="http://schemas.microsoft.com/office/drawing/2014/main" id="{3B29ED37-20A1-44AC-B5B9-B2AF8BDE947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C99F548E-CC76-4DB3-9654-7C69E2A7907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95DA70-704A-4CFE-9792-4E7132598DCB}" type="slidenum">
              <a:rPr lang="en-US" altLang="en-US" sz="1400"/>
              <a:pPr>
                <a:spcBef>
                  <a:spcPct val="0"/>
                </a:spcBef>
                <a:buClrTx/>
                <a:buSzTx/>
                <a:buFontTx/>
                <a:buNone/>
              </a:pPr>
              <a:t>90</a:t>
            </a:fld>
            <a:endParaRPr lang="en-US" altLang="en-US" sz="1400"/>
          </a:p>
        </p:txBody>
      </p:sp>
      <p:sp>
        <p:nvSpPr>
          <p:cNvPr id="67587" name="Rectangle 2">
            <a:extLst>
              <a:ext uri="{FF2B5EF4-FFF2-40B4-BE49-F238E27FC236}">
                <a16:creationId xmlns:a16="http://schemas.microsoft.com/office/drawing/2014/main" id="{AD69C61D-4DD2-4F92-9607-D97DDBF4B574}"/>
              </a:ext>
            </a:extLst>
          </p:cNvPr>
          <p:cNvSpPr>
            <a:spLocks noGrp="1" noChangeArrowheads="1"/>
          </p:cNvSpPr>
          <p:nvPr>
            <p:ph type="title"/>
          </p:nvPr>
        </p:nvSpPr>
        <p:spPr>
          <a:xfrm>
            <a:off x="685800" y="0"/>
            <a:ext cx="7772400" cy="1428750"/>
          </a:xfrm>
        </p:spPr>
        <p:txBody>
          <a:bodyPr/>
          <a:lstStyle/>
          <a:p>
            <a:r>
              <a:rPr lang="en-US" altLang="en-US"/>
              <a:t>Problem: Monetary Units</a:t>
            </a:r>
            <a:endParaRPr lang="en-US" altLang="en-US" sz="5400"/>
          </a:p>
        </p:txBody>
      </p:sp>
      <p:sp>
        <p:nvSpPr>
          <p:cNvPr id="67588" name="Text Box 6">
            <a:extLst>
              <a:ext uri="{FF2B5EF4-FFF2-40B4-BE49-F238E27FC236}">
                <a16:creationId xmlns:a16="http://schemas.microsoft.com/office/drawing/2014/main" id="{59962E19-55D7-4F8B-99B5-1266C64C4C38}"/>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7589" name="Text Box 7">
            <a:extLst>
              <a:ext uri="{FF2B5EF4-FFF2-40B4-BE49-F238E27FC236}">
                <a16:creationId xmlns:a16="http://schemas.microsoft.com/office/drawing/2014/main" id="{6387910D-34E6-4CC0-A741-70213E0DB63A}"/>
              </a:ext>
            </a:extLst>
          </p:cNvPr>
          <p:cNvSpPr txBox="1">
            <a:spLocks noChangeArrowheads="1"/>
          </p:cNvSpPr>
          <p:nvPr/>
        </p:nvSpPr>
        <p:spPr bwMode="auto">
          <a:xfrm>
            <a:off x="381000" y="1676400"/>
            <a:ext cx="8382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charset="0"/>
              </a:rPr>
              <a:t> </a:t>
            </a:r>
          </a:p>
        </p:txBody>
      </p:sp>
      <p:sp>
        <p:nvSpPr>
          <p:cNvPr id="67590" name="AutoShape 9">
            <a:hlinkClick r:id="rId2" action="ppaction://program" highlightClick="1"/>
            <a:extLst>
              <a:ext uri="{FF2B5EF4-FFF2-40B4-BE49-F238E27FC236}">
                <a16:creationId xmlns:a16="http://schemas.microsoft.com/office/drawing/2014/main" id="{3E7F49D1-51BC-46CE-8B81-9E3A11C2E101}"/>
              </a:ext>
            </a:extLst>
          </p:cNvPr>
          <p:cNvSpPr>
            <a:spLocks noChangeArrowheads="1"/>
          </p:cNvSpPr>
          <p:nvPr/>
        </p:nvSpPr>
        <p:spPr bwMode="auto">
          <a:xfrm>
            <a:off x="7010400" y="5867400"/>
            <a:ext cx="7493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67591" name="Rectangle 8">
            <a:hlinkClick r:id="rId3"/>
            <a:extLst>
              <a:ext uri="{FF2B5EF4-FFF2-40B4-BE49-F238E27FC236}">
                <a16:creationId xmlns:a16="http://schemas.microsoft.com/office/drawing/2014/main" id="{5DFAA74E-29B2-474A-BB98-AA7FC1B5A93B}"/>
              </a:ext>
            </a:extLst>
          </p:cNvPr>
          <p:cNvSpPr>
            <a:spLocks noChangeArrowheads="1"/>
          </p:cNvSpPr>
          <p:nvPr/>
        </p:nvSpPr>
        <p:spPr bwMode="auto">
          <a:xfrm>
            <a:off x="4840288" y="5867400"/>
            <a:ext cx="20081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ComputeChange</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1805" y="1547155"/>
            <a:ext cx="4147740" cy="4741863"/>
          </a:xfrm>
        </p:spPr>
        <p:txBody>
          <a:bodyPr>
            <a:noAutofit/>
          </a:bodyPr>
          <a:lstStyle/>
          <a:p>
            <a:pPr marL="0" indent="0">
              <a:buNone/>
            </a:pPr>
            <a:r>
              <a:rPr lang="en-US" sz="900" b="1" dirty="0">
                <a:solidFill>
                  <a:srgbClr val="002060"/>
                </a:solidFill>
                <a:latin typeface="Consolas" panose="020B0609020204030204" pitchFamily="49" charset="0"/>
                <a:cs typeface="Calibri" panose="020F0502020204030204" pitchFamily="34" charset="0"/>
              </a:rPr>
              <a:t> 1  import </a:t>
            </a:r>
            <a:r>
              <a:rPr lang="en-US" sz="900" b="1" dirty="0" err="1">
                <a:solidFill>
                  <a:srgbClr val="002060"/>
                </a:solidFill>
                <a:latin typeface="Consolas" panose="020B0609020204030204" pitchFamily="49" charset="0"/>
                <a:cs typeface="Calibri" panose="020F0502020204030204" pitchFamily="34" charset="0"/>
              </a:rPr>
              <a:t>java.util.Scanner</a:t>
            </a:r>
            <a:r>
              <a:rPr lang="en-US" sz="900" b="1" dirty="0">
                <a:solidFill>
                  <a:srgbClr val="002060"/>
                </a:solidFill>
                <a:latin typeface="Consolas" panose="020B0609020204030204" pitchFamily="49" charset="0"/>
                <a:cs typeface="Calibri" panose="020F0502020204030204" pitchFamily="34" charset="0"/>
              </a:rPr>
              <a:t>;</a:t>
            </a:r>
          </a:p>
          <a:p>
            <a:pPr marL="0" indent="0">
              <a:buNone/>
            </a:pPr>
            <a:r>
              <a:rPr lang="en-US" sz="900" b="1" dirty="0">
                <a:solidFill>
                  <a:srgbClr val="002060"/>
                </a:solidFill>
                <a:latin typeface="Consolas" panose="020B0609020204030204" pitchFamily="49" charset="0"/>
                <a:cs typeface="Calibri" panose="020F0502020204030204" pitchFamily="34" charset="0"/>
              </a:rPr>
              <a:t> 2</a:t>
            </a:r>
          </a:p>
          <a:p>
            <a:pPr marL="0" indent="0">
              <a:buNone/>
            </a:pPr>
            <a:r>
              <a:rPr lang="en-US" sz="900" b="1" dirty="0">
                <a:solidFill>
                  <a:srgbClr val="002060"/>
                </a:solidFill>
                <a:latin typeface="Consolas" panose="020B0609020204030204" pitchFamily="49" charset="0"/>
                <a:cs typeface="Calibri" panose="020F0502020204030204" pitchFamily="34" charset="0"/>
              </a:rPr>
              <a:t> 3  public class </a:t>
            </a:r>
            <a:r>
              <a:rPr lang="en-US" sz="900" b="1" dirty="0" err="1">
                <a:solidFill>
                  <a:srgbClr val="002060"/>
                </a:solidFill>
                <a:latin typeface="Consolas" panose="020B0609020204030204" pitchFamily="49" charset="0"/>
                <a:cs typeface="Calibri" panose="020F0502020204030204" pitchFamily="34" charset="0"/>
              </a:rPr>
              <a:t>ComputeChange</a:t>
            </a:r>
            <a:r>
              <a:rPr lang="en-US" sz="900" b="1" dirty="0">
                <a:solidFill>
                  <a:srgbClr val="002060"/>
                </a:solidFill>
                <a:latin typeface="Consolas" panose="020B0609020204030204" pitchFamily="49" charset="0"/>
                <a:cs typeface="Calibri" panose="020F0502020204030204" pitchFamily="34" charset="0"/>
              </a:rPr>
              <a:t> {</a:t>
            </a:r>
          </a:p>
          <a:p>
            <a:pPr marL="0" indent="0">
              <a:buNone/>
            </a:pPr>
            <a:r>
              <a:rPr lang="en-US" sz="900" b="1" dirty="0">
                <a:solidFill>
                  <a:srgbClr val="002060"/>
                </a:solidFill>
                <a:latin typeface="Consolas" panose="020B0609020204030204" pitchFamily="49" charset="0"/>
                <a:cs typeface="Calibri" panose="020F0502020204030204" pitchFamily="34" charset="0"/>
              </a:rPr>
              <a:t> 4    public static void main(String[] </a:t>
            </a:r>
            <a:r>
              <a:rPr lang="en-US" sz="900" b="1" dirty="0" err="1">
                <a:solidFill>
                  <a:srgbClr val="002060"/>
                </a:solidFill>
                <a:latin typeface="Consolas" panose="020B0609020204030204" pitchFamily="49" charset="0"/>
                <a:cs typeface="Calibri" panose="020F0502020204030204" pitchFamily="34" charset="0"/>
              </a:rPr>
              <a:t>args</a:t>
            </a:r>
            <a:r>
              <a:rPr lang="en-US" sz="900" b="1" dirty="0">
                <a:solidFill>
                  <a:srgbClr val="002060"/>
                </a:solidFill>
                <a:latin typeface="Consolas" panose="020B0609020204030204" pitchFamily="49" charset="0"/>
                <a:cs typeface="Calibri" panose="020F0502020204030204" pitchFamily="34" charset="0"/>
              </a:rPr>
              <a:t>) {</a:t>
            </a:r>
          </a:p>
          <a:p>
            <a:pPr marL="0" indent="0">
              <a:buNone/>
            </a:pPr>
            <a:r>
              <a:rPr lang="en-US" sz="900" b="1" dirty="0">
                <a:solidFill>
                  <a:srgbClr val="002060"/>
                </a:solidFill>
                <a:latin typeface="Consolas" panose="020B0609020204030204" pitchFamily="49" charset="0"/>
                <a:cs typeface="Calibri" panose="020F0502020204030204" pitchFamily="34" charset="0"/>
              </a:rPr>
              <a:t> 5      // Create a Scanner</a:t>
            </a:r>
          </a:p>
          <a:p>
            <a:pPr marL="0" indent="0">
              <a:buNone/>
            </a:pPr>
            <a:r>
              <a:rPr lang="en-US" sz="900" b="1" dirty="0">
                <a:solidFill>
                  <a:srgbClr val="002060"/>
                </a:solidFill>
                <a:latin typeface="Consolas" panose="020B0609020204030204" pitchFamily="49" charset="0"/>
                <a:cs typeface="Calibri" panose="020F0502020204030204" pitchFamily="34" charset="0"/>
              </a:rPr>
              <a:t> 6      Scanner input = new Scanner(System.in);</a:t>
            </a:r>
          </a:p>
          <a:p>
            <a:pPr marL="0" indent="0">
              <a:buNone/>
            </a:pPr>
            <a:r>
              <a:rPr lang="en-US" sz="900" b="1" dirty="0">
                <a:solidFill>
                  <a:srgbClr val="002060"/>
                </a:solidFill>
                <a:latin typeface="Consolas" panose="020B0609020204030204" pitchFamily="49" charset="0"/>
                <a:cs typeface="Calibri" panose="020F0502020204030204" pitchFamily="34" charset="0"/>
              </a:rPr>
              <a:t> 7</a:t>
            </a:r>
          </a:p>
          <a:p>
            <a:pPr marL="0" indent="0">
              <a:buNone/>
            </a:pPr>
            <a:r>
              <a:rPr lang="en-US" sz="900" b="1" dirty="0">
                <a:solidFill>
                  <a:srgbClr val="002060"/>
                </a:solidFill>
                <a:latin typeface="Consolas" panose="020B0609020204030204" pitchFamily="49" charset="0"/>
                <a:cs typeface="Calibri" panose="020F0502020204030204" pitchFamily="34" charset="0"/>
              </a:rPr>
              <a:t> 8      // Receive the amount</a:t>
            </a:r>
          </a:p>
          <a:p>
            <a:pPr marL="0" indent="0">
              <a:buNone/>
            </a:pPr>
            <a:r>
              <a:rPr lang="en-US" sz="900" b="1" dirty="0">
                <a:solidFill>
                  <a:srgbClr val="002060"/>
                </a:solidFill>
                <a:latin typeface="Consolas" panose="020B0609020204030204" pitchFamily="49" charset="0"/>
                <a:cs typeface="Calibri" panose="020F0502020204030204" pitchFamily="34" charset="0"/>
              </a:rPr>
              <a:t> 9      </a:t>
            </a:r>
            <a:r>
              <a:rPr lang="en-US" sz="900" b="1" dirty="0" err="1">
                <a:solidFill>
                  <a:srgbClr val="002060"/>
                </a:solidFill>
                <a:latin typeface="Consolas" panose="020B0609020204030204" pitchFamily="49" charset="0"/>
                <a:cs typeface="Calibri" panose="020F0502020204030204" pitchFamily="34" charset="0"/>
              </a:rPr>
              <a:t>System.out.print</a:t>
            </a:r>
            <a:r>
              <a:rPr lang="en-US" sz="900" b="1" dirty="0">
                <a:solidFill>
                  <a:srgbClr val="002060"/>
                </a:solidFill>
                <a:latin typeface="Consolas" panose="020B0609020204030204" pitchFamily="49" charset="0"/>
                <a:cs typeface="Calibri" panose="020F0502020204030204" pitchFamily="34" charset="0"/>
              </a:rPr>
              <a:t>(</a:t>
            </a:r>
          </a:p>
          <a:p>
            <a:pPr marL="0" indent="0">
              <a:buNone/>
            </a:pPr>
            <a:r>
              <a:rPr lang="en-US" sz="900" b="1" dirty="0">
                <a:solidFill>
                  <a:srgbClr val="002060"/>
                </a:solidFill>
                <a:latin typeface="Consolas" panose="020B0609020204030204" pitchFamily="49" charset="0"/>
                <a:cs typeface="Calibri" panose="020F0502020204030204" pitchFamily="34" charset="0"/>
              </a:rPr>
              <a:t>10        "Enter an amount in double, for example 11.56: ");</a:t>
            </a:r>
          </a:p>
          <a:p>
            <a:pPr marL="0" indent="0">
              <a:buNone/>
            </a:pPr>
            <a:r>
              <a:rPr lang="en-US" sz="900" b="1" dirty="0">
                <a:solidFill>
                  <a:srgbClr val="002060"/>
                </a:solidFill>
                <a:latin typeface="Consolas" panose="020B0609020204030204" pitchFamily="49" charset="0"/>
                <a:cs typeface="Calibri" panose="020F0502020204030204" pitchFamily="34" charset="0"/>
              </a:rPr>
              <a:t>11      double amount = </a:t>
            </a:r>
            <a:r>
              <a:rPr lang="en-US" sz="900" b="1" dirty="0" err="1">
                <a:solidFill>
                  <a:srgbClr val="002060"/>
                </a:solidFill>
                <a:latin typeface="Consolas" panose="020B0609020204030204" pitchFamily="49" charset="0"/>
                <a:cs typeface="Calibri" panose="020F0502020204030204" pitchFamily="34" charset="0"/>
              </a:rPr>
              <a:t>input.nextDouble</a:t>
            </a:r>
            <a:r>
              <a:rPr lang="en-US" sz="900" b="1" dirty="0">
                <a:solidFill>
                  <a:srgbClr val="002060"/>
                </a:solidFill>
                <a:latin typeface="Consolas" panose="020B0609020204030204" pitchFamily="49" charset="0"/>
                <a:cs typeface="Calibri" panose="020F0502020204030204" pitchFamily="34" charset="0"/>
              </a:rPr>
              <a:t>();</a:t>
            </a:r>
          </a:p>
          <a:p>
            <a:pPr marL="0" indent="0">
              <a:buNone/>
            </a:pPr>
            <a:r>
              <a:rPr lang="en-US" sz="900" b="1" dirty="0">
                <a:solidFill>
                  <a:srgbClr val="002060"/>
                </a:solidFill>
                <a:latin typeface="Consolas" panose="020B0609020204030204" pitchFamily="49" charset="0"/>
                <a:cs typeface="Calibri" panose="020F0502020204030204" pitchFamily="34" charset="0"/>
              </a:rPr>
              <a:t>12</a:t>
            </a:r>
          </a:p>
          <a:p>
            <a:pPr marL="0" indent="0">
              <a:buNone/>
            </a:pPr>
            <a:r>
              <a:rPr lang="en-US" sz="900" b="1" dirty="0">
                <a:solidFill>
                  <a:srgbClr val="002060"/>
                </a:solidFill>
                <a:latin typeface="Consolas" panose="020B0609020204030204" pitchFamily="49" charset="0"/>
                <a:cs typeface="Calibri" panose="020F0502020204030204" pitchFamily="34" charset="0"/>
              </a:rPr>
              <a:t>13      int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(int)(amount * 100);</a:t>
            </a:r>
          </a:p>
          <a:p>
            <a:pPr marL="0" indent="0">
              <a:buNone/>
            </a:pPr>
            <a:r>
              <a:rPr lang="en-US" sz="900" b="1" dirty="0">
                <a:solidFill>
                  <a:srgbClr val="002060"/>
                </a:solidFill>
                <a:latin typeface="Consolas" panose="020B0609020204030204" pitchFamily="49" charset="0"/>
                <a:cs typeface="Calibri" panose="020F0502020204030204" pitchFamily="34" charset="0"/>
              </a:rPr>
              <a:t>14</a:t>
            </a:r>
          </a:p>
          <a:p>
            <a:pPr marL="0" indent="0">
              <a:buNone/>
            </a:pPr>
            <a:r>
              <a:rPr lang="en-US" sz="900" b="1" dirty="0">
                <a:solidFill>
                  <a:srgbClr val="002060"/>
                </a:solidFill>
                <a:latin typeface="Consolas" panose="020B0609020204030204" pitchFamily="49" charset="0"/>
                <a:cs typeface="Calibri" panose="020F0502020204030204" pitchFamily="34" charset="0"/>
              </a:rPr>
              <a:t>15      // Find the number of one dollars</a:t>
            </a:r>
          </a:p>
          <a:p>
            <a:pPr marL="0" indent="0">
              <a:buNone/>
            </a:pPr>
            <a:r>
              <a:rPr lang="en-US" sz="900" b="1" dirty="0">
                <a:solidFill>
                  <a:srgbClr val="002060"/>
                </a:solidFill>
                <a:latin typeface="Consolas" panose="020B0609020204030204" pitchFamily="49" charset="0"/>
                <a:cs typeface="Calibri" panose="020F0502020204030204" pitchFamily="34" charset="0"/>
              </a:rPr>
              <a:t>16      int </a:t>
            </a:r>
            <a:r>
              <a:rPr lang="en-US" sz="900" b="1" dirty="0" err="1">
                <a:solidFill>
                  <a:srgbClr val="002060"/>
                </a:solidFill>
                <a:latin typeface="Consolas" panose="020B0609020204030204" pitchFamily="49" charset="0"/>
                <a:cs typeface="Calibri" panose="020F0502020204030204" pitchFamily="34" charset="0"/>
              </a:rPr>
              <a:t>numberOfOneDollars</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100;</a:t>
            </a:r>
          </a:p>
          <a:p>
            <a:pPr marL="0" indent="0">
              <a:buNone/>
            </a:pPr>
            <a:r>
              <a:rPr lang="en-US" sz="900" b="1" dirty="0">
                <a:solidFill>
                  <a:srgbClr val="002060"/>
                </a:solidFill>
                <a:latin typeface="Consolas" panose="020B0609020204030204" pitchFamily="49" charset="0"/>
                <a:cs typeface="Calibri" panose="020F0502020204030204" pitchFamily="34" charset="0"/>
              </a:rPr>
              <a:t>17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100;</a:t>
            </a:r>
          </a:p>
          <a:p>
            <a:pPr marL="0" indent="0">
              <a:buNone/>
            </a:pPr>
            <a:r>
              <a:rPr lang="en-US" sz="900" b="1" dirty="0">
                <a:solidFill>
                  <a:srgbClr val="002060"/>
                </a:solidFill>
                <a:latin typeface="Consolas" panose="020B0609020204030204" pitchFamily="49" charset="0"/>
                <a:cs typeface="Calibri" panose="020F0502020204030204" pitchFamily="34" charset="0"/>
              </a:rPr>
              <a:t>18</a:t>
            </a:r>
          </a:p>
          <a:p>
            <a:pPr marL="0" indent="0">
              <a:buNone/>
            </a:pPr>
            <a:r>
              <a:rPr lang="en-US" sz="900" b="1" dirty="0">
                <a:solidFill>
                  <a:srgbClr val="002060"/>
                </a:solidFill>
                <a:latin typeface="Consolas" panose="020B0609020204030204" pitchFamily="49" charset="0"/>
                <a:cs typeface="Calibri" panose="020F0502020204030204" pitchFamily="34" charset="0"/>
              </a:rPr>
              <a:t>19      // Find the number of quarters in the remaining amount</a:t>
            </a:r>
          </a:p>
          <a:p>
            <a:pPr marL="0" indent="0">
              <a:buNone/>
            </a:pPr>
            <a:r>
              <a:rPr lang="en-US" sz="900" b="1" dirty="0">
                <a:solidFill>
                  <a:srgbClr val="002060"/>
                </a:solidFill>
                <a:latin typeface="Consolas" panose="020B0609020204030204" pitchFamily="49" charset="0"/>
                <a:cs typeface="Calibri" panose="020F0502020204030204" pitchFamily="34" charset="0"/>
              </a:rPr>
              <a:t>20      int </a:t>
            </a:r>
            <a:r>
              <a:rPr lang="en-US" sz="900" b="1" dirty="0" err="1">
                <a:solidFill>
                  <a:srgbClr val="002060"/>
                </a:solidFill>
                <a:latin typeface="Consolas" panose="020B0609020204030204" pitchFamily="49" charset="0"/>
                <a:cs typeface="Calibri" panose="020F0502020204030204" pitchFamily="34" charset="0"/>
              </a:rPr>
              <a:t>numberOfQuarters</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25;</a:t>
            </a:r>
          </a:p>
          <a:p>
            <a:pPr marL="0" indent="0">
              <a:buNone/>
            </a:pPr>
            <a:r>
              <a:rPr lang="en-US" sz="900" b="1" dirty="0">
                <a:solidFill>
                  <a:srgbClr val="002060"/>
                </a:solidFill>
                <a:latin typeface="Consolas" panose="020B0609020204030204" pitchFamily="49" charset="0"/>
                <a:cs typeface="Calibri" panose="020F0502020204030204" pitchFamily="34" charset="0"/>
              </a:rPr>
              <a:t>21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25;</a:t>
            </a:r>
          </a:p>
          <a:p>
            <a:pPr marL="0" indent="0">
              <a:buNone/>
            </a:pPr>
            <a:r>
              <a:rPr lang="en-US" sz="900" b="1" dirty="0">
                <a:solidFill>
                  <a:srgbClr val="002060"/>
                </a:solidFill>
                <a:latin typeface="Consolas" panose="020B0609020204030204" pitchFamily="49" charset="0"/>
                <a:cs typeface="Calibri" panose="020F0502020204030204" pitchFamily="34" charset="0"/>
              </a:rPr>
              <a:t>22</a:t>
            </a:r>
          </a:p>
          <a:p>
            <a:pPr marL="0" indent="0">
              <a:buNone/>
            </a:pPr>
            <a:r>
              <a:rPr lang="en-US" sz="900" b="1" dirty="0">
                <a:solidFill>
                  <a:srgbClr val="002060"/>
                </a:solidFill>
                <a:latin typeface="Consolas" panose="020B0609020204030204" pitchFamily="49" charset="0"/>
                <a:cs typeface="Calibri" panose="020F0502020204030204" pitchFamily="34" charset="0"/>
              </a:rPr>
              <a:t>23      // Find the number of dimes in the remaining amount</a:t>
            </a:r>
          </a:p>
          <a:p>
            <a:pPr marL="0" indent="0">
              <a:buNone/>
            </a:pPr>
            <a:r>
              <a:rPr lang="en-US" sz="900" b="1" dirty="0">
                <a:solidFill>
                  <a:srgbClr val="002060"/>
                </a:solidFill>
                <a:latin typeface="Consolas" panose="020B0609020204030204" pitchFamily="49" charset="0"/>
                <a:cs typeface="Calibri" panose="020F0502020204030204" pitchFamily="34" charset="0"/>
              </a:rPr>
              <a:t>24      int </a:t>
            </a:r>
            <a:r>
              <a:rPr lang="en-US" sz="900" b="1" dirty="0" err="1">
                <a:solidFill>
                  <a:srgbClr val="002060"/>
                </a:solidFill>
                <a:latin typeface="Consolas" panose="020B0609020204030204" pitchFamily="49" charset="0"/>
                <a:cs typeface="Calibri" panose="020F0502020204030204" pitchFamily="34" charset="0"/>
              </a:rPr>
              <a:t>numberOfDimes</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10;</a:t>
            </a:r>
          </a:p>
          <a:p>
            <a:pPr marL="0" indent="0">
              <a:buNone/>
            </a:pPr>
            <a:r>
              <a:rPr lang="en-US" sz="900" b="1" dirty="0">
                <a:solidFill>
                  <a:srgbClr val="002060"/>
                </a:solidFill>
                <a:latin typeface="Consolas" panose="020B0609020204030204" pitchFamily="49" charset="0"/>
                <a:cs typeface="Calibri" panose="020F0502020204030204" pitchFamily="34" charset="0"/>
              </a:rPr>
              <a:t>25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10;</a:t>
            </a:r>
          </a:p>
          <a:p>
            <a:pPr marL="0" indent="0">
              <a:buNone/>
            </a:pPr>
            <a:r>
              <a:rPr lang="en-US" sz="900" b="1" dirty="0">
                <a:solidFill>
                  <a:srgbClr val="002060"/>
                </a:solidFill>
                <a:latin typeface="Consolas" panose="020B0609020204030204" pitchFamily="49" charset="0"/>
                <a:cs typeface="Calibri" panose="020F0502020204030204" pitchFamily="34" charset="0"/>
              </a:rPr>
              <a:t>26</a:t>
            </a:r>
          </a:p>
          <a:p>
            <a:pPr marL="0" indent="0">
              <a:buNone/>
            </a:pPr>
            <a:r>
              <a:rPr lang="en-US" sz="900" b="1" dirty="0">
                <a:solidFill>
                  <a:srgbClr val="002060"/>
                </a:solidFill>
                <a:latin typeface="Consolas" panose="020B0609020204030204" pitchFamily="49" charset="0"/>
                <a:cs typeface="Calibri" panose="020F0502020204030204" pitchFamily="34" charset="0"/>
              </a:rPr>
              <a:t>27      // Find the number of nickels in the remaining amount</a:t>
            </a:r>
          </a:p>
          <a:p>
            <a:pPr marL="0" indent="0">
              <a:buNone/>
            </a:pPr>
            <a:r>
              <a:rPr lang="en-US" sz="900" b="1" dirty="0">
                <a:solidFill>
                  <a:srgbClr val="002060"/>
                </a:solidFill>
                <a:latin typeface="Consolas" panose="020B0609020204030204" pitchFamily="49" charset="0"/>
                <a:cs typeface="Calibri" panose="020F0502020204030204" pitchFamily="34" charset="0"/>
              </a:rPr>
              <a:t>28      int </a:t>
            </a:r>
            <a:r>
              <a:rPr lang="en-US" sz="900" b="1" dirty="0" err="1">
                <a:solidFill>
                  <a:srgbClr val="002060"/>
                </a:solidFill>
                <a:latin typeface="Consolas" panose="020B0609020204030204" pitchFamily="49" charset="0"/>
                <a:cs typeface="Calibri" panose="020F0502020204030204" pitchFamily="34" charset="0"/>
              </a:rPr>
              <a:t>numberOfNickels</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5;</a:t>
            </a:r>
          </a:p>
          <a:p>
            <a:pPr marL="0" indent="0">
              <a:buNone/>
            </a:pPr>
            <a:r>
              <a:rPr lang="en-US" sz="900" b="1" dirty="0">
                <a:solidFill>
                  <a:srgbClr val="002060"/>
                </a:solidFill>
                <a:latin typeface="Consolas" panose="020B0609020204030204" pitchFamily="49" charset="0"/>
                <a:cs typeface="Calibri" panose="020F0502020204030204" pitchFamily="34" charset="0"/>
              </a:rPr>
              <a:t>29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 % 5;</a:t>
            </a:r>
          </a:p>
          <a:p>
            <a:pPr marL="0" indent="0">
              <a:buNone/>
            </a:pPr>
            <a:r>
              <a:rPr lang="en-US" sz="900" b="1" dirty="0">
                <a:solidFill>
                  <a:srgbClr val="002060"/>
                </a:solidFill>
                <a:latin typeface="Consolas" panose="020B0609020204030204" pitchFamily="49" charset="0"/>
                <a:cs typeface="Calibri" panose="020F0502020204030204" pitchFamily="34" charset="0"/>
              </a:rPr>
              <a:t>30</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 name="Content Placeholder 2">
            <a:extLst>
              <a:ext uri="{FF2B5EF4-FFF2-40B4-BE49-F238E27FC236}">
                <a16:creationId xmlns:a16="http://schemas.microsoft.com/office/drawing/2014/main" id="{A1DC098C-7065-4B47-AD4E-0467DCC139E9}"/>
              </a:ext>
            </a:extLst>
          </p:cNvPr>
          <p:cNvSpPr txBox="1">
            <a:spLocks/>
          </p:cNvSpPr>
          <p:nvPr/>
        </p:nvSpPr>
        <p:spPr bwMode="auto">
          <a:xfrm>
            <a:off x="4180655" y="1662371"/>
            <a:ext cx="4731110" cy="230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cs typeface="Calibri" panose="020F0502020204030204" pitchFamily="34" charset="0"/>
              </a:rPr>
              <a:t>Show the output with the input value 1.99.</a:t>
            </a:r>
            <a:br>
              <a:rPr lang="tr-TR" sz="1400" dirty="0">
                <a:latin typeface="Calibri" panose="020F0502020204030204" pitchFamily="34" charset="0"/>
                <a:cs typeface="Calibri" panose="020F0502020204030204" pitchFamily="34" charset="0"/>
              </a:rPr>
            </a:br>
            <a:endParaRPr lang="tr-TR" sz="1400" dirty="0">
              <a:latin typeface="Calibri" panose="020F0502020204030204" pitchFamily="34" charset="0"/>
              <a:cs typeface="Calibri" panose="020F0502020204030204" pitchFamily="34" charset="0"/>
            </a:endParaRPr>
          </a:p>
          <a:p>
            <a:pPr marL="0" indent="0">
              <a:buFont typeface="Monotype Sorts" pitchFamily="2" charset="2"/>
              <a:buNone/>
            </a:pPr>
            <a:r>
              <a:rPr lang="tr-TR" sz="1400" b="1" dirty="0">
                <a:solidFill>
                  <a:srgbClr val="92D050"/>
                </a:solidFill>
                <a:latin typeface="Calibri" panose="020F0502020204030204" pitchFamily="34" charset="0"/>
                <a:cs typeface="Calibri" panose="020F0502020204030204" pitchFamily="34" charset="0"/>
              </a:rPr>
              <a:t>      &lt;--- ANSWER ---&gt;</a:t>
            </a:r>
          </a:p>
          <a:p>
            <a:r>
              <a:rPr lang="en-US" sz="1100" dirty="0">
                <a:solidFill>
                  <a:srgbClr val="0070C0"/>
                </a:solidFill>
                <a:latin typeface="Consolas" panose="020B0609020204030204" pitchFamily="49" charset="0"/>
                <a:cs typeface="Calibri" panose="020F0502020204030204" pitchFamily="34" charset="0"/>
              </a:rPr>
              <a:t>Enter an amount in double, for example 11.56: 1.99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Your amount 1.99 consists of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1 dollars</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3 quarters </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2 dimes</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0 nickels</a:t>
            </a:r>
            <a:br>
              <a:rPr lang="tr-TR" sz="1100" dirty="0">
                <a:solidFill>
                  <a:srgbClr val="0070C0"/>
                </a:solidFill>
                <a:latin typeface="Consolas" panose="020B0609020204030204" pitchFamily="49" charset="0"/>
                <a:cs typeface="Calibri" panose="020F0502020204030204" pitchFamily="34" charset="0"/>
              </a:rPr>
            </a:br>
            <a:r>
              <a:rPr lang="en-US" sz="1100" dirty="0">
                <a:solidFill>
                  <a:srgbClr val="0070C0"/>
                </a:solidFill>
                <a:latin typeface="Consolas" panose="020B0609020204030204" pitchFamily="49" charset="0"/>
                <a:cs typeface="Calibri" panose="020F0502020204030204" pitchFamily="34" charset="0"/>
              </a:rPr>
              <a:t>    4 pennies</a:t>
            </a:r>
            <a:endParaRPr lang="tr-TR" sz="1100" dirty="0">
              <a:solidFill>
                <a:srgbClr val="0070C0"/>
              </a:solidFill>
              <a:latin typeface="Consolas" panose="020B0609020204030204" pitchFamily="49" charset="0"/>
              <a:cs typeface="Calibri" panose="020F0502020204030204" pitchFamily="34" charset="0"/>
            </a:endParaRPr>
          </a:p>
        </p:txBody>
      </p:sp>
      <p:sp>
        <p:nvSpPr>
          <p:cNvPr id="7" name="Content Placeholder 2">
            <a:extLst>
              <a:ext uri="{FF2B5EF4-FFF2-40B4-BE49-F238E27FC236}">
                <a16:creationId xmlns:a16="http://schemas.microsoft.com/office/drawing/2014/main" id="{A42EE594-E93F-47C6-A9F1-A0ACA6849F37}"/>
              </a:ext>
            </a:extLst>
          </p:cNvPr>
          <p:cNvSpPr txBox="1">
            <a:spLocks/>
          </p:cNvSpPr>
          <p:nvPr/>
        </p:nvSpPr>
        <p:spPr bwMode="auto">
          <a:xfrm>
            <a:off x="4180655" y="4294267"/>
            <a:ext cx="4654300" cy="243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endParaRPr lang="en-US" sz="900" b="1" dirty="0">
              <a:solidFill>
                <a:srgbClr val="002060"/>
              </a:solidFill>
              <a:latin typeface="Consolas" panose="020B0609020204030204" pitchFamily="49" charset="0"/>
              <a:cs typeface="Calibri" panose="020F0502020204030204" pitchFamily="34" charset="0"/>
            </a:endParaRP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31      // Find the number of pennies in the remaining amount</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32      int </a:t>
            </a:r>
            <a:r>
              <a:rPr lang="en-US" sz="900" b="1" dirty="0" err="1">
                <a:solidFill>
                  <a:srgbClr val="002060"/>
                </a:solidFill>
                <a:latin typeface="Consolas" panose="020B0609020204030204" pitchFamily="49" charset="0"/>
                <a:cs typeface="Calibri" panose="020F0502020204030204" pitchFamily="34" charset="0"/>
              </a:rPr>
              <a:t>numberOfPennies</a:t>
            </a:r>
            <a:r>
              <a:rPr lang="en-US" sz="900" b="1" dirty="0">
                <a:solidFill>
                  <a:srgbClr val="002060"/>
                </a:solidFill>
                <a:latin typeface="Consolas" panose="020B0609020204030204" pitchFamily="49" charset="0"/>
                <a:cs typeface="Calibri" panose="020F0502020204030204" pitchFamily="34" charset="0"/>
              </a:rPr>
              <a:t> = </a:t>
            </a:r>
            <a:r>
              <a:rPr lang="en-US" sz="900" b="1" dirty="0" err="1">
                <a:solidFill>
                  <a:srgbClr val="002060"/>
                </a:solidFill>
                <a:latin typeface="Consolas" panose="020B0609020204030204" pitchFamily="49" charset="0"/>
                <a:cs typeface="Calibri" panose="020F0502020204030204" pitchFamily="34" charset="0"/>
              </a:rPr>
              <a:t>remainingAmount</a:t>
            </a:r>
            <a:r>
              <a:rPr lang="en-US" sz="900" b="1" dirty="0">
                <a:solidFill>
                  <a:srgbClr val="002060"/>
                </a:solidFill>
                <a:latin typeface="Consolas" panose="020B0609020204030204" pitchFamily="49" charset="0"/>
                <a:cs typeface="Calibri" panose="020F0502020204030204" pitchFamily="34" charset="0"/>
              </a:rPr>
              <a:t>;</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33</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34      // Display results</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35      </a:t>
            </a:r>
            <a:r>
              <a:rPr lang="en-US" sz="900" b="1" dirty="0" err="1">
                <a:solidFill>
                  <a:srgbClr val="002060"/>
                </a:solidFill>
                <a:latin typeface="Consolas" panose="020B0609020204030204" pitchFamily="49" charset="0"/>
                <a:cs typeface="Calibri" panose="020F0502020204030204" pitchFamily="34" charset="0"/>
              </a:rPr>
              <a:t>System.out.println</a:t>
            </a:r>
            <a:r>
              <a:rPr lang="en-US" sz="900" b="1" dirty="0">
                <a:solidFill>
                  <a:srgbClr val="002060"/>
                </a:solidFill>
                <a:latin typeface="Consolas" panose="020B0609020204030204" pitchFamily="49" charset="0"/>
                <a:cs typeface="Calibri" panose="020F0502020204030204" pitchFamily="34" charset="0"/>
              </a:rPr>
              <a:t>("Your amount " + amount + " consists of");</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36      </a:t>
            </a:r>
            <a:r>
              <a:rPr lang="en-US" sz="900" b="1" dirty="0" err="1">
                <a:solidFill>
                  <a:srgbClr val="002060"/>
                </a:solidFill>
                <a:latin typeface="Consolas" panose="020B0609020204030204" pitchFamily="49" charset="0"/>
                <a:cs typeface="Calibri" panose="020F0502020204030204" pitchFamily="34" charset="0"/>
              </a:rPr>
              <a:t>System.out.println</a:t>
            </a:r>
            <a:r>
              <a:rPr lang="en-US" sz="900" b="1" dirty="0">
                <a:solidFill>
                  <a:srgbClr val="002060"/>
                </a:solidFill>
                <a:latin typeface="Consolas" panose="020B0609020204030204" pitchFamily="49" charset="0"/>
                <a:cs typeface="Calibri" panose="020F0502020204030204" pitchFamily="34" charset="0"/>
              </a:rPr>
              <a:t>(" " + </a:t>
            </a:r>
            <a:r>
              <a:rPr lang="en-US" sz="900" b="1" dirty="0" err="1">
                <a:solidFill>
                  <a:srgbClr val="002060"/>
                </a:solidFill>
                <a:latin typeface="Consolas" panose="020B0609020204030204" pitchFamily="49" charset="0"/>
                <a:cs typeface="Calibri" panose="020F0502020204030204" pitchFamily="34" charset="0"/>
              </a:rPr>
              <a:t>numberOfOneDollars</a:t>
            </a:r>
            <a:r>
              <a:rPr lang="en-US" sz="900" b="1" dirty="0">
                <a:solidFill>
                  <a:srgbClr val="002060"/>
                </a:solidFill>
                <a:latin typeface="Consolas" panose="020B0609020204030204" pitchFamily="49" charset="0"/>
                <a:cs typeface="Calibri" panose="020F0502020204030204" pitchFamily="34" charset="0"/>
              </a:rPr>
              <a:t> + " dollars");</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37      </a:t>
            </a:r>
            <a:r>
              <a:rPr lang="en-US" sz="900" b="1" dirty="0" err="1">
                <a:solidFill>
                  <a:srgbClr val="002060"/>
                </a:solidFill>
                <a:latin typeface="Consolas" panose="020B0609020204030204" pitchFamily="49" charset="0"/>
                <a:cs typeface="Calibri" panose="020F0502020204030204" pitchFamily="34" charset="0"/>
              </a:rPr>
              <a:t>System.out.println</a:t>
            </a:r>
            <a:r>
              <a:rPr lang="en-US" sz="900" b="1" dirty="0">
                <a:solidFill>
                  <a:srgbClr val="002060"/>
                </a:solidFill>
                <a:latin typeface="Consolas" panose="020B0609020204030204" pitchFamily="49" charset="0"/>
                <a:cs typeface="Calibri" panose="020F0502020204030204" pitchFamily="34" charset="0"/>
              </a:rPr>
              <a:t>(" " + </a:t>
            </a:r>
            <a:r>
              <a:rPr lang="en-US" sz="900" b="1" dirty="0" err="1">
                <a:solidFill>
                  <a:srgbClr val="002060"/>
                </a:solidFill>
                <a:latin typeface="Consolas" panose="020B0609020204030204" pitchFamily="49" charset="0"/>
                <a:cs typeface="Calibri" panose="020F0502020204030204" pitchFamily="34" charset="0"/>
              </a:rPr>
              <a:t>numberOfQuarters</a:t>
            </a:r>
            <a:r>
              <a:rPr lang="en-US" sz="900" b="1" dirty="0">
                <a:solidFill>
                  <a:srgbClr val="002060"/>
                </a:solidFill>
                <a:latin typeface="Consolas" panose="020B0609020204030204" pitchFamily="49" charset="0"/>
                <a:cs typeface="Calibri" panose="020F0502020204030204" pitchFamily="34" charset="0"/>
              </a:rPr>
              <a:t> + " quarters ");</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38      </a:t>
            </a:r>
            <a:r>
              <a:rPr lang="en-US" sz="900" b="1" dirty="0" err="1">
                <a:solidFill>
                  <a:srgbClr val="002060"/>
                </a:solidFill>
                <a:latin typeface="Consolas" panose="020B0609020204030204" pitchFamily="49" charset="0"/>
                <a:cs typeface="Calibri" panose="020F0502020204030204" pitchFamily="34" charset="0"/>
              </a:rPr>
              <a:t>System.out.println</a:t>
            </a:r>
            <a:r>
              <a:rPr lang="en-US" sz="900" b="1" dirty="0">
                <a:solidFill>
                  <a:srgbClr val="002060"/>
                </a:solidFill>
                <a:latin typeface="Consolas" panose="020B0609020204030204" pitchFamily="49" charset="0"/>
                <a:cs typeface="Calibri" panose="020F0502020204030204" pitchFamily="34" charset="0"/>
              </a:rPr>
              <a:t>(" " + </a:t>
            </a:r>
            <a:r>
              <a:rPr lang="en-US" sz="900" b="1" dirty="0" err="1">
                <a:solidFill>
                  <a:srgbClr val="002060"/>
                </a:solidFill>
                <a:latin typeface="Consolas" panose="020B0609020204030204" pitchFamily="49" charset="0"/>
                <a:cs typeface="Calibri" panose="020F0502020204030204" pitchFamily="34" charset="0"/>
              </a:rPr>
              <a:t>numberOfDimes</a:t>
            </a:r>
            <a:r>
              <a:rPr lang="en-US" sz="900" b="1" dirty="0">
                <a:solidFill>
                  <a:srgbClr val="002060"/>
                </a:solidFill>
                <a:latin typeface="Consolas" panose="020B0609020204030204" pitchFamily="49" charset="0"/>
                <a:cs typeface="Calibri" panose="020F0502020204030204" pitchFamily="34" charset="0"/>
              </a:rPr>
              <a:t> + " dimes");</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39      </a:t>
            </a:r>
            <a:r>
              <a:rPr lang="en-US" sz="900" b="1" dirty="0" err="1">
                <a:solidFill>
                  <a:srgbClr val="002060"/>
                </a:solidFill>
                <a:latin typeface="Consolas" panose="020B0609020204030204" pitchFamily="49" charset="0"/>
                <a:cs typeface="Calibri" panose="020F0502020204030204" pitchFamily="34" charset="0"/>
              </a:rPr>
              <a:t>System.out.println</a:t>
            </a:r>
            <a:r>
              <a:rPr lang="en-US" sz="900" b="1" dirty="0">
                <a:solidFill>
                  <a:srgbClr val="002060"/>
                </a:solidFill>
                <a:latin typeface="Consolas" panose="020B0609020204030204" pitchFamily="49" charset="0"/>
                <a:cs typeface="Calibri" panose="020F0502020204030204" pitchFamily="34" charset="0"/>
              </a:rPr>
              <a:t>(" " + </a:t>
            </a:r>
            <a:r>
              <a:rPr lang="en-US" sz="900" b="1" dirty="0" err="1">
                <a:solidFill>
                  <a:srgbClr val="002060"/>
                </a:solidFill>
                <a:latin typeface="Consolas" panose="020B0609020204030204" pitchFamily="49" charset="0"/>
                <a:cs typeface="Calibri" panose="020F0502020204030204" pitchFamily="34" charset="0"/>
              </a:rPr>
              <a:t>numberOfNickels</a:t>
            </a:r>
            <a:r>
              <a:rPr lang="en-US" sz="900" b="1" dirty="0">
                <a:solidFill>
                  <a:srgbClr val="002060"/>
                </a:solidFill>
                <a:latin typeface="Consolas" panose="020B0609020204030204" pitchFamily="49" charset="0"/>
                <a:cs typeface="Calibri" panose="020F0502020204030204" pitchFamily="34" charset="0"/>
              </a:rPr>
              <a:t> + " nickels");</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40      </a:t>
            </a:r>
            <a:r>
              <a:rPr lang="en-US" sz="900" b="1" dirty="0" err="1">
                <a:solidFill>
                  <a:srgbClr val="002060"/>
                </a:solidFill>
                <a:latin typeface="Consolas" panose="020B0609020204030204" pitchFamily="49" charset="0"/>
                <a:cs typeface="Calibri" panose="020F0502020204030204" pitchFamily="34" charset="0"/>
              </a:rPr>
              <a:t>System.out.println</a:t>
            </a:r>
            <a:r>
              <a:rPr lang="en-US" sz="900" b="1" dirty="0">
                <a:solidFill>
                  <a:srgbClr val="002060"/>
                </a:solidFill>
                <a:latin typeface="Consolas" panose="020B0609020204030204" pitchFamily="49" charset="0"/>
                <a:cs typeface="Calibri" panose="020F0502020204030204" pitchFamily="34" charset="0"/>
              </a:rPr>
              <a:t>(" " + </a:t>
            </a:r>
            <a:r>
              <a:rPr lang="en-US" sz="900" b="1" dirty="0" err="1">
                <a:solidFill>
                  <a:srgbClr val="002060"/>
                </a:solidFill>
                <a:latin typeface="Consolas" panose="020B0609020204030204" pitchFamily="49" charset="0"/>
                <a:cs typeface="Calibri" panose="020F0502020204030204" pitchFamily="34" charset="0"/>
              </a:rPr>
              <a:t>numberOfPennies</a:t>
            </a:r>
            <a:r>
              <a:rPr lang="en-US" sz="900" b="1" dirty="0">
                <a:solidFill>
                  <a:srgbClr val="002060"/>
                </a:solidFill>
                <a:latin typeface="Consolas" panose="020B0609020204030204" pitchFamily="49" charset="0"/>
                <a:cs typeface="Calibri" panose="020F0502020204030204" pitchFamily="34" charset="0"/>
              </a:rPr>
              <a:t> + " pennies");</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41    }</a:t>
            </a:r>
          </a:p>
          <a:p>
            <a:pPr marL="0" indent="0">
              <a:buFont typeface="Monotype Sorts" pitchFamily="2" charset="2"/>
              <a:buNone/>
            </a:pPr>
            <a:r>
              <a:rPr lang="en-US" sz="900" b="1" dirty="0">
                <a:solidFill>
                  <a:srgbClr val="002060"/>
                </a:solidFill>
                <a:latin typeface="Consolas" panose="020B0609020204030204" pitchFamily="49" charset="0"/>
                <a:cs typeface="Calibri" panose="020F0502020204030204" pitchFamily="34" charset="0"/>
              </a:rPr>
              <a:t>42  }</a:t>
            </a:r>
          </a:p>
        </p:txBody>
      </p:sp>
    </p:spTree>
    <p:extLst>
      <p:ext uri="{BB962C8B-B14F-4D97-AF65-F5344CB8AC3E}">
        <p14:creationId xmlns:p14="http://schemas.microsoft.com/office/powerpoint/2010/main" val="1119542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 calcmode="lin" valueType="num">
                                      <p:cBhvr additive="base">
                                        <p:cTn id="7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 calcmode="lin" valueType="num">
                                      <p:cBhvr additive="base">
                                        <p:cTn id="7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 calcmode="lin" valueType="num">
                                      <p:cBhvr additive="base">
                                        <p:cTn id="7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anim calcmode="lin" valueType="num">
                                      <p:cBhvr additive="base">
                                        <p:cTn id="8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anim calcmode="lin" valueType="num">
                                      <p:cBhvr additive="base">
                                        <p:cTn id="8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anim calcmode="lin" valueType="num">
                                      <p:cBhvr additive="base">
                                        <p:cTn id="91"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anim calcmode="lin" valueType="num">
                                      <p:cBhvr additive="base">
                                        <p:cTn id="95"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23" end="23"/>
                                            </p:txEl>
                                          </p:spTgt>
                                        </p:tgtEl>
                                        <p:attrNameLst>
                                          <p:attrName>style.visibility</p:attrName>
                                        </p:attrNameLst>
                                      </p:cBhvr>
                                      <p:to>
                                        <p:strVal val="visible"/>
                                      </p:to>
                                    </p:set>
                                    <p:anim calcmode="lin" valueType="num">
                                      <p:cBhvr additive="base">
                                        <p:cTn id="99"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4" end="24"/>
                                            </p:txEl>
                                          </p:spTgt>
                                        </p:tgtEl>
                                        <p:attrNameLst>
                                          <p:attrName>style.visibility</p:attrName>
                                        </p:attrNameLst>
                                      </p:cBhvr>
                                      <p:to>
                                        <p:strVal val="visible"/>
                                      </p:to>
                                    </p:set>
                                    <p:anim calcmode="lin" valueType="num">
                                      <p:cBhvr additive="base">
                                        <p:cTn id="103"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
                                            <p:txEl>
                                              <p:pRg st="25" end="25"/>
                                            </p:txEl>
                                          </p:spTgt>
                                        </p:tgtEl>
                                        <p:attrNameLst>
                                          <p:attrName>style.visibility</p:attrName>
                                        </p:attrNameLst>
                                      </p:cBhvr>
                                      <p:to>
                                        <p:strVal val="visible"/>
                                      </p:to>
                                    </p:set>
                                    <p:anim calcmode="lin" valueType="num">
                                      <p:cBhvr additive="base">
                                        <p:cTn id="107"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5" end="25"/>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6" end="26"/>
                                            </p:txEl>
                                          </p:spTgt>
                                        </p:tgtEl>
                                        <p:attrNameLst>
                                          <p:attrName>style.visibility</p:attrName>
                                        </p:attrNameLst>
                                      </p:cBhvr>
                                      <p:to>
                                        <p:strVal val="visible"/>
                                      </p:to>
                                    </p:set>
                                    <p:anim calcmode="lin" valueType="num">
                                      <p:cBhvr additive="base">
                                        <p:cTn id="111" dur="500" fill="hold"/>
                                        <p:tgtEl>
                                          <p:spTgt spid="3">
                                            <p:txEl>
                                              <p:pRg st="26" end="26"/>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6" end="26"/>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
                                            <p:txEl>
                                              <p:pRg st="27" end="27"/>
                                            </p:txEl>
                                          </p:spTgt>
                                        </p:tgtEl>
                                        <p:attrNameLst>
                                          <p:attrName>style.visibility</p:attrName>
                                        </p:attrNameLst>
                                      </p:cBhvr>
                                      <p:to>
                                        <p:strVal val="visible"/>
                                      </p:to>
                                    </p:set>
                                    <p:anim calcmode="lin" valueType="num">
                                      <p:cBhvr additive="base">
                                        <p:cTn id="115" dur="500" fill="hold"/>
                                        <p:tgtEl>
                                          <p:spTgt spid="3">
                                            <p:txEl>
                                              <p:pRg st="27" end="2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7" end="27"/>
                                            </p:txEl>
                                          </p:spTgt>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
                                            <p:txEl>
                                              <p:pRg st="28" end="28"/>
                                            </p:txEl>
                                          </p:spTgt>
                                        </p:tgtEl>
                                        <p:attrNameLst>
                                          <p:attrName>style.visibility</p:attrName>
                                        </p:attrNameLst>
                                      </p:cBhvr>
                                      <p:to>
                                        <p:strVal val="visible"/>
                                      </p:to>
                                    </p:set>
                                    <p:anim calcmode="lin" valueType="num">
                                      <p:cBhvr additive="base">
                                        <p:cTn id="119" dur="500" fill="hold"/>
                                        <p:tgtEl>
                                          <p:spTgt spid="3">
                                            <p:txEl>
                                              <p:pRg st="28" end="28"/>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28" end="28"/>
                                            </p:txEl>
                                          </p:spTgt>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
                                            <p:txEl>
                                              <p:pRg st="29" end="29"/>
                                            </p:txEl>
                                          </p:spTgt>
                                        </p:tgtEl>
                                        <p:attrNameLst>
                                          <p:attrName>style.visibility</p:attrName>
                                        </p:attrNameLst>
                                      </p:cBhvr>
                                      <p:to>
                                        <p:strVal val="visible"/>
                                      </p:to>
                                    </p:set>
                                    <p:anim calcmode="lin" valueType="num">
                                      <p:cBhvr additive="base">
                                        <p:cTn id="123" dur="500" fill="hold"/>
                                        <p:tgtEl>
                                          <p:spTgt spid="3">
                                            <p:txEl>
                                              <p:pRg st="29" end="29"/>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29" end="29"/>
                                            </p:tx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7">
                                            <p:txEl>
                                              <p:pRg st="1" end="1"/>
                                            </p:txEl>
                                          </p:spTgt>
                                        </p:tgtEl>
                                        <p:attrNameLst>
                                          <p:attrName>style.visibility</p:attrName>
                                        </p:attrNameLst>
                                      </p:cBhvr>
                                      <p:to>
                                        <p:strVal val="visible"/>
                                      </p:to>
                                    </p:set>
                                    <p:anim calcmode="lin" valueType="num">
                                      <p:cBhvr additive="base">
                                        <p:cTn id="12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7">
                                            <p:txEl>
                                              <p:pRg st="2" end="2"/>
                                            </p:txEl>
                                          </p:spTgt>
                                        </p:tgtEl>
                                        <p:attrNameLst>
                                          <p:attrName>style.visibility</p:attrName>
                                        </p:attrNameLst>
                                      </p:cBhvr>
                                      <p:to>
                                        <p:strVal val="visible"/>
                                      </p:to>
                                    </p:set>
                                    <p:anim calcmode="lin" valueType="num">
                                      <p:cBhvr additive="base">
                                        <p:cTn id="1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
                                            <p:txEl>
                                              <p:pRg st="3" end="3"/>
                                            </p:txEl>
                                          </p:spTgt>
                                        </p:tgtEl>
                                        <p:attrNameLst>
                                          <p:attrName>style.visibility</p:attrName>
                                        </p:attrNameLst>
                                      </p:cBhvr>
                                      <p:to>
                                        <p:strVal val="visible"/>
                                      </p:to>
                                    </p:set>
                                    <p:anim calcmode="lin" valueType="num">
                                      <p:cBhvr additive="base">
                                        <p:cTn id="13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7">
                                            <p:txEl>
                                              <p:pRg st="4" end="4"/>
                                            </p:txEl>
                                          </p:spTgt>
                                        </p:tgtEl>
                                        <p:attrNameLst>
                                          <p:attrName>style.visibility</p:attrName>
                                        </p:attrNameLst>
                                      </p:cBhvr>
                                      <p:to>
                                        <p:strVal val="visible"/>
                                      </p:to>
                                    </p:set>
                                    <p:anim calcmode="lin" valueType="num">
                                      <p:cBhvr additive="base">
                                        <p:cTn id="13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7">
                                            <p:txEl>
                                              <p:pRg st="5" end="5"/>
                                            </p:txEl>
                                          </p:spTgt>
                                        </p:tgtEl>
                                        <p:attrNameLst>
                                          <p:attrName>style.visibility</p:attrName>
                                        </p:attrNameLst>
                                      </p:cBhvr>
                                      <p:to>
                                        <p:strVal val="visible"/>
                                      </p:to>
                                    </p:set>
                                    <p:anim calcmode="lin" valueType="num">
                                      <p:cBhvr additive="base">
                                        <p:cTn id="14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
                                            <p:txEl>
                                              <p:pRg st="6" end="6"/>
                                            </p:txEl>
                                          </p:spTgt>
                                        </p:tgtEl>
                                        <p:attrNameLst>
                                          <p:attrName>style.visibility</p:attrName>
                                        </p:attrNameLst>
                                      </p:cBhvr>
                                      <p:to>
                                        <p:strVal val="visible"/>
                                      </p:to>
                                    </p:set>
                                    <p:anim calcmode="lin" valueType="num">
                                      <p:cBhvr additive="base">
                                        <p:cTn id="14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7">
                                            <p:txEl>
                                              <p:pRg st="7" end="7"/>
                                            </p:txEl>
                                          </p:spTgt>
                                        </p:tgtEl>
                                        <p:attrNameLst>
                                          <p:attrName>style.visibility</p:attrName>
                                        </p:attrNameLst>
                                      </p:cBhvr>
                                      <p:to>
                                        <p:strVal val="visible"/>
                                      </p:to>
                                    </p:set>
                                    <p:anim calcmode="lin" valueType="num">
                                      <p:cBhvr additive="base">
                                        <p:cTn id="15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7">
                                            <p:txEl>
                                              <p:pRg st="8" end="8"/>
                                            </p:txEl>
                                          </p:spTgt>
                                        </p:tgtEl>
                                        <p:attrNameLst>
                                          <p:attrName>style.visibility</p:attrName>
                                        </p:attrNameLst>
                                      </p:cBhvr>
                                      <p:to>
                                        <p:strVal val="visible"/>
                                      </p:to>
                                    </p:set>
                                    <p:anim calcmode="lin" valueType="num">
                                      <p:cBhvr additive="base">
                                        <p:cTn id="1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7">
                                            <p:txEl>
                                              <p:pRg st="9" end="9"/>
                                            </p:txEl>
                                          </p:spTgt>
                                        </p:tgtEl>
                                        <p:attrNameLst>
                                          <p:attrName>style.visibility</p:attrName>
                                        </p:attrNameLst>
                                      </p:cBhvr>
                                      <p:to>
                                        <p:strVal val="visible"/>
                                      </p:to>
                                    </p:set>
                                    <p:anim calcmode="lin" valueType="num">
                                      <p:cBhvr additive="base">
                                        <p:cTn id="15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7">
                                            <p:txEl>
                                              <p:pRg st="10" end="10"/>
                                            </p:txEl>
                                          </p:spTgt>
                                        </p:tgtEl>
                                        <p:attrNameLst>
                                          <p:attrName>style.visibility</p:attrName>
                                        </p:attrNameLst>
                                      </p:cBhvr>
                                      <p:to>
                                        <p:strVal val="visible"/>
                                      </p:to>
                                    </p:set>
                                    <p:anim calcmode="lin" valueType="num">
                                      <p:cBhvr additive="base">
                                        <p:cTn id="16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
                                            <p:txEl>
                                              <p:pRg st="11" end="11"/>
                                            </p:txEl>
                                          </p:spTgt>
                                        </p:tgtEl>
                                        <p:attrNameLst>
                                          <p:attrName>style.visibility</p:attrName>
                                        </p:attrNameLst>
                                      </p:cBhvr>
                                      <p:to>
                                        <p:strVal val="visible"/>
                                      </p:to>
                                    </p:set>
                                    <p:anim calcmode="lin" valueType="num">
                                      <p:cBhvr additive="base">
                                        <p:cTn id="1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
                                            <p:txEl>
                                              <p:pRg st="12" end="12"/>
                                            </p:txEl>
                                          </p:spTgt>
                                        </p:tgtEl>
                                        <p:attrNameLst>
                                          <p:attrName>style.visibility</p:attrName>
                                        </p:attrNameLst>
                                      </p:cBhvr>
                                      <p:to>
                                        <p:strVal val="visible"/>
                                      </p:to>
                                    </p:set>
                                    <p:anim calcmode="lin" valueType="num">
                                      <p:cBhvr additive="base">
                                        <p:cTn id="17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6">
                                            <p:txEl>
                                              <p:pRg st="0" end="0"/>
                                            </p:txEl>
                                          </p:spTgt>
                                        </p:tgtEl>
                                        <p:attrNameLst>
                                          <p:attrName>style.visibility</p:attrName>
                                        </p:attrNameLst>
                                      </p:cBhvr>
                                      <p:to>
                                        <p:strVal val="visible"/>
                                      </p:to>
                                    </p:set>
                                    <p:anim calcmode="lin" valueType="num">
                                      <p:cBhvr additive="base">
                                        <p:cTn id="17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6">
                                            <p:txEl>
                                              <p:pRg st="1" end="1"/>
                                            </p:txEl>
                                          </p:spTgt>
                                        </p:tgtEl>
                                        <p:attrNameLst>
                                          <p:attrName>style.visibility</p:attrName>
                                        </p:attrNameLst>
                                      </p:cBhvr>
                                      <p:to>
                                        <p:strVal val="visible"/>
                                      </p:to>
                                    </p:set>
                                    <p:anim calcmode="lin" valueType="num">
                                      <p:cBhvr additive="base">
                                        <p:cTn id="18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6">
                                            <p:txEl>
                                              <p:pRg st="2" end="2"/>
                                            </p:txEl>
                                          </p:spTgt>
                                        </p:tgtEl>
                                        <p:attrNameLst>
                                          <p:attrName>style.visibility</p:attrName>
                                        </p:attrNameLst>
                                      </p:cBhvr>
                                      <p:to>
                                        <p:strVal val="visible"/>
                                      </p:to>
                                    </p:set>
                                    <p:anim calcmode="lin" valueType="num">
                                      <p:cBhvr additive="base">
                                        <p:cTn id="18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7"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11012296-1011-4272-84E4-F23FF5D0D7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47060D-4E7A-455E-925B-B9F677811563}" type="slidenum">
              <a:rPr lang="en-US" altLang="en-US" sz="1400"/>
              <a:pPr>
                <a:spcBef>
                  <a:spcPct val="0"/>
                </a:spcBef>
                <a:buClrTx/>
                <a:buSzTx/>
                <a:buFontTx/>
                <a:buNone/>
              </a:pPr>
              <a:t>92</a:t>
            </a:fld>
            <a:endParaRPr lang="en-US" altLang="en-US" sz="1400"/>
          </a:p>
        </p:txBody>
      </p:sp>
      <p:sp>
        <p:nvSpPr>
          <p:cNvPr id="68611" name="Rectangle 2">
            <a:extLst>
              <a:ext uri="{FF2B5EF4-FFF2-40B4-BE49-F238E27FC236}">
                <a16:creationId xmlns:a16="http://schemas.microsoft.com/office/drawing/2014/main" id="{45E346AB-F28C-4C34-9C5F-DC91D6BA0F77}"/>
              </a:ext>
            </a:extLst>
          </p:cNvPr>
          <p:cNvSpPr>
            <a:spLocks noGrp="1" noChangeArrowheads="1"/>
          </p:cNvSpPr>
          <p:nvPr>
            <p:ph type="title"/>
          </p:nvPr>
        </p:nvSpPr>
        <p:spPr>
          <a:xfrm>
            <a:off x="685800" y="0"/>
            <a:ext cx="7772400" cy="1428750"/>
          </a:xfrm>
        </p:spPr>
        <p:txBody>
          <a:bodyPr/>
          <a:lstStyle/>
          <a:p>
            <a:r>
              <a:rPr lang="en-US" altLang="en-US"/>
              <a:t>Common Errors and Pitfalls</a:t>
            </a:r>
            <a:endParaRPr lang="en-US" altLang="en-US" sz="5400"/>
          </a:p>
        </p:txBody>
      </p:sp>
      <p:sp>
        <p:nvSpPr>
          <p:cNvPr id="68612" name="Text Box 6">
            <a:extLst>
              <a:ext uri="{FF2B5EF4-FFF2-40B4-BE49-F238E27FC236}">
                <a16:creationId xmlns:a16="http://schemas.microsoft.com/office/drawing/2014/main" id="{AA61F98F-42EE-4270-8512-4E346C26BFCF}"/>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8613" name="Rectangle 3">
            <a:extLst>
              <a:ext uri="{FF2B5EF4-FFF2-40B4-BE49-F238E27FC236}">
                <a16:creationId xmlns:a16="http://schemas.microsoft.com/office/drawing/2014/main" id="{E92275F9-1821-4C14-92A7-4F6D5945A309}"/>
              </a:ext>
            </a:extLst>
          </p:cNvPr>
          <p:cNvSpPr txBox="1">
            <a:spLocks noChangeArrowheads="1"/>
          </p:cNvSpPr>
          <p:nvPr/>
        </p:nvSpPr>
        <p:spPr bwMode="auto">
          <a:xfrm>
            <a:off x="155575" y="1355725"/>
            <a:ext cx="88392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r>
              <a:rPr lang="en-US" altLang="en-US"/>
              <a:t>Common Error 1: Undeclared/Uninitialized Variables and Unused Variables </a:t>
            </a:r>
          </a:p>
          <a:p>
            <a:pPr hangingPunct="1"/>
            <a:r>
              <a:rPr lang="en-US" altLang="en-US"/>
              <a:t>Common Error 2: Integer Overflow</a:t>
            </a:r>
          </a:p>
          <a:p>
            <a:pPr hangingPunct="1"/>
            <a:r>
              <a:rPr lang="en-US" altLang="en-US"/>
              <a:t>Common Error 3: Round-off Errors</a:t>
            </a:r>
          </a:p>
          <a:p>
            <a:pPr hangingPunct="1"/>
            <a:r>
              <a:rPr lang="en-US" altLang="en-US"/>
              <a:t>Common Error 4: Unintended Integer Division</a:t>
            </a:r>
          </a:p>
          <a:p>
            <a:pPr hangingPunct="1"/>
            <a:r>
              <a:rPr lang="en-US" altLang="en-US"/>
              <a:t>Common Error 5: Redundant Input Objects</a:t>
            </a:r>
          </a:p>
          <a:p>
            <a:pPr hangingPunct="1"/>
            <a:endParaRPr lang="en-US" altLang="en-US"/>
          </a:p>
          <a:p>
            <a:pPr hangingPunct="1"/>
            <a:r>
              <a:rPr lang="en-US" altLang="en-US"/>
              <a:t>Common Pitfall 1: Redundant Input Objects</a:t>
            </a:r>
          </a:p>
          <a:p>
            <a:pPr hangingPunct="1"/>
            <a:endParaRPr lang="en-US" alt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FDABC712-4F97-471D-BAAE-DA8D4C53B9E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283478-D798-427C-BB25-37936DF4649B}" type="slidenum">
              <a:rPr lang="en-US" altLang="en-US" sz="1400"/>
              <a:pPr>
                <a:spcBef>
                  <a:spcPct val="0"/>
                </a:spcBef>
                <a:buClrTx/>
                <a:buSzTx/>
                <a:buFontTx/>
                <a:buNone/>
              </a:pPr>
              <a:t>93</a:t>
            </a:fld>
            <a:endParaRPr lang="en-US" altLang="en-US" sz="1400"/>
          </a:p>
        </p:txBody>
      </p:sp>
      <p:sp>
        <p:nvSpPr>
          <p:cNvPr id="69635" name="Rectangle 2">
            <a:extLst>
              <a:ext uri="{FF2B5EF4-FFF2-40B4-BE49-F238E27FC236}">
                <a16:creationId xmlns:a16="http://schemas.microsoft.com/office/drawing/2014/main" id="{4DF33BAB-7EAA-45AD-8C0A-682B93C42F4D}"/>
              </a:ext>
            </a:extLst>
          </p:cNvPr>
          <p:cNvSpPr>
            <a:spLocks noGrp="1" noChangeArrowheads="1"/>
          </p:cNvSpPr>
          <p:nvPr>
            <p:ph type="title"/>
          </p:nvPr>
        </p:nvSpPr>
        <p:spPr>
          <a:xfrm>
            <a:off x="155575" y="357188"/>
            <a:ext cx="8839200" cy="1804987"/>
          </a:xfrm>
        </p:spPr>
        <p:txBody>
          <a:bodyPr/>
          <a:lstStyle/>
          <a:p>
            <a:pPr hangingPunct="1"/>
            <a:r>
              <a:rPr lang="en-US" altLang="en-US"/>
              <a:t>Common Error 1: Undeclared/Uninitialized Variables and Unused Variables </a:t>
            </a:r>
          </a:p>
        </p:txBody>
      </p:sp>
      <p:sp>
        <p:nvSpPr>
          <p:cNvPr id="69636" name="Text Box 6">
            <a:extLst>
              <a:ext uri="{FF2B5EF4-FFF2-40B4-BE49-F238E27FC236}">
                <a16:creationId xmlns:a16="http://schemas.microsoft.com/office/drawing/2014/main" id="{DABDA16F-DCD7-4CCC-AF33-0D6334A16D86}"/>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9637" name="Rectangle 3">
            <a:extLst>
              <a:ext uri="{FF2B5EF4-FFF2-40B4-BE49-F238E27FC236}">
                <a16:creationId xmlns:a16="http://schemas.microsoft.com/office/drawing/2014/main" id="{599B5AB3-9DD3-40EC-B3C1-24B7C697B0A4}"/>
              </a:ext>
            </a:extLst>
          </p:cNvPr>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double</a:t>
            </a:r>
            <a:r>
              <a:rPr lang="en-US" altLang="en-US"/>
              <a:t> interestRate = </a:t>
            </a:r>
            <a:r>
              <a:rPr lang="en-US" altLang="en-US" b="1"/>
              <a:t>0.05</a:t>
            </a:r>
            <a:r>
              <a:rPr lang="en-US" altLang="en-US"/>
              <a:t>;</a:t>
            </a:r>
            <a:endParaRPr lang="en-US" altLang="en-US" u="sng"/>
          </a:p>
          <a:p>
            <a:pPr>
              <a:buFont typeface="Monotype Sorts" pitchFamily="2" charset="2"/>
              <a:buNone/>
            </a:pPr>
            <a:r>
              <a:rPr lang="en-US" altLang="en-US" b="1"/>
              <a:t>double</a:t>
            </a:r>
            <a:r>
              <a:rPr lang="en-US" altLang="en-US"/>
              <a:t> interest = interestrate * </a:t>
            </a:r>
            <a:r>
              <a:rPr lang="en-US" altLang="en-US" b="1"/>
              <a:t>45</a:t>
            </a:r>
            <a:r>
              <a:rPr lang="en-US" altLang="en-US"/>
              <a:t>;</a:t>
            </a:r>
            <a:endParaRPr lang="en-US" altLang="en-US" u="sng"/>
          </a:p>
          <a:p>
            <a:pPr hangingPunct="1">
              <a:buFont typeface="Monotype Sorts" pitchFamily="2" charset="2"/>
              <a:buNone/>
            </a:pPr>
            <a:endParaRPr lang="en-US" alt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0BED73C9-E517-46D9-A5FA-CF0A9BA5325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27E979-F2B8-4112-97A6-CE2D7B3DA638}" type="slidenum">
              <a:rPr lang="en-US" altLang="en-US" sz="1400"/>
              <a:pPr>
                <a:spcBef>
                  <a:spcPct val="0"/>
                </a:spcBef>
                <a:buClrTx/>
                <a:buSzTx/>
                <a:buFontTx/>
                <a:buNone/>
              </a:pPr>
              <a:t>94</a:t>
            </a:fld>
            <a:endParaRPr lang="en-US" altLang="en-US" sz="1400"/>
          </a:p>
        </p:txBody>
      </p:sp>
      <p:sp>
        <p:nvSpPr>
          <p:cNvPr id="70659" name="Rectangle 2">
            <a:extLst>
              <a:ext uri="{FF2B5EF4-FFF2-40B4-BE49-F238E27FC236}">
                <a16:creationId xmlns:a16="http://schemas.microsoft.com/office/drawing/2014/main" id="{4C803C9C-BD82-40A5-923F-E6611F98E0EA}"/>
              </a:ext>
            </a:extLst>
          </p:cNvPr>
          <p:cNvSpPr>
            <a:spLocks noGrp="1" noChangeArrowheads="1"/>
          </p:cNvSpPr>
          <p:nvPr>
            <p:ph type="title"/>
          </p:nvPr>
        </p:nvSpPr>
        <p:spPr>
          <a:xfrm>
            <a:off x="155575" y="357188"/>
            <a:ext cx="8839200" cy="1804987"/>
          </a:xfrm>
        </p:spPr>
        <p:txBody>
          <a:bodyPr/>
          <a:lstStyle/>
          <a:p>
            <a:pPr hangingPunct="1"/>
            <a:r>
              <a:rPr lang="en-US" altLang="en-US"/>
              <a:t>Common Error 2: Integer Overflow</a:t>
            </a:r>
          </a:p>
        </p:txBody>
      </p:sp>
      <p:sp>
        <p:nvSpPr>
          <p:cNvPr id="70660" name="Rectangle 3">
            <a:extLst>
              <a:ext uri="{FF2B5EF4-FFF2-40B4-BE49-F238E27FC236}">
                <a16:creationId xmlns:a16="http://schemas.microsoft.com/office/drawing/2014/main" id="{89F67413-7DAF-45D4-BE55-50D764891BE8}"/>
              </a:ext>
            </a:extLst>
          </p:cNvPr>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int</a:t>
            </a:r>
            <a:r>
              <a:rPr lang="en-US" altLang="en-US"/>
              <a:t> value = </a:t>
            </a:r>
            <a:r>
              <a:rPr lang="en-US" altLang="en-US" b="1"/>
              <a:t>2147483647</a:t>
            </a:r>
            <a:r>
              <a:rPr lang="en-US" altLang="en-US"/>
              <a:t> + </a:t>
            </a:r>
            <a:r>
              <a:rPr lang="en-US" altLang="en-US" b="1"/>
              <a:t>1</a:t>
            </a:r>
            <a:r>
              <a:rPr lang="en-US" altLang="en-US"/>
              <a:t>; </a:t>
            </a:r>
            <a:endParaRPr lang="en-US" altLang="en-US" u="sng"/>
          </a:p>
          <a:p>
            <a:pPr>
              <a:buFont typeface="Monotype Sorts" pitchFamily="2" charset="2"/>
              <a:buNone/>
            </a:pPr>
            <a:r>
              <a:rPr lang="en-US" altLang="en-US"/>
              <a:t>// value will actually be -2147483648</a:t>
            </a:r>
            <a:endParaRPr lang="en-US" altLang="en-US" u="sng"/>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3A973153-01B2-4823-9F1E-FC5B475B578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B4DFFF-593C-4920-9BDD-06041F349491}" type="slidenum">
              <a:rPr lang="en-US" altLang="en-US" sz="1400"/>
              <a:pPr>
                <a:spcBef>
                  <a:spcPct val="0"/>
                </a:spcBef>
                <a:buClrTx/>
                <a:buSzTx/>
                <a:buFontTx/>
                <a:buNone/>
              </a:pPr>
              <a:t>95</a:t>
            </a:fld>
            <a:endParaRPr lang="en-US" altLang="en-US" sz="1400"/>
          </a:p>
        </p:txBody>
      </p:sp>
      <p:sp>
        <p:nvSpPr>
          <p:cNvPr id="71683" name="Rectangle 2">
            <a:extLst>
              <a:ext uri="{FF2B5EF4-FFF2-40B4-BE49-F238E27FC236}">
                <a16:creationId xmlns:a16="http://schemas.microsoft.com/office/drawing/2014/main" id="{9D1BEC35-7E59-4A43-A551-8AC461CEB53D}"/>
              </a:ext>
            </a:extLst>
          </p:cNvPr>
          <p:cNvSpPr>
            <a:spLocks noGrp="1" noChangeArrowheads="1"/>
          </p:cNvSpPr>
          <p:nvPr>
            <p:ph type="title"/>
          </p:nvPr>
        </p:nvSpPr>
        <p:spPr>
          <a:xfrm>
            <a:off x="155575" y="357188"/>
            <a:ext cx="8839200" cy="1804987"/>
          </a:xfrm>
        </p:spPr>
        <p:txBody>
          <a:bodyPr/>
          <a:lstStyle/>
          <a:p>
            <a:pPr hangingPunct="1"/>
            <a:r>
              <a:rPr lang="en-US" altLang="en-US"/>
              <a:t>Common Error 3: Round-off Errors</a:t>
            </a:r>
          </a:p>
        </p:txBody>
      </p:sp>
      <p:sp>
        <p:nvSpPr>
          <p:cNvPr id="71684" name="Rectangle 3">
            <a:extLst>
              <a:ext uri="{FF2B5EF4-FFF2-40B4-BE49-F238E27FC236}">
                <a16:creationId xmlns:a16="http://schemas.microsoft.com/office/drawing/2014/main" id="{1CEA6E04-74DC-4719-A327-9A9E1DFB27C6}"/>
              </a:ext>
            </a:extLst>
          </p:cNvPr>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System.out.println(</a:t>
            </a:r>
            <a:r>
              <a:rPr lang="en-US" altLang="en-US" b="1"/>
              <a:t>1.0</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a:t>
            </a:r>
          </a:p>
          <a:p>
            <a:pPr>
              <a:buFont typeface="Monotype Sorts" pitchFamily="2" charset="2"/>
              <a:buNone/>
            </a:pPr>
            <a:endParaRPr lang="en-US" altLang="en-US"/>
          </a:p>
          <a:p>
            <a:pPr>
              <a:buFont typeface="Monotype Sorts" pitchFamily="2" charset="2"/>
              <a:buNone/>
            </a:pPr>
            <a:r>
              <a:rPr lang="en-US" altLang="en-US"/>
              <a:t>System.out.println(</a:t>
            </a:r>
            <a:r>
              <a:rPr lang="en-US" altLang="en-US" b="1"/>
              <a:t>1.0</a:t>
            </a:r>
            <a:r>
              <a:rPr lang="en-US" altLang="en-US"/>
              <a:t> - </a:t>
            </a:r>
            <a:r>
              <a:rPr lang="en-US" altLang="en-US" b="1"/>
              <a:t>0.9</a:t>
            </a:r>
            <a:r>
              <a:rPr lang="en-US" altLang="en-US"/>
              <a:t>);</a:t>
            </a:r>
          </a:p>
          <a:p>
            <a:pPr>
              <a:buFont typeface="Monotype Sorts" pitchFamily="2" charset="2"/>
              <a:buNone/>
            </a:pPr>
            <a:endParaRPr lang="en-US" altLang="en-US"/>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6169B840-D662-41C7-840B-B61D7A8679A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CADF39-18CB-4CCA-8303-63DE5C011E30}" type="slidenum">
              <a:rPr lang="en-US" altLang="en-US" sz="1400"/>
              <a:pPr>
                <a:spcBef>
                  <a:spcPct val="0"/>
                </a:spcBef>
                <a:buClrTx/>
                <a:buSzTx/>
                <a:buFontTx/>
                <a:buNone/>
              </a:pPr>
              <a:t>96</a:t>
            </a:fld>
            <a:endParaRPr lang="en-US" altLang="en-US" sz="1400"/>
          </a:p>
        </p:txBody>
      </p:sp>
      <p:sp>
        <p:nvSpPr>
          <p:cNvPr id="72707" name="Rectangle 2">
            <a:extLst>
              <a:ext uri="{FF2B5EF4-FFF2-40B4-BE49-F238E27FC236}">
                <a16:creationId xmlns:a16="http://schemas.microsoft.com/office/drawing/2014/main" id="{71584663-C0F8-4735-AF55-E8568A9E3975}"/>
              </a:ext>
            </a:extLst>
          </p:cNvPr>
          <p:cNvSpPr>
            <a:spLocks noGrp="1" noChangeArrowheads="1"/>
          </p:cNvSpPr>
          <p:nvPr>
            <p:ph type="title"/>
          </p:nvPr>
        </p:nvSpPr>
        <p:spPr>
          <a:xfrm>
            <a:off x="155575" y="357188"/>
            <a:ext cx="8839200" cy="1804987"/>
          </a:xfrm>
        </p:spPr>
        <p:txBody>
          <a:bodyPr/>
          <a:lstStyle/>
          <a:p>
            <a:pPr hangingPunct="1"/>
            <a:r>
              <a:rPr lang="en-US" altLang="en-US"/>
              <a:t>Common Error 4: Unintended Integer Division</a:t>
            </a:r>
          </a:p>
        </p:txBody>
      </p:sp>
      <p:sp>
        <p:nvSpPr>
          <p:cNvPr id="2" name="Rectangle 2">
            <a:extLst>
              <a:ext uri="{FF2B5EF4-FFF2-40B4-BE49-F238E27FC236}">
                <a16:creationId xmlns:a16="http://schemas.microsoft.com/office/drawing/2014/main" id="{CEC64208-6854-4802-94A7-97003C95B36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72709" name="Object 2">
            <a:extLst>
              <a:ext uri="{FF2B5EF4-FFF2-40B4-BE49-F238E27FC236}">
                <a16:creationId xmlns:a16="http://schemas.microsoft.com/office/drawing/2014/main" id="{78EC40DC-B207-4CD3-A949-3992BE5B099C}"/>
              </a:ext>
            </a:extLst>
          </p:cNvPr>
          <p:cNvGraphicFramePr>
            <a:graphicFrameLocks noChangeAspect="1"/>
          </p:cNvGraphicFramePr>
          <p:nvPr/>
        </p:nvGraphicFramePr>
        <p:xfrm>
          <a:off x="269875" y="2162175"/>
          <a:ext cx="8655050" cy="1304925"/>
        </p:xfrm>
        <a:graphic>
          <a:graphicData uri="http://schemas.openxmlformats.org/presentationml/2006/ole">
            <mc:AlternateContent xmlns:mc="http://schemas.openxmlformats.org/markup-compatibility/2006">
              <mc:Choice xmlns:v="urn:schemas-microsoft-com:vml" Requires="v">
                <p:oleObj spid="_x0000_s21508" name="Picture" r:id="rId3" imgW="5384800" imgH="812800" progId="Word.Picture.8">
                  <p:embed/>
                </p:oleObj>
              </mc:Choice>
              <mc:Fallback>
                <p:oleObj name="Picture" r:id="rId3" imgW="5384800" imgH="8128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2162175"/>
                        <a:ext cx="86550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C7FCE7BC-ADC1-46B4-BE1E-FB95BEF702F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02BD7A-17BF-41E9-BCEC-B596C625456E}" type="slidenum">
              <a:rPr lang="en-US" altLang="en-US" sz="1400"/>
              <a:pPr>
                <a:spcBef>
                  <a:spcPct val="0"/>
                </a:spcBef>
                <a:buClrTx/>
                <a:buSzTx/>
                <a:buFontTx/>
                <a:buNone/>
              </a:pPr>
              <a:t>97</a:t>
            </a:fld>
            <a:endParaRPr lang="en-US" altLang="en-US" sz="1400"/>
          </a:p>
        </p:txBody>
      </p:sp>
      <p:sp>
        <p:nvSpPr>
          <p:cNvPr id="73731" name="Rectangle 2">
            <a:extLst>
              <a:ext uri="{FF2B5EF4-FFF2-40B4-BE49-F238E27FC236}">
                <a16:creationId xmlns:a16="http://schemas.microsoft.com/office/drawing/2014/main" id="{6171A588-5D6B-4F9C-9AC4-6232EFD68247}"/>
              </a:ext>
            </a:extLst>
          </p:cNvPr>
          <p:cNvSpPr>
            <a:spLocks noGrp="1" noChangeArrowheads="1"/>
          </p:cNvSpPr>
          <p:nvPr>
            <p:ph type="title"/>
          </p:nvPr>
        </p:nvSpPr>
        <p:spPr>
          <a:xfrm>
            <a:off x="155575" y="357188"/>
            <a:ext cx="8839200" cy="1804987"/>
          </a:xfrm>
        </p:spPr>
        <p:txBody>
          <a:bodyPr/>
          <a:lstStyle/>
          <a:p>
            <a:r>
              <a:rPr lang="en-US" altLang="en-US"/>
              <a:t>Common Pitfall 1: Redundant Input Objects</a:t>
            </a:r>
          </a:p>
        </p:txBody>
      </p:sp>
      <p:sp>
        <p:nvSpPr>
          <p:cNvPr id="2" name="Rectangle 2">
            <a:extLst>
              <a:ext uri="{FF2B5EF4-FFF2-40B4-BE49-F238E27FC236}">
                <a16:creationId xmlns:a16="http://schemas.microsoft.com/office/drawing/2014/main" id="{05DBAF0D-977A-49E5-A5B3-DC3E65D18A8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3733" name="Rectangle 3">
            <a:extLst>
              <a:ext uri="{FF2B5EF4-FFF2-40B4-BE49-F238E27FC236}">
                <a16:creationId xmlns:a16="http://schemas.microsoft.com/office/drawing/2014/main" id="{A08AA0BE-3858-4353-BCA7-0D22B242B59B}"/>
              </a:ext>
            </a:extLst>
          </p:cNvPr>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Scanner input = </a:t>
            </a:r>
            <a:r>
              <a:rPr lang="en-US" altLang="en-US" b="1"/>
              <a:t>new</a:t>
            </a:r>
            <a:r>
              <a:rPr lang="en-US" altLang="en-US"/>
              <a:t> Scanner(System.in);</a:t>
            </a:r>
          </a:p>
          <a:p>
            <a:pPr>
              <a:buFont typeface="Monotype Sorts" pitchFamily="2" charset="2"/>
              <a:buNone/>
            </a:pPr>
            <a:r>
              <a:rPr lang="de-DE" altLang="en-US"/>
              <a:t>System.out.print(</a:t>
            </a:r>
            <a:r>
              <a:rPr lang="de-DE" altLang="en-US" b="1"/>
              <a:t>"Enter an integer: "</a:t>
            </a:r>
            <a:r>
              <a:rPr lang="de-DE" altLang="en-US"/>
              <a:t>);</a:t>
            </a:r>
            <a:endParaRPr lang="en-US" altLang="en-US"/>
          </a:p>
          <a:p>
            <a:pPr>
              <a:buFont typeface="Monotype Sorts" pitchFamily="2" charset="2"/>
              <a:buNone/>
            </a:pPr>
            <a:r>
              <a:rPr lang="en-US" altLang="en-US" b="1"/>
              <a:t>int</a:t>
            </a:r>
            <a:r>
              <a:rPr lang="en-US" altLang="en-US"/>
              <a:t> v1 = input.nextInt();</a:t>
            </a:r>
          </a:p>
          <a:p>
            <a:pPr>
              <a:buFont typeface="Monotype Sorts" pitchFamily="2" charset="2"/>
              <a:buNone/>
            </a:pPr>
            <a:r>
              <a:rPr lang="en-US" altLang="en-US"/>
              <a:t> </a:t>
            </a:r>
          </a:p>
          <a:p>
            <a:pPr>
              <a:buFont typeface="Monotype Sorts" pitchFamily="2" charset="2"/>
              <a:buNone/>
            </a:pPr>
            <a:r>
              <a:rPr lang="en-US" altLang="en-US"/>
              <a:t>Scanner input1 = </a:t>
            </a:r>
            <a:r>
              <a:rPr lang="en-US" altLang="en-US" b="1"/>
              <a:t>new</a:t>
            </a:r>
            <a:r>
              <a:rPr lang="en-US" altLang="en-US"/>
              <a:t> Scanner(System.in);</a:t>
            </a:r>
          </a:p>
          <a:p>
            <a:pPr>
              <a:buFont typeface="Monotype Sorts" pitchFamily="2" charset="2"/>
              <a:buNone/>
            </a:pPr>
            <a:r>
              <a:rPr lang="en-US" altLang="en-US"/>
              <a:t>System.out.print(</a:t>
            </a:r>
            <a:r>
              <a:rPr lang="en-US" altLang="en-US" b="1"/>
              <a:t>"Enter a double value: "</a:t>
            </a:r>
            <a:r>
              <a:rPr lang="en-US" altLang="en-US"/>
              <a:t>);</a:t>
            </a:r>
          </a:p>
          <a:p>
            <a:pPr>
              <a:buFont typeface="Monotype Sorts" pitchFamily="2" charset="2"/>
              <a:buNone/>
            </a:pPr>
            <a:r>
              <a:rPr lang="en-US" altLang="en-US" b="1"/>
              <a:t>double</a:t>
            </a:r>
            <a:r>
              <a:rPr lang="en-US" altLang="en-US"/>
              <a:t> v2 = input1.nextDouble();</a:t>
            </a:r>
          </a:p>
          <a:p>
            <a:pPr>
              <a:buFont typeface="Monotype Sorts" pitchFamily="2" charset="2"/>
              <a:buNone/>
            </a:pPr>
            <a:endParaRPr lang="en-US"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Can you declare a variable as int and later redeclare it as double?</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a:solidFill>
                  <a:srgbClr val="0070C0"/>
                </a:solidFill>
                <a:latin typeface="Calibri" panose="020F0502020204030204" pitchFamily="34" charset="0"/>
                <a:cs typeface="Calibri" panose="020F0502020204030204" pitchFamily="34" charset="0"/>
              </a:rPr>
              <a:t>No.</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67553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an integer overflow?</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Can floating-point operations cause overflow?</a:t>
            </a:r>
            <a:br>
              <a:rPr lang="tr-TR" sz="2000" dirty="0">
                <a:latin typeface="Calibri" panose="020F0502020204030204" pitchFamily="34" charset="0"/>
                <a:cs typeface="Calibri" panose="020F0502020204030204" pitchFamily="34" charset="0"/>
              </a:rPr>
            </a:b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Numbers are stored with a limited numbers of digits. When a variable is assigned a value that is too large (in size) to be stored, it causes overflow. Overflow is for integer operations.</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Floating-point operations will not cause overflow.</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6663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22652</TotalTime>
  <Words>6704</Words>
  <Application>Microsoft Office PowerPoint</Application>
  <PresentationFormat>On-screen Show (4:3)</PresentationFormat>
  <Paragraphs>700</Paragraphs>
  <Slides>101</Slides>
  <Notes>6</Notes>
  <HiddenSlides>0</HiddenSlides>
  <MMClips>0</MMClips>
  <ScaleCrop>false</ScaleCrop>
  <HeadingPairs>
    <vt:vector size="10"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101</vt:i4>
      </vt:variant>
      <vt:variant>
        <vt:lpstr>Custom Shows</vt:lpstr>
      </vt:variant>
      <vt:variant>
        <vt:i4>1</vt:i4>
      </vt:variant>
    </vt:vector>
  </HeadingPairs>
  <TitlesOfParts>
    <vt:vector size="118" baseType="lpstr">
      <vt:lpstr>Arial</vt:lpstr>
      <vt:lpstr>Bell MT</vt:lpstr>
      <vt:lpstr>Book Antiqua</vt:lpstr>
      <vt:lpstr>Calibri</vt:lpstr>
      <vt:lpstr>Cambria Math</vt:lpstr>
      <vt:lpstr>Consolas</vt:lpstr>
      <vt:lpstr>Courier</vt:lpstr>
      <vt:lpstr>Courier New</vt:lpstr>
      <vt:lpstr>Forte</vt:lpstr>
      <vt:lpstr>Monotype Sorts</vt:lpstr>
      <vt:lpstr>Palatino</vt:lpstr>
      <vt:lpstr>Times New Roman</vt:lpstr>
      <vt:lpstr>International</vt:lpstr>
      <vt:lpstr>1_International</vt:lpstr>
      <vt:lpstr>Picture</vt:lpstr>
      <vt:lpstr>Equation</vt:lpstr>
      <vt:lpstr>Chapter 2 Elementary Programming</vt:lpstr>
      <vt:lpstr>Motivations</vt:lpstr>
      <vt:lpstr>Objectives</vt:lpstr>
      <vt:lpstr>Introducing Programming with an Example</vt:lpstr>
      <vt:lpstr>Trace a Program Execution</vt:lpstr>
      <vt:lpstr>Trace a Program Execution</vt:lpstr>
      <vt:lpstr>Trace a Program Execution</vt:lpstr>
      <vt:lpstr>Trace a Program Execution</vt:lpstr>
      <vt:lpstr>Trace a Program Execution</vt:lpstr>
      <vt:lpstr>  Check Point</vt:lpstr>
      <vt:lpstr>Reading Input from the Console</vt:lpstr>
      <vt:lpstr>Implicit Import and Explicit Import</vt:lpstr>
      <vt:lpstr>  Check Point</vt:lpstr>
      <vt:lpstr>  Check Point</vt:lpstr>
      <vt:lpstr>Identifiers</vt:lpstr>
      <vt:lpstr>Variables</vt:lpstr>
      <vt:lpstr>  Check Point</vt:lpstr>
      <vt:lpstr>Declaring Variables</vt:lpstr>
      <vt:lpstr>Assignment Statements</vt:lpstr>
      <vt:lpstr>  Check Point</vt:lpstr>
      <vt:lpstr>Declaring and Initializing in One Step</vt:lpstr>
      <vt:lpstr>  Check Point</vt:lpstr>
      <vt:lpstr>Named Constants</vt:lpstr>
      <vt:lpstr>  Check Point</vt:lpstr>
      <vt:lpstr>  Check Point</vt:lpstr>
      <vt:lpstr>Naming Conventions</vt:lpstr>
      <vt:lpstr>Naming Conventions, cont.</vt:lpstr>
      <vt:lpstr>  Check Point</vt:lpstr>
      <vt:lpstr>Numerical Data Types</vt:lpstr>
      <vt:lpstr>Reading Numbers from the Keyboard</vt:lpstr>
      <vt:lpstr>Numeric Operators</vt:lpstr>
      <vt:lpstr>Integer Division</vt:lpstr>
      <vt:lpstr>Remainder Operator</vt:lpstr>
      <vt:lpstr>Problem: Displaying Time</vt:lpstr>
      <vt:lpstr>NOTE</vt:lpstr>
      <vt:lpstr>Exponent Operations </vt:lpstr>
      <vt:lpstr>  Check Point</vt:lpstr>
      <vt:lpstr>  Check Point</vt:lpstr>
      <vt:lpstr>  Check Point</vt:lpstr>
      <vt:lpstr>  Check Point</vt:lpstr>
      <vt:lpstr>  Check Point</vt:lpstr>
      <vt:lpstr>  Check Point</vt:lpstr>
      <vt:lpstr>  Check Point</vt:lpstr>
      <vt:lpstr>  Check Point</vt:lpstr>
      <vt:lpstr>Number Literals</vt:lpstr>
      <vt:lpstr>Integer Literals</vt:lpstr>
      <vt:lpstr>Floating-Point Literals</vt:lpstr>
      <vt:lpstr>double vs. float </vt:lpstr>
      <vt:lpstr>Scientific Notation</vt:lpstr>
      <vt:lpstr>  Check Point</vt:lpstr>
      <vt:lpstr>  Check Point</vt:lpstr>
      <vt:lpstr>  Check Point</vt:lpstr>
      <vt:lpstr>  Check Point</vt:lpstr>
      <vt:lpstr>Arithmetic Expressions</vt:lpstr>
      <vt:lpstr>How to Evaluate an Expression</vt:lpstr>
      <vt:lpstr>Problem: Converting Temperatures</vt:lpstr>
      <vt:lpstr>  Check Point</vt:lpstr>
      <vt:lpstr>Problem: Displaying Current Time</vt:lpstr>
      <vt:lpstr>  Check Point</vt:lpstr>
      <vt:lpstr>Augmented Assignment Operators</vt:lpstr>
      <vt:lpstr>  Check Point</vt:lpstr>
      <vt:lpstr>Increment and Decrement Operators</vt:lpstr>
      <vt:lpstr>Increment and Decrement Operators, cont.</vt:lpstr>
      <vt:lpstr>Increment and Decrement Operators, cont.</vt:lpstr>
      <vt:lpstr>Assignment Expressions and Assignment Statements</vt:lpstr>
      <vt:lpstr>  Check Point</vt:lpstr>
      <vt:lpstr>  Check Point</vt:lpstr>
      <vt:lpstr>Numeric Type Conversion</vt:lpstr>
      <vt:lpstr>Conversion Rules</vt:lpstr>
      <vt:lpstr>Type Casting</vt:lpstr>
      <vt:lpstr>Problem: Keeping Two Digits After Decimal Points</vt:lpstr>
      <vt:lpstr>Casting in an Augmented Expression </vt:lpstr>
      <vt:lpstr>  Check Point</vt:lpstr>
      <vt:lpstr>  Check Point</vt:lpstr>
      <vt:lpstr>  Check Point</vt:lpstr>
      <vt:lpstr>  Check Point</vt:lpstr>
      <vt:lpstr>  Check Point</vt:lpstr>
      <vt:lpstr>  Check Point</vt:lpstr>
      <vt:lpstr>Software Development Process </vt:lpstr>
      <vt:lpstr>Requirement Specification </vt:lpstr>
      <vt:lpstr>System Analysis</vt:lpstr>
      <vt:lpstr>System Design </vt:lpstr>
      <vt:lpstr>IPO </vt:lpstr>
      <vt:lpstr>Implementation </vt:lpstr>
      <vt:lpstr>Testing </vt:lpstr>
      <vt:lpstr>Deployment </vt:lpstr>
      <vt:lpstr>Maintenance </vt:lpstr>
      <vt:lpstr>Problem:  Computing Loan Payments</vt:lpstr>
      <vt:lpstr>  Check Point</vt:lpstr>
      <vt:lpstr>Problem: Monetary Units</vt:lpstr>
      <vt:lpstr>  Check Point</vt:lpstr>
      <vt:lpstr>Common Errors and Pitfalls</vt:lpstr>
      <vt:lpstr>Common Error 1: Undeclared/Uninitialized Variables and Unused Variables </vt:lpstr>
      <vt:lpstr>Common Error 2: Integer Overflow</vt:lpstr>
      <vt:lpstr>Common Error 3: Round-off Errors</vt:lpstr>
      <vt:lpstr>Common Error 4: Unintended Integer Division</vt:lpstr>
      <vt:lpstr>Common Pitfall 1: Redundant Input Objects</vt:lpstr>
      <vt:lpstr>  Check Point</vt:lpstr>
      <vt:lpstr>  Check Point</vt:lpstr>
      <vt:lpstr>  Check Point</vt:lpstr>
      <vt:lpstr>  Check Point</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Mustafa Agaoglu</cp:lastModifiedBy>
  <cp:revision>330</cp:revision>
  <dcterms:created xsi:type="dcterms:W3CDTF">1995-06-10T17:31:50Z</dcterms:created>
  <dcterms:modified xsi:type="dcterms:W3CDTF">2021-10-11T06:14:21Z</dcterms:modified>
</cp:coreProperties>
</file>