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3"/>
  </p:notesMasterIdLst>
  <p:sldIdLst>
    <p:sldId id="326" r:id="rId2"/>
    <p:sldId id="413" r:id="rId3"/>
    <p:sldId id="352" r:id="rId4"/>
    <p:sldId id="374" r:id="rId5"/>
    <p:sldId id="375" r:id="rId6"/>
    <p:sldId id="383" r:id="rId7"/>
    <p:sldId id="356" r:id="rId8"/>
    <p:sldId id="357" r:id="rId9"/>
    <p:sldId id="757" r:id="rId10"/>
    <p:sldId id="759" r:id="rId11"/>
    <p:sldId id="760" r:id="rId12"/>
    <p:sldId id="325" r:id="rId13"/>
    <p:sldId id="761" r:id="rId14"/>
    <p:sldId id="762" r:id="rId15"/>
    <p:sldId id="297" r:id="rId16"/>
    <p:sldId id="298" r:id="rId17"/>
    <p:sldId id="764" r:id="rId18"/>
    <p:sldId id="765" r:id="rId19"/>
    <p:sldId id="358" r:id="rId20"/>
    <p:sldId id="421" r:id="rId21"/>
    <p:sldId id="369" r:id="rId22"/>
    <p:sldId id="370" r:id="rId23"/>
    <p:sldId id="371" r:id="rId24"/>
    <p:sldId id="372" r:id="rId25"/>
    <p:sldId id="373" r:id="rId26"/>
    <p:sldId id="768" r:id="rId27"/>
    <p:sldId id="758" r:id="rId28"/>
    <p:sldId id="767" r:id="rId29"/>
    <p:sldId id="336" r:id="rId30"/>
    <p:sldId id="346" r:id="rId31"/>
    <p:sldId id="333" r:id="rId32"/>
    <p:sldId id="359" r:id="rId33"/>
    <p:sldId id="360" r:id="rId34"/>
    <p:sldId id="771" r:id="rId35"/>
    <p:sldId id="772" r:id="rId36"/>
    <p:sldId id="770" r:id="rId37"/>
    <p:sldId id="769" r:id="rId38"/>
    <p:sldId id="367" r:id="rId39"/>
    <p:sldId id="766" r:id="rId40"/>
    <p:sldId id="773" r:id="rId41"/>
    <p:sldId id="414" r:id="rId42"/>
    <p:sldId id="299" r:id="rId43"/>
    <p:sldId id="351" r:id="rId44"/>
    <p:sldId id="775" r:id="rId45"/>
    <p:sldId id="376" r:id="rId46"/>
    <p:sldId id="417" r:id="rId47"/>
    <p:sldId id="418" r:id="rId48"/>
    <p:sldId id="419" r:id="rId49"/>
    <p:sldId id="380" r:id="rId50"/>
    <p:sldId id="420" r:id="rId51"/>
    <p:sldId id="381" r:id="rId52"/>
    <p:sldId id="384" r:id="rId53"/>
    <p:sldId id="385" r:id="rId54"/>
    <p:sldId id="774" r:id="rId55"/>
    <p:sldId id="789" r:id="rId56"/>
    <p:sldId id="790" r:id="rId57"/>
    <p:sldId id="788" r:id="rId58"/>
    <p:sldId id="787" r:id="rId59"/>
    <p:sldId id="786" r:id="rId60"/>
    <p:sldId id="785" r:id="rId61"/>
    <p:sldId id="784" r:id="rId62"/>
    <p:sldId id="382" r:id="rId63"/>
    <p:sldId id="777" r:id="rId64"/>
    <p:sldId id="410" r:id="rId65"/>
    <p:sldId id="776" r:id="rId66"/>
    <p:sldId id="300" r:id="rId67"/>
    <p:sldId id="301" r:id="rId68"/>
    <p:sldId id="302" r:id="rId69"/>
    <p:sldId id="355" r:id="rId70"/>
    <p:sldId id="398" r:id="rId71"/>
    <p:sldId id="425" r:id="rId72"/>
    <p:sldId id="423" r:id="rId73"/>
    <p:sldId id="426" r:id="rId74"/>
    <p:sldId id="427" r:id="rId75"/>
    <p:sldId id="429" r:id="rId76"/>
    <p:sldId id="428" r:id="rId77"/>
    <p:sldId id="422" r:id="rId78"/>
    <p:sldId id="794" r:id="rId79"/>
    <p:sldId id="778" r:id="rId80"/>
    <p:sldId id="793" r:id="rId81"/>
    <p:sldId id="792" r:id="rId82"/>
    <p:sldId id="791" r:id="rId83"/>
    <p:sldId id="337" r:id="rId84"/>
    <p:sldId id="334" r:id="rId85"/>
    <p:sldId id="349" r:id="rId86"/>
    <p:sldId id="795" r:id="rId87"/>
    <p:sldId id="797" r:id="rId88"/>
    <p:sldId id="796" r:id="rId89"/>
    <p:sldId id="779" r:id="rId90"/>
    <p:sldId id="387" r:id="rId91"/>
    <p:sldId id="799" r:id="rId92"/>
    <p:sldId id="388" r:id="rId93"/>
    <p:sldId id="389" r:id="rId94"/>
    <p:sldId id="390" r:id="rId95"/>
    <p:sldId id="391" r:id="rId96"/>
    <p:sldId id="780" r:id="rId97"/>
    <p:sldId id="798" r:id="rId98"/>
    <p:sldId id="432" r:id="rId99"/>
    <p:sldId id="433" r:id="rId100"/>
    <p:sldId id="430" r:id="rId101"/>
    <p:sldId id="431" r:id="rId10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4" autoAdjust="0"/>
    <p:restoredTop sz="94629" autoAdjust="0"/>
  </p:normalViewPr>
  <p:slideViewPr>
    <p:cSldViewPr>
      <p:cViewPr varScale="1">
        <p:scale>
          <a:sx n="129" d="100"/>
          <a:sy n="129" d="100"/>
        </p:scale>
        <p:origin x="280" y="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5813"/>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98F06D1-49D3-4D5B-8779-7C60C659BB1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DBDA66A9-2647-46A6-BDD3-5C4945E1331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E8EF267-93B1-4A4A-BC07-199BBF4BA4D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E2397FDA-A247-4F4A-A090-00C1D8E3E8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F35B91-9C17-4B59-BCC9-965119F146B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F59718EF-43B1-4065-9CAE-E39E9CB22D8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5BB99C5-2C01-4E41-BC5F-BDA5361BA90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AAAAD114-07A9-44B6-BCA5-B3F7736DE02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0D2F963-7A4F-42A1-83DD-DD8DAF6716A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11311328-742D-4FA1-A83A-4AE3C857D9D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8C0274A-9277-4B6E-9EEB-74D931E1889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29D1FA5B-F8FD-42BA-B474-78730C80876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9FBC711-B006-410B-B04D-91CAC048ADC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10A7D1EE-1B59-4CA3-97CB-E0FB76A472F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6BF0428-0DEF-49B7-A195-5D351D0C0AE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BD0F9E7D-7821-45E9-9DD7-AB314C0A566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D857E2C-2C76-415D-9D28-CCFBBF00CC5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3414CBD5-3816-4A4E-AD0A-1F8852F4A4E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9603E2A-19C9-43DB-B026-810A6CFD404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F3723400-FB41-4C1A-939C-0BB8C0376FD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7853AF8-64AB-4F5A-80CC-9B486886B17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EA7C3AE9-B175-4C38-A0BC-1876F3096B4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A5261B8-1E48-4F2F-BD27-E3C06F41A3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a:extLst>
              <a:ext uri="{FF2B5EF4-FFF2-40B4-BE49-F238E27FC236}">
                <a16:creationId xmlns:a16="http://schemas.microsoft.com/office/drawing/2014/main" id="{7E9DFDF4-17DE-4D33-AB7E-006CB55D57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6F94879-0D79-40D4-8484-08EDCE5E1AA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D4F1A901-2991-430A-814A-2B57172577C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F75939-39F1-44A5-8798-E9B570DC2E8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89D7F18F-3288-4CEC-A198-8DD6D36404B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FCA01C1-B00E-47AF-B974-C2FD0888DC0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96450F8F-7D4B-4738-A976-CCE7E9B3FA0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903E07-1755-48C5-9C4C-1FC066073F4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6F6B82B8-5BB4-47FB-930E-63EE83EF455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702A91-3863-43C3-A6D9-0D9209096B2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35D788CE-DD79-477E-9094-4FE02B4A1FD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0A1F12E-AF73-4D9E-8A87-3F038C063A8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45893EAC-3C4B-4BAE-9D20-9850CA14FBC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65D07F2-44D3-40B8-90FF-50281B42A81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D575A6A4-2480-4B57-810A-D66FF7D53FE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C92EFEC-03E3-489D-A531-F508A44189E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04834419-474E-433A-9C1C-D9123743448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1C053D5-7A29-4995-931C-507C5E23354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1DCE2784-017E-4589-A8E6-C4D9030B07C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25C1855-B8CD-4A69-9E77-A7CCB9E01CB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a:extLst>
              <a:ext uri="{FF2B5EF4-FFF2-40B4-BE49-F238E27FC236}">
                <a16:creationId xmlns:a16="http://schemas.microsoft.com/office/drawing/2014/main" id="{409C0FF2-71EB-4EAE-A0AC-C180FE80B41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23B1153-6F67-4372-B5A0-95DB80771EE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82D4FF9C-CE07-4559-AEDC-03CCD113C3E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0FC3D28-BDDA-497C-822E-F0D2C9FF8CA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DBBFDA87-CF02-46D7-966E-860388904E3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8DB1FF6-F1FE-4157-AB7D-B43C693E3A8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6A594154-95B7-425F-AA98-BB05A88F46F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271A0A3-8413-4857-91E0-002176731A5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C53BED98-DA1F-448C-BDEC-99581E58F68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E965FE6-08B0-49EF-A195-EA878D0ACF3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a:extLst>
              <a:ext uri="{FF2B5EF4-FFF2-40B4-BE49-F238E27FC236}">
                <a16:creationId xmlns:a16="http://schemas.microsoft.com/office/drawing/2014/main" id="{A3ED7554-D841-455B-A6A8-96CCB5FD3D5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6538E11-EDE0-4943-8923-B26A0183F0C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a:extLst>
              <a:ext uri="{FF2B5EF4-FFF2-40B4-BE49-F238E27FC236}">
                <a16:creationId xmlns:a16="http://schemas.microsoft.com/office/drawing/2014/main" id="{D933DFD2-D258-428D-94E2-9168050DD3B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0001C00-34B0-43F5-8847-542618A49C5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a:extLst>
              <a:ext uri="{FF2B5EF4-FFF2-40B4-BE49-F238E27FC236}">
                <a16:creationId xmlns:a16="http://schemas.microsoft.com/office/drawing/2014/main" id="{8B4EC961-71F7-4B53-A899-B7902D2A54F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578E884-15FD-469A-95E6-62B8E64BC23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a:extLst>
              <a:ext uri="{FF2B5EF4-FFF2-40B4-BE49-F238E27FC236}">
                <a16:creationId xmlns:a16="http://schemas.microsoft.com/office/drawing/2014/main" id="{710E648F-99A7-4456-BCE3-C3961250349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A5386CD-7F6E-4190-87AE-87013C47E16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D878A690-E689-47AA-9056-F1C1DFE2C8D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03721A7-CC35-4532-84E8-555D3E86FE8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D01D14D0-6E98-413B-A98A-8C78A216F4D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0688B50-7455-494F-98AB-1BB5D8BA786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87270B3A-E074-4007-81B0-B4089E04E22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A5F5314-4B72-4B5A-8895-EF584A2073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a:extLst>
              <a:ext uri="{FF2B5EF4-FFF2-40B4-BE49-F238E27FC236}">
                <a16:creationId xmlns:a16="http://schemas.microsoft.com/office/drawing/2014/main" id="{D80A0B44-BFB5-4B45-BABF-685DA1CAFFB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64D74BF-6736-4A5A-B1B6-822A3AA8F69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5448BEFA-CD5D-46BD-839D-96B8EEFA231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55D3610-A5F9-423E-95DA-D21CA0F87AA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DA062A90-892B-4EDB-A7CD-9C2D235C700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DE78D81-BC0E-4DD2-8C9C-BEDB06B327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AFB20E14-108C-40CE-B14A-65B34B954D0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A5C459B-93A0-4426-88E4-88A94415FC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a:extLst>
              <a:ext uri="{FF2B5EF4-FFF2-40B4-BE49-F238E27FC236}">
                <a16:creationId xmlns:a16="http://schemas.microsoft.com/office/drawing/2014/main" id="{7771DB7A-2FCE-4A45-BEA3-3148DB36521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E690747-EE62-4A1E-B184-AA6107A334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a:extLst>
              <a:ext uri="{FF2B5EF4-FFF2-40B4-BE49-F238E27FC236}">
                <a16:creationId xmlns:a16="http://schemas.microsoft.com/office/drawing/2014/main" id="{7712DB03-4820-409F-84A0-9094D818E72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E532571-A92B-4927-BE1D-04EB8B28427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a:extLst>
              <a:ext uri="{FF2B5EF4-FFF2-40B4-BE49-F238E27FC236}">
                <a16:creationId xmlns:a16="http://schemas.microsoft.com/office/drawing/2014/main" id="{51CD4320-3443-4D36-B392-8237B47B0EF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041232B-5139-4CEC-B121-66DFF7B013F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a:extLst>
              <a:ext uri="{FF2B5EF4-FFF2-40B4-BE49-F238E27FC236}">
                <a16:creationId xmlns:a16="http://schemas.microsoft.com/office/drawing/2014/main" id="{4042AA89-A31A-4EC1-9C8D-7C4E88CD2EF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59FE32-9CAD-4E5D-8C78-191FBE3E847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a:extLst>
              <a:ext uri="{FF2B5EF4-FFF2-40B4-BE49-F238E27FC236}">
                <a16:creationId xmlns:a16="http://schemas.microsoft.com/office/drawing/2014/main" id="{56DC3129-7309-4A49-AD97-DB23A4B20CA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21C9A05-3991-4251-B784-D9E42239446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82AE0D1F-0222-4D54-8557-1948EA69273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66D6987-78A4-4954-9619-0A0AB3407A3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3" name="Rectangle 3">
            <a:extLst>
              <a:ext uri="{FF2B5EF4-FFF2-40B4-BE49-F238E27FC236}">
                <a16:creationId xmlns:a16="http://schemas.microsoft.com/office/drawing/2014/main" id="{A4822EB8-CF9C-4E51-93EB-C3D8015D388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BF2629B-9FF9-438D-88B6-ED7BEE73EFD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a:extLst>
              <a:ext uri="{FF2B5EF4-FFF2-40B4-BE49-F238E27FC236}">
                <a16:creationId xmlns:a16="http://schemas.microsoft.com/office/drawing/2014/main" id="{7C1E059C-6211-4148-A768-1799DFB772A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4EA310A5-9651-4CE5-8E8D-C1AEE53A43B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1" name="Rectangle 3">
            <a:extLst>
              <a:ext uri="{FF2B5EF4-FFF2-40B4-BE49-F238E27FC236}">
                <a16:creationId xmlns:a16="http://schemas.microsoft.com/office/drawing/2014/main" id="{280182B5-53C7-4364-9AC8-CF06743F7D3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C3B5DD5-3C20-49DA-BC9A-F3BB974A4E2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9" name="Rectangle 3">
            <a:extLst>
              <a:ext uri="{FF2B5EF4-FFF2-40B4-BE49-F238E27FC236}">
                <a16:creationId xmlns:a16="http://schemas.microsoft.com/office/drawing/2014/main" id="{BA49D6B5-C2F6-458A-ACA6-9764FA01293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AE86402-E801-4BBC-AEFD-3961FB3D23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a:extLst>
              <a:ext uri="{FF2B5EF4-FFF2-40B4-BE49-F238E27FC236}">
                <a16:creationId xmlns:a16="http://schemas.microsoft.com/office/drawing/2014/main" id="{CB22CF92-B3DD-4BDD-A89E-7504FD794A9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18F5851-82A6-40B7-8890-BA39EEB0741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5" name="Rectangle 3">
            <a:extLst>
              <a:ext uri="{FF2B5EF4-FFF2-40B4-BE49-F238E27FC236}">
                <a16:creationId xmlns:a16="http://schemas.microsoft.com/office/drawing/2014/main" id="{B6E7AE9A-DE65-4836-BE5C-A990CECD11C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7E88AD9-AE10-43EA-97EA-94FC54CEC24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a:extLst>
              <a:ext uri="{FF2B5EF4-FFF2-40B4-BE49-F238E27FC236}">
                <a16:creationId xmlns:a16="http://schemas.microsoft.com/office/drawing/2014/main" id="{3B9A4596-44C0-4A9F-A589-DA7E05E0AFE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C667882-6FB5-4D56-8AE7-7E2210CE9D1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a:extLst>
              <a:ext uri="{FF2B5EF4-FFF2-40B4-BE49-F238E27FC236}">
                <a16:creationId xmlns:a16="http://schemas.microsoft.com/office/drawing/2014/main" id="{DA7667E7-6050-4D8D-BB17-28ED53FE22B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C719DF76-C302-4570-8897-768EDF9550A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9" name="Rectangle 3">
            <a:extLst>
              <a:ext uri="{FF2B5EF4-FFF2-40B4-BE49-F238E27FC236}">
                <a16:creationId xmlns:a16="http://schemas.microsoft.com/office/drawing/2014/main" id="{FF3FC593-09C2-461D-8197-8E7CAA1E428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AED8FC3-A144-4F3B-8BCA-95DE3277988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7" name="Rectangle 3">
            <a:extLst>
              <a:ext uri="{FF2B5EF4-FFF2-40B4-BE49-F238E27FC236}">
                <a16:creationId xmlns:a16="http://schemas.microsoft.com/office/drawing/2014/main" id="{A0BD71DB-D1A4-43C2-B63A-353F27A29E6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233AFFB-564E-48DC-96BB-F65257606F0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5" name="Rectangle 3">
            <a:extLst>
              <a:ext uri="{FF2B5EF4-FFF2-40B4-BE49-F238E27FC236}">
                <a16:creationId xmlns:a16="http://schemas.microsoft.com/office/drawing/2014/main" id="{35FAE269-1CC3-4C28-8DAE-83CB9C61F10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D1C1C75-8FA8-48DF-B330-AD7275FDF6B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C08C4F8-59EA-4A23-9B96-DF021B3273D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5D74FBA-609D-4A2F-978C-D3A0F8F2505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3E5B9222-A74C-4BEA-B6A8-FB1D4C5040D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2967673-B384-40F5-8315-9E1F82E3554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F3A2E8CD-583C-480D-8B12-BE18E688224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7ECFBA-CFDE-4080-A99A-52735119575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989E59FD-697B-4C3E-B958-C7FC5AF7C34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D7787D0-52FC-4653-808E-F6E7BD80C4C4}"/>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8395554-D011-4E88-9F70-4DA6FEF840EA}"/>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6" name="Group 30">
              <a:extLst>
                <a:ext uri="{FF2B5EF4-FFF2-40B4-BE49-F238E27FC236}">
                  <a16:creationId xmlns:a16="http://schemas.microsoft.com/office/drawing/2014/main" id="{247345DC-2355-4C2B-96C1-D1EFB38D836D}"/>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1C828729-B14A-494E-B6ED-E7E70CAE64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8" name="Group 9">
                <a:extLst>
                  <a:ext uri="{FF2B5EF4-FFF2-40B4-BE49-F238E27FC236}">
                    <a16:creationId xmlns:a16="http://schemas.microsoft.com/office/drawing/2014/main" id="{EB3824B6-41E1-4DBD-B307-C2B3254DE59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490EEA-D984-48F4-89B3-1A0DE4AC881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326103F-EE5E-4750-A13B-B04412F054F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BD32A4E3-C87A-46F5-8192-106EF3A102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0224FE4-5E30-4983-BF9A-9B82DB7D2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E284762-5F63-4C7C-ACF1-0E46F8A0629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EEDBFB-B725-4192-ACA4-99FFE8D6F28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 name="Group 29">
                <a:extLst>
                  <a:ext uri="{FF2B5EF4-FFF2-40B4-BE49-F238E27FC236}">
                    <a16:creationId xmlns:a16="http://schemas.microsoft.com/office/drawing/2014/main" id="{4B92858A-C474-4C1D-9F27-B407FBDBA7E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E2BD246-7115-47AB-9154-19AC272CAA2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D96452A-F86B-48A9-B473-1C068F21EB4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26776AE-D7A7-4E11-9CC8-46A90E3A32F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4ADFD3E-BF02-425A-9146-3411992DE2E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EBB163E-4973-44CF-ACCD-00E6149C63D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58A7BA8-728B-4C3B-B7AC-633ADB0B0FB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A524F7D-295B-41CC-A644-08C69B80C12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D1AAE2-B8E3-4C52-97A7-E9FF9B7F25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BB37A6D-9571-4C3A-BB19-6D174F664B9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9139FED-A702-4EC1-BC4D-892FA5DCF18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4CC38DE-760C-4C23-ACF0-C45AB0C50813}"/>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1ADB6721-414B-4C6F-A938-6364797E1BD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1A3EB81-2754-4CAE-B55F-4BCCFE40D4C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71537ED-AF85-48BC-A66D-E35FC648F35A}"/>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F68E2DB-B53B-4CB1-B15D-21145B7F1DF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79A3420-C06E-4B55-A752-BCC4C7C47EE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21BC81-4168-4AA9-AFAD-04CAB7C8351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9AD2A25-A2B0-44D4-9193-C53465B7E86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A09743E-BEC5-407E-BF51-4B2D9BCDBDB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1CFD545-69A5-42D1-B27E-DD520A40A369}"/>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6DEC6EF3-FC42-4DDB-860C-13ECB3477C37}"/>
              </a:ext>
            </a:extLst>
          </p:cNvPr>
          <p:cNvSpPr>
            <a:spLocks noGrp="1" noChangeArrowheads="1"/>
          </p:cNvSpPr>
          <p:nvPr>
            <p:ph type="sldNum" sz="quarter" idx="12"/>
          </p:nvPr>
        </p:nvSpPr>
        <p:spPr>
          <a:xfrm>
            <a:off x="6553200" y="6400800"/>
            <a:ext cx="1905000" cy="457200"/>
          </a:xfrm>
        </p:spPr>
        <p:txBody>
          <a:bodyPr/>
          <a:lstStyle>
            <a:lvl1pPr>
              <a:defRPr/>
            </a:lvl1pPr>
          </a:lstStyle>
          <a:p>
            <a:fld id="{E6CC38AF-09FD-4954-8A75-4C2217439B8A}" type="slidenum">
              <a:rPr lang="en-US" altLang="en-US"/>
              <a:pPr/>
              <a:t>‹#›</a:t>
            </a:fld>
            <a:endParaRPr lang="en-US" altLang="en-US"/>
          </a:p>
        </p:txBody>
      </p:sp>
    </p:spTree>
    <p:extLst>
      <p:ext uri="{BB962C8B-B14F-4D97-AF65-F5344CB8AC3E}">
        <p14:creationId xmlns:p14="http://schemas.microsoft.com/office/powerpoint/2010/main" val="25685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C21BAF9-D655-4A34-9E31-C0EC51D33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518A50-8F1F-4331-931B-3AE378F4F598}"/>
              </a:ext>
            </a:extLst>
          </p:cNvPr>
          <p:cNvSpPr>
            <a:spLocks noGrp="1" noChangeArrowheads="1"/>
          </p:cNvSpPr>
          <p:nvPr>
            <p:ph type="sldNum" sz="quarter" idx="11"/>
          </p:nvPr>
        </p:nvSpPr>
        <p:spPr>
          <a:ln/>
        </p:spPr>
        <p:txBody>
          <a:bodyPr/>
          <a:lstStyle>
            <a:lvl1pPr>
              <a:defRPr/>
            </a:lvl1pPr>
          </a:lstStyle>
          <a:p>
            <a:fld id="{ECF7C91F-229D-47FE-87C0-BC2C9B7FE6E9}" type="slidenum">
              <a:rPr lang="en-US" altLang="en-US"/>
              <a:pPr/>
              <a:t>‹#›</a:t>
            </a:fld>
            <a:endParaRPr lang="en-US" altLang="en-US"/>
          </a:p>
        </p:txBody>
      </p:sp>
    </p:spTree>
    <p:extLst>
      <p:ext uri="{BB962C8B-B14F-4D97-AF65-F5344CB8AC3E}">
        <p14:creationId xmlns:p14="http://schemas.microsoft.com/office/powerpoint/2010/main" val="388574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9A926C1-168B-437D-9974-46A3D38EB9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CC5FCC-04EC-40BE-8CCB-6493EAED852B}"/>
              </a:ext>
            </a:extLst>
          </p:cNvPr>
          <p:cNvSpPr>
            <a:spLocks noGrp="1" noChangeArrowheads="1"/>
          </p:cNvSpPr>
          <p:nvPr>
            <p:ph type="sldNum" sz="quarter" idx="11"/>
          </p:nvPr>
        </p:nvSpPr>
        <p:spPr>
          <a:ln/>
        </p:spPr>
        <p:txBody>
          <a:bodyPr/>
          <a:lstStyle>
            <a:lvl1pPr>
              <a:defRPr/>
            </a:lvl1pPr>
          </a:lstStyle>
          <a:p>
            <a:fld id="{FC0F48DA-DC90-4628-AE30-921DB74ADB01}" type="slidenum">
              <a:rPr lang="en-US" altLang="en-US"/>
              <a:pPr/>
              <a:t>‹#›</a:t>
            </a:fld>
            <a:endParaRPr lang="en-US" altLang="en-US"/>
          </a:p>
        </p:txBody>
      </p:sp>
    </p:spTree>
    <p:extLst>
      <p:ext uri="{BB962C8B-B14F-4D97-AF65-F5344CB8AC3E}">
        <p14:creationId xmlns:p14="http://schemas.microsoft.com/office/powerpoint/2010/main" val="412052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9BD9068-0220-424B-B4C9-0651F02961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AEB1394-329F-4CB4-AD32-E9C42C60EF3B}"/>
              </a:ext>
            </a:extLst>
          </p:cNvPr>
          <p:cNvSpPr>
            <a:spLocks noGrp="1" noChangeArrowheads="1"/>
          </p:cNvSpPr>
          <p:nvPr>
            <p:ph type="sldNum" sz="quarter" idx="11"/>
          </p:nvPr>
        </p:nvSpPr>
        <p:spPr>
          <a:ln/>
        </p:spPr>
        <p:txBody>
          <a:bodyPr/>
          <a:lstStyle>
            <a:lvl1pPr>
              <a:defRPr/>
            </a:lvl1pPr>
          </a:lstStyle>
          <a:p>
            <a:fld id="{10ECEE06-1D64-4C3B-881D-068F2920C440}" type="slidenum">
              <a:rPr lang="en-US" altLang="en-US"/>
              <a:pPr/>
              <a:t>‹#›</a:t>
            </a:fld>
            <a:endParaRPr lang="en-US" altLang="en-US"/>
          </a:p>
        </p:txBody>
      </p:sp>
    </p:spTree>
    <p:extLst>
      <p:ext uri="{BB962C8B-B14F-4D97-AF65-F5344CB8AC3E}">
        <p14:creationId xmlns:p14="http://schemas.microsoft.com/office/powerpoint/2010/main" val="224616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E4A12A-E973-468A-BE86-BD02416FC2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8A07CF3-6B70-47D8-873F-1BB303A217E6}"/>
              </a:ext>
            </a:extLst>
          </p:cNvPr>
          <p:cNvSpPr>
            <a:spLocks noGrp="1" noChangeArrowheads="1"/>
          </p:cNvSpPr>
          <p:nvPr>
            <p:ph type="sldNum" sz="quarter" idx="11"/>
          </p:nvPr>
        </p:nvSpPr>
        <p:spPr>
          <a:ln/>
        </p:spPr>
        <p:txBody>
          <a:bodyPr/>
          <a:lstStyle>
            <a:lvl1pPr>
              <a:defRPr/>
            </a:lvl1pPr>
          </a:lstStyle>
          <a:p>
            <a:fld id="{8F490819-0F2B-43C1-9EB3-21DD22F29E2F}" type="slidenum">
              <a:rPr lang="en-US" altLang="en-US"/>
              <a:pPr/>
              <a:t>‹#›</a:t>
            </a:fld>
            <a:endParaRPr lang="en-US" altLang="en-US"/>
          </a:p>
        </p:txBody>
      </p:sp>
    </p:spTree>
    <p:extLst>
      <p:ext uri="{BB962C8B-B14F-4D97-AF65-F5344CB8AC3E}">
        <p14:creationId xmlns:p14="http://schemas.microsoft.com/office/powerpoint/2010/main" val="420192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92F8A04-57DB-4722-89FE-9FA0A49F23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B16BC6-8BE4-4F1F-AE8B-1EADA3CE0353}"/>
              </a:ext>
            </a:extLst>
          </p:cNvPr>
          <p:cNvSpPr>
            <a:spLocks noGrp="1" noChangeArrowheads="1"/>
          </p:cNvSpPr>
          <p:nvPr>
            <p:ph type="sldNum" sz="quarter" idx="11"/>
          </p:nvPr>
        </p:nvSpPr>
        <p:spPr>
          <a:ln/>
        </p:spPr>
        <p:txBody>
          <a:bodyPr/>
          <a:lstStyle>
            <a:lvl1pPr>
              <a:defRPr/>
            </a:lvl1pPr>
          </a:lstStyle>
          <a:p>
            <a:fld id="{5D61FFA3-7DAF-4992-9E36-7DBDADBBA5D6}" type="slidenum">
              <a:rPr lang="en-US" altLang="en-US"/>
              <a:pPr/>
              <a:t>‹#›</a:t>
            </a:fld>
            <a:endParaRPr lang="en-US" altLang="en-US"/>
          </a:p>
        </p:txBody>
      </p:sp>
    </p:spTree>
    <p:extLst>
      <p:ext uri="{BB962C8B-B14F-4D97-AF65-F5344CB8AC3E}">
        <p14:creationId xmlns:p14="http://schemas.microsoft.com/office/powerpoint/2010/main" val="381601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64345D2-8180-41EA-91AB-675BB32D92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AE3A408-646C-479C-8BE6-408CEE3F3312}"/>
              </a:ext>
            </a:extLst>
          </p:cNvPr>
          <p:cNvSpPr>
            <a:spLocks noGrp="1" noChangeArrowheads="1"/>
          </p:cNvSpPr>
          <p:nvPr>
            <p:ph type="sldNum" sz="quarter" idx="11"/>
          </p:nvPr>
        </p:nvSpPr>
        <p:spPr>
          <a:ln/>
        </p:spPr>
        <p:txBody>
          <a:bodyPr/>
          <a:lstStyle>
            <a:lvl1pPr>
              <a:defRPr/>
            </a:lvl1pPr>
          </a:lstStyle>
          <a:p>
            <a:fld id="{C7B4EFDF-DBCD-4D0A-BB0B-7D7F33276D1B}" type="slidenum">
              <a:rPr lang="en-US" altLang="en-US"/>
              <a:pPr/>
              <a:t>‹#›</a:t>
            </a:fld>
            <a:endParaRPr lang="en-US" altLang="en-US"/>
          </a:p>
        </p:txBody>
      </p:sp>
    </p:spTree>
    <p:extLst>
      <p:ext uri="{BB962C8B-B14F-4D97-AF65-F5344CB8AC3E}">
        <p14:creationId xmlns:p14="http://schemas.microsoft.com/office/powerpoint/2010/main" val="193116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DE48D5A-79E1-4528-97FC-7A59C8454BF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458BD032-1B66-4C16-A37B-A2C00E301FDF}"/>
              </a:ext>
            </a:extLst>
          </p:cNvPr>
          <p:cNvSpPr>
            <a:spLocks noGrp="1" noChangeArrowheads="1"/>
          </p:cNvSpPr>
          <p:nvPr>
            <p:ph type="sldNum" sz="quarter" idx="11"/>
          </p:nvPr>
        </p:nvSpPr>
        <p:spPr>
          <a:ln/>
        </p:spPr>
        <p:txBody>
          <a:bodyPr/>
          <a:lstStyle>
            <a:lvl1pPr>
              <a:defRPr/>
            </a:lvl1pPr>
          </a:lstStyle>
          <a:p>
            <a:fld id="{BBDCBCA8-5B45-4309-ABEF-7F25577E53A2}" type="slidenum">
              <a:rPr lang="en-US" altLang="en-US"/>
              <a:pPr/>
              <a:t>‹#›</a:t>
            </a:fld>
            <a:endParaRPr lang="en-US" altLang="en-US"/>
          </a:p>
        </p:txBody>
      </p:sp>
    </p:spTree>
    <p:extLst>
      <p:ext uri="{BB962C8B-B14F-4D97-AF65-F5344CB8AC3E}">
        <p14:creationId xmlns:p14="http://schemas.microsoft.com/office/powerpoint/2010/main" val="287591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758F7DA-D8C7-414C-B176-D5322A607C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D491720-93D9-4F05-AD6D-97871221F414}"/>
              </a:ext>
            </a:extLst>
          </p:cNvPr>
          <p:cNvSpPr>
            <a:spLocks noGrp="1" noChangeArrowheads="1"/>
          </p:cNvSpPr>
          <p:nvPr>
            <p:ph type="sldNum" sz="quarter" idx="11"/>
          </p:nvPr>
        </p:nvSpPr>
        <p:spPr>
          <a:ln/>
        </p:spPr>
        <p:txBody>
          <a:bodyPr/>
          <a:lstStyle>
            <a:lvl1pPr>
              <a:defRPr/>
            </a:lvl1pPr>
          </a:lstStyle>
          <a:p>
            <a:fld id="{CC596DEC-688A-495B-90F3-1472E632205A}" type="slidenum">
              <a:rPr lang="en-US" altLang="en-US"/>
              <a:pPr/>
              <a:t>‹#›</a:t>
            </a:fld>
            <a:endParaRPr lang="en-US" altLang="en-US"/>
          </a:p>
        </p:txBody>
      </p:sp>
    </p:spTree>
    <p:extLst>
      <p:ext uri="{BB962C8B-B14F-4D97-AF65-F5344CB8AC3E}">
        <p14:creationId xmlns:p14="http://schemas.microsoft.com/office/powerpoint/2010/main" val="370726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49EF61-0186-46F3-9CDE-EB45344779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9C60F7-1A85-4AAC-8DBA-E398A2F1ABBD}"/>
              </a:ext>
            </a:extLst>
          </p:cNvPr>
          <p:cNvSpPr>
            <a:spLocks noGrp="1" noChangeArrowheads="1"/>
          </p:cNvSpPr>
          <p:nvPr>
            <p:ph type="sldNum" sz="quarter" idx="11"/>
          </p:nvPr>
        </p:nvSpPr>
        <p:spPr>
          <a:ln/>
        </p:spPr>
        <p:txBody>
          <a:bodyPr/>
          <a:lstStyle>
            <a:lvl1pPr>
              <a:defRPr/>
            </a:lvl1pPr>
          </a:lstStyle>
          <a:p>
            <a:fld id="{47D18B56-623B-48B1-BC90-BB567D16DC22}" type="slidenum">
              <a:rPr lang="en-US" altLang="en-US"/>
              <a:pPr/>
              <a:t>‹#›</a:t>
            </a:fld>
            <a:endParaRPr lang="en-US" altLang="en-US"/>
          </a:p>
        </p:txBody>
      </p:sp>
    </p:spTree>
    <p:extLst>
      <p:ext uri="{BB962C8B-B14F-4D97-AF65-F5344CB8AC3E}">
        <p14:creationId xmlns:p14="http://schemas.microsoft.com/office/powerpoint/2010/main" val="215091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5641F7-B890-415C-B248-F09A828116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B09ED7F-2C93-4163-8518-31D84257884F}"/>
              </a:ext>
            </a:extLst>
          </p:cNvPr>
          <p:cNvSpPr>
            <a:spLocks noGrp="1" noChangeArrowheads="1"/>
          </p:cNvSpPr>
          <p:nvPr>
            <p:ph type="sldNum" sz="quarter" idx="11"/>
          </p:nvPr>
        </p:nvSpPr>
        <p:spPr>
          <a:ln/>
        </p:spPr>
        <p:txBody>
          <a:bodyPr/>
          <a:lstStyle>
            <a:lvl1pPr>
              <a:defRPr/>
            </a:lvl1pPr>
          </a:lstStyle>
          <a:p>
            <a:fld id="{CC799D6C-9D67-40B8-B684-007FBE7C9F28}" type="slidenum">
              <a:rPr lang="en-US" altLang="en-US"/>
              <a:pPr/>
              <a:t>‹#›</a:t>
            </a:fld>
            <a:endParaRPr lang="en-US" altLang="en-US"/>
          </a:p>
        </p:txBody>
      </p:sp>
    </p:spTree>
    <p:extLst>
      <p:ext uri="{BB962C8B-B14F-4D97-AF65-F5344CB8AC3E}">
        <p14:creationId xmlns:p14="http://schemas.microsoft.com/office/powerpoint/2010/main" val="264755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BBE19D6C-C485-4884-9076-AFBBFE3F12A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A5EEBE5-BE9E-400D-8341-0558A789826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33" name="Group 28">
              <a:extLst>
                <a:ext uri="{FF2B5EF4-FFF2-40B4-BE49-F238E27FC236}">
                  <a16:creationId xmlns:a16="http://schemas.microsoft.com/office/drawing/2014/main" id="{F423BC3D-D8EB-4ADD-A9EC-29AA2D63383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9A5B698-D6D0-4D39-AA7C-3F79FC3AAF7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CD7323C-7425-4190-9F21-8B8641CEF60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0E2626D-EEBF-40D1-812F-8128ED053A8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CE5CAE4-C522-4933-BA41-3BFA39ABD6B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21FB07B-0642-4590-9825-1CE2B02122C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FCD6BD4-A827-49BE-9D55-6796667185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defRPr/>
                </a:pPr>
                <a:endParaRPr lang="en-US" altLang="en-US"/>
              </a:p>
            </p:txBody>
          </p:sp>
          <p:grpSp>
            <p:nvGrpSpPr>
              <p:cNvPr id="1040" name="Group 27">
                <a:extLst>
                  <a:ext uri="{FF2B5EF4-FFF2-40B4-BE49-F238E27FC236}">
                    <a16:creationId xmlns:a16="http://schemas.microsoft.com/office/drawing/2014/main" id="{E8D9F2FB-2A99-4428-98E0-3CB81D06006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C79041FC-168D-4414-96BD-E509C130BA2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0173C5D-FE2E-4BF1-B9A4-8394BB8AA8A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5E6EC07-476D-4D0D-9244-354E194966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5B0C390C-2739-41A4-888F-2D676F21CD3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99F43AC-F893-4B3F-8B1F-FBB621C888A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ABF89FE3-2C14-4E1B-AB9D-CF9999973A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24C2F04-DBF9-49D7-8A71-5A5C7824D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FC42B4C-7306-4ABC-BF34-2727AFBFE43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711EDF7-1D93-42B6-BDA1-FDA63A0DC8D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64A393A-4664-4008-9068-DD3474E3849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47736A7-DE99-4DBC-9032-3B3312D669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2B8ED47-7E14-481F-8515-AE8013D79BF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9DDC0E6-1C05-42BB-B40F-B50C028D2C3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0E095634-C652-44CF-84F8-5059068DE98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C2C1C5-A821-406B-BDCE-A5069F7F11B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7F948B8-2299-4F69-9AB5-9CCE7E22C8C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1E7CB41C-CE06-4DDF-AFDD-B6677224128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9E0DBE-C49C-437E-B785-E7A5A34AFB5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FA0DE3-EA8C-498C-8E0B-9B583A3B481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F43B005-5B79-4743-BCEC-D88D12DF1B3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DCF7268-6BA4-4851-A890-9DB6F2CA108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E61636E6-025E-4AD0-A8B7-4BFAD62CA12F}"/>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78815A-C807-4F82-9795-0693D9BA1923}" type="slidenum">
              <a:rPr lang="en-US" altLang="en-US"/>
              <a:pPr/>
              <a:t>‹#›</a:t>
            </a:fld>
            <a:endParaRPr lang="en-US" altLang="en-US"/>
          </a:p>
        </p:txBody>
      </p:sp>
      <p:sp>
        <p:nvSpPr>
          <p:cNvPr id="1031" name="Rectangle 35">
            <a:extLst>
              <a:ext uri="{FF2B5EF4-FFF2-40B4-BE49-F238E27FC236}">
                <a16:creationId xmlns:a16="http://schemas.microsoft.com/office/drawing/2014/main" id="{1687632B-8709-45CF-B090-C402C839C99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947"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SimpleIfDemo.ba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liveexample.pearsoncmg.com/html/SimpleIfDemo.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ml/SubtractionQuiz.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hyperlink" Target="html/ComputeAndInterpretBMI.bat"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liveexample-ppe.pearsoncmg.com/codeanimation/ComputeAndInterpretBMI.html?" TargetMode="Externa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liveexample-ppe.pearsoncmg.com/codeanimation/ComputeTax.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ml/ComputeTax.ba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hyperlink" Target="https://liveexample.pearsoncmg.com/html/TestBooleanOperator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ml/TestBooleanOperators.bat"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TestBooleanOperator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ml/TestBooleanOperators.bat"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liveexample.pearsoncmg.com/html/TestBooleanOperator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ml/AdditionQuiz.ba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liveexample.pearsoncmg.com/html/AdditionQuiz.html" TargetMode="External"/><Relationship Id="rId4" Type="http://schemas.openxmlformats.org/officeDocument/2006/relationships/hyperlink" Target="http://www.cs.armstrong.edu/liang/javaslidenote.do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liveexample.pearsoncmg.com/html/LeapYear.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ml/LeapYear.ba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liveexample.pearsoncmg.com/html/Lottery.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ml/Lottery.ba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html/ChineseZodiac.bat" TargetMode="External"/><Relationship Id="rId4" Type="http://schemas.openxmlformats.org/officeDocument/2006/relationships/hyperlink" Target="https://liveexample.pearsoncmg.com/html/ChineseZodiac.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769ED05D-5F40-410E-A6A8-1152CB8723E4}"/>
              </a:ext>
            </a:extLst>
          </p:cNvPr>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a:t>Liang, Introduction to Java Programming, Eleventh Edition, (c) 2017 Pearson Education, Inc. All rights reserved. </a:t>
            </a:r>
          </a:p>
        </p:txBody>
      </p:sp>
      <p:sp>
        <p:nvSpPr>
          <p:cNvPr id="3075" name="Rectangle 36">
            <a:extLst>
              <a:ext uri="{FF2B5EF4-FFF2-40B4-BE49-F238E27FC236}">
                <a16:creationId xmlns:a16="http://schemas.microsoft.com/office/drawing/2014/main" id="{B864A3C6-BC99-48B0-B875-EF451E2DDC37}"/>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18B9E4-1CC1-4413-9103-C9CE4421DCA2}" type="slidenum">
              <a:rPr lang="en-US" altLang="en-US" sz="140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C8325C9D-492D-4F75-ACD9-C101EA0720F4}"/>
              </a:ext>
            </a:extLst>
          </p:cNvPr>
          <p:cNvSpPr>
            <a:spLocks noGrp="1" noChangeArrowheads="1"/>
          </p:cNvSpPr>
          <p:nvPr>
            <p:ph type="ctrTitle"/>
          </p:nvPr>
        </p:nvSpPr>
        <p:spPr>
          <a:xfrm>
            <a:off x="615950" y="701675"/>
            <a:ext cx="7772400" cy="838200"/>
          </a:xfrm>
        </p:spPr>
        <p:txBody>
          <a:bodyPr/>
          <a:lstStyle/>
          <a:p>
            <a:r>
              <a:rPr lang="en-US" altLang="en-US" sz="4000"/>
              <a:t>Chapter 3 Selections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Assuming that x is 1, show the result of the following Boolean expressions:</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x &gt;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&lt;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&gt;=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1</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800" dirty="0">
                <a:solidFill>
                  <a:srgbClr val="0070C0"/>
                </a:solidFill>
                <a:latin typeface="Consolas" panose="020B0609020204030204" pitchFamily="49" charset="0"/>
                <a:cs typeface="Calibri" panose="020F0502020204030204" pitchFamily="34" charset="0"/>
              </a:rPr>
              <a:t>t</a:t>
            </a:r>
            <a:r>
              <a:rPr lang="da-DK" sz="1800" dirty="0">
                <a:solidFill>
                  <a:srgbClr val="0070C0"/>
                </a:solidFill>
                <a:latin typeface="Consolas" panose="020B0609020204030204" pitchFamily="49" charset="0"/>
                <a:cs typeface="Calibri" panose="020F0502020204030204" pitchFamily="34" charset="0"/>
              </a:rPr>
              <a:t>rue</a:t>
            </a:r>
            <a:br>
              <a:rPr lang="tr-TR" sz="1800" dirty="0">
                <a:solidFill>
                  <a:srgbClr val="0070C0"/>
                </a:solidFill>
                <a:latin typeface="Consolas" panose="020B0609020204030204" pitchFamily="49" charset="0"/>
                <a:cs typeface="Calibri" panose="020F0502020204030204" pitchFamily="34" charset="0"/>
              </a:rPr>
            </a:br>
            <a:r>
              <a:rPr lang="da-DK" sz="1800" dirty="0">
                <a:solidFill>
                  <a:srgbClr val="0070C0"/>
                </a:solidFill>
                <a:latin typeface="Consolas" panose="020B0609020204030204" pitchFamily="49" charset="0"/>
                <a:cs typeface="Calibri" panose="020F0502020204030204" pitchFamily="34" charset="0"/>
              </a:rPr>
              <a:t>false</a:t>
            </a:r>
            <a:br>
              <a:rPr lang="tr-TR" sz="1800" dirty="0">
                <a:solidFill>
                  <a:srgbClr val="0070C0"/>
                </a:solidFill>
                <a:latin typeface="Consolas" panose="020B0609020204030204" pitchFamily="49" charset="0"/>
                <a:cs typeface="Calibri" panose="020F0502020204030204" pitchFamily="34" charset="0"/>
              </a:rPr>
            </a:br>
            <a:r>
              <a:rPr lang="da-DK" sz="1800" dirty="0">
                <a:solidFill>
                  <a:srgbClr val="0070C0"/>
                </a:solidFill>
                <a:latin typeface="Consolas" panose="020B0609020204030204" pitchFamily="49" charset="0"/>
                <a:cs typeface="Calibri" panose="020F0502020204030204" pitchFamily="34" charset="0"/>
              </a:rPr>
              <a:t>true</a:t>
            </a:r>
            <a:br>
              <a:rPr lang="tr-TR" sz="1800" dirty="0">
                <a:solidFill>
                  <a:srgbClr val="0070C0"/>
                </a:solidFill>
                <a:latin typeface="Consolas" panose="020B0609020204030204" pitchFamily="49" charset="0"/>
                <a:cs typeface="Calibri" panose="020F0502020204030204" pitchFamily="34" charset="0"/>
              </a:rPr>
            </a:br>
            <a:r>
              <a:rPr lang="da-DK" sz="1800" dirty="0">
                <a:solidFill>
                  <a:srgbClr val="0070C0"/>
                </a:solidFill>
                <a:latin typeface="Consolas" panose="020B0609020204030204" pitchFamily="49" charset="0"/>
                <a:cs typeface="Calibri" panose="020F0502020204030204" pitchFamily="34" charset="0"/>
              </a:rPr>
              <a:t>true</a:t>
            </a:r>
            <a:br>
              <a:rPr lang="tr-TR" sz="1800" dirty="0">
                <a:solidFill>
                  <a:srgbClr val="0070C0"/>
                </a:solidFill>
                <a:latin typeface="Consolas" panose="020B0609020204030204" pitchFamily="49" charset="0"/>
                <a:cs typeface="Calibri" panose="020F0502020204030204" pitchFamily="34" charset="0"/>
              </a:rPr>
            </a:br>
            <a:r>
              <a:rPr lang="da-DK" sz="1800" dirty="0">
                <a:solidFill>
                  <a:srgbClr val="0070C0"/>
                </a:solidFill>
                <a:latin typeface="Consolas" panose="020B0609020204030204" pitchFamily="49" charset="0"/>
                <a:cs typeface="Calibri" panose="020F0502020204030204" pitchFamily="34" charset="0"/>
              </a:rPr>
              <a:t>false</a:t>
            </a:r>
            <a:endParaRPr lang="tr-TR" sz="18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2637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4">
            <a:extLst>
              <a:ext uri="{FF2B5EF4-FFF2-40B4-BE49-F238E27FC236}">
                <a16:creationId xmlns:a16="http://schemas.microsoft.com/office/drawing/2014/main" id="{D8E6BA23-F1E5-4948-B680-B20F8A2A146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67BD0D-09C0-4127-A367-66589EC779DD}" type="slidenum">
              <a:rPr lang="en-US" altLang="en-US" sz="1400"/>
              <a:pPr>
                <a:spcBef>
                  <a:spcPct val="0"/>
                </a:spcBef>
                <a:buClrTx/>
                <a:buSzTx/>
                <a:buFontTx/>
                <a:buNone/>
              </a:pPr>
              <a:t>100</a:t>
            </a:fld>
            <a:endParaRPr lang="en-US" altLang="en-US" sz="1400"/>
          </a:p>
        </p:txBody>
      </p:sp>
      <p:sp>
        <p:nvSpPr>
          <p:cNvPr id="123907" name="Rectangle 2">
            <a:extLst>
              <a:ext uri="{FF2B5EF4-FFF2-40B4-BE49-F238E27FC236}">
                <a16:creationId xmlns:a16="http://schemas.microsoft.com/office/drawing/2014/main" id="{01D82B67-7E98-4842-A84D-FB1BFB3DDBD7}"/>
              </a:ext>
            </a:extLst>
          </p:cNvPr>
          <p:cNvSpPr>
            <a:spLocks noGrp="1" noChangeArrowheads="1"/>
          </p:cNvSpPr>
          <p:nvPr>
            <p:ph type="title"/>
          </p:nvPr>
        </p:nvSpPr>
        <p:spPr>
          <a:xfrm>
            <a:off x="685800" y="152400"/>
            <a:ext cx="7772400" cy="533400"/>
          </a:xfrm>
        </p:spPr>
        <p:txBody>
          <a:bodyPr/>
          <a:lstStyle/>
          <a:p>
            <a:r>
              <a:rPr lang="en-US" altLang="en-US">
                <a:cs typeface="Times New Roman" panose="02020603050405020304" pitchFamily="18" charset="0"/>
              </a:rPr>
              <a:t>Debugging in NetBeans</a:t>
            </a:r>
            <a:r>
              <a:rPr lang="en-US" altLang="en-US">
                <a:latin typeface="Courier"/>
                <a:cs typeface="Times New Roman" panose="02020603050405020304" pitchFamily="18" charset="0"/>
              </a:rPr>
              <a:t> </a:t>
            </a:r>
          </a:p>
        </p:txBody>
      </p:sp>
      <p:sp>
        <p:nvSpPr>
          <p:cNvPr id="123908" name="Rectangle 3">
            <a:extLst>
              <a:ext uri="{FF2B5EF4-FFF2-40B4-BE49-F238E27FC236}">
                <a16:creationId xmlns:a16="http://schemas.microsoft.com/office/drawing/2014/main" id="{3D07D65A-7D1B-4FBF-8CA5-1E184A6EF4D4}"/>
              </a:ext>
            </a:extLst>
          </p:cNvPr>
          <p:cNvSpPr>
            <a:spLocks noGrp="1" noChangeArrowheads="1"/>
          </p:cNvSpPr>
          <p:nvPr>
            <p:ph type="body" idx="1"/>
          </p:nvPr>
        </p:nvSpPr>
        <p:spPr>
          <a:xfrm>
            <a:off x="304800" y="1393825"/>
            <a:ext cx="8610600" cy="5006975"/>
          </a:xfrm>
        </p:spPr>
        <p:txBody>
          <a:bodyPr/>
          <a:lstStyle/>
          <a:p>
            <a:pPr marL="0" indent="0">
              <a:spcBef>
                <a:spcPct val="0"/>
              </a:spcBef>
              <a:buFont typeface="Monotype Sorts"/>
              <a:buNone/>
            </a:pPr>
            <a:r>
              <a:rPr lang="en-US" altLang="en-US">
                <a:cs typeface="Times New Roman" panose="02020603050405020304" pitchFamily="18" charset="0"/>
              </a:rPr>
              <a:t>Supplement II.E, Learning Java Effectively with NetBeans</a:t>
            </a:r>
          </a:p>
        </p:txBody>
      </p:sp>
      <p:sp>
        <p:nvSpPr>
          <p:cNvPr id="123909" name="Rectangle 5">
            <a:extLst>
              <a:ext uri="{FF2B5EF4-FFF2-40B4-BE49-F238E27FC236}">
                <a16:creationId xmlns:a16="http://schemas.microsoft.com/office/drawing/2014/main" id="{B894E1E2-04C9-4B6F-8A68-E1EC0C061534}"/>
              </a:ext>
            </a:extLst>
          </p:cNvPr>
          <p:cNvSpPr>
            <a:spLocks noChangeArrowheads="1"/>
          </p:cNvSpPr>
          <p:nvPr/>
        </p:nvSpPr>
        <p:spPr bwMode="auto">
          <a:xfrm>
            <a:off x="152400" y="152400"/>
            <a:ext cx="12700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lnSpc>
                <a:spcPct val="90000"/>
              </a:lnSpc>
              <a:buFont typeface="Monotype Sorts"/>
              <a:buNone/>
            </a:pPr>
            <a:r>
              <a:rPr lang="en-US" altLang="en-US" sz="1800"/>
              <a:t>Companion Website</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a:extLst>
              <a:ext uri="{FF2B5EF4-FFF2-40B4-BE49-F238E27FC236}">
                <a16:creationId xmlns:a16="http://schemas.microsoft.com/office/drawing/2014/main" id="{D820BB7A-141F-4C15-ADDB-CB1F2ACBA17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5EE335-B592-4618-B91A-B1A12A574F85}" type="slidenum">
              <a:rPr lang="en-US" altLang="en-US" sz="1400"/>
              <a:pPr>
                <a:spcBef>
                  <a:spcPct val="0"/>
                </a:spcBef>
                <a:buClrTx/>
                <a:buSzTx/>
                <a:buFontTx/>
                <a:buNone/>
              </a:pPr>
              <a:t>101</a:t>
            </a:fld>
            <a:endParaRPr lang="en-US" altLang="en-US" sz="1400"/>
          </a:p>
        </p:txBody>
      </p:sp>
      <p:sp>
        <p:nvSpPr>
          <p:cNvPr id="124931" name="Rectangle 2">
            <a:extLst>
              <a:ext uri="{FF2B5EF4-FFF2-40B4-BE49-F238E27FC236}">
                <a16:creationId xmlns:a16="http://schemas.microsoft.com/office/drawing/2014/main" id="{08B93766-B33D-4266-8427-E9EBBD350FEE}"/>
              </a:ext>
            </a:extLst>
          </p:cNvPr>
          <p:cNvSpPr>
            <a:spLocks noGrp="1" noChangeArrowheads="1"/>
          </p:cNvSpPr>
          <p:nvPr>
            <p:ph type="title"/>
          </p:nvPr>
        </p:nvSpPr>
        <p:spPr>
          <a:xfrm>
            <a:off x="685800" y="152400"/>
            <a:ext cx="7772400" cy="533400"/>
          </a:xfrm>
        </p:spPr>
        <p:txBody>
          <a:bodyPr/>
          <a:lstStyle/>
          <a:p>
            <a:r>
              <a:rPr lang="en-US" altLang="en-US">
                <a:cs typeface="Times New Roman" panose="02020603050405020304" pitchFamily="18" charset="0"/>
              </a:rPr>
              <a:t>Debugging in Eclipse</a:t>
            </a:r>
            <a:endParaRPr lang="en-US" altLang="en-US">
              <a:latin typeface="Courier"/>
              <a:cs typeface="Times New Roman" panose="02020603050405020304" pitchFamily="18" charset="0"/>
            </a:endParaRPr>
          </a:p>
        </p:txBody>
      </p:sp>
      <p:sp>
        <p:nvSpPr>
          <p:cNvPr id="124932" name="Rectangle 3">
            <a:extLst>
              <a:ext uri="{FF2B5EF4-FFF2-40B4-BE49-F238E27FC236}">
                <a16:creationId xmlns:a16="http://schemas.microsoft.com/office/drawing/2014/main" id="{E6748F48-36EB-4F28-9D3C-F7F00162E9D0}"/>
              </a:ext>
            </a:extLst>
          </p:cNvPr>
          <p:cNvSpPr>
            <a:spLocks noGrp="1" noChangeArrowheads="1"/>
          </p:cNvSpPr>
          <p:nvPr>
            <p:ph type="body" idx="1"/>
          </p:nvPr>
        </p:nvSpPr>
        <p:spPr>
          <a:xfrm>
            <a:off x="304800" y="1393825"/>
            <a:ext cx="8610600" cy="5006975"/>
          </a:xfrm>
        </p:spPr>
        <p:txBody>
          <a:bodyPr/>
          <a:lstStyle/>
          <a:p>
            <a:pPr marL="0" indent="0">
              <a:spcBef>
                <a:spcPct val="0"/>
              </a:spcBef>
              <a:buFont typeface="Monotype Sorts"/>
              <a:buNone/>
            </a:pPr>
            <a:r>
              <a:rPr lang="en-US" altLang="en-US">
                <a:cs typeface="Times New Roman" panose="02020603050405020304" pitchFamily="18" charset="0"/>
              </a:rPr>
              <a:t>Supplement II.G, Learning Java Effectively with Eclipse</a:t>
            </a:r>
          </a:p>
        </p:txBody>
      </p:sp>
      <p:sp>
        <p:nvSpPr>
          <p:cNvPr id="124933" name="Rectangle 4">
            <a:extLst>
              <a:ext uri="{FF2B5EF4-FFF2-40B4-BE49-F238E27FC236}">
                <a16:creationId xmlns:a16="http://schemas.microsoft.com/office/drawing/2014/main" id="{CDB009BC-8628-4807-A3D4-0C87274D8609}"/>
              </a:ext>
            </a:extLst>
          </p:cNvPr>
          <p:cNvSpPr>
            <a:spLocks noChangeArrowheads="1"/>
          </p:cNvSpPr>
          <p:nvPr/>
        </p:nvSpPr>
        <p:spPr bwMode="auto">
          <a:xfrm>
            <a:off x="152400" y="152400"/>
            <a:ext cx="12700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lnSpc>
                <a:spcPct val="90000"/>
              </a:lnSpc>
              <a:buFont typeface="Monotype Sorts"/>
              <a:buNone/>
            </a:pPr>
            <a:r>
              <a:rPr lang="en-US" altLang="en-US" sz="1800"/>
              <a:t>Companion Website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Can the following conversions involving casting be allowed? Write a test program to verify it.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err="1">
                <a:latin typeface="Consolas" panose="020B0609020204030204" pitchFamily="49" charset="0"/>
                <a:cs typeface="Calibri" panose="020F0502020204030204" pitchFamily="34" charset="0"/>
              </a:rPr>
              <a:t>boolean</a:t>
            </a:r>
            <a:r>
              <a:rPr lang="en-US" sz="1600" dirty="0">
                <a:latin typeface="Consolas" panose="020B0609020204030204" pitchFamily="49" charset="0"/>
                <a:cs typeface="Calibri" panose="020F0502020204030204" pitchFamily="34" charset="0"/>
              </a:rPr>
              <a:t> b = true;</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(int)b;</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1;</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boolean</a:t>
            </a:r>
            <a:r>
              <a:rPr lang="en-US" sz="1600" dirty="0">
                <a:latin typeface="Consolas" panose="020B0609020204030204" pitchFamily="49" charset="0"/>
                <a:cs typeface="Calibri" panose="020F0502020204030204" pitchFamily="34" charset="0"/>
              </a:rPr>
              <a:t> b = (</a:t>
            </a:r>
            <a:r>
              <a:rPr lang="en-US" sz="1600" dirty="0" err="1">
                <a:latin typeface="Consolas" panose="020B0609020204030204" pitchFamily="49" charset="0"/>
                <a:cs typeface="Calibri" panose="020F0502020204030204" pitchFamily="34" charset="0"/>
              </a:rPr>
              <a:t>boolean</a:t>
            </a:r>
            <a:r>
              <a:rPr lang="en-US" sz="1600" dirty="0">
                <a:latin typeface="Consolas" panose="020B0609020204030204" pitchFamily="49" charset="0"/>
                <a:cs typeface="Calibri" panose="020F0502020204030204" pitchFamily="34" charset="0"/>
              </a:rPr>
              <a:t>)</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No. Boolean values cannot be cast to other types.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6216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4BEA158-8AEB-49A0-A830-F8A721E3A57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5F0362-DEE1-45A2-9628-F268B14B17CE}" type="slidenum">
              <a:rPr lang="en-US" altLang="en-US" sz="1400"/>
              <a:pPr>
                <a:spcBef>
                  <a:spcPct val="0"/>
                </a:spcBef>
                <a:buClrTx/>
                <a:buSzTx/>
                <a:buFontTx/>
                <a:buNone/>
              </a:pPr>
              <a:t>12</a:t>
            </a:fld>
            <a:endParaRPr lang="en-US" altLang="en-US" sz="1400"/>
          </a:p>
        </p:txBody>
      </p:sp>
      <p:sp>
        <p:nvSpPr>
          <p:cNvPr id="19459" name="Rectangle 2">
            <a:extLst>
              <a:ext uri="{FF2B5EF4-FFF2-40B4-BE49-F238E27FC236}">
                <a16:creationId xmlns:a16="http://schemas.microsoft.com/office/drawing/2014/main" id="{B43802AA-CAC3-4998-A2DC-060C3B81E596}"/>
              </a:ext>
            </a:extLst>
          </p:cNvPr>
          <p:cNvSpPr>
            <a:spLocks noGrp="1" noChangeArrowheads="1"/>
          </p:cNvSpPr>
          <p:nvPr>
            <p:ph type="title"/>
          </p:nvPr>
        </p:nvSpPr>
        <p:spPr>
          <a:xfrm>
            <a:off x="685800" y="0"/>
            <a:ext cx="7772400" cy="1428750"/>
          </a:xfrm>
        </p:spPr>
        <p:txBody>
          <a:bodyPr/>
          <a:lstStyle/>
          <a:p>
            <a:r>
              <a:rPr lang="en-US" altLang="en-US"/>
              <a:t>Simple if Demo</a:t>
            </a:r>
          </a:p>
        </p:txBody>
      </p:sp>
      <p:sp>
        <p:nvSpPr>
          <p:cNvPr id="19460" name="AutoShape 10">
            <a:hlinkClick r:id="rId3" action="ppaction://program" highlightClick="1"/>
            <a:extLst>
              <a:ext uri="{FF2B5EF4-FFF2-40B4-BE49-F238E27FC236}">
                <a16:creationId xmlns:a16="http://schemas.microsoft.com/office/drawing/2014/main" id="{EE3D87FE-A33E-42A6-9551-BCE7A9164267}"/>
              </a:ext>
            </a:extLst>
          </p:cNvPr>
          <p:cNvSpPr>
            <a:spLocks noChangeArrowheads="1"/>
          </p:cNvSpPr>
          <p:nvPr/>
        </p:nvSpPr>
        <p:spPr bwMode="auto">
          <a:xfrm>
            <a:off x="6991350" y="5770563"/>
            <a:ext cx="83343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9461" name="Text Box 11">
            <a:extLst>
              <a:ext uri="{FF2B5EF4-FFF2-40B4-BE49-F238E27FC236}">
                <a16:creationId xmlns:a16="http://schemas.microsoft.com/office/drawing/2014/main" id="{4E63DDD7-CE17-4510-8E2F-409E3AED1BDB}"/>
              </a:ext>
            </a:extLst>
          </p:cNvPr>
          <p:cNvSpPr txBox="1">
            <a:spLocks noChangeArrowheads="1"/>
          </p:cNvSpPr>
          <p:nvPr/>
        </p:nvSpPr>
        <p:spPr bwMode="auto">
          <a:xfrm>
            <a:off x="423863" y="1816100"/>
            <a:ext cx="84105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Write a program that prompts the user to enter an integer. If the number is a multiple of 5, print HiFive. If the number is divisible by 2, print HiEven.</a:t>
            </a:r>
          </a:p>
        </p:txBody>
      </p:sp>
      <p:sp>
        <p:nvSpPr>
          <p:cNvPr id="19462" name="Rectangle 8">
            <a:hlinkClick r:id="rId4"/>
            <a:extLst>
              <a:ext uri="{FF2B5EF4-FFF2-40B4-BE49-F238E27FC236}">
                <a16:creationId xmlns:a16="http://schemas.microsoft.com/office/drawing/2014/main" id="{33F72DA7-9AE2-4E39-8423-C7B86C4E0A7B}"/>
              </a:ext>
            </a:extLst>
          </p:cNvPr>
          <p:cNvSpPr>
            <a:spLocks noChangeArrowheads="1"/>
          </p:cNvSpPr>
          <p:nvPr/>
        </p:nvSpPr>
        <p:spPr bwMode="auto">
          <a:xfrm>
            <a:off x="4849813" y="5770563"/>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SimpleIfDemo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an if statement that assigns 1 to x if y is greater than 0.</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an if statement that increases pay by 3% if score is greater than 90.</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if (y &gt; 0)</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x = 1;</a:t>
            </a:r>
            <a:endParaRPr lang="tr-TR" sz="1600" dirty="0">
              <a:solidFill>
                <a:srgbClr val="0070C0"/>
              </a:solidFill>
              <a:latin typeface="Consolas" panose="020B0609020204030204" pitchFamily="49" charset="0"/>
              <a:cs typeface="Calibri" panose="020F0502020204030204" pitchFamily="34" charset="0"/>
            </a:endParaRPr>
          </a:p>
          <a:p>
            <a:r>
              <a:rPr lang="en-US" sz="1600" dirty="0">
                <a:solidFill>
                  <a:srgbClr val="0070C0"/>
                </a:solidFill>
                <a:latin typeface="Consolas" panose="020B0609020204030204" pitchFamily="49" charset="0"/>
                <a:cs typeface="Calibri" panose="020F0502020204030204" pitchFamily="34" charset="0"/>
              </a:rPr>
              <a:t>if (score &gt; 90)</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pay *= 1.03;</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4699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wrong in the following code?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if radius &gt;=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area = radius * radius * PI;</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("The area for the circle of "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 radius " + radius + " is " + area);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parentheses is req</a:t>
            </a:r>
            <a:r>
              <a:rPr lang="tr-TR" sz="2000" dirty="0">
                <a:solidFill>
                  <a:srgbClr val="0070C0"/>
                </a:solidFill>
                <a:latin typeface="Calibri" panose="020F0502020204030204" pitchFamily="34" charset="0"/>
                <a:cs typeface="Calibri" panose="020F0502020204030204" pitchFamily="34" charset="0"/>
              </a:rPr>
              <a:t>u</a:t>
            </a:r>
            <a:r>
              <a:rPr lang="en-US" sz="2000" dirty="0" err="1">
                <a:solidFill>
                  <a:srgbClr val="0070C0"/>
                </a:solidFill>
                <a:latin typeface="Calibri" panose="020F0502020204030204" pitchFamily="34" charset="0"/>
                <a:cs typeface="Calibri" panose="020F0502020204030204" pitchFamily="34" charset="0"/>
              </a:rPr>
              <a:t>ired</a:t>
            </a:r>
            <a:r>
              <a:rPr lang="en-US" sz="2000" dirty="0">
                <a:solidFill>
                  <a:srgbClr val="0070C0"/>
                </a:solidFill>
                <a:latin typeface="Calibri" panose="020F0502020204030204" pitchFamily="34" charset="0"/>
                <a:cs typeface="Calibri" panose="020F0502020204030204" pitchFamily="34" charset="0"/>
              </a:rPr>
              <a:t> for the condition radius &gt;= 0.</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7680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A96D0C51-C88C-40E3-A1F9-5377621BA9C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6F6110-5E61-4D19-82F5-21DD195EEF8A}" type="slidenum">
              <a:rPr lang="en-US" altLang="en-US" sz="1400"/>
              <a:pPr>
                <a:spcBef>
                  <a:spcPct val="0"/>
                </a:spcBef>
                <a:buClrTx/>
                <a:buSzTx/>
                <a:buFontTx/>
                <a:buNone/>
              </a:pPr>
              <a:t>15</a:t>
            </a:fld>
            <a:endParaRPr lang="en-US" altLang="en-US" sz="1400"/>
          </a:p>
        </p:txBody>
      </p:sp>
      <p:sp>
        <p:nvSpPr>
          <p:cNvPr id="21507" name="Rectangle 2">
            <a:extLst>
              <a:ext uri="{FF2B5EF4-FFF2-40B4-BE49-F238E27FC236}">
                <a16:creationId xmlns:a16="http://schemas.microsoft.com/office/drawing/2014/main" id="{04D64C3D-154D-4F9A-839F-A0070DEC7FDB}"/>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200">
                <a:latin typeface="Courier New" panose="02070309020205020404" pitchFamily="49" charset="0"/>
              </a:rPr>
              <a:t>if</a:t>
            </a:r>
            <a:r>
              <a:rPr lang="en-US" altLang="en-US"/>
              <a:t> Statement</a:t>
            </a:r>
            <a:endParaRPr lang="en-US" altLang="en-US">
              <a:solidFill>
                <a:schemeClr val="tx1"/>
              </a:solidFill>
            </a:endParaRPr>
          </a:p>
        </p:txBody>
      </p:sp>
      <p:sp>
        <p:nvSpPr>
          <p:cNvPr id="25604" name="Rectangle 3">
            <a:extLst>
              <a:ext uri="{FF2B5EF4-FFF2-40B4-BE49-F238E27FC236}">
                <a16:creationId xmlns:a16="http://schemas.microsoft.com/office/drawing/2014/main" id="{1B023901-7753-41DF-B995-3E766A3F25CA}"/>
              </a:ext>
            </a:extLst>
          </p:cNvPr>
          <p:cNvSpPr>
            <a:spLocks noGrp="1" noChangeArrowheads="1"/>
          </p:cNvSpPr>
          <p:nvPr>
            <p:ph type="body" idx="1"/>
          </p:nvPr>
        </p:nvSpPr>
        <p:spPr>
          <a:xfrm>
            <a:off x="692150" y="1085850"/>
            <a:ext cx="8001000" cy="2057400"/>
          </a:xfrm>
        </p:spPr>
        <p:txBody>
          <a:bodyPr/>
          <a:lstStyle/>
          <a:p>
            <a:pPr>
              <a:lnSpc>
                <a:spcPct val="90000"/>
              </a:lnSpc>
              <a:buFont typeface="Monotype Sorts" pitchFamily="2" charset="2"/>
              <a:buNone/>
              <a:defRPr/>
            </a:pPr>
            <a:r>
              <a:rPr lang="en-US" sz="2000" b="1" dirty="0">
                <a:solidFill>
                  <a:schemeClr val="accent4"/>
                </a:solidFill>
                <a:latin typeface="Courier New" pitchFamily="49" charset="0"/>
              </a:rPr>
              <a:t>if (</a:t>
            </a:r>
            <a:r>
              <a:rPr lang="en-US" sz="2000" b="1" dirty="0" err="1">
                <a:solidFill>
                  <a:schemeClr val="accent4"/>
                </a:solidFill>
                <a:latin typeface="Courier New" pitchFamily="49" charset="0"/>
              </a:rPr>
              <a:t>boolean</a:t>
            </a:r>
            <a:r>
              <a:rPr lang="en-US" sz="2000" b="1" dirty="0">
                <a:solidFill>
                  <a:schemeClr val="accent4"/>
                </a:solidFill>
                <a:latin typeface="Courier New" pitchFamily="49" charset="0"/>
              </a:rPr>
              <a:t>-expression) { </a:t>
            </a:r>
          </a:p>
          <a:p>
            <a:pPr>
              <a:lnSpc>
                <a:spcPct val="90000"/>
              </a:lnSpc>
              <a:buFont typeface="Monotype Sorts" pitchFamily="2" charset="2"/>
              <a:buNone/>
              <a:defRPr/>
            </a:pPr>
            <a:r>
              <a:rPr lang="en-US" sz="2000" b="1" dirty="0">
                <a:solidFill>
                  <a:schemeClr val="accent4"/>
                </a:solidFill>
                <a:latin typeface="Courier New" pitchFamily="49" charset="0"/>
              </a:rPr>
              <a:t>  statement(s)-for-the-true-case;</a:t>
            </a:r>
          </a:p>
          <a:p>
            <a:pPr>
              <a:lnSpc>
                <a:spcPct val="90000"/>
              </a:lnSpc>
              <a:buFont typeface="Monotype Sorts" pitchFamily="2" charset="2"/>
              <a:buNone/>
              <a:defRPr/>
            </a:pPr>
            <a:r>
              <a:rPr lang="en-US" sz="2000" b="1" dirty="0">
                <a:solidFill>
                  <a:schemeClr val="accent4"/>
                </a:solidFill>
                <a:latin typeface="Courier New" pitchFamily="49" charset="0"/>
              </a:rPr>
              <a:t>}</a:t>
            </a:r>
          </a:p>
          <a:p>
            <a:pPr>
              <a:lnSpc>
                <a:spcPct val="90000"/>
              </a:lnSpc>
              <a:buFont typeface="Monotype Sorts" pitchFamily="2" charset="2"/>
              <a:buNone/>
              <a:defRPr/>
            </a:pPr>
            <a:r>
              <a:rPr lang="en-US" sz="2000" b="1" dirty="0">
                <a:solidFill>
                  <a:schemeClr val="accent4"/>
                </a:solidFill>
                <a:latin typeface="Courier New" pitchFamily="49" charset="0"/>
              </a:rPr>
              <a:t>else {</a:t>
            </a:r>
          </a:p>
          <a:p>
            <a:pPr>
              <a:lnSpc>
                <a:spcPct val="90000"/>
              </a:lnSpc>
              <a:buFont typeface="Monotype Sorts" pitchFamily="2" charset="2"/>
              <a:buNone/>
              <a:defRPr/>
            </a:pPr>
            <a:r>
              <a:rPr lang="en-US" sz="2000" b="1" dirty="0">
                <a:solidFill>
                  <a:schemeClr val="accent4"/>
                </a:solidFill>
                <a:latin typeface="Courier New" pitchFamily="49" charset="0"/>
              </a:rPr>
              <a:t>  statement(s)-for-the-false-case;</a:t>
            </a:r>
          </a:p>
          <a:p>
            <a:pPr>
              <a:lnSpc>
                <a:spcPct val="90000"/>
              </a:lnSpc>
              <a:buFont typeface="Monotype Sorts" pitchFamily="2" charset="2"/>
              <a:buNone/>
              <a:defRPr/>
            </a:pPr>
            <a:r>
              <a:rPr lang="en-US" sz="2000" b="1" dirty="0">
                <a:solidFill>
                  <a:schemeClr val="accent4"/>
                </a:solidFill>
                <a:latin typeface="Courier New" pitchFamily="49" charset="0"/>
              </a:rPr>
              <a:t>}</a:t>
            </a:r>
            <a:endParaRPr lang="en-US" sz="2800" b="1" dirty="0">
              <a:solidFill>
                <a:schemeClr val="accent4"/>
              </a:solidFill>
            </a:endParaRPr>
          </a:p>
        </p:txBody>
      </p:sp>
      <p:sp>
        <p:nvSpPr>
          <p:cNvPr id="21509" name="Rectangle 6">
            <a:extLst>
              <a:ext uri="{FF2B5EF4-FFF2-40B4-BE49-F238E27FC236}">
                <a16:creationId xmlns:a16="http://schemas.microsoft.com/office/drawing/2014/main" id="{2106A911-2811-4F53-B4FD-9263C3A9B4AC}"/>
              </a:ext>
            </a:extLst>
          </p:cNvPr>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0" name="Picture 8">
            <a:extLst>
              <a:ext uri="{FF2B5EF4-FFF2-40B4-BE49-F238E27FC236}">
                <a16:creationId xmlns:a16="http://schemas.microsoft.com/office/drawing/2014/main" id="{B24B57D0-748A-4B64-A49A-FAFB399E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304482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762CD4C1-6ACF-487E-BD82-A6F8A3CC0B9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943187-BA0F-4A13-BF2E-0647A73E0CEA}" type="slidenum">
              <a:rPr lang="en-US" altLang="en-US" sz="1400"/>
              <a:pPr>
                <a:spcBef>
                  <a:spcPct val="0"/>
                </a:spcBef>
                <a:buClrTx/>
                <a:buSzTx/>
                <a:buFontTx/>
                <a:buNone/>
              </a:pPr>
              <a:t>16</a:t>
            </a:fld>
            <a:endParaRPr lang="en-US" altLang="en-US" sz="1400"/>
          </a:p>
        </p:txBody>
      </p:sp>
      <p:sp>
        <p:nvSpPr>
          <p:cNvPr id="23555" name="Rectangle 2">
            <a:extLst>
              <a:ext uri="{FF2B5EF4-FFF2-40B4-BE49-F238E27FC236}">
                <a16:creationId xmlns:a16="http://schemas.microsoft.com/office/drawing/2014/main" id="{3E84D91D-0E20-4E1B-8DFD-13A014B630D4}"/>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23556" name="Rectangle 3">
            <a:extLst>
              <a:ext uri="{FF2B5EF4-FFF2-40B4-BE49-F238E27FC236}">
                <a16:creationId xmlns:a16="http://schemas.microsoft.com/office/drawing/2014/main" id="{08148FF4-A5F9-4A0B-905A-447CBB2E699E}"/>
              </a:ext>
            </a:extLst>
          </p:cNvPr>
          <p:cNvSpPr>
            <a:spLocks noGrp="1" noChangeArrowheads="1"/>
          </p:cNvSpPr>
          <p:nvPr>
            <p:ph type="body" idx="1"/>
          </p:nvPr>
        </p:nvSpPr>
        <p:spPr>
          <a:xfrm>
            <a:off x="914400" y="1371600"/>
            <a:ext cx="7772400" cy="4724400"/>
          </a:xfrm>
        </p:spPr>
        <p:txBody>
          <a:bodyPr/>
          <a:lstStyle/>
          <a:p>
            <a:pPr>
              <a:buFont typeface="Monotype Sorts"/>
              <a:buNone/>
            </a:pPr>
            <a:r>
              <a:rPr lang="en-US" altLang="en-US" sz="2400" b="1">
                <a:latin typeface="Courier New" panose="02070309020205020404" pitchFamily="49" charset="0"/>
              </a:rPr>
              <a:t>if (radius &gt;= 0) {   </a:t>
            </a:r>
          </a:p>
          <a:p>
            <a:pPr>
              <a:spcBef>
                <a:spcPct val="0"/>
              </a:spcBef>
              <a:buFont typeface="Monotype Sorts"/>
              <a:buNone/>
            </a:pPr>
            <a:r>
              <a:rPr lang="en-US" altLang="en-US" sz="2400" b="1">
                <a:latin typeface="Courier New" panose="02070309020205020404" pitchFamily="49" charset="0"/>
              </a:rPr>
              <a:t>  area = radius * radius * 3.14159;</a:t>
            </a:r>
          </a:p>
          <a:p>
            <a:pPr>
              <a:spcBef>
                <a:spcPct val="0"/>
              </a:spcBef>
              <a:buFont typeface="Monotype Sorts"/>
              <a:buNone/>
            </a:pPr>
            <a:endParaRPr lang="en-US" altLang="en-US" sz="2400" b="1">
              <a:latin typeface="Courier New" panose="02070309020205020404" pitchFamily="49" charset="0"/>
            </a:endParaRPr>
          </a:p>
          <a:p>
            <a:pPr>
              <a:spcBef>
                <a:spcPct val="0"/>
              </a:spcBef>
              <a:buFont typeface="Monotype Sorts"/>
              <a:buNone/>
            </a:pPr>
            <a:r>
              <a:rPr lang="en-US" altLang="en-US" sz="2400" b="1">
                <a:latin typeface="Courier New" panose="02070309020205020404" pitchFamily="49" charset="0"/>
              </a:rPr>
              <a:t> 	System.out.println("The area for the “  </a:t>
            </a:r>
          </a:p>
          <a:p>
            <a:pPr>
              <a:spcBef>
                <a:spcPct val="0"/>
              </a:spcBef>
              <a:buFont typeface="Monotype Sorts"/>
              <a:buNone/>
            </a:pPr>
            <a:r>
              <a:rPr lang="en-US" altLang="en-US" sz="2400" b="1">
                <a:latin typeface="Courier New" panose="02070309020205020404" pitchFamily="49" charset="0"/>
              </a:rPr>
              <a:t>    + “circle of radius " + radius + </a:t>
            </a:r>
          </a:p>
          <a:p>
            <a:pPr>
              <a:spcBef>
                <a:spcPct val="0"/>
              </a:spcBef>
              <a:buFont typeface="Monotype Sorts"/>
              <a:buNone/>
            </a:pPr>
            <a:r>
              <a:rPr lang="en-US" altLang="en-US" sz="2400" b="1">
                <a:latin typeface="Courier New" panose="02070309020205020404" pitchFamily="49" charset="0"/>
              </a:rPr>
              <a:t>    " is " + area);</a:t>
            </a:r>
          </a:p>
          <a:p>
            <a:pPr>
              <a:spcBef>
                <a:spcPct val="0"/>
              </a:spcBef>
              <a:buFont typeface="Monotype Sorts"/>
              <a:buNone/>
            </a:pPr>
            <a:r>
              <a:rPr lang="en-US" altLang="en-US" sz="2400" b="1">
                <a:latin typeface="Courier New" panose="02070309020205020404" pitchFamily="49" charset="0"/>
              </a:rPr>
              <a:t>}</a:t>
            </a:r>
          </a:p>
          <a:p>
            <a:pPr>
              <a:spcBef>
                <a:spcPct val="0"/>
              </a:spcBef>
              <a:buFont typeface="Monotype Sorts"/>
              <a:buNone/>
            </a:pPr>
            <a:r>
              <a:rPr lang="en-US" altLang="en-US" sz="2400" b="1">
                <a:latin typeface="Courier New" panose="02070309020205020404" pitchFamily="49" charset="0"/>
              </a:rPr>
              <a:t>else {</a:t>
            </a:r>
          </a:p>
          <a:p>
            <a:pPr>
              <a:spcBef>
                <a:spcPct val="0"/>
              </a:spcBef>
              <a:buFont typeface="Monotype Sorts"/>
              <a:buNone/>
            </a:pPr>
            <a:r>
              <a:rPr lang="en-US" altLang="en-US" sz="2400" b="1">
                <a:latin typeface="Courier New" panose="02070309020205020404" pitchFamily="49" charset="0"/>
              </a:rPr>
              <a:t>  System.out.println("Negative input");</a:t>
            </a:r>
          </a:p>
          <a:p>
            <a:pPr>
              <a:spcBef>
                <a:spcPct val="0"/>
              </a:spcBef>
              <a:buFont typeface="Monotype Sorts"/>
              <a:buNone/>
            </a:pPr>
            <a:r>
              <a:rPr lang="en-US" altLang="en-US" sz="2400" b="1">
                <a:latin typeface="Courier New" panose="020703090202050204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an if statement that increases pay by 3% if score is greater than 90, otherwise increases pay by 1%.</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if (score &gt; 90)</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pay *= 1.03;</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e</a:t>
            </a:r>
            <a:r>
              <a:rPr lang="en-US" sz="1600" dirty="0" err="1">
                <a:solidFill>
                  <a:srgbClr val="0070C0"/>
                </a:solidFill>
                <a:latin typeface="Consolas" panose="020B0609020204030204" pitchFamily="49" charset="0"/>
                <a:cs typeface="Calibri" panose="020F0502020204030204" pitchFamily="34" charset="0"/>
              </a:rPr>
              <a:t>lse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pay *= 1.01;</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6312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What is the output of the code in (a) and (b) if number is 30? What if number is 35?</a:t>
            </a:r>
            <a:br>
              <a:rPr lang="tr-TR" sz="20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(a)</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if (number % 2 == 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(number + " is even.");</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(number + " is odd.");</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(b)</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if (number % 2 == 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(number + " is even.");</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else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(number + " is odd.");</a:t>
            </a:r>
            <a:br>
              <a:rPr lang="tr-TR" sz="16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If number is 30, </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(a) displays </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(b) displays</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30 is even </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30 is even</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30 is odd</a:t>
            </a:r>
            <a:br>
              <a:rPr lang="tr-TR" sz="1600" dirty="0">
                <a:solidFill>
                  <a:srgbClr val="0070C0"/>
                </a:solidFill>
                <a:latin typeface="Consolas" panose="020B0609020204030204" pitchFamily="49" charset="0"/>
                <a:cs typeface="Calibri" panose="020F0502020204030204" pitchFamily="34" charset="0"/>
              </a:rPr>
            </a:b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If number is 35,</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 (a) displays </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(b) displays</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35 is odd </a:t>
            </a: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35 is odd</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59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BBA2C2A9-0A8F-40B7-B4DD-47E38D45132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46419D-3D68-4C6F-B1BF-7EFFD748D5AE}" type="slidenum">
              <a:rPr lang="en-US" altLang="en-US" sz="1400"/>
              <a:pPr>
                <a:spcBef>
                  <a:spcPct val="0"/>
                </a:spcBef>
                <a:buClrTx/>
                <a:buSzTx/>
                <a:buFontTx/>
                <a:buNone/>
              </a:pPr>
              <a:t>19</a:t>
            </a:fld>
            <a:endParaRPr lang="en-US" altLang="en-US" sz="1400"/>
          </a:p>
        </p:txBody>
      </p:sp>
      <p:sp>
        <p:nvSpPr>
          <p:cNvPr id="25603" name="Rectangle 2">
            <a:extLst>
              <a:ext uri="{FF2B5EF4-FFF2-40B4-BE49-F238E27FC236}">
                <a16:creationId xmlns:a16="http://schemas.microsoft.com/office/drawing/2014/main" id="{059CFBFF-5520-4932-B84D-DB53204D032B}"/>
              </a:ext>
            </a:extLst>
          </p:cNvPr>
          <p:cNvSpPr>
            <a:spLocks noGrp="1" noChangeArrowheads="1"/>
          </p:cNvSpPr>
          <p:nvPr>
            <p:ph type="title"/>
          </p:nvPr>
        </p:nvSpPr>
        <p:spPr>
          <a:xfrm>
            <a:off x="685800" y="0"/>
            <a:ext cx="8001000" cy="914400"/>
          </a:xfrm>
        </p:spPr>
        <p:txBody>
          <a:bodyPr/>
          <a:lstStyle/>
          <a:p>
            <a:r>
              <a:rPr lang="en-US" altLang="en-US"/>
              <a:t>Multiple Alternative if Statements</a:t>
            </a:r>
          </a:p>
        </p:txBody>
      </p:sp>
      <p:sp>
        <p:nvSpPr>
          <p:cNvPr id="25604" name="Rectangle 7">
            <a:extLst>
              <a:ext uri="{FF2B5EF4-FFF2-40B4-BE49-F238E27FC236}">
                <a16:creationId xmlns:a16="http://schemas.microsoft.com/office/drawing/2014/main" id="{4F048848-4800-4683-AF6D-9268CF59FC26}"/>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a:extLst>
              <a:ext uri="{FF2B5EF4-FFF2-40B4-BE49-F238E27FC236}">
                <a16:creationId xmlns:a16="http://schemas.microsoft.com/office/drawing/2014/main" id="{4E3481F3-1B34-466B-800F-40FB44DE996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graphicFrame>
        <p:nvGraphicFramePr>
          <p:cNvPr id="25606" name="Object 2">
            <a:extLst>
              <a:ext uri="{FF2B5EF4-FFF2-40B4-BE49-F238E27FC236}">
                <a16:creationId xmlns:a16="http://schemas.microsoft.com/office/drawing/2014/main" id="{EF18AFDA-EE21-454F-B2ED-E71088330F86}"/>
              </a:ext>
            </a:extLst>
          </p:cNvPr>
          <p:cNvGraphicFramePr>
            <a:graphicFrameLocks noChangeAspect="1"/>
          </p:cNvGraphicFramePr>
          <p:nvPr/>
        </p:nvGraphicFramePr>
        <p:xfrm>
          <a:off x="117475" y="1700213"/>
          <a:ext cx="8909050" cy="3671887"/>
        </p:xfrm>
        <a:graphic>
          <a:graphicData uri="http://schemas.openxmlformats.org/presentationml/2006/ole">
            <mc:AlternateContent xmlns:mc="http://schemas.openxmlformats.org/markup-compatibility/2006">
              <mc:Choice xmlns:v="urn:schemas-microsoft-com:vml" Requires="v">
                <p:oleObj spid="_x0000_s3076" name="Picture" r:id="rId4" imgW="4483100" imgH="1854200" progId="Word.Picture.8">
                  <p:embed/>
                </p:oleObj>
              </mc:Choice>
              <mc:Fallback>
                <p:oleObj name="Picture" r:id="rId4" imgW="4483100" imgH="18542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1700213"/>
                        <a:ext cx="8909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B0B3B80F-9FB5-42E2-82FE-0CA3313DCFE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02A46B-74A2-48D2-B723-3CF1B9DDDDEC}"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79BFD993-18B8-4C3E-BF4E-69E91DAE4448}"/>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5124" name="Rectangle 3">
            <a:extLst>
              <a:ext uri="{FF2B5EF4-FFF2-40B4-BE49-F238E27FC236}">
                <a16:creationId xmlns:a16="http://schemas.microsoft.com/office/drawing/2014/main" id="{86CC2662-392C-4B23-A176-531B0924C094}"/>
              </a:ext>
            </a:extLst>
          </p:cNvPr>
          <p:cNvSpPr>
            <a:spLocks noGrp="1" noChangeArrowheads="1"/>
          </p:cNvSpPr>
          <p:nvPr>
            <p:ph type="body" idx="1"/>
          </p:nvPr>
        </p:nvSpPr>
        <p:spPr>
          <a:xfrm>
            <a:off x="304800" y="1371600"/>
            <a:ext cx="8610600" cy="4114800"/>
          </a:xfrm>
        </p:spPr>
        <p:txBody>
          <a:bodyPr/>
          <a:lstStyle/>
          <a:p>
            <a:pPr marL="0" indent="0">
              <a:buFont typeface="Monotype Sorts"/>
              <a:buNone/>
            </a:pPr>
            <a:r>
              <a:rPr lang="en-US" altLang="en-US"/>
              <a:t>If you assigned a negative value for </a:t>
            </a:r>
            <a:r>
              <a:rPr lang="en-US" altLang="en-US" u="sng"/>
              <a:t>radius</a:t>
            </a:r>
            <a:r>
              <a:rPr lang="en-US" altLang="en-US"/>
              <a:t> in Listing 2.2, ComputeAreaWithConsoleInput.java, the program would print an invalid result. If the radius is negative, you don't want the program to compute the area. How can you deal with this situation?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D549ED0E-90C3-44E6-BE23-FE8914F5280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12BCAA-1B18-4A47-B355-81C8225D4774}" type="slidenum">
              <a:rPr lang="en-US" altLang="en-US" sz="1400"/>
              <a:pPr>
                <a:spcBef>
                  <a:spcPct val="0"/>
                </a:spcBef>
                <a:buClrTx/>
                <a:buSzTx/>
                <a:buFontTx/>
                <a:buNone/>
              </a:pPr>
              <a:t>20</a:t>
            </a:fld>
            <a:endParaRPr lang="en-US" altLang="en-US" sz="1400"/>
          </a:p>
        </p:txBody>
      </p:sp>
      <p:sp>
        <p:nvSpPr>
          <p:cNvPr id="27651" name="Rectangle 3">
            <a:extLst>
              <a:ext uri="{FF2B5EF4-FFF2-40B4-BE49-F238E27FC236}">
                <a16:creationId xmlns:a16="http://schemas.microsoft.com/office/drawing/2014/main" id="{49808570-803E-4F72-A8B4-82C73113C28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2" name="Rectangle 6">
            <a:extLst>
              <a:ext uri="{FF2B5EF4-FFF2-40B4-BE49-F238E27FC236}">
                <a16:creationId xmlns:a16="http://schemas.microsoft.com/office/drawing/2014/main" id="{25005A0D-00F2-4F41-A057-2D092356C800}"/>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a:extLst>
              <a:ext uri="{FF2B5EF4-FFF2-40B4-BE49-F238E27FC236}">
                <a16:creationId xmlns:a16="http://schemas.microsoft.com/office/drawing/2014/main" id="{299B1D73-D90F-407D-A59C-78AC9E1C803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pic>
        <p:nvPicPr>
          <p:cNvPr id="27654" name="Picture 9">
            <a:extLst>
              <a:ext uri="{FF2B5EF4-FFF2-40B4-BE49-F238E27FC236}">
                <a16:creationId xmlns:a16="http://schemas.microsoft.com/office/drawing/2014/main" id="{1DA72895-4CBC-4708-8B1A-D2F0CCD06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625475"/>
            <a:ext cx="7588250" cy="585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5" name="Rectangle 2">
            <a:extLst>
              <a:ext uri="{FF2B5EF4-FFF2-40B4-BE49-F238E27FC236}">
                <a16:creationId xmlns:a16="http://schemas.microsoft.com/office/drawing/2014/main" id="{2A20C003-FB68-46D4-8480-DEEB8E319F45}"/>
              </a:ext>
            </a:extLst>
          </p:cNvPr>
          <p:cNvSpPr>
            <a:spLocks noGrp="1" noChangeArrowheads="1"/>
          </p:cNvSpPr>
          <p:nvPr>
            <p:ph type="title"/>
          </p:nvPr>
        </p:nvSpPr>
        <p:spPr>
          <a:xfrm>
            <a:off x="685800" y="203200"/>
            <a:ext cx="8001000" cy="711200"/>
          </a:xfrm>
        </p:spPr>
        <p:txBody>
          <a:bodyPr/>
          <a:lstStyle/>
          <a:p>
            <a:r>
              <a:rPr lang="en-US" altLang="en-US" sz="4000"/>
              <a:t>Multi-Way if-else Statements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0637CC2-F27C-4296-BC98-6F5D294C678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F4C340-976C-4D50-AED7-B890C3EAABD8}" type="slidenum">
              <a:rPr lang="en-US" altLang="en-US" sz="1400"/>
              <a:pPr>
                <a:spcBef>
                  <a:spcPct val="0"/>
                </a:spcBef>
                <a:buClrTx/>
                <a:buSzTx/>
                <a:buFontTx/>
                <a:buNone/>
              </a:pPr>
              <a:t>21</a:t>
            </a:fld>
            <a:endParaRPr lang="en-US" altLang="en-US" sz="1400"/>
          </a:p>
        </p:txBody>
      </p:sp>
      <p:sp>
        <p:nvSpPr>
          <p:cNvPr id="29699" name="Rectangle 2">
            <a:extLst>
              <a:ext uri="{FF2B5EF4-FFF2-40B4-BE49-F238E27FC236}">
                <a16:creationId xmlns:a16="http://schemas.microsoft.com/office/drawing/2014/main" id="{DE01F36B-769D-4E4A-B6BC-DB3287A23F26}"/>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29700" name="Rectangle 3">
            <a:extLst>
              <a:ext uri="{FF2B5EF4-FFF2-40B4-BE49-F238E27FC236}">
                <a16:creationId xmlns:a16="http://schemas.microsoft.com/office/drawing/2014/main" id="{642DD059-D80B-481D-A463-6D5B1DDE1F48}"/>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Text Box 5">
            <a:extLst>
              <a:ext uri="{FF2B5EF4-FFF2-40B4-BE49-F238E27FC236}">
                <a16:creationId xmlns:a16="http://schemas.microsoft.com/office/drawing/2014/main" id="{EDE69818-C46F-4E0A-B32C-982597C7774B}"/>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29702" name="AutoShape 6">
            <a:extLst>
              <a:ext uri="{FF2B5EF4-FFF2-40B4-BE49-F238E27FC236}">
                <a16:creationId xmlns:a16="http://schemas.microsoft.com/office/drawing/2014/main" id="{D0815B3B-40B4-4E3E-846B-FFF7FB50829E}"/>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29703" name="Rectangle 7">
            <a:extLst>
              <a:ext uri="{FF2B5EF4-FFF2-40B4-BE49-F238E27FC236}">
                <a16:creationId xmlns:a16="http://schemas.microsoft.com/office/drawing/2014/main" id="{E2DAA7CA-3724-4DE2-B1F8-613A66BEE9D7}"/>
              </a:ext>
            </a:extLst>
          </p:cNvPr>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AutoShape 8">
            <a:extLst>
              <a:ext uri="{FF2B5EF4-FFF2-40B4-BE49-F238E27FC236}">
                <a16:creationId xmlns:a16="http://schemas.microsoft.com/office/drawing/2014/main" id="{A75C4D4E-2397-4F15-8F50-D313CD71709A}"/>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29705" name="Rectangle 9">
            <a:extLst>
              <a:ext uri="{FF2B5EF4-FFF2-40B4-BE49-F238E27FC236}">
                <a16:creationId xmlns:a16="http://schemas.microsoft.com/office/drawing/2014/main" id="{0F568B82-8720-43E4-9EBC-F74CD493246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D4F5D90-2336-4795-A0CF-08E4872F059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AD09FF-68D1-4CF2-B256-D9AB62275F80}" type="slidenum">
              <a:rPr lang="en-US" altLang="en-US" sz="1400"/>
              <a:pPr>
                <a:spcBef>
                  <a:spcPct val="0"/>
                </a:spcBef>
                <a:buClrTx/>
                <a:buSzTx/>
                <a:buFontTx/>
                <a:buNone/>
              </a:pPr>
              <a:t>22</a:t>
            </a:fld>
            <a:endParaRPr lang="en-US" altLang="en-US" sz="1400"/>
          </a:p>
        </p:txBody>
      </p:sp>
      <p:sp>
        <p:nvSpPr>
          <p:cNvPr id="31747" name="Rectangle 2">
            <a:extLst>
              <a:ext uri="{FF2B5EF4-FFF2-40B4-BE49-F238E27FC236}">
                <a16:creationId xmlns:a16="http://schemas.microsoft.com/office/drawing/2014/main" id="{21DD72F3-1A6C-4136-B334-EE8B71A0D48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1748" name="Rectangle 3">
            <a:extLst>
              <a:ext uri="{FF2B5EF4-FFF2-40B4-BE49-F238E27FC236}">
                <a16:creationId xmlns:a16="http://schemas.microsoft.com/office/drawing/2014/main" id="{28C57790-C1B8-4FFF-A570-1F23557533B6}"/>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Text Box 4">
            <a:extLst>
              <a:ext uri="{FF2B5EF4-FFF2-40B4-BE49-F238E27FC236}">
                <a16:creationId xmlns:a16="http://schemas.microsoft.com/office/drawing/2014/main" id="{D311E502-9B5E-4403-8F68-C52CF6E0C8A0}"/>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31750" name="AutoShape 5">
            <a:extLst>
              <a:ext uri="{FF2B5EF4-FFF2-40B4-BE49-F238E27FC236}">
                <a16:creationId xmlns:a16="http://schemas.microsoft.com/office/drawing/2014/main" id="{84F7AD81-0944-4C81-A4B0-D26FB2FA2AC8}"/>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1751" name="AutoShape 7">
            <a:extLst>
              <a:ext uri="{FF2B5EF4-FFF2-40B4-BE49-F238E27FC236}">
                <a16:creationId xmlns:a16="http://schemas.microsoft.com/office/drawing/2014/main" id="{749C4D6A-EB58-4442-A967-726401F0FF17}"/>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31752" name="Rectangle 8">
            <a:extLst>
              <a:ext uri="{FF2B5EF4-FFF2-40B4-BE49-F238E27FC236}">
                <a16:creationId xmlns:a16="http://schemas.microsoft.com/office/drawing/2014/main" id="{A35EC853-C1CE-4DB9-B7EC-D56E7493CE18}"/>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9">
            <a:extLst>
              <a:ext uri="{FF2B5EF4-FFF2-40B4-BE49-F238E27FC236}">
                <a16:creationId xmlns:a16="http://schemas.microsoft.com/office/drawing/2014/main" id="{ED2928E4-D426-4EBA-8752-08FC9B0B645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9F2E4CD4-EDC7-4810-A3F4-E2D6ECBAA8E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C4F029-7713-4D6D-9F7F-61C1A3434FAA}" type="slidenum">
              <a:rPr lang="en-US" altLang="en-US" sz="1400"/>
              <a:pPr>
                <a:spcBef>
                  <a:spcPct val="0"/>
                </a:spcBef>
                <a:buClrTx/>
                <a:buSzTx/>
                <a:buFontTx/>
                <a:buNone/>
              </a:pPr>
              <a:t>23</a:t>
            </a:fld>
            <a:endParaRPr lang="en-US" altLang="en-US" sz="1400"/>
          </a:p>
        </p:txBody>
      </p:sp>
      <p:sp>
        <p:nvSpPr>
          <p:cNvPr id="33795" name="Rectangle 2">
            <a:extLst>
              <a:ext uri="{FF2B5EF4-FFF2-40B4-BE49-F238E27FC236}">
                <a16:creationId xmlns:a16="http://schemas.microsoft.com/office/drawing/2014/main" id="{AE604E20-2083-4651-BC07-62F67DA34E49}"/>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3796" name="Rectangle 3">
            <a:extLst>
              <a:ext uri="{FF2B5EF4-FFF2-40B4-BE49-F238E27FC236}">
                <a16:creationId xmlns:a16="http://schemas.microsoft.com/office/drawing/2014/main" id="{3406BEEE-44A0-4240-8732-7E654C23C938}"/>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Text Box 4">
            <a:extLst>
              <a:ext uri="{FF2B5EF4-FFF2-40B4-BE49-F238E27FC236}">
                <a16:creationId xmlns:a16="http://schemas.microsoft.com/office/drawing/2014/main" id="{CE2C6698-812D-45A4-A06B-559FA5687CD4}"/>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33798" name="AutoShape 5">
            <a:extLst>
              <a:ext uri="{FF2B5EF4-FFF2-40B4-BE49-F238E27FC236}">
                <a16:creationId xmlns:a16="http://schemas.microsoft.com/office/drawing/2014/main" id="{C68BB37E-ED83-4998-8B0C-B054C3218DD2}"/>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3799" name="AutoShape 7">
            <a:extLst>
              <a:ext uri="{FF2B5EF4-FFF2-40B4-BE49-F238E27FC236}">
                <a16:creationId xmlns:a16="http://schemas.microsoft.com/office/drawing/2014/main" id="{95DF4E48-F1B9-4EAC-B222-061F1E17DE68}"/>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true</a:t>
            </a:r>
          </a:p>
        </p:txBody>
      </p:sp>
      <p:sp>
        <p:nvSpPr>
          <p:cNvPr id="33800" name="Rectangle 8">
            <a:extLst>
              <a:ext uri="{FF2B5EF4-FFF2-40B4-BE49-F238E27FC236}">
                <a16:creationId xmlns:a16="http://schemas.microsoft.com/office/drawing/2014/main" id="{684322A6-5DBC-4532-9B4A-9F797A9F2DC0}"/>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9">
            <a:extLst>
              <a:ext uri="{FF2B5EF4-FFF2-40B4-BE49-F238E27FC236}">
                <a16:creationId xmlns:a16="http://schemas.microsoft.com/office/drawing/2014/main" id="{54DEDC84-EEC9-4FAE-931D-0D95BB081A0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EA432FC-5AA3-4AD6-BEFD-3C2C1415403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5CF96D-0569-4F46-81FD-C42AADF0D15B}" type="slidenum">
              <a:rPr lang="en-US" altLang="en-US" sz="1400"/>
              <a:pPr>
                <a:spcBef>
                  <a:spcPct val="0"/>
                </a:spcBef>
                <a:buClrTx/>
                <a:buSzTx/>
                <a:buFontTx/>
                <a:buNone/>
              </a:pPr>
              <a:t>24</a:t>
            </a:fld>
            <a:endParaRPr lang="en-US" altLang="en-US" sz="1400"/>
          </a:p>
        </p:txBody>
      </p:sp>
      <p:sp>
        <p:nvSpPr>
          <p:cNvPr id="35843" name="Rectangle 2">
            <a:extLst>
              <a:ext uri="{FF2B5EF4-FFF2-40B4-BE49-F238E27FC236}">
                <a16:creationId xmlns:a16="http://schemas.microsoft.com/office/drawing/2014/main" id="{2D238F29-A0AE-4011-80DC-2E944B66D463}"/>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5844" name="Rectangle 3">
            <a:extLst>
              <a:ext uri="{FF2B5EF4-FFF2-40B4-BE49-F238E27FC236}">
                <a16:creationId xmlns:a16="http://schemas.microsoft.com/office/drawing/2014/main" id="{833F3230-4E9D-43CC-B30D-0987C77DC051}"/>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Text Box 4">
            <a:extLst>
              <a:ext uri="{FF2B5EF4-FFF2-40B4-BE49-F238E27FC236}">
                <a16:creationId xmlns:a16="http://schemas.microsoft.com/office/drawing/2014/main" id="{F715F551-CBA1-41F0-8462-FCC059041C67}"/>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35846" name="AutoShape 5">
            <a:extLst>
              <a:ext uri="{FF2B5EF4-FFF2-40B4-BE49-F238E27FC236}">
                <a16:creationId xmlns:a16="http://schemas.microsoft.com/office/drawing/2014/main" id="{1090CDB9-22BB-4C1E-8681-059A903D5511}"/>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5847" name="AutoShape 6">
            <a:extLst>
              <a:ext uri="{FF2B5EF4-FFF2-40B4-BE49-F238E27FC236}">
                <a16:creationId xmlns:a16="http://schemas.microsoft.com/office/drawing/2014/main" id="{A9369906-5ECD-40F1-9D62-FAFDC772CDD9}"/>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grade is C</a:t>
            </a:r>
          </a:p>
        </p:txBody>
      </p:sp>
      <p:sp>
        <p:nvSpPr>
          <p:cNvPr id="35848" name="Rectangle 7">
            <a:extLst>
              <a:ext uri="{FF2B5EF4-FFF2-40B4-BE49-F238E27FC236}">
                <a16:creationId xmlns:a16="http://schemas.microsoft.com/office/drawing/2014/main" id="{1C94E9AA-F6DB-4C1A-92B8-2F21BAC3A46C}"/>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a:extLst>
              <a:ext uri="{FF2B5EF4-FFF2-40B4-BE49-F238E27FC236}">
                <a16:creationId xmlns:a16="http://schemas.microsoft.com/office/drawing/2014/main" id="{1F53C23F-AFF7-4CF1-87CE-21C679B9B56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C261DA77-0C81-42F7-B64A-7FE066DC716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7ED60B-CBBF-4B63-AAD6-2B2FED584D10}" type="slidenum">
              <a:rPr lang="en-US" altLang="en-US" sz="1400"/>
              <a:pPr>
                <a:spcBef>
                  <a:spcPct val="0"/>
                </a:spcBef>
                <a:buClrTx/>
                <a:buSzTx/>
                <a:buFontTx/>
                <a:buNone/>
              </a:pPr>
              <a:t>25</a:t>
            </a:fld>
            <a:endParaRPr lang="en-US" altLang="en-US" sz="1400"/>
          </a:p>
        </p:txBody>
      </p:sp>
      <p:sp>
        <p:nvSpPr>
          <p:cNvPr id="37891" name="Rectangle 2">
            <a:extLst>
              <a:ext uri="{FF2B5EF4-FFF2-40B4-BE49-F238E27FC236}">
                <a16:creationId xmlns:a16="http://schemas.microsoft.com/office/drawing/2014/main" id="{124D6EFE-9ECD-45E3-B257-99C1A0E31CFD}"/>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7892" name="Rectangle 3">
            <a:extLst>
              <a:ext uri="{FF2B5EF4-FFF2-40B4-BE49-F238E27FC236}">
                <a16:creationId xmlns:a16="http://schemas.microsoft.com/office/drawing/2014/main" id="{E72210A7-EA7A-4FB6-97F7-2D86BA4BC0CA}"/>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Text Box 4">
            <a:extLst>
              <a:ext uri="{FF2B5EF4-FFF2-40B4-BE49-F238E27FC236}">
                <a16:creationId xmlns:a16="http://schemas.microsoft.com/office/drawing/2014/main" id="{DB3B3105-DECC-4208-BB16-4A45AE8BD24E}"/>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37894" name="AutoShape 5">
            <a:extLst>
              <a:ext uri="{FF2B5EF4-FFF2-40B4-BE49-F238E27FC236}">
                <a16:creationId xmlns:a16="http://schemas.microsoft.com/office/drawing/2014/main" id="{EDA45C74-25FF-45B6-AE12-8B655C6CAD11}"/>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7895" name="Rectangle 8">
            <a:extLst>
              <a:ext uri="{FF2B5EF4-FFF2-40B4-BE49-F238E27FC236}">
                <a16:creationId xmlns:a16="http://schemas.microsoft.com/office/drawing/2014/main" id="{2A8802E2-EC96-4896-B644-B132F0FA6205}"/>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Text Box 9">
            <a:extLst>
              <a:ext uri="{FF2B5EF4-FFF2-40B4-BE49-F238E27FC236}">
                <a16:creationId xmlns:a16="http://schemas.microsoft.com/office/drawing/2014/main" id="{79EC6A21-DC41-48E4-8CEA-5F53D7ECB553}"/>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bg2"/>
              </a:solidFill>
            </a:endParaRPr>
          </a:p>
        </p:txBody>
      </p:sp>
      <p:sp>
        <p:nvSpPr>
          <p:cNvPr id="37897" name="Rectangle 10">
            <a:extLst>
              <a:ext uri="{FF2B5EF4-FFF2-40B4-BE49-F238E27FC236}">
                <a16:creationId xmlns:a16="http://schemas.microsoft.com/office/drawing/2014/main" id="{EFEF202C-387E-4E14-9D11-83192F500F29}"/>
              </a:ext>
            </a:extLst>
          </p:cNvPr>
          <p:cNvSpPr>
            <a:spLocks noChangeArrowheads="1"/>
          </p:cNvSpPr>
          <p:nvPr/>
        </p:nvSpPr>
        <p:spPr bwMode="auto">
          <a:xfrm>
            <a:off x="381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AutoShape 6">
            <a:extLst>
              <a:ext uri="{FF2B5EF4-FFF2-40B4-BE49-F238E27FC236}">
                <a16:creationId xmlns:a16="http://schemas.microsoft.com/office/drawing/2014/main" id="{F7C1BEC7-3104-4153-8299-8CD350076C34}"/>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if statement</a:t>
            </a:r>
          </a:p>
        </p:txBody>
      </p:sp>
      <p:sp>
        <p:nvSpPr>
          <p:cNvPr id="37899" name="Rectangle 11">
            <a:extLst>
              <a:ext uri="{FF2B5EF4-FFF2-40B4-BE49-F238E27FC236}">
                <a16:creationId xmlns:a16="http://schemas.microsoft.com/office/drawing/2014/main" id="{0FBF4AAF-774C-41D7-898A-34B2A5EE2E7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378560" y="1657349"/>
            <a:ext cx="8225965" cy="4741863"/>
          </a:xfrm>
        </p:spPr>
        <p:txBody>
          <a:bodyPr>
            <a:noAutofit/>
          </a:bodyPr>
          <a:lstStyle/>
          <a:p>
            <a:r>
              <a:rPr lang="en-US" sz="1800" dirty="0">
                <a:latin typeface="Calibri" panose="020F0502020204030204" pitchFamily="34" charset="0"/>
                <a:cs typeface="Calibri" panose="020F0502020204030204" pitchFamily="34" charset="0"/>
              </a:rPr>
              <a:t>Suppose x = 3 and y = 2; show the output, if any, of the following code. What is the output if x = 3 and y = 4? What is the output if x = 2 and y = 2?</a:t>
            </a:r>
            <a:br>
              <a:rPr lang="tr-TR"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Draw a flowchart of the code.</a:t>
            </a:r>
            <a:br>
              <a:rPr lang="tr-TR" sz="1800" dirty="0">
                <a:latin typeface="Calibri" panose="020F0502020204030204" pitchFamily="34" charset="0"/>
                <a:cs typeface="Calibri" panose="020F0502020204030204" pitchFamily="34" charset="0"/>
              </a:rPr>
            </a:br>
            <a:br>
              <a:rPr lang="tr-TR" sz="12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if (x &gt; 2)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if (y &gt; 2)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z = x + y;</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("z is " + z);</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("x is " + x);</a:t>
            </a:r>
            <a:br>
              <a:rPr lang="tr-TR" sz="1600" dirty="0">
                <a:latin typeface="Consolas" panose="020B0609020204030204" pitchFamily="49" charset="0"/>
                <a:cs typeface="Calibri" panose="020F0502020204030204" pitchFamily="34" charset="0"/>
              </a:rPr>
            </a:br>
            <a:endParaRPr lang="tr-TR" sz="12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800" dirty="0">
                <a:solidFill>
                  <a:srgbClr val="0070C0"/>
                </a:solidFill>
                <a:latin typeface="Calibri" panose="020F0502020204030204" pitchFamily="34" charset="0"/>
                <a:cs typeface="Calibri" panose="020F0502020204030204" pitchFamily="34" charset="0"/>
              </a:rPr>
              <a:t>Note: else matches the first if clause.</a:t>
            </a:r>
            <a:br>
              <a:rPr lang="tr-TR" sz="1800" dirty="0">
                <a:solidFill>
                  <a:srgbClr val="0070C0"/>
                </a:solidFill>
                <a:latin typeface="Calibri" panose="020F0502020204030204" pitchFamily="34" charset="0"/>
                <a:cs typeface="Calibri" panose="020F0502020204030204" pitchFamily="34" charset="0"/>
              </a:rPr>
            </a:br>
            <a:r>
              <a:rPr lang="en-US" sz="1800" dirty="0">
                <a:solidFill>
                  <a:srgbClr val="0070C0"/>
                </a:solidFill>
                <a:latin typeface="Calibri" panose="020F0502020204030204" pitchFamily="34" charset="0"/>
                <a:cs typeface="Calibri" panose="020F0502020204030204" pitchFamily="34" charset="0"/>
              </a:rPr>
              <a:t>No output if x = 3 and y = 2.</a:t>
            </a:r>
            <a:br>
              <a:rPr lang="tr-TR" sz="1800" dirty="0">
                <a:solidFill>
                  <a:srgbClr val="0070C0"/>
                </a:solidFill>
                <a:latin typeface="Calibri" panose="020F0502020204030204" pitchFamily="34" charset="0"/>
                <a:cs typeface="Calibri" panose="020F0502020204030204" pitchFamily="34" charset="0"/>
              </a:rPr>
            </a:br>
            <a:r>
              <a:rPr lang="en-US" sz="1800" dirty="0">
                <a:solidFill>
                  <a:srgbClr val="0070C0"/>
                </a:solidFill>
                <a:latin typeface="Calibri" panose="020F0502020204030204" pitchFamily="34" charset="0"/>
                <a:cs typeface="Calibri" panose="020F0502020204030204" pitchFamily="34" charset="0"/>
              </a:rPr>
              <a:t>Output is "z is 7" if </a:t>
            </a:r>
            <a:r>
              <a:rPr lang="en-US" sz="1800" dirty="0" err="1">
                <a:solidFill>
                  <a:srgbClr val="0070C0"/>
                </a:solidFill>
                <a:latin typeface="Calibri" panose="020F0502020204030204" pitchFamily="34" charset="0"/>
                <a:cs typeface="Calibri" panose="020F0502020204030204" pitchFamily="34" charset="0"/>
              </a:rPr>
              <a:t>if</a:t>
            </a:r>
            <a:r>
              <a:rPr lang="en-US" sz="1800" dirty="0">
                <a:solidFill>
                  <a:srgbClr val="0070C0"/>
                </a:solidFill>
                <a:latin typeface="Calibri" panose="020F0502020204030204" pitchFamily="34" charset="0"/>
                <a:cs typeface="Calibri" panose="020F0502020204030204" pitchFamily="34" charset="0"/>
              </a:rPr>
              <a:t> x = 3 and y = 4.</a:t>
            </a:r>
            <a:br>
              <a:rPr lang="tr-TR" sz="1800" dirty="0">
                <a:solidFill>
                  <a:srgbClr val="0070C0"/>
                </a:solidFill>
                <a:latin typeface="Calibri" panose="020F0502020204030204" pitchFamily="34" charset="0"/>
                <a:cs typeface="Calibri" panose="020F0502020204030204" pitchFamily="34" charset="0"/>
              </a:rPr>
            </a:br>
            <a:r>
              <a:rPr lang="en-US" sz="1800" dirty="0">
                <a:solidFill>
                  <a:srgbClr val="0070C0"/>
                </a:solidFill>
                <a:latin typeface="Calibri" panose="020F0502020204030204" pitchFamily="34" charset="0"/>
                <a:cs typeface="Calibri" panose="020F0502020204030204" pitchFamily="34" charset="0"/>
              </a:rPr>
              <a:t>Output is "x is 2" if </a:t>
            </a:r>
            <a:r>
              <a:rPr lang="en-US" sz="1800" dirty="0" err="1">
                <a:solidFill>
                  <a:srgbClr val="0070C0"/>
                </a:solidFill>
                <a:latin typeface="Calibri" panose="020F0502020204030204" pitchFamily="34" charset="0"/>
                <a:cs typeface="Calibri" panose="020F0502020204030204" pitchFamily="34" charset="0"/>
              </a:rPr>
              <a:t>if</a:t>
            </a:r>
            <a:r>
              <a:rPr lang="en-US" sz="1800" dirty="0">
                <a:solidFill>
                  <a:srgbClr val="0070C0"/>
                </a:solidFill>
                <a:latin typeface="Calibri" panose="020F0502020204030204" pitchFamily="34" charset="0"/>
                <a:cs typeface="Calibri" panose="020F0502020204030204" pitchFamily="34" charset="0"/>
              </a:rPr>
              <a:t> x = 2 and y = 2.</a:t>
            </a:r>
            <a:endParaRPr lang="tr-TR" sz="18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pic>
        <p:nvPicPr>
          <p:cNvPr id="6" name="Picture 5" descr="Diagram&#10;&#10;Description automatically generated">
            <a:extLst>
              <a:ext uri="{FF2B5EF4-FFF2-40B4-BE49-F238E27FC236}">
                <a16:creationId xmlns:a16="http://schemas.microsoft.com/office/drawing/2014/main" id="{2DEA5ED2-6F16-4682-A1E5-A6FDC131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7280" y="3429000"/>
            <a:ext cx="4161295" cy="2880375"/>
          </a:xfrm>
          <a:prstGeom prst="rect">
            <a:avLst/>
          </a:prstGeom>
        </p:spPr>
      </p:pic>
    </p:spTree>
    <p:extLst>
      <p:ext uri="{BB962C8B-B14F-4D97-AF65-F5344CB8AC3E}">
        <p14:creationId xmlns:p14="http://schemas.microsoft.com/office/powerpoint/2010/main" val="30831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24260" y="1657349"/>
            <a:ext cx="8525910" cy="4741863"/>
          </a:xfrm>
        </p:spPr>
        <p:txBody>
          <a:bodyPr>
            <a:noAutofit/>
          </a:bodyPr>
          <a:lstStyle/>
          <a:p>
            <a:r>
              <a:rPr lang="en-US" sz="1600" dirty="0">
                <a:latin typeface="Calibri" panose="020F0502020204030204" pitchFamily="34" charset="0"/>
                <a:cs typeface="Calibri" panose="020F0502020204030204" pitchFamily="34" charset="0"/>
              </a:rPr>
              <a:t>Suppose x = 2 and y = 3. Show the output, if any, of the following code.</a:t>
            </a:r>
            <a:br>
              <a:rPr lang="tr-TR"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What is the output if x = 3 and y = 2? What is the output if x = 3 and y = 3?</a:t>
            </a:r>
            <a:br>
              <a:rPr lang="tr-TR" sz="1600" dirty="0">
                <a:latin typeface="Calibri" panose="020F0502020204030204" pitchFamily="34" charset="0"/>
                <a:cs typeface="Calibri" panose="020F0502020204030204" pitchFamily="34" charset="0"/>
              </a:rPr>
            </a:br>
            <a:r>
              <a:rPr lang="en-US" sz="1200" dirty="0">
                <a:latin typeface="Consolas" panose="020B0609020204030204" pitchFamily="49" charset="0"/>
                <a:cs typeface="Calibri" panose="020F0502020204030204" pitchFamily="34" charset="0"/>
              </a:rPr>
              <a:t>if (x &gt; 2)</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  if (y &gt; 2) {</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    int z = x + y;</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    </a:t>
            </a:r>
            <a:r>
              <a:rPr lang="en-US" sz="1200" dirty="0" err="1">
                <a:latin typeface="Consolas" panose="020B0609020204030204" pitchFamily="49" charset="0"/>
                <a:cs typeface="Calibri" panose="020F0502020204030204" pitchFamily="34" charset="0"/>
              </a:rPr>
              <a:t>System.out.println</a:t>
            </a:r>
            <a:r>
              <a:rPr lang="en-US" sz="1200" dirty="0">
                <a:latin typeface="Consolas" panose="020B0609020204030204" pitchFamily="49" charset="0"/>
                <a:cs typeface="Calibri" panose="020F0502020204030204" pitchFamily="34" charset="0"/>
              </a:rPr>
              <a:t>("z is " + z);</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  }</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else</a:t>
            </a:r>
            <a:br>
              <a:rPr lang="tr-TR" sz="1200" dirty="0">
                <a:latin typeface="Consolas" panose="020B0609020204030204" pitchFamily="49" charset="0"/>
                <a:cs typeface="Calibri" panose="020F0502020204030204" pitchFamily="34" charset="0"/>
              </a:rPr>
            </a:br>
            <a:r>
              <a:rPr lang="en-US" sz="1200" dirty="0">
                <a:latin typeface="Consolas" panose="020B0609020204030204" pitchFamily="49" charset="0"/>
                <a:cs typeface="Calibri" panose="020F0502020204030204" pitchFamily="34" charset="0"/>
              </a:rPr>
              <a:t>  </a:t>
            </a:r>
            <a:r>
              <a:rPr lang="en-US" sz="1200" dirty="0" err="1">
                <a:latin typeface="Consolas" panose="020B0609020204030204" pitchFamily="49" charset="0"/>
                <a:cs typeface="Calibri" panose="020F0502020204030204" pitchFamily="34" charset="0"/>
              </a:rPr>
              <a:t>System.out.println</a:t>
            </a:r>
            <a:r>
              <a:rPr lang="en-US" sz="1200" dirty="0">
                <a:latin typeface="Consolas" panose="020B0609020204030204" pitchFamily="49" charset="0"/>
                <a:cs typeface="Calibri" panose="020F0502020204030204" pitchFamily="34" charset="0"/>
              </a:rPr>
              <a:t>("x is " + x);</a:t>
            </a:r>
            <a:endParaRPr lang="tr-TR" sz="1600" dirty="0">
              <a:latin typeface="Consolas" panose="020B0609020204030204" pitchFamily="49"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alibri" panose="020F0502020204030204" pitchFamily="34" charset="0"/>
                <a:cs typeface="Calibri" panose="020F0502020204030204" pitchFamily="34" charset="0"/>
              </a:rPr>
              <a:t>N</a:t>
            </a:r>
            <a:r>
              <a:rPr lang="en-US" sz="1600" dirty="0" err="1">
                <a:solidFill>
                  <a:srgbClr val="0070C0"/>
                </a:solidFill>
                <a:latin typeface="Calibri" panose="020F0502020204030204" pitchFamily="34" charset="0"/>
                <a:cs typeface="Calibri" panose="020F0502020204030204" pitchFamily="34" charset="0"/>
              </a:rPr>
              <a:t>ote</a:t>
            </a:r>
            <a:r>
              <a:rPr lang="en-US" sz="1600" dirty="0">
                <a:solidFill>
                  <a:srgbClr val="0070C0"/>
                </a:solidFill>
                <a:latin typeface="Calibri" panose="020F0502020204030204" pitchFamily="34" charset="0"/>
                <a:cs typeface="Calibri" panose="020F0502020204030204" pitchFamily="34" charset="0"/>
              </a:rPr>
              <a:t> that the else pairs with the most recent if. In this case, the else pairs with the second else. So</a:t>
            </a:r>
            <a:r>
              <a:rPr lang="tr-TR" sz="1600" dirty="0">
                <a:solidFill>
                  <a:srgbClr val="0070C0"/>
                </a:solidFill>
                <a:latin typeface="Calibri" panose="020F0502020204030204" pitchFamily="34" charset="0"/>
                <a:cs typeface="Calibri" panose="020F0502020204030204" pitchFamily="34" charset="0"/>
              </a:rPr>
              <a:t>, </a:t>
            </a:r>
            <a:r>
              <a:rPr lang="tr-TR" sz="1600" dirty="0" err="1">
                <a:solidFill>
                  <a:srgbClr val="0070C0"/>
                </a:solidFill>
                <a:latin typeface="Calibri" panose="020F0502020204030204" pitchFamily="34" charset="0"/>
                <a:cs typeface="Calibri" panose="020F0502020204030204" pitchFamily="34" charset="0"/>
              </a:rPr>
              <a:t>the</a:t>
            </a:r>
            <a:r>
              <a:rPr lang="en-US" sz="1600" dirty="0">
                <a:solidFill>
                  <a:srgbClr val="0070C0"/>
                </a:solidFill>
                <a:latin typeface="Calibri" panose="020F0502020204030204" pitchFamily="34" charset="0"/>
                <a:cs typeface="Calibri" panose="020F0502020204030204" pitchFamily="34" charset="0"/>
              </a:rPr>
              <a:t> code is same as</a:t>
            </a:r>
            <a:br>
              <a:rPr lang="tr-TR" sz="1600" dirty="0">
                <a:solidFill>
                  <a:srgbClr val="0070C0"/>
                </a:solidFill>
                <a:latin typeface="Calibri" panose="020F0502020204030204" pitchFamily="34" charset="0"/>
                <a:cs typeface="Calibri" panose="020F0502020204030204" pitchFamily="34" charset="0"/>
              </a:rPr>
            </a:br>
            <a:br>
              <a:rPr lang="tr-TR" sz="1200" dirty="0">
                <a:solidFill>
                  <a:srgbClr val="0070C0"/>
                </a:solidFill>
                <a:latin typeface="Calibri" panose="020F0502020204030204" pitchFamily="34"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if (x &gt; 2)</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 </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if (x &gt; 2) {</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if (y &gt; 2) {</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if (y &gt; 2) {</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int z = x + y; </a:t>
            </a: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int z = x + y;</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System.out.println</a:t>
            </a:r>
            <a:r>
              <a:rPr lang="en-US" sz="1200" dirty="0">
                <a:solidFill>
                  <a:srgbClr val="0070C0"/>
                </a:solidFill>
                <a:latin typeface="Consolas" panose="020B0609020204030204" pitchFamily="49" charset="0"/>
                <a:cs typeface="Calibri" panose="020F0502020204030204" pitchFamily="34" charset="0"/>
              </a:rPr>
              <a:t>("z is " + z); </a:t>
            </a:r>
            <a:r>
              <a:rPr lang="tr-TR"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System.out.println</a:t>
            </a:r>
            <a:r>
              <a:rPr lang="en-US" sz="1200" dirty="0">
                <a:solidFill>
                  <a:srgbClr val="0070C0"/>
                </a:solidFill>
                <a:latin typeface="Consolas" panose="020B0609020204030204" pitchFamily="49" charset="0"/>
                <a:cs typeface="Calibri" panose="020F0502020204030204" pitchFamily="34" charset="0"/>
              </a:rPr>
              <a:t>("z is " + z);</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a:t>
            </a:r>
            <a:r>
              <a:rPr lang="tr-TR" sz="1200" dirty="0">
                <a:solidFill>
                  <a:srgbClr val="0070C0"/>
                </a:solidFill>
                <a:latin typeface="Consolas" panose="020B0609020204030204" pitchFamily="49" charset="0"/>
                <a:cs typeface="Calibri" panose="020F0502020204030204" pitchFamily="34" charset="0"/>
              </a:rPr>
              <a:t>                                                }</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else</a:t>
            </a:r>
            <a:r>
              <a:rPr lang="tr-TR" sz="1200" dirty="0">
                <a:solidFill>
                  <a:srgbClr val="0070C0"/>
                </a:solidFill>
                <a:latin typeface="Consolas" panose="020B0609020204030204" pitchFamily="49" charset="0"/>
                <a:cs typeface="Calibri" panose="020F0502020204030204" pitchFamily="34" charset="0"/>
              </a:rPr>
              <a:t>                                             else</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System.out.println</a:t>
            </a:r>
            <a:r>
              <a:rPr lang="en-US" sz="1200" dirty="0">
                <a:solidFill>
                  <a:srgbClr val="0070C0"/>
                </a:solidFill>
                <a:latin typeface="Consolas" panose="020B0609020204030204" pitchFamily="49" charset="0"/>
                <a:cs typeface="Calibri" panose="020F0502020204030204" pitchFamily="34" charset="0"/>
              </a:rPr>
              <a:t>("x is " + x); </a:t>
            </a:r>
            <a:r>
              <a:rPr lang="tr-TR" sz="1200" dirty="0">
                <a:solidFill>
                  <a:srgbClr val="0070C0"/>
                </a:solidFill>
                <a:latin typeface="Consolas" panose="020B0609020204030204" pitchFamily="49" charset="0"/>
                <a:cs typeface="Calibri" panose="020F0502020204030204" pitchFamily="34" charset="0"/>
              </a:rPr>
              <a:t>                </a:t>
            </a:r>
            <a:r>
              <a:rPr lang="en-US" sz="1200" dirty="0" err="1">
                <a:solidFill>
                  <a:srgbClr val="0070C0"/>
                </a:solidFill>
                <a:latin typeface="Consolas" panose="020B0609020204030204" pitchFamily="49" charset="0"/>
                <a:cs typeface="Calibri" panose="020F0502020204030204" pitchFamily="34" charset="0"/>
              </a:rPr>
              <a:t>System.out.println</a:t>
            </a:r>
            <a:r>
              <a:rPr lang="en-US" sz="1200" dirty="0">
                <a:solidFill>
                  <a:srgbClr val="0070C0"/>
                </a:solidFill>
                <a:latin typeface="Consolas" panose="020B0609020204030204" pitchFamily="49" charset="0"/>
                <a:cs typeface="Calibri" panose="020F0502020204030204" pitchFamily="34" charset="0"/>
              </a:rPr>
              <a:t>("x is " + x);</a:t>
            </a:r>
            <a:br>
              <a:rPr lang="tr-TR" sz="1200" dirty="0">
                <a:solidFill>
                  <a:srgbClr val="0070C0"/>
                </a:solidFill>
                <a:latin typeface="Consolas" panose="020B0609020204030204" pitchFamily="49" charset="0"/>
                <a:cs typeface="Calibri" panose="020F0502020204030204" pitchFamily="34" charset="0"/>
              </a:rPr>
            </a:br>
            <a:r>
              <a:rPr lang="tr-TR" sz="1200" dirty="0">
                <a:solidFill>
                  <a:srgbClr val="0070C0"/>
                </a:solidFill>
                <a:latin typeface="Consolas" panose="020B0609020204030204" pitchFamily="49" charset="0"/>
                <a:cs typeface="Calibri" panose="020F0502020204030204" pitchFamily="34" charset="0"/>
              </a:rPr>
              <a:t>                                                 </a:t>
            </a:r>
            <a:r>
              <a:rPr lang="en-US" sz="1200" dirty="0">
                <a:solidFill>
                  <a:srgbClr val="0070C0"/>
                </a:solidFill>
                <a:latin typeface="Consolas" panose="020B0609020204030204" pitchFamily="49" charset="0"/>
                <a:cs typeface="Calibri" panose="020F0502020204030204" pitchFamily="34" charset="0"/>
              </a:rPr>
              <a:t>}</a:t>
            </a:r>
            <a:br>
              <a:rPr lang="tr-TR" sz="1200" dirty="0">
                <a:solidFill>
                  <a:srgbClr val="0070C0"/>
                </a:solidFill>
                <a:latin typeface="Consolas" panose="020B0609020204030204" pitchFamily="49" charset="0"/>
                <a:cs typeface="Calibri" panose="020F0502020204030204" pitchFamily="34" charset="0"/>
              </a:rPr>
            </a:br>
            <a:br>
              <a:rPr lang="tr-TR" sz="12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alibri" panose="020F0502020204030204" pitchFamily="34" charset="0"/>
                <a:cs typeface="Calibri" panose="020F0502020204030204" pitchFamily="34" charset="0"/>
              </a:rPr>
              <a:t>No output if x = 2 and y = 3. Output is "x is 3" if x = 3 and y = 2. Output is "z is 6" if x = 3 and y = 3.</a:t>
            </a:r>
            <a:endParaRPr lang="tr-TR" sz="16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6" name="Straight Connector 5">
            <a:extLst>
              <a:ext uri="{FF2B5EF4-FFF2-40B4-BE49-F238E27FC236}">
                <a16:creationId xmlns:a16="http://schemas.microsoft.com/office/drawing/2014/main" id="{9BEE4B39-7D10-4B44-97ED-9EAD4B55C5A1}"/>
              </a:ext>
            </a:extLst>
          </p:cNvPr>
          <p:cNvCxnSpPr/>
          <p:nvPr/>
        </p:nvCxnSpPr>
        <p:spPr bwMode="auto">
          <a:xfrm>
            <a:off x="4456785" y="4389125"/>
            <a:ext cx="38405" cy="1613010"/>
          </a:xfrm>
          <a:prstGeom prst="line">
            <a:avLst/>
          </a:prstGeom>
          <a:solidFill>
            <a:schemeClr val="accent1"/>
          </a:solidFill>
          <a:ln w="12700" cap="flat" cmpd="sng" algn="ctr">
            <a:solidFill>
              <a:srgbClr val="0070C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2728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2000" dirty="0" err="1">
                <a:latin typeface="Calibri" panose="020F0502020204030204" pitchFamily="34" charset="0"/>
                <a:cs typeface="Calibri" panose="020F0502020204030204" pitchFamily="34" charset="0"/>
              </a:rPr>
              <a:t>wrong</a:t>
            </a:r>
            <a:r>
              <a:rPr lang="tr-TR" sz="2000" dirty="0">
                <a:latin typeface="Calibri" panose="020F0502020204030204" pitchFamily="34" charset="0"/>
                <a:cs typeface="Calibri" panose="020F0502020204030204" pitchFamily="34" charset="0"/>
              </a:rPr>
              <a:t> in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code</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br>
              <a:rPr lang="tr-TR" sz="1600" dirty="0">
                <a:latin typeface="Calibri" panose="020F0502020204030204" pitchFamily="34" charset="0"/>
                <a:cs typeface="Calibri" panose="020F0502020204030204" pitchFamily="34" charset="0"/>
              </a:rPr>
            </a:br>
            <a:r>
              <a:rPr lang="tr-TR" sz="1600" dirty="0" err="1">
                <a:latin typeface="Consolas" panose="020B0609020204030204" pitchFamily="49" charset="0"/>
                <a:cs typeface="Calibri" panose="020F0502020204030204" pitchFamily="34" charset="0"/>
              </a:rPr>
              <a:t>if</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score</a:t>
            </a:r>
            <a:r>
              <a:rPr lang="tr-TR" sz="1600" dirty="0">
                <a:latin typeface="Consolas" panose="020B0609020204030204" pitchFamily="49" charset="0"/>
                <a:cs typeface="Calibri" panose="020F0502020204030204" pitchFamily="34" charset="0"/>
              </a:rPr>
              <a:t> &gt;= 60.0)</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("D");</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else </a:t>
            </a:r>
            <a:r>
              <a:rPr lang="tr-TR" sz="1600" dirty="0" err="1">
                <a:latin typeface="Consolas" panose="020B0609020204030204" pitchFamily="49" charset="0"/>
                <a:cs typeface="Calibri" panose="020F0502020204030204" pitchFamily="34" charset="0"/>
              </a:rPr>
              <a:t>if</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score</a:t>
            </a:r>
            <a:r>
              <a:rPr lang="tr-TR" sz="1600" dirty="0">
                <a:latin typeface="Consolas" panose="020B0609020204030204" pitchFamily="49" charset="0"/>
                <a:cs typeface="Calibri" panose="020F0502020204030204" pitchFamily="34" charset="0"/>
              </a:rPr>
              <a:t> &gt;= 70.0)</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("C");</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else </a:t>
            </a:r>
            <a:r>
              <a:rPr lang="tr-TR" sz="1600" dirty="0" err="1">
                <a:latin typeface="Consolas" panose="020B0609020204030204" pitchFamily="49" charset="0"/>
                <a:cs typeface="Calibri" panose="020F0502020204030204" pitchFamily="34" charset="0"/>
              </a:rPr>
              <a:t>if</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score</a:t>
            </a:r>
            <a:r>
              <a:rPr lang="tr-TR" sz="1600" dirty="0">
                <a:latin typeface="Consolas" panose="020B0609020204030204" pitchFamily="49" charset="0"/>
                <a:cs typeface="Calibri" panose="020F0502020204030204" pitchFamily="34" charset="0"/>
              </a:rPr>
              <a:t> &gt;= 80.0)</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else </a:t>
            </a:r>
            <a:r>
              <a:rPr lang="tr-TR" sz="1600" dirty="0" err="1">
                <a:latin typeface="Consolas" panose="020B0609020204030204" pitchFamily="49" charset="0"/>
                <a:cs typeface="Calibri" panose="020F0502020204030204" pitchFamily="34" charset="0"/>
              </a:rPr>
              <a:t>if</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score</a:t>
            </a:r>
            <a:r>
              <a:rPr lang="tr-TR" sz="1600" dirty="0">
                <a:latin typeface="Consolas" panose="020B0609020204030204" pitchFamily="49" charset="0"/>
                <a:cs typeface="Calibri" panose="020F0502020204030204" pitchFamily="34" charset="0"/>
              </a:rPr>
              <a:t> &gt;= 90.0)</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else</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("F");</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Consider score 90, what will be the grade? It will be 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648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FE4F2AF-DAF7-400F-ADFC-74654F4721E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8AAACD-83B8-4208-A733-36E0965F3C6E}" type="slidenum">
              <a:rPr lang="en-US" altLang="en-US" sz="1400"/>
              <a:pPr>
                <a:spcBef>
                  <a:spcPct val="0"/>
                </a:spcBef>
                <a:buClrTx/>
                <a:buSzTx/>
                <a:buFontTx/>
                <a:buNone/>
              </a:pPr>
              <a:t>29</a:t>
            </a:fld>
            <a:endParaRPr lang="en-US" altLang="en-US" sz="1400"/>
          </a:p>
        </p:txBody>
      </p:sp>
      <p:sp>
        <p:nvSpPr>
          <p:cNvPr id="39939" name="Rectangle 2">
            <a:extLst>
              <a:ext uri="{FF2B5EF4-FFF2-40B4-BE49-F238E27FC236}">
                <a16:creationId xmlns:a16="http://schemas.microsoft.com/office/drawing/2014/main" id="{83221577-6A7A-48C4-897C-4E9B77EF7750}"/>
              </a:ext>
            </a:extLst>
          </p:cNvPr>
          <p:cNvSpPr>
            <a:spLocks noGrp="1" noChangeArrowheads="1"/>
          </p:cNvSpPr>
          <p:nvPr>
            <p:ph type="title"/>
          </p:nvPr>
        </p:nvSpPr>
        <p:spPr>
          <a:xfrm>
            <a:off x="685800" y="0"/>
            <a:ext cx="8001000" cy="914400"/>
          </a:xfrm>
        </p:spPr>
        <p:txBody>
          <a:bodyPr/>
          <a:lstStyle/>
          <a:p>
            <a:r>
              <a:rPr lang="en-US" altLang="en-US"/>
              <a:t>Note</a:t>
            </a:r>
          </a:p>
        </p:txBody>
      </p:sp>
      <p:sp>
        <p:nvSpPr>
          <p:cNvPr id="39940" name="Rectangle 3">
            <a:extLst>
              <a:ext uri="{FF2B5EF4-FFF2-40B4-BE49-F238E27FC236}">
                <a16:creationId xmlns:a16="http://schemas.microsoft.com/office/drawing/2014/main" id="{698D0E9D-87D7-4633-A978-241470A7EC3B}"/>
              </a:ext>
            </a:extLst>
          </p:cNvPr>
          <p:cNvSpPr>
            <a:spLocks noGrp="1" noChangeArrowheads="1"/>
          </p:cNvSpPr>
          <p:nvPr>
            <p:ph type="body" idx="1"/>
          </p:nvPr>
        </p:nvSpPr>
        <p:spPr>
          <a:xfrm>
            <a:off x="381000" y="914400"/>
            <a:ext cx="8534400" cy="838200"/>
          </a:xfrm>
        </p:spPr>
        <p:txBody>
          <a:bodyPr/>
          <a:lstStyle/>
          <a:p>
            <a:pPr marL="0" indent="0">
              <a:lnSpc>
                <a:spcPct val="90000"/>
              </a:lnSpc>
              <a:buFont typeface="Monotype Sorts"/>
              <a:buNone/>
            </a:pPr>
            <a:r>
              <a:rPr lang="en-US" altLang="en-US" sz="2800">
                <a:cs typeface="Times New Roman" panose="02020603050405020304" pitchFamily="18" charset="0"/>
              </a:rPr>
              <a:t>The </a:t>
            </a:r>
            <a:r>
              <a:rPr lang="en-US" altLang="en-US" sz="2800" u="sng">
                <a:cs typeface="Times New Roman" panose="02020603050405020304" pitchFamily="18" charset="0"/>
              </a:rPr>
              <a:t>else</a:t>
            </a:r>
            <a:r>
              <a:rPr lang="en-US" altLang="en-US" sz="2800">
                <a:cs typeface="Times New Roman" panose="02020603050405020304" pitchFamily="18" charset="0"/>
              </a:rPr>
              <a:t> clause matches the most recent </a:t>
            </a:r>
            <a:r>
              <a:rPr lang="en-US" altLang="en-US" sz="2800" u="sng">
                <a:cs typeface="Times New Roman" panose="02020603050405020304" pitchFamily="18" charset="0"/>
              </a:rPr>
              <a:t>if</a:t>
            </a:r>
            <a:r>
              <a:rPr lang="en-US" altLang="en-US" sz="2800">
                <a:cs typeface="Times New Roman" panose="02020603050405020304" pitchFamily="18" charset="0"/>
              </a:rPr>
              <a:t> clause in the same block. </a:t>
            </a:r>
            <a:endParaRPr lang="en-US" altLang="en-US" sz="2800">
              <a:latin typeface="Courier"/>
              <a:cs typeface="Times New Roman" panose="02020603050405020304" pitchFamily="18" charset="0"/>
            </a:endParaRPr>
          </a:p>
        </p:txBody>
      </p:sp>
      <p:sp>
        <p:nvSpPr>
          <p:cNvPr id="39941" name="Rectangle 5">
            <a:extLst>
              <a:ext uri="{FF2B5EF4-FFF2-40B4-BE49-F238E27FC236}">
                <a16:creationId xmlns:a16="http://schemas.microsoft.com/office/drawing/2014/main" id="{0D443DC6-D874-4DCA-85C9-3E21A3C8305A}"/>
              </a:ext>
            </a:extLst>
          </p:cNvPr>
          <p:cNvSpPr>
            <a:spLocks noChangeArrowheads="1"/>
          </p:cNvSpPr>
          <p:nvPr/>
        </p:nvSpPr>
        <p:spPr bwMode="auto">
          <a:xfrm>
            <a:off x="2466975"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9942" name="Picture 8">
            <a:extLst>
              <a:ext uri="{FF2B5EF4-FFF2-40B4-BE49-F238E27FC236}">
                <a16:creationId xmlns:a16="http://schemas.microsoft.com/office/drawing/2014/main" id="{D9709D7C-04CA-45F1-80E4-0FD8BD368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333625"/>
            <a:ext cx="8801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5">
            <a:extLst>
              <a:ext uri="{FF2B5EF4-FFF2-40B4-BE49-F238E27FC236}">
                <a16:creationId xmlns:a16="http://schemas.microsoft.com/office/drawing/2014/main" id="{C518D1D4-37B8-40BC-B026-0A0DB86F9F05}"/>
              </a:ext>
            </a:extLst>
          </p:cNvPr>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a:t>Liang, Introduction to Java Programming, Eleventh Edition, (c) 2017 Pearson Education, Inc. All rights reserved. </a:t>
            </a:r>
          </a:p>
        </p:txBody>
      </p:sp>
      <p:sp>
        <p:nvSpPr>
          <p:cNvPr id="7171" name="Rectangle 36">
            <a:extLst>
              <a:ext uri="{FF2B5EF4-FFF2-40B4-BE49-F238E27FC236}">
                <a16:creationId xmlns:a16="http://schemas.microsoft.com/office/drawing/2014/main" id="{A63072BE-E04F-4430-BC24-7F2640EE3D23}"/>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E77453-CD53-48F5-8F44-3C0D32494F6B}" type="slidenum">
              <a:rPr lang="en-US" altLang="en-US" sz="1400"/>
              <a:pPr>
                <a:spcBef>
                  <a:spcPct val="0"/>
                </a:spcBef>
                <a:buClrTx/>
                <a:buSzTx/>
                <a:buFontTx/>
                <a:buNone/>
              </a:pPr>
              <a:t>3</a:t>
            </a:fld>
            <a:endParaRPr lang="en-US" altLang="en-US" sz="1400"/>
          </a:p>
        </p:txBody>
      </p:sp>
      <p:sp>
        <p:nvSpPr>
          <p:cNvPr id="7172" name="Rectangle 2">
            <a:extLst>
              <a:ext uri="{FF2B5EF4-FFF2-40B4-BE49-F238E27FC236}">
                <a16:creationId xmlns:a16="http://schemas.microsoft.com/office/drawing/2014/main" id="{BD6541BB-D38C-48D4-84A8-4466951D9B36}"/>
              </a:ext>
            </a:extLst>
          </p:cNvPr>
          <p:cNvSpPr>
            <a:spLocks noGrp="1" noChangeArrowheads="1"/>
          </p:cNvSpPr>
          <p:nvPr>
            <p:ph type="ctrTitle"/>
          </p:nvPr>
        </p:nvSpPr>
        <p:spPr>
          <a:xfrm>
            <a:off x="609600" y="228600"/>
            <a:ext cx="7772400" cy="457200"/>
          </a:xfrm>
        </p:spPr>
        <p:txBody>
          <a:bodyPr/>
          <a:lstStyle/>
          <a:p>
            <a:r>
              <a:rPr lang="en-US" altLang="en-US" sz="4000"/>
              <a:t>Objectives</a:t>
            </a:r>
          </a:p>
        </p:txBody>
      </p:sp>
      <p:sp>
        <p:nvSpPr>
          <p:cNvPr id="7173" name="Rectangle 3">
            <a:extLst>
              <a:ext uri="{FF2B5EF4-FFF2-40B4-BE49-F238E27FC236}">
                <a16:creationId xmlns:a16="http://schemas.microsoft.com/office/drawing/2014/main" id="{4A95D8BB-C711-4C5B-AD42-CC114A040495}"/>
              </a:ext>
            </a:extLst>
          </p:cNvPr>
          <p:cNvSpPr>
            <a:spLocks noChangeArrowheads="1"/>
          </p:cNvSpPr>
          <p:nvPr/>
        </p:nvSpPr>
        <p:spPr bwMode="auto">
          <a:xfrm>
            <a:off x="304800" y="9144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 typeface="Wingdings" panose="05000000000000000000" pitchFamily="2" charset="2"/>
              <a:buChar char="§"/>
            </a:pPr>
            <a:r>
              <a:rPr lang="en-US" altLang="en-US" sz="2000"/>
              <a:t>To declare </a:t>
            </a:r>
            <a:r>
              <a:rPr lang="en-US" altLang="en-US" sz="2000" b="1"/>
              <a:t>boolean</a:t>
            </a:r>
            <a:r>
              <a:rPr lang="en-US" altLang="en-US" sz="2000"/>
              <a:t> variables and write Boolean expressions using relational operators (§3.2).</a:t>
            </a:r>
          </a:p>
          <a:p>
            <a:pPr eaLnBrk="1" hangingPunct="1">
              <a:spcBef>
                <a:spcPct val="0"/>
              </a:spcBef>
              <a:buClrTx/>
              <a:buSzTx/>
              <a:buFont typeface="Wingdings" panose="05000000000000000000" pitchFamily="2" charset="2"/>
              <a:buChar char="§"/>
            </a:pPr>
            <a:r>
              <a:rPr lang="en-US" altLang="en-US" sz="2000"/>
              <a:t>To implement selection control using one-way </a:t>
            </a:r>
            <a:r>
              <a:rPr lang="en-US" altLang="en-US" sz="2000" b="1"/>
              <a:t>if</a:t>
            </a:r>
            <a:r>
              <a:rPr lang="en-US" altLang="en-US" sz="2000"/>
              <a:t> statements (§3.3).</a:t>
            </a:r>
          </a:p>
          <a:p>
            <a:pPr eaLnBrk="1" hangingPunct="1">
              <a:spcBef>
                <a:spcPct val="0"/>
              </a:spcBef>
              <a:buClrTx/>
              <a:buSzTx/>
              <a:buFont typeface="Wingdings" panose="05000000000000000000" pitchFamily="2" charset="2"/>
              <a:buChar char="§"/>
            </a:pPr>
            <a:r>
              <a:rPr lang="en-US" altLang="en-US" sz="2000"/>
              <a:t>To implement selection control using two-way </a:t>
            </a:r>
            <a:r>
              <a:rPr lang="en-US" altLang="en-US" sz="2000" b="1"/>
              <a:t>if-else</a:t>
            </a:r>
            <a:r>
              <a:rPr lang="en-US" altLang="en-US" sz="2000"/>
              <a:t> statements (§3.4).</a:t>
            </a:r>
          </a:p>
          <a:p>
            <a:pPr eaLnBrk="1" hangingPunct="1">
              <a:spcBef>
                <a:spcPct val="0"/>
              </a:spcBef>
              <a:buClrTx/>
              <a:buSzTx/>
              <a:buFont typeface="Wingdings" panose="05000000000000000000" pitchFamily="2" charset="2"/>
              <a:buChar char="§"/>
            </a:pPr>
            <a:r>
              <a:rPr lang="en-US" altLang="en-US" sz="2000"/>
              <a:t>To implement selection control using nested </a:t>
            </a:r>
            <a:r>
              <a:rPr lang="en-US" altLang="en-US" sz="2000" b="1"/>
              <a:t>if</a:t>
            </a:r>
            <a:r>
              <a:rPr lang="en-US" altLang="en-US" sz="2000"/>
              <a:t> and multi-way </a:t>
            </a:r>
            <a:r>
              <a:rPr lang="en-US" altLang="en-US" sz="2000" b="1"/>
              <a:t>if</a:t>
            </a:r>
            <a:r>
              <a:rPr lang="en-US" altLang="en-US" sz="2000"/>
              <a:t> statements (§3.5).</a:t>
            </a:r>
          </a:p>
          <a:p>
            <a:pPr eaLnBrk="1" hangingPunct="1">
              <a:spcBef>
                <a:spcPct val="0"/>
              </a:spcBef>
              <a:buClrTx/>
              <a:buSzTx/>
              <a:buFont typeface="Wingdings" panose="05000000000000000000" pitchFamily="2" charset="2"/>
              <a:buChar char="§"/>
            </a:pPr>
            <a:r>
              <a:rPr lang="en-US" altLang="en-US" sz="2000"/>
              <a:t>To avoid common errors and pitfalls in </a:t>
            </a:r>
            <a:r>
              <a:rPr lang="en-US" altLang="en-US" sz="2000" b="1"/>
              <a:t>if</a:t>
            </a:r>
            <a:r>
              <a:rPr lang="en-US" altLang="en-US" sz="2000"/>
              <a:t> statements (§3.6).</a:t>
            </a:r>
          </a:p>
          <a:p>
            <a:pPr eaLnBrk="1" hangingPunct="1">
              <a:spcBef>
                <a:spcPct val="0"/>
              </a:spcBef>
              <a:buClrTx/>
              <a:buSzTx/>
              <a:buFont typeface="Wingdings" panose="05000000000000000000" pitchFamily="2" charset="2"/>
              <a:buChar char="§"/>
            </a:pPr>
            <a:r>
              <a:rPr lang="en-US" altLang="en-US" sz="2000"/>
              <a:t>To generate random numbers using the </a:t>
            </a:r>
            <a:r>
              <a:rPr lang="en-US" altLang="en-US" sz="2000" b="1"/>
              <a:t>Math.random()</a:t>
            </a:r>
            <a:r>
              <a:rPr lang="en-US" altLang="en-US" sz="2000"/>
              <a:t> method (§3.7).</a:t>
            </a:r>
          </a:p>
          <a:p>
            <a:pPr eaLnBrk="1" hangingPunct="1">
              <a:spcBef>
                <a:spcPct val="0"/>
              </a:spcBef>
              <a:buClrTx/>
              <a:buSzTx/>
              <a:buFont typeface="Wingdings" panose="05000000000000000000" pitchFamily="2" charset="2"/>
              <a:buChar char="§"/>
            </a:pPr>
            <a:r>
              <a:rPr lang="en-US" altLang="en-US" sz="2000"/>
              <a:t>To program using selection statements for a variety of examples (</a:t>
            </a:r>
            <a:r>
              <a:rPr lang="en-US" altLang="en-US" sz="2000" b="1"/>
              <a:t>SubtractionQuiz</a:t>
            </a:r>
            <a:r>
              <a:rPr lang="en-US" altLang="en-US" sz="2000"/>
              <a:t>, </a:t>
            </a:r>
            <a:r>
              <a:rPr lang="en-US" altLang="en-US" sz="2000" b="1"/>
              <a:t>BMI</a:t>
            </a:r>
            <a:r>
              <a:rPr lang="en-US" altLang="en-US" sz="2000"/>
              <a:t>, </a:t>
            </a:r>
            <a:r>
              <a:rPr lang="en-US" altLang="en-US" sz="2000" b="1"/>
              <a:t>ComputeTax</a:t>
            </a:r>
            <a:r>
              <a:rPr lang="en-US" altLang="en-US" sz="2000"/>
              <a:t>) (§§3.7–3.9).</a:t>
            </a:r>
          </a:p>
          <a:p>
            <a:pPr eaLnBrk="1" hangingPunct="1">
              <a:spcBef>
                <a:spcPct val="0"/>
              </a:spcBef>
              <a:buClrTx/>
              <a:buSzTx/>
              <a:buFont typeface="Wingdings" panose="05000000000000000000" pitchFamily="2" charset="2"/>
              <a:buChar char="§"/>
            </a:pPr>
            <a:r>
              <a:rPr lang="en-US" altLang="en-US" sz="2000"/>
              <a:t>To combine conditions using logical operators (</a:t>
            </a:r>
            <a:r>
              <a:rPr lang="en-US" altLang="en-US" sz="2000" b="1"/>
              <a:t>&amp;&amp;</a:t>
            </a:r>
            <a:r>
              <a:rPr lang="en-US" altLang="en-US" sz="2000"/>
              <a:t>, </a:t>
            </a:r>
            <a:r>
              <a:rPr lang="en-US" altLang="en-US" sz="2000" b="1"/>
              <a:t>||</a:t>
            </a:r>
            <a:r>
              <a:rPr lang="en-US" altLang="en-US" sz="2000"/>
              <a:t>, and </a:t>
            </a:r>
            <a:r>
              <a:rPr lang="en-US" altLang="en-US" sz="2000" b="1"/>
              <a:t>!</a:t>
            </a:r>
            <a:r>
              <a:rPr lang="en-US" altLang="en-US" sz="2000"/>
              <a:t>) (§3.10).</a:t>
            </a:r>
          </a:p>
          <a:p>
            <a:pPr eaLnBrk="1" hangingPunct="1">
              <a:spcBef>
                <a:spcPct val="0"/>
              </a:spcBef>
              <a:buClrTx/>
              <a:buSzTx/>
              <a:buFont typeface="Wingdings" panose="05000000000000000000" pitchFamily="2" charset="2"/>
              <a:buChar char="§"/>
            </a:pPr>
            <a:r>
              <a:rPr lang="en-US" altLang="en-US" sz="2000"/>
              <a:t>To program using selection statements with combined conditions (</a:t>
            </a:r>
            <a:r>
              <a:rPr lang="en-US" altLang="en-US" sz="2000" b="1"/>
              <a:t>LeapYear</a:t>
            </a:r>
            <a:r>
              <a:rPr lang="en-US" altLang="en-US" sz="2000"/>
              <a:t>, </a:t>
            </a:r>
            <a:r>
              <a:rPr lang="en-US" altLang="en-US" sz="2000" b="1"/>
              <a:t>Lottery</a:t>
            </a:r>
            <a:r>
              <a:rPr lang="en-US" altLang="en-US" sz="2000"/>
              <a:t>) (§§3.11–3.12).</a:t>
            </a:r>
          </a:p>
          <a:p>
            <a:pPr eaLnBrk="1" hangingPunct="1">
              <a:spcBef>
                <a:spcPct val="0"/>
              </a:spcBef>
              <a:buClrTx/>
              <a:buSzTx/>
              <a:buFont typeface="Wingdings" panose="05000000000000000000" pitchFamily="2" charset="2"/>
              <a:buChar char="§"/>
            </a:pPr>
            <a:r>
              <a:rPr lang="en-US" altLang="en-US" sz="2000"/>
              <a:t>To implement selection control using </a:t>
            </a:r>
            <a:r>
              <a:rPr lang="en-US" altLang="en-US" sz="2000" b="1"/>
              <a:t>switch</a:t>
            </a:r>
            <a:r>
              <a:rPr lang="en-US" altLang="en-US" sz="2000"/>
              <a:t> statements (§3.13).</a:t>
            </a:r>
          </a:p>
          <a:p>
            <a:pPr eaLnBrk="1" hangingPunct="1">
              <a:spcBef>
                <a:spcPct val="0"/>
              </a:spcBef>
              <a:buClrTx/>
              <a:buSzTx/>
              <a:buFont typeface="Wingdings" panose="05000000000000000000" pitchFamily="2" charset="2"/>
              <a:buChar char="§"/>
            </a:pPr>
            <a:r>
              <a:rPr lang="en-US" altLang="en-US" sz="2000"/>
              <a:t>To write expressions using the conditional expression (§3.14).</a:t>
            </a:r>
          </a:p>
          <a:p>
            <a:pPr eaLnBrk="1" hangingPunct="1">
              <a:spcBef>
                <a:spcPct val="0"/>
              </a:spcBef>
              <a:buClrTx/>
              <a:buSzTx/>
              <a:buFont typeface="Wingdings" panose="05000000000000000000" pitchFamily="2" charset="2"/>
              <a:buChar char="§"/>
            </a:pPr>
            <a:r>
              <a:rPr lang="en-US" altLang="en-US" sz="2000"/>
              <a:t>To examine the rules governing operator precedence and associativity (§3.15).</a:t>
            </a:r>
          </a:p>
          <a:p>
            <a:pPr eaLnBrk="1" hangingPunct="1">
              <a:spcBef>
                <a:spcPct val="0"/>
              </a:spcBef>
              <a:buClrTx/>
              <a:buSzTx/>
              <a:buFont typeface="Wingdings" panose="05000000000000000000" pitchFamily="2" charset="2"/>
              <a:buChar char="§"/>
            </a:pPr>
            <a:r>
              <a:rPr lang="en-US" altLang="en-US" sz="2000"/>
              <a:t>To apply common techniques to debug errors (§3.16).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BC1D7815-46B5-427E-9007-7DFC3330287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7BFBCD-4AF3-4716-A4D1-D086E24F2CFE}" type="slidenum">
              <a:rPr lang="en-US" altLang="en-US" sz="1400"/>
              <a:pPr>
                <a:spcBef>
                  <a:spcPct val="0"/>
                </a:spcBef>
                <a:buClrTx/>
                <a:buSzTx/>
                <a:buFontTx/>
                <a:buNone/>
              </a:pPr>
              <a:t>30</a:t>
            </a:fld>
            <a:endParaRPr lang="en-US" altLang="en-US" sz="1400"/>
          </a:p>
        </p:txBody>
      </p:sp>
      <p:sp>
        <p:nvSpPr>
          <p:cNvPr id="41987" name="Rectangle 2">
            <a:extLst>
              <a:ext uri="{FF2B5EF4-FFF2-40B4-BE49-F238E27FC236}">
                <a16:creationId xmlns:a16="http://schemas.microsoft.com/office/drawing/2014/main" id="{2EFFAD6C-8A4C-428D-8159-51B16FA102CE}"/>
              </a:ext>
            </a:extLst>
          </p:cNvPr>
          <p:cNvSpPr>
            <a:spLocks noGrp="1" noChangeArrowheads="1"/>
          </p:cNvSpPr>
          <p:nvPr>
            <p:ph type="title"/>
          </p:nvPr>
        </p:nvSpPr>
        <p:spPr>
          <a:xfrm>
            <a:off x="685800" y="0"/>
            <a:ext cx="8001000" cy="914400"/>
          </a:xfrm>
        </p:spPr>
        <p:txBody>
          <a:bodyPr/>
          <a:lstStyle/>
          <a:p>
            <a:r>
              <a:rPr lang="en-US" altLang="en-US"/>
              <a:t>Note, cont.</a:t>
            </a:r>
          </a:p>
        </p:txBody>
      </p:sp>
      <p:sp>
        <p:nvSpPr>
          <p:cNvPr id="46084" name="Rectangle 3">
            <a:extLst>
              <a:ext uri="{FF2B5EF4-FFF2-40B4-BE49-F238E27FC236}">
                <a16:creationId xmlns:a16="http://schemas.microsoft.com/office/drawing/2014/main" id="{E25F5E39-E2B5-48EE-BD6E-0D85B1AD08BF}"/>
              </a:ext>
            </a:extLst>
          </p:cNvPr>
          <p:cNvSpPr>
            <a:spLocks noGrp="1" noChangeArrowheads="1"/>
          </p:cNvSpPr>
          <p:nvPr>
            <p:ph type="body" idx="1"/>
          </p:nvPr>
        </p:nvSpPr>
        <p:spPr>
          <a:xfrm>
            <a:off x="457200" y="990600"/>
            <a:ext cx="8382000" cy="5181600"/>
          </a:xfrm>
        </p:spPr>
        <p:txBody>
          <a:bodyPr/>
          <a:lstStyle/>
          <a:p>
            <a:pPr marL="0" indent="0">
              <a:buFont typeface="Monotype Sorts" pitchFamily="2" charset="2"/>
              <a:buNone/>
              <a:defRPr/>
            </a:pPr>
            <a:r>
              <a:rPr lang="en-US" sz="2800" dirty="0">
                <a:cs typeface="Times New Roman" pitchFamily="18" charset="0"/>
              </a:rPr>
              <a:t>Nothing is printed from the preceding statement. To force the </a:t>
            </a:r>
            <a:r>
              <a:rPr lang="en-US" sz="2800" u="sng" dirty="0">
                <a:cs typeface="Times New Roman" pitchFamily="18" charset="0"/>
              </a:rPr>
              <a:t>else</a:t>
            </a:r>
            <a:r>
              <a:rPr lang="en-US" sz="2800" dirty="0">
                <a:cs typeface="Times New Roman" pitchFamily="18" charset="0"/>
              </a:rPr>
              <a:t> clause to match the first </a:t>
            </a:r>
            <a:r>
              <a:rPr lang="en-US" sz="2800" u="sng" dirty="0">
                <a:cs typeface="Times New Roman" pitchFamily="18" charset="0"/>
              </a:rPr>
              <a:t>if</a:t>
            </a:r>
            <a:r>
              <a:rPr lang="en-US" sz="2800" dirty="0">
                <a:cs typeface="Times New Roman" pitchFamily="18" charset="0"/>
              </a:rPr>
              <a:t> clause, you must add a pair of braces: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1;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j = 2;</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k = 3;</a:t>
            </a:r>
          </a:p>
          <a:p>
            <a:pPr marL="0" indent="0">
              <a:buFont typeface="Monotype Sorts" pitchFamily="2" charset="2"/>
              <a:buNone/>
              <a:defRPr/>
            </a:pPr>
            <a:r>
              <a:rPr lang="en-US" sz="2000" b="1" dirty="0">
                <a:solidFill>
                  <a:schemeClr val="accent4"/>
                </a:solidFill>
                <a:latin typeface="Courier New" pitchFamily="49" charset="0"/>
              </a:rPr>
              <a:t>  if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&gt; j) </a:t>
            </a:r>
            <a:r>
              <a:rPr lang="en-US" sz="2000" b="1" dirty="0">
                <a:solidFill>
                  <a:srgbClr val="FF0000"/>
                </a:solidFill>
                <a:latin typeface="Courier New" pitchFamily="49" charset="0"/>
              </a:rPr>
              <a:t>{</a:t>
            </a:r>
          </a:p>
          <a:p>
            <a:pPr marL="0" indent="0">
              <a:buFont typeface="Monotype Sorts" pitchFamily="2" charset="2"/>
              <a:buNone/>
              <a:defRPr/>
            </a:pPr>
            <a:r>
              <a:rPr lang="en-US" sz="2000" b="1" dirty="0">
                <a:solidFill>
                  <a:schemeClr val="accent4"/>
                </a:solidFill>
                <a:latin typeface="Courier New" pitchFamily="49" charset="0"/>
              </a:rPr>
              <a:t>    if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&gt; k)</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("A");</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a:solidFill>
                  <a:srgbClr val="FF0000"/>
                </a:solidFill>
                <a:latin typeface="Courier New" pitchFamily="49" charset="0"/>
              </a:rPr>
              <a:t>}</a:t>
            </a:r>
          </a:p>
          <a:p>
            <a:pPr marL="0" indent="0">
              <a:buFont typeface="Monotype Sorts" pitchFamily="2" charset="2"/>
              <a:buNone/>
              <a:defRPr/>
            </a:pPr>
            <a:r>
              <a:rPr lang="en-US" sz="2000" b="1" dirty="0">
                <a:solidFill>
                  <a:schemeClr val="accent4"/>
                </a:solidFill>
                <a:latin typeface="Courier New" pitchFamily="49" charset="0"/>
              </a:rPr>
              <a:t>  else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("B");</a:t>
            </a:r>
          </a:p>
          <a:p>
            <a:pPr marL="0" indent="0">
              <a:buFont typeface="Monotype Sorts" pitchFamily="2" charset="2"/>
              <a:buNone/>
              <a:defRPr/>
            </a:pPr>
            <a:r>
              <a:rPr lang="en-US" sz="2800" dirty="0">
                <a:cs typeface="Times New Roman" pitchFamily="18" charset="0"/>
              </a:rPr>
              <a:t>This statement prints B.</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E005E1D2-BB0E-4B32-8FA3-E6E5E5DB38E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AED8A7-6BEE-4739-952E-482BBD02D8D8}" type="slidenum">
              <a:rPr lang="en-US" altLang="en-US" sz="1400"/>
              <a:pPr>
                <a:spcBef>
                  <a:spcPct val="0"/>
                </a:spcBef>
                <a:buClrTx/>
                <a:buSzTx/>
                <a:buFontTx/>
                <a:buNone/>
              </a:pPr>
              <a:t>31</a:t>
            </a:fld>
            <a:endParaRPr lang="en-US" altLang="en-US" sz="1400"/>
          </a:p>
        </p:txBody>
      </p:sp>
      <p:sp>
        <p:nvSpPr>
          <p:cNvPr id="44035" name="Rectangle 2">
            <a:extLst>
              <a:ext uri="{FF2B5EF4-FFF2-40B4-BE49-F238E27FC236}">
                <a16:creationId xmlns:a16="http://schemas.microsoft.com/office/drawing/2014/main" id="{D2D7DFAA-629C-461A-B556-EF4D066F2E07}"/>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44036" name="Rectangle 3">
            <a:extLst>
              <a:ext uri="{FF2B5EF4-FFF2-40B4-BE49-F238E27FC236}">
                <a16:creationId xmlns:a16="http://schemas.microsoft.com/office/drawing/2014/main" id="{64D9CD4C-CF39-45DD-8892-2C916831D715}"/>
              </a:ext>
            </a:extLst>
          </p:cNvPr>
          <p:cNvSpPr>
            <a:spLocks noGrp="1" noChangeArrowheads="1"/>
          </p:cNvSpPr>
          <p:nvPr>
            <p:ph type="body" idx="1"/>
          </p:nvPr>
        </p:nvSpPr>
        <p:spPr>
          <a:xfrm>
            <a:off x="457200" y="990600"/>
            <a:ext cx="8382000" cy="5486400"/>
          </a:xfrm>
        </p:spPr>
        <p:txBody>
          <a:bodyPr/>
          <a:lstStyle/>
          <a:p>
            <a:pPr marL="0" indent="0">
              <a:buFont typeface="Monotype Sorts"/>
              <a:buNone/>
            </a:pPr>
            <a:r>
              <a:rPr lang="en-US" altLang="en-US" sz="2400">
                <a:cs typeface="Times New Roman" panose="02020603050405020304" pitchFamily="18" charset="0"/>
              </a:rPr>
              <a:t>Adding a semicolon at the end of an </a:t>
            </a:r>
            <a:r>
              <a:rPr lang="en-US" altLang="en-US" sz="2400" u="sng">
                <a:cs typeface="Times New Roman" panose="02020603050405020304" pitchFamily="18" charset="0"/>
              </a:rPr>
              <a:t>if</a:t>
            </a:r>
            <a:r>
              <a:rPr lang="en-US" altLang="en-US" sz="2400">
                <a:cs typeface="Times New Roman" panose="02020603050405020304" pitchFamily="18" charset="0"/>
              </a:rPr>
              <a:t> clause is a common mistake.</a:t>
            </a:r>
          </a:p>
          <a:p>
            <a:pPr marL="0" indent="0">
              <a:buFont typeface="Monotype Sorts"/>
              <a:buNone/>
            </a:pPr>
            <a:r>
              <a:rPr lang="en-US" altLang="en-US" sz="2400"/>
              <a:t>if (radius &gt;= 0);</a:t>
            </a:r>
          </a:p>
          <a:p>
            <a:pPr marL="0" indent="0">
              <a:buFont typeface="Monotype Sorts"/>
              <a:buNone/>
            </a:pPr>
            <a:r>
              <a:rPr lang="en-US" altLang="en-US" sz="2400"/>
              <a:t>{</a:t>
            </a:r>
          </a:p>
          <a:p>
            <a:pPr marL="0" indent="0">
              <a:buFont typeface="Monotype Sorts"/>
              <a:buNone/>
            </a:pPr>
            <a:r>
              <a:rPr lang="en-US" altLang="en-US" sz="2400"/>
              <a:t>  area = radius*radius*PI;</a:t>
            </a:r>
          </a:p>
          <a:p>
            <a:pPr marL="0" indent="0">
              <a:buFont typeface="Monotype Sorts"/>
              <a:buNone/>
            </a:pPr>
            <a:r>
              <a:rPr lang="en-US" altLang="en-US" sz="2400"/>
              <a:t>  System.out.println(</a:t>
            </a:r>
          </a:p>
          <a:p>
            <a:pPr marL="0" indent="0">
              <a:buFont typeface="Monotype Sorts"/>
              <a:buNone/>
            </a:pPr>
            <a:r>
              <a:rPr lang="en-US" altLang="en-US" sz="2400"/>
              <a:t>    "The area for the circle of radius " +</a:t>
            </a:r>
          </a:p>
          <a:p>
            <a:pPr marL="0" indent="0">
              <a:buFont typeface="Monotype Sorts"/>
              <a:buNone/>
            </a:pPr>
            <a:r>
              <a:rPr lang="en-US" altLang="en-US" sz="2400"/>
              <a:t>    radius + " is " + area);</a:t>
            </a:r>
          </a:p>
          <a:p>
            <a:pPr marL="0" indent="0">
              <a:buFont typeface="Monotype Sorts"/>
              <a:buNone/>
            </a:pPr>
            <a:r>
              <a:rPr lang="en-US" altLang="en-US" sz="2400"/>
              <a:t>}</a:t>
            </a:r>
          </a:p>
          <a:p>
            <a:pPr marL="0" indent="0">
              <a:buFont typeface="Monotype Sorts"/>
              <a:buNone/>
            </a:pPr>
            <a:r>
              <a:rPr lang="en-US" altLang="en-US" sz="2400">
                <a:cs typeface="Times New Roman" panose="02020603050405020304" pitchFamily="18" charset="0"/>
              </a:rPr>
              <a:t>This mistake is hard to find, because it is not a compilation error or a runtime error, it is a logic error. </a:t>
            </a:r>
          </a:p>
          <a:p>
            <a:pPr marL="0" indent="0">
              <a:buFont typeface="Monotype Sorts"/>
              <a:buNone/>
            </a:pPr>
            <a:r>
              <a:rPr lang="en-US" altLang="en-US" sz="2400">
                <a:cs typeface="Times New Roman" panose="02020603050405020304" pitchFamily="18" charset="0"/>
              </a:rPr>
              <a:t>This error often occurs when you use the next-line block style.</a:t>
            </a:r>
            <a:endParaRPr lang="en-US" altLang="en-US" sz="2800"/>
          </a:p>
        </p:txBody>
      </p:sp>
      <p:sp>
        <p:nvSpPr>
          <p:cNvPr id="44037" name="Line 5">
            <a:extLst>
              <a:ext uri="{FF2B5EF4-FFF2-40B4-BE49-F238E27FC236}">
                <a16:creationId xmlns:a16="http://schemas.microsoft.com/office/drawing/2014/main" id="{438B2F8D-0BB4-409A-849D-254C3F4F5B3B}"/>
              </a:ext>
            </a:extLst>
          </p:cNvPr>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Text Box 7">
            <a:extLst>
              <a:ext uri="{FF2B5EF4-FFF2-40B4-BE49-F238E27FC236}">
                <a16:creationId xmlns:a16="http://schemas.microsoft.com/office/drawing/2014/main" id="{A3E79025-7193-4CAA-B7E4-6147211399BC}"/>
              </a:ext>
            </a:extLst>
          </p:cNvPr>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Wrong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178247B0-D821-438E-ACDA-E487EB5D49F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CBE8EB-5709-4450-926B-6AD517F65377}" type="slidenum">
              <a:rPr lang="en-US" altLang="en-US" sz="1400"/>
              <a:pPr>
                <a:spcBef>
                  <a:spcPct val="0"/>
                </a:spcBef>
                <a:buClrTx/>
                <a:buSzTx/>
                <a:buFontTx/>
                <a:buNone/>
              </a:pPr>
              <a:t>32</a:t>
            </a:fld>
            <a:endParaRPr lang="en-US" altLang="en-US" sz="1400"/>
          </a:p>
        </p:txBody>
      </p:sp>
      <p:sp>
        <p:nvSpPr>
          <p:cNvPr id="46083" name="Rectangle 2">
            <a:extLst>
              <a:ext uri="{FF2B5EF4-FFF2-40B4-BE49-F238E27FC236}">
                <a16:creationId xmlns:a16="http://schemas.microsoft.com/office/drawing/2014/main" id="{067C939B-A5F0-41EA-971B-B9AEFB66DF5D}"/>
              </a:ext>
            </a:extLst>
          </p:cNvPr>
          <p:cNvSpPr>
            <a:spLocks noGrp="1" noChangeArrowheads="1"/>
          </p:cNvSpPr>
          <p:nvPr>
            <p:ph type="title"/>
          </p:nvPr>
        </p:nvSpPr>
        <p:spPr>
          <a:xfrm>
            <a:off x="685800" y="0"/>
            <a:ext cx="8001000" cy="914400"/>
          </a:xfrm>
        </p:spPr>
        <p:txBody>
          <a:bodyPr/>
          <a:lstStyle/>
          <a:p>
            <a:r>
              <a:rPr lang="en-US" altLang="en-US"/>
              <a:t>TIP</a:t>
            </a:r>
          </a:p>
        </p:txBody>
      </p:sp>
      <p:sp>
        <p:nvSpPr>
          <p:cNvPr id="46084" name="Rectangle 6">
            <a:extLst>
              <a:ext uri="{FF2B5EF4-FFF2-40B4-BE49-F238E27FC236}">
                <a16:creationId xmlns:a16="http://schemas.microsoft.com/office/drawing/2014/main" id="{40E4D94F-BB34-4075-96F9-DFD4B05DF3A8}"/>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5" name="Object 5">
            <a:extLst>
              <a:ext uri="{FF2B5EF4-FFF2-40B4-BE49-F238E27FC236}">
                <a16:creationId xmlns:a16="http://schemas.microsoft.com/office/drawing/2014/main" id="{3AAB557B-89B0-42CD-9D18-B2100132CA22}"/>
              </a:ext>
            </a:extLst>
          </p:cNvPr>
          <p:cNvGraphicFramePr>
            <a:graphicFrameLocks noChangeAspect="1"/>
          </p:cNvGraphicFramePr>
          <p:nvPr/>
        </p:nvGraphicFramePr>
        <p:xfrm>
          <a:off x="381000" y="1141413"/>
          <a:ext cx="8458200" cy="1866900"/>
        </p:xfrm>
        <a:graphic>
          <a:graphicData uri="http://schemas.openxmlformats.org/presentationml/2006/ole">
            <mc:AlternateContent xmlns:mc="http://schemas.openxmlformats.org/markup-compatibility/2006">
              <mc:Choice xmlns:v="urn:schemas-microsoft-com:vml" Requires="v">
                <p:oleObj spid="_x0000_s4100" name="Picture" r:id="rId4" imgW="3398520" imgH="745236" progId="Word.Picture.8">
                  <p:embed/>
                </p:oleObj>
              </mc:Choice>
              <mc:Fallback>
                <p:oleObj name="Picture" r:id="rId4" imgW="3398520" imgH="74523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41413"/>
                        <a:ext cx="84582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F6ABBF7-F55E-46A4-A91D-A293FF93623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6725D2-54AA-4C53-9FC5-DD1CF583E18E}" type="slidenum">
              <a:rPr lang="en-US" altLang="en-US" sz="1400"/>
              <a:pPr>
                <a:spcBef>
                  <a:spcPct val="0"/>
                </a:spcBef>
                <a:buClrTx/>
                <a:buSzTx/>
                <a:buFontTx/>
                <a:buNone/>
              </a:pPr>
              <a:t>33</a:t>
            </a:fld>
            <a:endParaRPr lang="en-US" altLang="en-US" sz="1400"/>
          </a:p>
        </p:txBody>
      </p:sp>
      <p:sp>
        <p:nvSpPr>
          <p:cNvPr id="48131" name="Rectangle 2">
            <a:extLst>
              <a:ext uri="{FF2B5EF4-FFF2-40B4-BE49-F238E27FC236}">
                <a16:creationId xmlns:a16="http://schemas.microsoft.com/office/drawing/2014/main" id="{5E55DD75-738A-419C-904E-BC983B14FC7B}"/>
              </a:ext>
            </a:extLst>
          </p:cNvPr>
          <p:cNvSpPr>
            <a:spLocks noGrp="1" noChangeArrowheads="1"/>
          </p:cNvSpPr>
          <p:nvPr>
            <p:ph type="title"/>
          </p:nvPr>
        </p:nvSpPr>
        <p:spPr>
          <a:xfrm>
            <a:off x="685800" y="0"/>
            <a:ext cx="8001000" cy="914400"/>
          </a:xfrm>
        </p:spPr>
        <p:txBody>
          <a:bodyPr/>
          <a:lstStyle/>
          <a:p>
            <a:r>
              <a:rPr lang="en-US" altLang="en-US"/>
              <a:t>CAUTION</a:t>
            </a:r>
          </a:p>
        </p:txBody>
      </p:sp>
      <p:sp>
        <p:nvSpPr>
          <p:cNvPr id="48132" name="Rectangle 3">
            <a:extLst>
              <a:ext uri="{FF2B5EF4-FFF2-40B4-BE49-F238E27FC236}">
                <a16:creationId xmlns:a16="http://schemas.microsoft.com/office/drawing/2014/main" id="{3D9E2738-A0B1-491B-800F-88375253FB34}"/>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Rectangle 6">
            <a:extLst>
              <a:ext uri="{FF2B5EF4-FFF2-40B4-BE49-F238E27FC236}">
                <a16:creationId xmlns:a16="http://schemas.microsoft.com/office/drawing/2014/main" id="{E0D5F929-C72B-4265-89A5-B84D2EB3BB93}"/>
              </a:ext>
            </a:extLst>
          </p:cNvPr>
          <p:cNvSpPr>
            <a:spLocks noChangeArrowheads="1"/>
          </p:cNvSpPr>
          <p:nvPr/>
        </p:nvSpPr>
        <p:spPr bwMode="auto">
          <a:xfrm>
            <a:off x="2771775"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4" name="Object 5">
            <a:extLst>
              <a:ext uri="{FF2B5EF4-FFF2-40B4-BE49-F238E27FC236}">
                <a16:creationId xmlns:a16="http://schemas.microsoft.com/office/drawing/2014/main" id="{7C48021C-AC06-4497-970E-4B6431A9444E}"/>
              </a:ext>
            </a:extLst>
          </p:cNvPr>
          <p:cNvGraphicFramePr>
            <a:graphicFrameLocks noChangeAspect="1"/>
          </p:cNvGraphicFramePr>
          <p:nvPr/>
        </p:nvGraphicFramePr>
        <p:xfrm>
          <a:off x="228600" y="1295400"/>
          <a:ext cx="8915400" cy="1533525"/>
        </p:xfrm>
        <a:graphic>
          <a:graphicData uri="http://schemas.openxmlformats.org/presentationml/2006/ole">
            <mc:AlternateContent xmlns:mc="http://schemas.openxmlformats.org/markup-compatibility/2006">
              <mc:Choice xmlns:v="urn:schemas-microsoft-com:vml" Requires="v">
                <p:oleObj spid="_x0000_s5124" name="Picture" r:id="rId4" imgW="3730752" imgH="638556" progId="Word.Picture.8">
                  <p:embed/>
                </p:oleObj>
              </mc:Choice>
              <mc:Fallback>
                <p:oleObj name="Picture" r:id="rId4" imgW="3730752" imgH="63855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915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800" dirty="0">
                <a:latin typeface="Calibri" panose="020F0502020204030204" pitchFamily="34" charset="0"/>
                <a:cs typeface="Calibri" panose="020F0502020204030204" pitchFamily="34" charset="0"/>
              </a:rPr>
              <a:t>Which of the following statements are equivalent? Which ones are correctly indented?</a:t>
            </a:r>
            <a:br>
              <a:rPr lang="tr-TR" sz="1800" dirty="0">
                <a:latin typeface="Calibri" panose="020F0502020204030204" pitchFamily="34" charset="0"/>
                <a:cs typeface="Calibri" panose="020F0502020204030204" pitchFamily="34" charset="0"/>
              </a:rPr>
            </a:br>
            <a:r>
              <a:rPr lang="en-US" sz="1400" b="1" dirty="0">
                <a:solidFill>
                  <a:srgbClr val="0070C0"/>
                </a:solidFill>
                <a:latin typeface="Consolas" panose="020B0609020204030204" pitchFamily="49" charset="0"/>
                <a:cs typeface="Calibri" panose="020F0502020204030204" pitchFamily="34" charset="0"/>
              </a:rPr>
              <a:t>(a)</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&gt; 0) if </a:t>
            </a:r>
            <a:r>
              <a:rPr lang="tr-TR" sz="1400" dirty="0">
                <a:latin typeface="Consolas" panose="020B0609020204030204" pitchFamily="49" charset="0"/>
                <a:cs typeface="Calibri" panose="020F0502020204030204" pitchFamily="34" charset="0"/>
              </a:rPr>
              <a:t>            </a:t>
            </a:r>
            <a:r>
              <a:rPr lang="en-US" sz="1400" b="1" dirty="0">
                <a:solidFill>
                  <a:srgbClr val="0070C0"/>
                </a:solidFill>
                <a:latin typeface="Consolas" panose="020B0609020204030204" pitchFamily="49" charset="0"/>
                <a:cs typeface="Calibri" panose="020F0502020204030204" pitchFamily="34" charset="0"/>
              </a:rPr>
              <a:t>(b)</a:t>
            </a:r>
            <a:r>
              <a:rPr lang="en-US" sz="1400" dirty="0">
                <a:latin typeface="Consolas" panose="020B0609020204030204" pitchFamily="49" charset="0"/>
                <a:cs typeface="Calibri" panose="020F0502020204030204" pitchFamily="34" charset="0"/>
              </a:rPr>
              <a:t> 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&gt; 0) {</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(j &gt;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(j &gt; 0)</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x = 0; else</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x = 0;</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(k &gt; 0) y =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if (k &gt; 0)</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z =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y =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a:t>
            </a:r>
            <a:br>
              <a:rPr lang="tr-TR" sz="1400" dirty="0">
                <a:latin typeface="Consolas" panose="020B0609020204030204" pitchFamily="49" charset="0"/>
                <a:cs typeface="Calibri" panose="020F0502020204030204" pitchFamily="34" charset="0"/>
              </a:rPr>
            </a:b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z = 0;</a:t>
            </a:r>
            <a:br>
              <a:rPr lang="tr-TR" sz="1400" dirty="0">
                <a:latin typeface="Consolas" panose="020B0609020204030204" pitchFamily="49" charset="0"/>
                <a:cs typeface="Calibri" panose="020F0502020204030204" pitchFamily="34" charset="0"/>
              </a:rPr>
            </a:br>
            <a:br>
              <a:rPr lang="tr-TR" sz="1100" dirty="0">
                <a:latin typeface="Consolas" panose="020B0609020204030204" pitchFamily="49" charset="0"/>
                <a:cs typeface="Calibri" panose="020F0502020204030204" pitchFamily="34" charset="0"/>
              </a:rPr>
            </a:br>
            <a:r>
              <a:rPr lang="en-US" sz="1400" b="1" dirty="0">
                <a:solidFill>
                  <a:srgbClr val="0070C0"/>
                </a:solidFill>
                <a:latin typeface="Consolas" panose="020B0609020204030204" pitchFamily="49" charset="0"/>
                <a:cs typeface="Calibri" panose="020F0502020204030204" pitchFamily="34" charset="0"/>
              </a:rPr>
              <a:t>(c)</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&gt; 0) </a:t>
            </a:r>
            <a:r>
              <a:rPr lang="tr-TR" sz="1400" dirty="0">
                <a:latin typeface="Consolas" panose="020B0609020204030204" pitchFamily="49" charset="0"/>
                <a:cs typeface="Calibri" panose="020F0502020204030204" pitchFamily="34" charset="0"/>
              </a:rPr>
              <a:t>               </a:t>
            </a:r>
            <a:r>
              <a:rPr lang="en-US" sz="1400" b="1" dirty="0">
                <a:solidFill>
                  <a:srgbClr val="0070C0"/>
                </a:solidFill>
                <a:latin typeface="Consolas" panose="020B0609020204030204" pitchFamily="49" charset="0"/>
                <a:cs typeface="Calibri" panose="020F0502020204030204" pitchFamily="34" charset="0"/>
              </a:rPr>
              <a:t>(d)</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&gt;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(j &gt;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if (j &gt;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x =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x =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if (k &gt;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if (k &gt;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y =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y = 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else</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z = 0; </a:t>
            </a:r>
            <a:r>
              <a:rPr lang="tr-TR" sz="1400" dirty="0">
                <a:latin typeface="Consolas" panose="020B0609020204030204" pitchFamily="49" charset="0"/>
                <a:cs typeface="Calibri" panose="020F0502020204030204" pitchFamily="34" charset="0"/>
              </a:rPr>
              <a:t>                     </a:t>
            </a:r>
            <a:r>
              <a:rPr lang="en-US" sz="1400" dirty="0">
                <a:latin typeface="Consolas" panose="020B0609020204030204" pitchFamily="49" charset="0"/>
                <a:cs typeface="Calibri" panose="020F0502020204030204" pitchFamily="34" charset="0"/>
              </a:rPr>
              <a:t>z = 0;</a:t>
            </a:r>
            <a:br>
              <a:rPr lang="tr-TR" sz="14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800" dirty="0">
                <a:solidFill>
                  <a:srgbClr val="0070C0"/>
                </a:solidFill>
                <a:latin typeface="Calibri" panose="020F0502020204030204" pitchFamily="34" charset="0"/>
                <a:cs typeface="Calibri" panose="020F0502020204030204" pitchFamily="34" charset="0"/>
              </a:rPr>
              <a:t>a, c, and d are the same. (</a:t>
            </a:r>
            <a:r>
              <a:rPr lang="tr-TR" sz="1800" dirty="0">
                <a:solidFill>
                  <a:srgbClr val="0070C0"/>
                </a:solidFill>
                <a:latin typeface="Calibri" panose="020F0502020204030204" pitchFamily="34" charset="0"/>
                <a:cs typeface="Calibri" panose="020F0502020204030204" pitchFamily="34" charset="0"/>
              </a:rPr>
              <a:t>b</a:t>
            </a:r>
            <a:r>
              <a:rPr lang="en-US" sz="1800" dirty="0">
                <a:solidFill>
                  <a:srgbClr val="0070C0"/>
                </a:solidFill>
                <a:latin typeface="Calibri" panose="020F0502020204030204" pitchFamily="34" charset="0"/>
                <a:cs typeface="Calibri" panose="020F0502020204030204" pitchFamily="34" charset="0"/>
              </a:rPr>
              <a:t>) and (</a:t>
            </a:r>
            <a:r>
              <a:rPr lang="tr-TR" sz="1800" dirty="0">
                <a:solidFill>
                  <a:srgbClr val="0070C0"/>
                </a:solidFill>
                <a:latin typeface="Calibri" panose="020F0502020204030204" pitchFamily="34" charset="0"/>
                <a:cs typeface="Calibri" panose="020F0502020204030204" pitchFamily="34" charset="0"/>
              </a:rPr>
              <a:t>c</a:t>
            </a:r>
            <a:r>
              <a:rPr lang="en-US" sz="1800" dirty="0">
                <a:solidFill>
                  <a:srgbClr val="0070C0"/>
                </a:solidFill>
                <a:latin typeface="Calibri" panose="020F0502020204030204" pitchFamily="34" charset="0"/>
                <a:cs typeface="Calibri" panose="020F0502020204030204" pitchFamily="34" charset="0"/>
              </a:rPr>
              <a:t>) are correctly indented.</a:t>
            </a:r>
            <a:endParaRPr lang="tr-TR" sz="18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7827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Rewrite the following statement using a Boolean expression:</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if (count % 10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newLine</a:t>
            </a:r>
            <a:r>
              <a:rPr lang="en-US" sz="1600" dirty="0">
                <a:latin typeface="Consolas" panose="020B0609020204030204" pitchFamily="49" charset="0"/>
                <a:cs typeface="Calibri" panose="020F0502020204030204" pitchFamily="34" charset="0"/>
              </a:rPr>
              <a:t> = true;</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newLine</a:t>
            </a:r>
            <a:r>
              <a:rPr lang="en-US" sz="1600" dirty="0">
                <a:latin typeface="Consolas" panose="020B0609020204030204" pitchFamily="49" charset="0"/>
                <a:cs typeface="Calibri" panose="020F0502020204030204" pitchFamily="34" charset="0"/>
              </a:rPr>
              <a:t> = false;</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err="1">
                <a:solidFill>
                  <a:srgbClr val="0070C0"/>
                </a:solidFill>
                <a:latin typeface="Consolas" panose="020B0609020204030204" pitchFamily="49" charset="0"/>
                <a:cs typeface="Calibri" panose="020F0502020204030204" pitchFamily="34" charset="0"/>
              </a:rPr>
              <a:t>newLine</a:t>
            </a:r>
            <a:r>
              <a:rPr lang="tr-TR" sz="1600" dirty="0">
                <a:solidFill>
                  <a:srgbClr val="0070C0"/>
                </a:solidFill>
                <a:latin typeface="Consolas" panose="020B0609020204030204" pitchFamily="49" charset="0"/>
                <a:cs typeface="Calibri" panose="020F0502020204030204" pitchFamily="34" charset="0"/>
              </a:rPr>
              <a:t> = (</a:t>
            </a:r>
            <a:r>
              <a:rPr lang="tr-TR" sz="1600" dirty="0" err="1">
                <a:solidFill>
                  <a:srgbClr val="0070C0"/>
                </a:solidFill>
                <a:latin typeface="Consolas" panose="020B0609020204030204" pitchFamily="49" charset="0"/>
                <a:cs typeface="Calibri" panose="020F0502020204030204" pitchFamily="34" charset="0"/>
              </a:rPr>
              <a:t>count</a:t>
            </a:r>
            <a:r>
              <a:rPr lang="tr-TR" sz="1600" dirty="0">
                <a:solidFill>
                  <a:srgbClr val="0070C0"/>
                </a:solidFill>
                <a:latin typeface="Consolas" panose="020B0609020204030204" pitchFamily="49" charset="0"/>
                <a:cs typeface="Calibri" panose="020F0502020204030204" pitchFamily="34" charset="0"/>
              </a:rPr>
              <a:t> % 10 == 0);</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5920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Are the following statements correct? Which one is better?</a:t>
            </a:r>
            <a:br>
              <a:rPr lang="tr-TR" sz="2000" dirty="0">
                <a:latin typeface="Calibri" panose="020F0502020204030204" pitchFamily="34" charset="0"/>
                <a:cs typeface="Calibri" panose="020F0502020204030204" pitchFamily="34" charset="0"/>
              </a:rPr>
            </a:br>
            <a:r>
              <a:rPr lang="en-US" sz="1600" b="1" dirty="0">
                <a:solidFill>
                  <a:srgbClr val="0070C0"/>
                </a:solidFill>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(age &lt; 16)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("Cannot get a driver's license");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(age &gt;= 16)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("Can get a driver's license"); </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en-US" sz="1600" b="1" dirty="0">
                <a:solidFill>
                  <a:srgbClr val="0070C0"/>
                </a:solidFill>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(age &lt; 16)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("Cannot get a driver's license");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("Can get a driver's license");</a:t>
            </a:r>
            <a:br>
              <a:rPr lang="tr-TR" sz="16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Both are correct. (b) is better.</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965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55425" y="1657349"/>
            <a:ext cx="8756340" cy="4741863"/>
          </a:xfrm>
        </p:spPr>
        <p:txBody>
          <a:bodyPr>
            <a:noAutofit/>
          </a:bodyPr>
          <a:lstStyle/>
          <a:p>
            <a:r>
              <a:rPr lang="en-US" sz="2000" dirty="0">
                <a:latin typeface="Calibri" panose="020F0502020204030204" pitchFamily="34" charset="0"/>
                <a:cs typeface="Calibri" panose="020F0502020204030204" pitchFamily="34" charset="0"/>
              </a:rPr>
              <a:t>What is the output of the following code if number is 14, 15, or 30?</a:t>
            </a:r>
            <a:br>
              <a:rPr lang="tr-TR" sz="2000" dirty="0">
                <a:latin typeface="Calibri" panose="020F0502020204030204" pitchFamily="34" charset="0"/>
                <a:cs typeface="Calibri" panose="020F0502020204030204" pitchFamily="34" charset="0"/>
              </a:rPr>
            </a:br>
            <a:r>
              <a:rPr lang="en-US" sz="1600" b="1" dirty="0">
                <a:solidFill>
                  <a:srgbClr val="0070C0"/>
                </a:solidFill>
                <a:latin typeface="Consolas" panose="020B0609020204030204" pitchFamily="49" charset="0"/>
                <a:cs typeface="Calibri" panose="020F0502020204030204" pitchFamily="34" charset="0"/>
              </a:rPr>
              <a:t>(a)</a:t>
            </a: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b="1" dirty="0">
                <a:solidFill>
                  <a:srgbClr val="0070C0"/>
                </a:solidFill>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(number % 2 == 0)</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if (number % 2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(number + " is even");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(number + " is even");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(number % 5 == 0)</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else if (number % 5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System.out.println</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(number + " is multiple of 5"); </a:t>
            </a: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(number + " is multiple of 5");</a:t>
            </a:r>
            <a:br>
              <a:rPr lang="tr-TR" sz="1600" dirty="0">
                <a:latin typeface="Consolas" panose="020B0609020204030204" pitchFamily="49" charset="0"/>
                <a:cs typeface="Calibri" panose="020F0502020204030204" pitchFamily="34" charset="0"/>
              </a:rPr>
            </a:br>
            <a:endParaRPr lang="tr-TR" sz="8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For (a) if number is 14,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14 is even</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number is 15,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15 is multiple of 5</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number is 30,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30 is even</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                                                          </a:t>
            </a:r>
            <a:r>
              <a:rPr lang="en-US" sz="2000" dirty="0">
                <a:solidFill>
                  <a:srgbClr val="0070C0"/>
                </a:solidFill>
                <a:latin typeface="Calibri" panose="020F0502020204030204" pitchFamily="34" charset="0"/>
                <a:cs typeface="Calibri" panose="020F0502020204030204" pitchFamily="34" charset="0"/>
              </a:rPr>
              <a:t>30 is multiple of 5</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(b) if number is 14,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14 is even</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number is 15,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15 is multiple of 5</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number is 30, the output is</a:t>
            </a:r>
            <a:r>
              <a:rPr lang="tr-TR" sz="2000" dirty="0">
                <a:solidFill>
                  <a:srgbClr val="0070C0"/>
                </a:solidFill>
                <a:latin typeface="Calibri" panose="020F0502020204030204" pitchFamily="34" charset="0"/>
                <a:cs typeface="Calibri" panose="020F0502020204030204" pitchFamily="34" charset="0"/>
              </a:rPr>
              <a:t> -&gt; </a:t>
            </a:r>
            <a:r>
              <a:rPr lang="en-US" sz="2000" dirty="0">
                <a:solidFill>
                  <a:srgbClr val="0070C0"/>
                </a:solidFill>
                <a:latin typeface="Calibri" panose="020F0502020204030204" pitchFamily="34" charset="0"/>
                <a:cs typeface="Calibri" panose="020F0502020204030204" pitchFamily="34" charset="0"/>
              </a:rPr>
              <a:t>30 is even</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312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2CF98BE2-6A50-4131-9697-6A23BFD3FF4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4178C1-4AD9-440E-BCB2-B71B9A547FBF}" type="slidenum">
              <a:rPr lang="en-US" altLang="en-US" sz="1400"/>
              <a:pPr>
                <a:spcBef>
                  <a:spcPct val="0"/>
                </a:spcBef>
                <a:buClrTx/>
                <a:buSzTx/>
                <a:buFontTx/>
                <a:buNone/>
              </a:pPr>
              <a:t>38</a:t>
            </a:fld>
            <a:endParaRPr lang="en-US" altLang="en-US" sz="1400"/>
          </a:p>
        </p:txBody>
      </p:sp>
      <p:sp>
        <p:nvSpPr>
          <p:cNvPr id="50179" name="Rectangle 2">
            <a:extLst>
              <a:ext uri="{FF2B5EF4-FFF2-40B4-BE49-F238E27FC236}">
                <a16:creationId xmlns:a16="http://schemas.microsoft.com/office/drawing/2014/main" id="{5F3FFC25-9486-4222-9A26-D981960B4375}"/>
              </a:ext>
            </a:extLst>
          </p:cNvPr>
          <p:cNvSpPr>
            <a:spLocks noGrp="1" noChangeArrowheads="1"/>
          </p:cNvSpPr>
          <p:nvPr>
            <p:ph type="title"/>
          </p:nvPr>
        </p:nvSpPr>
        <p:spPr>
          <a:xfrm>
            <a:off x="193675" y="241300"/>
            <a:ext cx="8640763" cy="627063"/>
          </a:xfrm>
        </p:spPr>
        <p:txBody>
          <a:bodyPr/>
          <a:lstStyle/>
          <a:p>
            <a:r>
              <a:rPr lang="en-US" altLang="en-US" sz="3600"/>
              <a:t>Problem: An Improved Math Learning Tool</a:t>
            </a:r>
            <a:r>
              <a:rPr lang="en-US" altLang="en-US"/>
              <a:t> </a:t>
            </a:r>
          </a:p>
        </p:txBody>
      </p:sp>
      <p:sp>
        <p:nvSpPr>
          <p:cNvPr id="50180" name="Rectangle 3">
            <a:extLst>
              <a:ext uri="{FF2B5EF4-FFF2-40B4-BE49-F238E27FC236}">
                <a16:creationId xmlns:a16="http://schemas.microsoft.com/office/drawing/2014/main" id="{A1CAE222-2D34-46AA-9063-58D91EC155B2}"/>
              </a:ext>
            </a:extLst>
          </p:cNvPr>
          <p:cNvSpPr>
            <a:spLocks noGrp="1" noChangeArrowheads="1"/>
          </p:cNvSpPr>
          <p:nvPr>
            <p:ph type="body" idx="1"/>
          </p:nvPr>
        </p:nvSpPr>
        <p:spPr>
          <a:xfrm>
            <a:off x="228600" y="1066800"/>
            <a:ext cx="8683625" cy="4513263"/>
          </a:xfrm>
        </p:spPr>
        <p:txBody>
          <a:bodyPr/>
          <a:lstStyle/>
          <a:p>
            <a:pPr marL="0" indent="0">
              <a:buFont typeface="Monotype Sorts"/>
              <a:buNone/>
            </a:pPr>
            <a:r>
              <a:rPr lang="en-US" altLang="en-US" sz="3600"/>
              <a:t>This example creates a program to teach a first grade child how to learn subtractions. The program randomly generates two single-digit integers </a:t>
            </a:r>
            <a:r>
              <a:rPr lang="en-US" altLang="en-US" sz="3600" u="sng"/>
              <a:t>number1</a:t>
            </a:r>
            <a:r>
              <a:rPr lang="en-US" altLang="en-US" sz="3600"/>
              <a:t> and </a:t>
            </a:r>
            <a:r>
              <a:rPr lang="en-US" altLang="en-US" sz="3600" u="sng"/>
              <a:t>number2</a:t>
            </a:r>
            <a:r>
              <a:rPr lang="en-US" altLang="en-US" sz="3600"/>
              <a:t> with </a:t>
            </a:r>
            <a:r>
              <a:rPr lang="en-US" altLang="en-US" sz="3600" u="sng"/>
              <a:t>number1 &gt;= number2</a:t>
            </a:r>
            <a:r>
              <a:rPr lang="en-US" altLang="en-US" sz="3600"/>
              <a:t> and displays a question such as “What is 9 – 2?” to the student. After the student types the answer, the program displays whether the answer is correct.</a:t>
            </a:r>
          </a:p>
        </p:txBody>
      </p:sp>
      <p:sp>
        <p:nvSpPr>
          <p:cNvPr id="50181" name="Rectangle 8">
            <a:hlinkClick r:id="rId3"/>
            <a:extLst>
              <a:ext uri="{FF2B5EF4-FFF2-40B4-BE49-F238E27FC236}">
                <a16:creationId xmlns:a16="http://schemas.microsoft.com/office/drawing/2014/main" id="{7E3682AC-6B71-4E6C-A1BB-3303776E4E2D}"/>
              </a:ext>
            </a:extLst>
          </p:cNvPr>
          <p:cNvSpPr>
            <a:spLocks noChangeArrowheads="1"/>
          </p:cNvSpPr>
          <p:nvPr/>
        </p:nvSpPr>
        <p:spPr bwMode="auto">
          <a:xfrm>
            <a:off x="4840288" y="5810250"/>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a:t>
            </a:r>
          </a:p>
        </p:txBody>
      </p:sp>
      <p:sp>
        <p:nvSpPr>
          <p:cNvPr id="50182" name="AutoShape 10">
            <a:hlinkClick r:id="rId4" action="ppaction://program" highlightClick="1"/>
            <a:extLst>
              <a:ext uri="{FF2B5EF4-FFF2-40B4-BE49-F238E27FC236}">
                <a16:creationId xmlns:a16="http://schemas.microsoft.com/office/drawing/2014/main" id="{D767E65D-86E5-4160-9F45-275654FF87C5}"/>
              </a:ext>
            </a:extLst>
          </p:cNvPr>
          <p:cNvSpPr>
            <a:spLocks noChangeArrowheads="1"/>
          </p:cNvSpPr>
          <p:nvPr/>
        </p:nvSpPr>
        <p:spPr bwMode="auto">
          <a:xfrm>
            <a:off x="6991350" y="58102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 following is a possible output from invoking </a:t>
            </a:r>
            <a:r>
              <a:rPr lang="en-US" sz="2000" dirty="0" err="1">
                <a:latin typeface="Calibri" panose="020F0502020204030204" pitchFamily="34" charset="0"/>
                <a:cs typeface="Calibri" panose="020F0502020204030204" pitchFamily="34" charset="0"/>
              </a:rPr>
              <a:t>Math.random</a:t>
            </a:r>
            <a:r>
              <a:rPr lang="en-US"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323.4, 0.5, 34, 1.0, 0.0, 0.234</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0.5, 0.0, 0.234</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87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6307F168-8938-4ED5-9C1D-2DAC8EC94B3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410DB2-64FA-402C-86FA-73685918BA03}" type="slidenum">
              <a:rPr lang="en-US" altLang="en-US" sz="140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C844F425-B8C6-49D9-BE08-8E6599FD0483}"/>
              </a:ext>
            </a:extLst>
          </p:cNvPr>
          <p:cNvSpPr>
            <a:spLocks noGrp="1" noChangeArrowheads="1"/>
          </p:cNvSpPr>
          <p:nvPr>
            <p:ph type="title"/>
          </p:nvPr>
        </p:nvSpPr>
        <p:spPr>
          <a:xfrm>
            <a:off x="685800" y="304800"/>
            <a:ext cx="7772400" cy="533400"/>
          </a:xfrm>
        </p:spPr>
        <p:txBody>
          <a:bodyPr/>
          <a:lstStyle/>
          <a:p>
            <a:r>
              <a:rPr lang="en-US" altLang="en-US" sz="3900"/>
              <a:t>The </a:t>
            </a:r>
            <a:r>
              <a:rPr lang="en-US" altLang="en-US" sz="3900">
                <a:latin typeface="Courier New" panose="02070309020205020404" pitchFamily="49" charset="0"/>
              </a:rPr>
              <a:t>boolean</a:t>
            </a:r>
            <a:r>
              <a:rPr lang="en-US" altLang="en-US" sz="3900"/>
              <a:t> Type and Operators</a:t>
            </a:r>
            <a:endParaRPr lang="en-US" altLang="en-US"/>
          </a:p>
        </p:txBody>
      </p:sp>
      <p:sp>
        <p:nvSpPr>
          <p:cNvPr id="9220" name="Rectangle 3">
            <a:extLst>
              <a:ext uri="{FF2B5EF4-FFF2-40B4-BE49-F238E27FC236}">
                <a16:creationId xmlns:a16="http://schemas.microsoft.com/office/drawing/2014/main" id="{A4DBAD4A-4F54-4ACA-B696-402C3D68FDFF}"/>
              </a:ext>
            </a:extLst>
          </p:cNvPr>
          <p:cNvSpPr>
            <a:spLocks noGrp="1" noChangeArrowheads="1"/>
          </p:cNvSpPr>
          <p:nvPr>
            <p:ph type="body" idx="1"/>
          </p:nvPr>
        </p:nvSpPr>
        <p:spPr>
          <a:xfrm>
            <a:off x="457200" y="1066800"/>
            <a:ext cx="8305800" cy="4051300"/>
          </a:xfrm>
        </p:spPr>
        <p:txBody>
          <a:bodyPr/>
          <a:lstStyle/>
          <a:p>
            <a:pPr marL="0" indent="0">
              <a:spcBef>
                <a:spcPct val="100000"/>
              </a:spcBef>
              <a:buFont typeface="Monotype Sorts"/>
              <a:buNone/>
            </a:pPr>
            <a:r>
              <a:rPr lang="en-US" alt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a:buNone/>
            </a:pPr>
            <a:r>
              <a:rPr lang="en-US" altLang="en-US" sz="3000" b="1">
                <a:latin typeface="Courier New" panose="02070309020205020404" pitchFamily="49" charset="0"/>
              </a:rPr>
              <a:t>boolean b = (1 &gt; 2);</a:t>
            </a:r>
            <a:r>
              <a:rPr lang="en-US" altLang="en-US" b="1">
                <a:latin typeface="Book Antiqua" panose="02040602050305030304" pitchFamily="18" charset="0"/>
              </a:rPr>
              <a:t> </a:t>
            </a:r>
            <a:endParaRPr lang="en-US" altLang="en-US" b="1"/>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do you generate a random integer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such that 0 &lt;=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&lt; 20 ?</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How do you generate a random integer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such that 10 &lt;=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&lt; 20</a:t>
            </a:r>
            <a:r>
              <a:rPr lang="tr-TR"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How do you generate a random integer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such that 10 &lt;=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&lt;= 50</a:t>
            </a:r>
            <a:r>
              <a:rPr lang="tr-TR"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Write an expression that returns 0 or 1 randomly.</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int</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Math.random</a:t>
            </a:r>
            <a:r>
              <a:rPr lang="tr-TR" sz="1600" dirty="0">
                <a:solidFill>
                  <a:srgbClr val="0070C0"/>
                </a:solidFill>
                <a:latin typeface="Consolas" panose="020B0609020204030204" pitchFamily="49" charset="0"/>
                <a:cs typeface="Calibri" panose="020F0502020204030204" pitchFamily="34" charset="0"/>
              </a:rPr>
              <a:t>() * 20)</a:t>
            </a:r>
          </a:p>
          <a:p>
            <a:r>
              <a:rPr lang="sv-SE" sz="1600" dirty="0">
                <a:solidFill>
                  <a:srgbClr val="0070C0"/>
                </a:solidFill>
                <a:latin typeface="Consolas" panose="020B0609020204030204" pitchFamily="49" charset="0"/>
                <a:cs typeface="Calibri" panose="020F0502020204030204" pitchFamily="34" charset="0"/>
              </a:rPr>
              <a:t>10 + (int)(Math.random() * 10)</a:t>
            </a:r>
            <a:endParaRPr lang="tr-TR" sz="1600" dirty="0">
              <a:solidFill>
                <a:srgbClr val="0070C0"/>
              </a:solidFill>
              <a:latin typeface="Consolas" panose="020B0609020204030204" pitchFamily="49" charset="0"/>
              <a:cs typeface="Calibri" panose="020F0502020204030204" pitchFamily="34" charset="0"/>
            </a:endParaRPr>
          </a:p>
          <a:p>
            <a:r>
              <a:rPr lang="sv-SE" sz="1600" dirty="0">
                <a:solidFill>
                  <a:srgbClr val="0070C0"/>
                </a:solidFill>
                <a:latin typeface="Consolas" panose="020B0609020204030204" pitchFamily="49" charset="0"/>
                <a:cs typeface="Calibri" panose="020F0502020204030204" pitchFamily="34" charset="0"/>
              </a:rPr>
              <a:t>10 + (int)(Math.random() * 41)</a:t>
            </a:r>
            <a:endParaRPr lang="tr-TR" sz="1600" dirty="0">
              <a:solidFill>
                <a:srgbClr val="0070C0"/>
              </a:solidFill>
              <a:latin typeface="Consolas" panose="020B0609020204030204" pitchFamily="49" charset="0"/>
              <a:cs typeface="Calibri" panose="020F0502020204030204" pitchFamily="34" charset="0"/>
            </a:endParaRPr>
          </a:p>
          <a:p>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int</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Math.random</a:t>
            </a:r>
            <a:r>
              <a:rPr lang="tr-TR" sz="1600" dirty="0">
                <a:solidFill>
                  <a:srgbClr val="0070C0"/>
                </a:solidFill>
                <a:latin typeface="Consolas" panose="020B0609020204030204" pitchFamily="49" charset="0"/>
                <a:cs typeface="Calibri" panose="020F0502020204030204" pitchFamily="34" charset="0"/>
              </a:rPr>
              <a:t>() * 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343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2AE8F2D3-2E0D-4004-9ABA-F4B769E527C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88E746-71A4-4016-BDFB-028FB20B42F3}" type="slidenum">
              <a:rPr lang="en-US" altLang="en-US" sz="1400"/>
              <a:pPr>
                <a:spcBef>
                  <a:spcPct val="0"/>
                </a:spcBef>
                <a:buClrTx/>
                <a:buSzTx/>
                <a:buFontTx/>
                <a:buNone/>
              </a:pPr>
              <a:t>41</a:t>
            </a:fld>
            <a:endParaRPr lang="en-US" altLang="en-US" sz="1400"/>
          </a:p>
        </p:txBody>
      </p:sp>
      <p:sp>
        <p:nvSpPr>
          <p:cNvPr id="52227" name="Rectangle 2">
            <a:extLst>
              <a:ext uri="{FF2B5EF4-FFF2-40B4-BE49-F238E27FC236}">
                <a16:creationId xmlns:a16="http://schemas.microsoft.com/office/drawing/2014/main" id="{ED9BF4E9-BE3D-4BF8-ABB9-104EF06ACCB4}"/>
              </a:ext>
            </a:extLst>
          </p:cNvPr>
          <p:cNvSpPr>
            <a:spLocks noGrp="1" noChangeArrowheads="1"/>
          </p:cNvSpPr>
          <p:nvPr>
            <p:ph type="title"/>
          </p:nvPr>
        </p:nvSpPr>
        <p:spPr>
          <a:xfrm>
            <a:off x="193675" y="241300"/>
            <a:ext cx="8640763" cy="460375"/>
          </a:xfrm>
        </p:spPr>
        <p:txBody>
          <a:bodyPr/>
          <a:lstStyle/>
          <a:p>
            <a:r>
              <a:rPr lang="en-US" altLang="en-US" sz="3600"/>
              <a:t>Problem: Body Mass Index</a:t>
            </a:r>
            <a:r>
              <a:rPr lang="en-US" altLang="en-US"/>
              <a:t> </a:t>
            </a:r>
          </a:p>
        </p:txBody>
      </p:sp>
      <p:sp>
        <p:nvSpPr>
          <p:cNvPr id="52228" name="Rectangle 3">
            <a:extLst>
              <a:ext uri="{FF2B5EF4-FFF2-40B4-BE49-F238E27FC236}">
                <a16:creationId xmlns:a16="http://schemas.microsoft.com/office/drawing/2014/main" id="{D15429A9-99C0-4796-8013-808D3DF08413}"/>
              </a:ext>
            </a:extLst>
          </p:cNvPr>
          <p:cNvSpPr>
            <a:spLocks noGrp="1" noChangeArrowheads="1"/>
          </p:cNvSpPr>
          <p:nvPr>
            <p:ph type="body" idx="1"/>
          </p:nvPr>
        </p:nvSpPr>
        <p:spPr>
          <a:xfrm>
            <a:off x="193675" y="931863"/>
            <a:ext cx="8718550" cy="2497137"/>
          </a:xfrm>
        </p:spPr>
        <p:txBody>
          <a:bodyPr/>
          <a:lstStyle/>
          <a:p>
            <a:pPr marL="0" indent="0">
              <a:buFont typeface="Monotype Sorts"/>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52229" name="Rectangle 8">
            <a:extLst>
              <a:ext uri="{FF2B5EF4-FFF2-40B4-BE49-F238E27FC236}">
                <a16:creationId xmlns:a16="http://schemas.microsoft.com/office/drawing/2014/main" id="{77DD792A-6960-4672-8CDA-9E5F7F4F27D3}"/>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10">
            <a:extLst>
              <a:ext uri="{FF2B5EF4-FFF2-40B4-BE49-F238E27FC236}">
                <a16:creationId xmlns:a16="http://schemas.microsoft.com/office/drawing/2014/main" id="{EE5A6283-C2FB-4E72-B0CC-E049BE913EFC}"/>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12">
            <a:extLst>
              <a:ext uri="{FF2B5EF4-FFF2-40B4-BE49-F238E27FC236}">
                <a16:creationId xmlns:a16="http://schemas.microsoft.com/office/drawing/2014/main" id="{672B39F7-CF7A-4BEE-81F9-3A2E53061FEA}"/>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Rectangle 14">
            <a:extLst>
              <a:ext uri="{FF2B5EF4-FFF2-40B4-BE49-F238E27FC236}">
                <a16:creationId xmlns:a16="http://schemas.microsoft.com/office/drawing/2014/main" id="{EE47FF30-42CF-45D5-B049-6C41A683FA76}"/>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4">
            <a:extLst>
              <a:ext uri="{FF2B5EF4-FFF2-40B4-BE49-F238E27FC236}">
                <a16:creationId xmlns:a16="http://schemas.microsoft.com/office/drawing/2014/main" id="{0950C514-CC3F-41F7-A49D-733A1A6EF1AB}"/>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graphicFrame>
        <p:nvGraphicFramePr>
          <p:cNvPr id="52234" name="Object 2">
            <a:extLst>
              <a:ext uri="{FF2B5EF4-FFF2-40B4-BE49-F238E27FC236}">
                <a16:creationId xmlns:a16="http://schemas.microsoft.com/office/drawing/2014/main" id="{D5FCC508-EC45-4920-8BF6-038FA6198126}"/>
              </a:ext>
            </a:extLst>
          </p:cNvPr>
          <p:cNvGraphicFramePr>
            <a:graphicFrameLocks noChangeAspect="1"/>
          </p:cNvGraphicFramePr>
          <p:nvPr/>
        </p:nvGraphicFramePr>
        <p:xfrm>
          <a:off x="423863" y="3541713"/>
          <a:ext cx="6334125" cy="1925637"/>
        </p:xfrm>
        <a:graphic>
          <a:graphicData uri="http://schemas.openxmlformats.org/presentationml/2006/ole">
            <mc:AlternateContent xmlns:mc="http://schemas.openxmlformats.org/markup-compatibility/2006">
              <mc:Choice xmlns:v="urn:schemas-microsoft-com:vml" Requires="v">
                <p:oleObj spid="_x0000_s6148" name="Picture" r:id="rId4" imgW="2705227" imgH="815669" progId="Word.Picture.8">
                  <p:embed/>
                </p:oleObj>
              </mc:Choice>
              <mc:Fallback>
                <p:oleObj name="Picture" r:id="rId4" imgW="2705227" imgH="815669"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3541713"/>
                        <a:ext cx="63341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5" name="Rectangle 8">
            <a:hlinkClick r:id="rId6"/>
            <a:extLst>
              <a:ext uri="{FF2B5EF4-FFF2-40B4-BE49-F238E27FC236}">
                <a16:creationId xmlns:a16="http://schemas.microsoft.com/office/drawing/2014/main" id="{07438EE7-5682-430F-B144-F53056D6BF32}"/>
              </a:ext>
            </a:extLst>
          </p:cNvPr>
          <p:cNvSpPr>
            <a:spLocks noChangeArrowheads="1"/>
          </p:cNvSpPr>
          <p:nvPr/>
        </p:nvSpPr>
        <p:spPr bwMode="auto">
          <a:xfrm>
            <a:off x="4106863" y="5734050"/>
            <a:ext cx="31607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ComputeAndInterpretBMI</a:t>
            </a:r>
            <a:endParaRPr lang="en-US" altLang="en-US" sz="2000" dirty="0"/>
          </a:p>
        </p:txBody>
      </p:sp>
      <p:sp>
        <p:nvSpPr>
          <p:cNvPr id="52236" name="AutoShape 10">
            <a:hlinkClick r:id="rId7" action="ppaction://program" highlightClick="1"/>
            <a:extLst>
              <a:ext uri="{FF2B5EF4-FFF2-40B4-BE49-F238E27FC236}">
                <a16:creationId xmlns:a16="http://schemas.microsoft.com/office/drawing/2014/main" id="{00625438-6C35-428F-891F-736CF3271073}"/>
              </a:ext>
            </a:extLst>
          </p:cNvPr>
          <p:cNvSpPr>
            <a:spLocks noChangeArrowheads="1"/>
          </p:cNvSpPr>
          <p:nvPr/>
        </p:nvSpPr>
        <p:spPr bwMode="auto">
          <a:xfrm>
            <a:off x="7412038" y="57340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330DD708-2364-4859-9418-B564375A213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7EAE0E-E282-46C9-99E5-7EFD6EC409B7}" type="slidenum">
              <a:rPr lang="en-US" altLang="en-US" sz="1400"/>
              <a:pPr>
                <a:spcBef>
                  <a:spcPct val="0"/>
                </a:spcBef>
                <a:buClrTx/>
                <a:buSzTx/>
                <a:buFontTx/>
                <a:buNone/>
              </a:pPr>
              <a:t>42</a:t>
            </a:fld>
            <a:endParaRPr lang="en-US" altLang="en-US" sz="1400"/>
          </a:p>
        </p:txBody>
      </p:sp>
      <p:sp>
        <p:nvSpPr>
          <p:cNvPr id="54275" name="Rectangle 2">
            <a:extLst>
              <a:ext uri="{FF2B5EF4-FFF2-40B4-BE49-F238E27FC236}">
                <a16:creationId xmlns:a16="http://schemas.microsoft.com/office/drawing/2014/main" id="{B41DD92A-51DF-4349-9389-67E2C0AA256F}"/>
              </a:ext>
            </a:extLst>
          </p:cNvPr>
          <p:cNvSpPr>
            <a:spLocks noGrp="1" noChangeArrowheads="1"/>
          </p:cNvSpPr>
          <p:nvPr>
            <p:ph type="title"/>
          </p:nvPr>
        </p:nvSpPr>
        <p:spPr>
          <a:xfrm>
            <a:off x="685800" y="228600"/>
            <a:ext cx="7772400" cy="533400"/>
          </a:xfrm>
        </p:spPr>
        <p:txBody>
          <a:bodyPr/>
          <a:lstStyle/>
          <a:p>
            <a:r>
              <a:rPr lang="en-US" altLang="en-US"/>
              <a:t>Problem: Computing Taxes</a:t>
            </a:r>
          </a:p>
        </p:txBody>
      </p:sp>
      <p:sp>
        <p:nvSpPr>
          <p:cNvPr id="54276" name="Rectangle 3">
            <a:extLst>
              <a:ext uri="{FF2B5EF4-FFF2-40B4-BE49-F238E27FC236}">
                <a16:creationId xmlns:a16="http://schemas.microsoft.com/office/drawing/2014/main" id="{09C35981-B34E-4A79-86A5-B21C6B501A0C}"/>
              </a:ext>
            </a:extLst>
          </p:cNvPr>
          <p:cNvSpPr>
            <a:spLocks noGrp="1" noChangeArrowheads="1"/>
          </p:cNvSpPr>
          <p:nvPr>
            <p:ph type="body" idx="1"/>
          </p:nvPr>
        </p:nvSpPr>
        <p:spPr>
          <a:xfrm>
            <a:off x="231775" y="1009650"/>
            <a:ext cx="8610600" cy="2590800"/>
          </a:xfrm>
        </p:spPr>
        <p:txBody>
          <a:bodyPr/>
          <a:lstStyle/>
          <a:p>
            <a:pPr marL="0" indent="0">
              <a:buFont typeface="Monotype Sorts"/>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54277" name="Rectangle 91">
            <a:extLst>
              <a:ext uri="{FF2B5EF4-FFF2-40B4-BE49-F238E27FC236}">
                <a16:creationId xmlns:a16="http://schemas.microsoft.com/office/drawing/2014/main" id="{46B4D3C2-74BA-4C6D-AF82-39E086783EF3}"/>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4278" name="Picture 42">
            <a:extLst>
              <a:ext uri="{FF2B5EF4-FFF2-40B4-BE49-F238E27FC236}">
                <a16:creationId xmlns:a16="http://schemas.microsoft.com/office/drawing/2014/main" id="{AB0A6834-22F0-4F54-978D-289547836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3736975"/>
            <a:ext cx="9201150" cy="235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6E27CA1-10F4-46AB-B641-50E4B798094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EE1B22-498A-42FF-9A3C-C96DBEDDFA2D}" type="slidenum">
              <a:rPr lang="en-US" altLang="en-US" sz="1400"/>
              <a:pPr>
                <a:spcBef>
                  <a:spcPct val="0"/>
                </a:spcBef>
                <a:buClrTx/>
                <a:buSzTx/>
                <a:buFontTx/>
                <a:buNone/>
              </a:pPr>
              <a:t>43</a:t>
            </a:fld>
            <a:endParaRPr lang="en-US" altLang="en-US" sz="1400"/>
          </a:p>
        </p:txBody>
      </p:sp>
      <p:sp>
        <p:nvSpPr>
          <p:cNvPr id="56323" name="Rectangle 2">
            <a:extLst>
              <a:ext uri="{FF2B5EF4-FFF2-40B4-BE49-F238E27FC236}">
                <a16:creationId xmlns:a16="http://schemas.microsoft.com/office/drawing/2014/main" id="{8563F05C-F630-453A-98CD-26E22D456306}"/>
              </a:ext>
            </a:extLst>
          </p:cNvPr>
          <p:cNvSpPr>
            <a:spLocks noGrp="1" noChangeArrowheads="1"/>
          </p:cNvSpPr>
          <p:nvPr>
            <p:ph type="title"/>
          </p:nvPr>
        </p:nvSpPr>
        <p:spPr>
          <a:xfrm>
            <a:off x="228600" y="228600"/>
            <a:ext cx="8686800" cy="533400"/>
          </a:xfrm>
        </p:spPr>
        <p:txBody>
          <a:bodyPr/>
          <a:lstStyle/>
          <a:p>
            <a:r>
              <a:rPr lang="en-US" altLang="en-US"/>
              <a:t>Problem: Computing Taxes, cont.</a:t>
            </a:r>
          </a:p>
        </p:txBody>
      </p:sp>
      <p:sp>
        <p:nvSpPr>
          <p:cNvPr id="56324" name="Rectangle 8">
            <a:extLst>
              <a:ext uri="{FF2B5EF4-FFF2-40B4-BE49-F238E27FC236}">
                <a16:creationId xmlns:a16="http://schemas.microsoft.com/office/drawing/2014/main" id="{3BA1CA22-E3AD-4DEF-9901-3680CC8116D5}"/>
              </a:ext>
            </a:extLst>
          </p:cNvPr>
          <p:cNvSpPr>
            <a:spLocks noChangeArrowheads="1"/>
          </p:cNvSpPr>
          <p:nvPr/>
        </p:nvSpPr>
        <p:spPr bwMode="auto">
          <a:xfrm>
            <a:off x="1833563" y="2549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9">
            <a:extLst>
              <a:ext uri="{FF2B5EF4-FFF2-40B4-BE49-F238E27FC236}">
                <a16:creationId xmlns:a16="http://schemas.microsoft.com/office/drawing/2014/main" id="{47C587D2-0217-4A72-9012-82E517C169A1}"/>
              </a:ext>
            </a:extLst>
          </p:cNvPr>
          <p:cNvSpPr>
            <a:spLocks noGrp="1" noChangeArrowheads="1"/>
          </p:cNvSpPr>
          <p:nvPr>
            <p:ph type="body" idx="1"/>
          </p:nvPr>
        </p:nvSpPr>
        <p:spPr>
          <a:xfrm>
            <a:off x="228600" y="838200"/>
            <a:ext cx="8610600" cy="5356225"/>
          </a:xfrm>
        </p:spPr>
        <p:txBody>
          <a:bodyPr/>
          <a:lstStyle/>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if (status == 0)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single filers</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1)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married file jointly </a:t>
            </a: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or qualifying widow(</a:t>
            </a:r>
            <a:r>
              <a:rPr lang="en-US" sz="2000" b="1" dirty="0" err="1">
                <a:solidFill>
                  <a:schemeClr val="accent4"/>
                </a:solidFill>
                <a:latin typeface="Courier New" pitchFamily="49" charset="0"/>
                <a:cs typeface="Courier New" pitchFamily="49" charset="0"/>
              </a:rPr>
              <a:t>er</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2)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married file separately</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3)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head of household</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Display wrong status</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p>
        </p:txBody>
      </p:sp>
      <p:sp>
        <p:nvSpPr>
          <p:cNvPr id="56326" name="Rectangle 8">
            <a:hlinkClick r:id="rId3"/>
            <a:extLst>
              <a:ext uri="{FF2B5EF4-FFF2-40B4-BE49-F238E27FC236}">
                <a16:creationId xmlns:a16="http://schemas.microsoft.com/office/drawing/2014/main" id="{1F3008F9-7084-4202-88F9-DCE223527661}"/>
              </a:ext>
            </a:extLst>
          </p:cNvPr>
          <p:cNvSpPr>
            <a:spLocks noChangeArrowheads="1"/>
          </p:cNvSpPr>
          <p:nvPr/>
        </p:nvSpPr>
        <p:spPr bwMode="auto">
          <a:xfrm>
            <a:off x="5416550" y="5924550"/>
            <a:ext cx="1851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ComputeTax</a:t>
            </a:r>
            <a:endParaRPr lang="en-US" altLang="en-US" sz="2000" dirty="0"/>
          </a:p>
        </p:txBody>
      </p:sp>
      <p:sp>
        <p:nvSpPr>
          <p:cNvPr id="56327" name="AutoShape 10">
            <a:hlinkClick r:id="rId4" action="ppaction://program" highlightClick="1"/>
            <a:extLst>
              <a:ext uri="{FF2B5EF4-FFF2-40B4-BE49-F238E27FC236}">
                <a16:creationId xmlns:a16="http://schemas.microsoft.com/office/drawing/2014/main" id="{A0551622-0964-49DA-9A13-08C65C4E66D5}"/>
              </a:ext>
            </a:extLst>
          </p:cNvPr>
          <p:cNvSpPr>
            <a:spLocks noChangeArrowheads="1"/>
          </p:cNvSpPr>
          <p:nvPr/>
        </p:nvSpPr>
        <p:spPr bwMode="auto">
          <a:xfrm>
            <a:off x="7412038" y="59245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re the following two statements equivalent?</a:t>
            </a:r>
            <a:br>
              <a:rPr lang="tr-TR" sz="2000" dirty="0">
                <a:latin typeface="Calibri" panose="020F0502020204030204" pitchFamily="34" charset="0"/>
                <a:cs typeface="Calibri" panose="020F0502020204030204" pitchFamily="34" charset="0"/>
              </a:rPr>
            </a:br>
            <a:r>
              <a:rPr lang="en-US" sz="1600" b="1" dirty="0">
                <a:solidFill>
                  <a:srgbClr val="0070C0"/>
                </a:solidFill>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(income &lt;= 10000)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tax = income * 0.1;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 if (income &lt;= 20000)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tax = 1000 +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(income - 10000) * 0.15; </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b="1" dirty="0">
                <a:solidFill>
                  <a:srgbClr val="0070C0"/>
                </a:solidFill>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if (income &lt;= 10000)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tax = income * 0.1;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 if (income &gt; 10000 &amp;&amp;</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income &lt;= 20000)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tax = 1000 +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(income - 10000) * 0.15;</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Yes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094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B8AAF1F8-0F4F-4669-B3DE-5BFD6217836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EE20E1-8B8B-4F90-9DA7-276F1C9A0178}" type="slidenum">
              <a:rPr lang="en-US" altLang="en-US" sz="1400"/>
              <a:pPr>
                <a:spcBef>
                  <a:spcPct val="0"/>
                </a:spcBef>
                <a:buClrTx/>
                <a:buSzTx/>
                <a:buFontTx/>
                <a:buNone/>
              </a:pPr>
              <a:t>45</a:t>
            </a:fld>
            <a:endParaRPr lang="en-US" altLang="en-US" sz="1400"/>
          </a:p>
        </p:txBody>
      </p:sp>
      <p:sp>
        <p:nvSpPr>
          <p:cNvPr id="58371" name="Rectangle 2">
            <a:extLst>
              <a:ext uri="{FF2B5EF4-FFF2-40B4-BE49-F238E27FC236}">
                <a16:creationId xmlns:a16="http://schemas.microsoft.com/office/drawing/2014/main" id="{CA940070-1D67-4CD5-A080-81631DD78BC3}"/>
              </a:ext>
            </a:extLst>
          </p:cNvPr>
          <p:cNvSpPr>
            <a:spLocks noGrp="1" noChangeArrowheads="1"/>
          </p:cNvSpPr>
          <p:nvPr>
            <p:ph type="title"/>
          </p:nvPr>
        </p:nvSpPr>
        <p:spPr>
          <a:xfrm>
            <a:off x="533400" y="0"/>
            <a:ext cx="7772400" cy="1371600"/>
          </a:xfrm>
        </p:spPr>
        <p:txBody>
          <a:bodyPr/>
          <a:lstStyle/>
          <a:p>
            <a:r>
              <a:rPr lang="en-US" altLang="en-US"/>
              <a:t>Logical Operators</a:t>
            </a:r>
          </a:p>
        </p:txBody>
      </p:sp>
      <p:graphicFrame>
        <p:nvGraphicFramePr>
          <p:cNvPr id="2" name="Table 1">
            <a:extLst>
              <a:ext uri="{FF2B5EF4-FFF2-40B4-BE49-F238E27FC236}">
                <a16:creationId xmlns:a16="http://schemas.microsoft.com/office/drawing/2014/main" id="{722CD681-68B7-4E53-8CDE-031C72CB176F}"/>
              </a:ext>
            </a:extLst>
          </p:cNvPr>
          <p:cNvGraphicFramePr>
            <a:graphicFrameLocks noGrp="1"/>
          </p:cNvGraphicFramePr>
          <p:nvPr>
            <p:extLst>
              <p:ext uri="{D42A27DB-BD31-4B8C-83A1-F6EECF244321}">
                <p14:modId xmlns:p14="http://schemas.microsoft.com/office/powerpoint/2010/main" val="2895739602"/>
              </p:ext>
            </p:extLst>
          </p:nvPr>
        </p:nvGraphicFramePr>
        <p:xfrm>
          <a:off x="654307" y="1371600"/>
          <a:ext cx="7835385" cy="4611690"/>
        </p:xfrm>
        <a:graphic>
          <a:graphicData uri="http://schemas.openxmlformats.org/drawingml/2006/table">
            <a:tbl>
              <a:tblPr/>
              <a:tblGrid>
                <a:gridCol w="2099087">
                  <a:extLst>
                    <a:ext uri="{9D8B030D-6E8A-4147-A177-3AD203B41FA5}">
                      <a16:colId xmlns:a16="http://schemas.microsoft.com/office/drawing/2014/main" val="20000"/>
                    </a:ext>
                  </a:extLst>
                </a:gridCol>
                <a:gridCol w="2343203">
                  <a:extLst>
                    <a:ext uri="{9D8B030D-6E8A-4147-A177-3AD203B41FA5}">
                      <a16:colId xmlns:a16="http://schemas.microsoft.com/office/drawing/2014/main" val="20001"/>
                    </a:ext>
                  </a:extLst>
                </a:gridCol>
                <a:gridCol w="3393095">
                  <a:extLst>
                    <a:ext uri="{9D8B030D-6E8A-4147-A177-3AD203B41FA5}">
                      <a16:colId xmlns:a16="http://schemas.microsoft.com/office/drawing/2014/main" val="20002"/>
                    </a:ext>
                  </a:extLst>
                </a:gridCol>
              </a:tblGrid>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Operator</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Name</a:t>
                      </a:r>
                      <a:endParaRPr kumimoji="0" lang="en-US" sz="16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Description</a:t>
                      </a:r>
                      <a:endParaRPr kumimoji="0" lang="en-US" sz="16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not</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a:ln>
                            <a:noFill/>
                          </a:ln>
                          <a:solidFill>
                            <a:srgbClr val="000000"/>
                          </a:solidFill>
                          <a:effectLst/>
                          <a:latin typeface="Consolas" panose="020B0609020204030204" pitchFamily="49" charset="0"/>
                          <a:cs typeface="Arial" pitchFamily="34" charset="0"/>
                        </a:rPr>
                        <a:t>logical negation</a:t>
                      </a:r>
                      <a:endParaRPr kumimoji="0" lang="en-US" sz="1600" b="0" i="0" u="none" strike="noStrike" cap="none" normalizeH="0" baseline="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&amp;&amp;</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and</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a:ln>
                            <a:noFill/>
                          </a:ln>
                          <a:solidFill>
                            <a:srgbClr val="000000"/>
                          </a:solidFill>
                          <a:effectLst/>
                          <a:latin typeface="Consolas" panose="020B0609020204030204" pitchFamily="49" charset="0"/>
                          <a:cs typeface="Arial" pitchFamily="34" charset="0"/>
                        </a:rPr>
                        <a:t>logical conjunction</a:t>
                      </a:r>
                      <a:endParaRPr kumimoji="0" lang="en-US" sz="1600" b="0" i="0" u="none" strike="noStrike" cap="none" normalizeH="0" baseline="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a:t>
                      </a:r>
                      <a:endParaRPr kumimoji="0" lang="en-US" sz="16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or</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logical disjunction</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a:t>
                      </a:r>
                      <a:endParaRPr kumimoji="0" lang="en-US" sz="16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a:ln>
                            <a:noFill/>
                          </a:ln>
                          <a:solidFill>
                            <a:srgbClr val="000000"/>
                          </a:solidFill>
                          <a:effectLst/>
                          <a:latin typeface="Consolas" panose="020B0609020204030204" pitchFamily="49" charset="0"/>
                          <a:cs typeface="Arial" pitchFamily="34" charset="0"/>
                        </a:rPr>
                        <a:t>exclusive or</a:t>
                      </a:r>
                      <a:endParaRPr kumimoji="0" lang="en-US" sz="1600" b="0" i="0" u="none" strike="noStrike" cap="none" normalizeH="0" baseline="0">
                        <a:ln>
                          <a:noFill/>
                        </a:ln>
                        <a:solidFill>
                          <a:srgbClr val="00000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logical exclusion</a:t>
                      </a:r>
                      <a:endParaRPr kumimoji="0" lang="en-US" sz="1800" b="0" i="0" u="none" strike="noStrike" cap="none" normalizeH="0" baseline="0" dirty="0">
                        <a:ln>
                          <a:noFill/>
                        </a:ln>
                        <a:solidFill>
                          <a:srgbClr val="000080"/>
                        </a:solidFill>
                        <a:effectLst/>
                        <a:latin typeface="Consolas" panose="020B0609020204030204" pitchFamily="49"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4C4C38A6-FB7C-4A3A-BC64-DFA10581CF2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9F2A8F-B68C-4FE3-90CF-4CE2BEFC67E3}" type="slidenum">
              <a:rPr lang="en-US" altLang="en-US" sz="1400"/>
              <a:pPr>
                <a:spcBef>
                  <a:spcPct val="0"/>
                </a:spcBef>
                <a:buClrTx/>
                <a:buSzTx/>
                <a:buFontTx/>
                <a:buNone/>
              </a:pPr>
              <a:t>46</a:t>
            </a:fld>
            <a:endParaRPr lang="en-US" altLang="en-US" sz="1400"/>
          </a:p>
        </p:txBody>
      </p:sp>
      <p:sp>
        <p:nvSpPr>
          <p:cNvPr id="60419" name="Rectangle 2">
            <a:extLst>
              <a:ext uri="{FF2B5EF4-FFF2-40B4-BE49-F238E27FC236}">
                <a16:creationId xmlns:a16="http://schemas.microsoft.com/office/drawing/2014/main" id="{D784FB64-DC83-4E58-BB16-676970DDE7FF}"/>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60420" name="Rectangle 3">
            <a:extLst>
              <a:ext uri="{FF2B5EF4-FFF2-40B4-BE49-F238E27FC236}">
                <a16:creationId xmlns:a16="http://schemas.microsoft.com/office/drawing/2014/main" id="{B3C7A4A1-236F-4568-B639-E4FDE5D61201}"/>
              </a:ext>
            </a:extLst>
          </p:cNvPr>
          <p:cNvSpPr>
            <a:spLocks noChangeArrowheads="1"/>
          </p:cNvSpPr>
          <p:nvPr/>
        </p:nvSpPr>
        <p:spPr bwMode="auto">
          <a:xfrm>
            <a:off x="236220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1" name="Rectangle 4">
            <a:extLst>
              <a:ext uri="{FF2B5EF4-FFF2-40B4-BE49-F238E27FC236}">
                <a16:creationId xmlns:a16="http://schemas.microsoft.com/office/drawing/2014/main" id="{08889EC8-5D1D-4300-A90C-00321208678E}"/>
              </a:ext>
            </a:extLst>
          </p:cNvPr>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5">
            <a:extLst>
              <a:ext uri="{FF2B5EF4-FFF2-40B4-BE49-F238E27FC236}">
                <a16:creationId xmlns:a16="http://schemas.microsoft.com/office/drawing/2014/main" id="{4F4F8DD1-D06F-43AB-8C54-9E24D0D879F2}"/>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6">
            <a:extLst>
              <a:ext uri="{FF2B5EF4-FFF2-40B4-BE49-F238E27FC236}">
                <a16:creationId xmlns:a16="http://schemas.microsoft.com/office/drawing/2014/main" id="{0E14B79A-6D65-41CA-BEE7-8E99FBAB5F30}"/>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4" name="Rectangle 7">
            <a:extLst>
              <a:ext uri="{FF2B5EF4-FFF2-40B4-BE49-F238E27FC236}">
                <a16:creationId xmlns:a16="http://schemas.microsoft.com/office/drawing/2014/main" id="{47F389BF-7332-42EE-AD0C-FFC1DDA400E1}"/>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9E075D1C-7B56-4D80-8CB1-FE341EB89A77}"/>
              </a:ext>
            </a:extLst>
          </p:cNvPr>
          <p:cNvGraphicFramePr>
            <a:graphicFrameLocks noGrp="1"/>
          </p:cNvGraphicFramePr>
          <p:nvPr>
            <p:extLst>
              <p:ext uri="{D42A27DB-BD31-4B8C-83A1-F6EECF244321}">
                <p14:modId xmlns:p14="http://schemas.microsoft.com/office/powerpoint/2010/main" val="2227743699"/>
              </p:ext>
            </p:extLst>
          </p:nvPr>
        </p:nvGraphicFramePr>
        <p:xfrm>
          <a:off x="443537" y="1483209"/>
          <a:ext cx="8256925" cy="3891581"/>
        </p:xfrm>
        <a:graphic>
          <a:graphicData uri="http://schemas.openxmlformats.org/drawingml/2006/table">
            <a:tbl>
              <a:tblPr/>
              <a:tblGrid>
                <a:gridCol w="915599">
                  <a:extLst>
                    <a:ext uri="{9D8B030D-6E8A-4147-A177-3AD203B41FA5}">
                      <a16:colId xmlns:a16="http://schemas.microsoft.com/office/drawing/2014/main" val="20000"/>
                    </a:ext>
                  </a:extLst>
                </a:gridCol>
                <a:gridCol w="915598">
                  <a:extLst>
                    <a:ext uri="{9D8B030D-6E8A-4147-A177-3AD203B41FA5}">
                      <a16:colId xmlns:a16="http://schemas.microsoft.com/office/drawing/2014/main" val="20001"/>
                    </a:ext>
                  </a:extLst>
                </a:gridCol>
                <a:gridCol w="6425728">
                  <a:extLst>
                    <a:ext uri="{9D8B030D-6E8A-4147-A177-3AD203B41FA5}">
                      <a16:colId xmlns:a16="http://schemas.microsoft.com/office/drawing/2014/main" val="20002"/>
                    </a:ext>
                  </a:extLst>
                </a:gridCol>
              </a:tblGrid>
              <a:tr h="107535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p</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!p</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Example (assume age = 24, weight = 140)</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08113">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true</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false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18) is false, because (age &gt; 18) is true.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408113">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false</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a:ln>
                            <a:noFill/>
                          </a:ln>
                          <a:solidFill>
                            <a:srgbClr val="000000"/>
                          </a:solidFill>
                          <a:effectLst/>
                          <a:latin typeface="Consolas" panose="020B0609020204030204" pitchFamily="49" charset="0"/>
                          <a:cs typeface="Arial" pitchFamily="34" charset="0"/>
                        </a:rPr>
                        <a:t>true</a:t>
                      </a:r>
                      <a:endParaRPr kumimoji="0" lang="en-US" sz="1800" b="0" i="0" u="none" strike="noStrike" cap="none" normalizeH="0" baseline="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!(weight == 150) is true, because (weight == 150) is false.</a:t>
                      </a:r>
                      <a:endParaRPr kumimoji="0" lang="en-US" sz="1800" b="0" i="0" u="none" strike="noStrike" cap="none" normalizeH="0" baseline="0" dirty="0">
                        <a:ln>
                          <a:noFill/>
                        </a:ln>
                        <a:solidFill>
                          <a:srgbClr val="00008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C45B5CB9-ED64-4F8A-AD35-0BD813E7166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4B339C-CD52-457C-9EC6-D0473BF3B53E}" type="slidenum">
              <a:rPr lang="en-US" altLang="en-US" sz="1400"/>
              <a:pPr>
                <a:spcBef>
                  <a:spcPct val="0"/>
                </a:spcBef>
                <a:buClrTx/>
                <a:buSzTx/>
                <a:buFontTx/>
                <a:buNone/>
              </a:pPr>
              <a:t>47</a:t>
            </a:fld>
            <a:endParaRPr lang="en-US" altLang="en-US" sz="1400"/>
          </a:p>
        </p:txBody>
      </p:sp>
      <p:sp>
        <p:nvSpPr>
          <p:cNvPr id="62467" name="Rectangle 2">
            <a:extLst>
              <a:ext uri="{FF2B5EF4-FFF2-40B4-BE49-F238E27FC236}">
                <a16:creationId xmlns:a16="http://schemas.microsoft.com/office/drawing/2014/main" id="{4A35B8A5-0F36-46CC-A204-BEEB1A470674}"/>
              </a:ext>
            </a:extLst>
          </p:cNvPr>
          <p:cNvSpPr>
            <a:spLocks noGrp="1" noChangeArrowheads="1"/>
          </p:cNvSpPr>
          <p:nvPr>
            <p:ph type="title"/>
          </p:nvPr>
        </p:nvSpPr>
        <p:spPr>
          <a:xfrm>
            <a:off x="533400" y="0"/>
            <a:ext cx="7772400" cy="1371600"/>
          </a:xfrm>
        </p:spPr>
        <p:txBody>
          <a:bodyPr/>
          <a:lstStyle/>
          <a:p>
            <a:r>
              <a:rPr lang="en-US" altLang="en-US"/>
              <a:t>Truth Table for Operator &amp;&amp;</a:t>
            </a:r>
          </a:p>
        </p:txBody>
      </p:sp>
      <p:sp>
        <p:nvSpPr>
          <p:cNvPr id="62468" name="Rectangle 3">
            <a:extLst>
              <a:ext uri="{FF2B5EF4-FFF2-40B4-BE49-F238E27FC236}">
                <a16:creationId xmlns:a16="http://schemas.microsoft.com/office/drawing/2014/main" id="{F1E62A66-BCAD-4EDD-92F6-321267D1D5B0}"/>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69" name="Rectangle 4">
            <a:extLst>
              <a:ext uri="{FF2B5EF4-FFF2-40B4-BE49-F238E27FC236}">
                <a16:creationId xmlns:a16="http://schemas.microsoft.com/office/drawing/2014/main" id="{0E55D439-93CA-41B9-85B8-1F4CB5902DD8}"/>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0" name="Rectangle 5">
            <a:extLst>
              <a:ext uri="{FF2B5EF4-FFF2-40B4-BE49-F238E27FC236}">
                <a16:creationId xmlns:a16="http://schemas.microsoft.com/office/drawing/2014/main" id="{1D8A6BEA-A397-4EF3-8FE3-258976CE671A}"/>
              </a:ext>
            </a:extLst>
          </p:cNvPr>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25E0F4B9-366B-4761-A2E1-9E4DB6F73B40}"/>
              </a:ext>
            </a:extLst>
          </p:cNvPr>
          <p:cNvGraphicFramePr>
            <a:graphicFrameLocks noGrp="1"/>
          </p:cNvGraphicFramePr>
          <p:nvPr>
            <p:extLst>
              <p:ext uri="{D42A27DB-BD31-4B8C-83A1-F6EECF244321}">
                <p14:modId xmlns:p14="http://schemas.microsoft.com/office/powerpoint/2010/main" val="913718588"/>
              </p:ext>
            </p:extLst>
          </p:nvPr>
        </p:nvGraphicFramePr>
        <p:xfrm>
          <a:off x="452757" y="1239915"/>
          <a:ext cx="8238485" cy="4595475"/>
        </p:xfrm>
        <a:graphic>
          <a:graphicData uri="http://schemas.openxmlformats.org/drawingml/2006/table">
            <a:tbl>
              <a:tblPr/>
              <a:tblGrid>
                <a:gridCol w="714485">
                  <a:extLst>
                    <a:ext uri="{9D8B030D-6E8A-4147-A177-3AD203B41FA5}">
                      <a16:colId xmlns:a16="http://schemas.microsoft.com/office/drawing/2014/main" val="20000"/>
                    </a:ext>
                  </a:extLst>
                </a:gridCol>
                <a:gridCol w="732206">
                  <a:extLst>
                    <a:ext uri="{9D8B030D-6E8A-4147-A177-3AD203B41FA5}">
                      <a16:colId xmlns:a16="http://schemas.microsoft.com/office/drawing/2014/main" val="20001"/>
                    </a:ext>
                  </a:extLst>
                </a:gridCol>
                <a:gridCol w="988478">
                  <a:extLst>
                    <a:ext uri="{9D8B030D-6E8A-4147-A177-3AD203B41FA5}">
                      <a16:colId xmlns:a16="http://schemas.microsoft.com/office/drawing/2014/main" val="20002"/>
                    </a:ext>
                  </a:extLst>
                </a:gridCol>
                <a:gridCol w="5803316">
                  <a:extLst>
                    <a:ext uri="{9D8B030D-6E8A-4147-A177-3AD203B41FA5}">
                      <a16:colId xmlns:a16="http://schemas.microsoft.com/office/drawing/2014/main" val="20003"/>
                    </a:ext>
                  </a:extLst>
                </a:gridCol>
              </a:tblGrid>
              <a:tr h="91909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rgbClr val="FFFFFF"/>
                          </a:solidFill>
                          <a:effectLst/>
                          <a:latin typeface="Consolas" panose="020B0609020204030204" pitchFamily="49" charset="0"/>
                          <a:cs typeface="Arial" pitchFamily="34" charset="0"/>
                        </a:rPr>
                        <a:t>p</a:t>
                      </a:r>
                      <a:r>
                        <a:rPr kumimoji="0" lang="en-US" sz="1600" b="1" i="0" u="none" strike="noStrike" cap="none" normalizeH="0" baseline="-25000" dirty="0">
                          <a:ln>
                            <a:noFill/>
                          </a:ln>
                          <a:solidFill>
                            <a:srgbClr val="FFFFFF"/>
                          </a:solidFill>
                          <a:effectLst/>
                          <a:latin typeface="Consolas" panose="020B0609020204030204" pitchFamily="49" charset="0"/>
                          <a:cs typeface="Arial" pitchFamily="34" charset="0"/>
                        </a:rPr>
                        <a:t>1</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rgbClr val="FFFFFF"/>
                          </a:solidFill>
                          <a:effectLst/>
                          <a:latin typeface="Consolas" panose="020B0609020204030204" pitchFamily="49" charset="0"/>
                          <a:cs typeface="Arial" pitchFamily="34" charset="0"/>
                        </a:rPr>
                        <a:t>p</a:t>
                      </a:r>
                      <a:r>
                        <a:rPr kumimoji="0" lang="en-US" sz="1600" b="1" i="0" u="none" strike="noStrike" cap="none" normalizeH="0" baseline="-25000" dirty="0">
                          <a:ln>
                            <a:noFill/>
                          </a:ln>
                          <a:solidFill>
                            <a:srgbClr val="FFFFFF"/>
                          </a:solidFill>
                          <a:effectLst/>
                          <a:latin typeface="Consolas" panose="020B0609020204030204" pitchFamily="49" charset="0"/>
                          <a:cs typeface="Arial" pitchFamily="34" charset="0"/>
                        </a:rPr>
                        <a:t>2</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rgbClr val="FFFFFF"/>
                          </a:solidFill>
                          <a:effectLst/>
                          <a:latin typeface="Consolas" panose="020B0609020204030204" pitchFamily="49" charset="0"/>
                          <a:cs typeface="Arial" pitchFamily="34" charset="0"/>
                        </a:rPr>
                        <a:t>p</a:t>
                      </a:r>
                      <a:r>
                        <a:rPr kumimoji="0" lang="en-US" sz="1600" b="1" i="0" u="none" strike="noStrike" cap="none" normalizeH="0" baseline="-25000" dirty="0">
                          <a:ln>
                            <a:noFill/>
                          </a:ln>
                          <a:solidFill>
                            <a:srgbClr val="FFFFFF"/>
                          </a:solidFill>
                          <a:effectLst/>
                          <a:latin typeface="Consolas" panose="020B0609020204030204" pitchFamily="49" charset="0"/>
                          <a:cs typeface="Arial" pitchFamily="34" charset="0"/>
                        </a:rPr>
                        <a:t>1</a:t>
                      </a:r>
                      <a:r>
                        <a:rPr kumimoji="0" lang="en-US" sz="1600" b="1" i="0" u="none" strike="noStrike" cap="none" normalizeH="0" baseline="0" dirty="0">
                          <a:ln>
                            <a:noFill/>
                          </a:ln>
                          <a:solidFill>
                            <a:srgbClr val="FFFFFF"/>
                          </a:solidFill>
                          <a:effectLst/>
                          <a:latin typeface="Consolas" panose="020B0609020204030204" pitchFamily="49" charset="0"/>
                          <a:cs typeface="Arial" pitchFamily="34" charset="0"/>
                        </a:rPr>
                        <a:t> &amp;&amp; p</a:t>
                      </a:r>
                      <a:r>
                        <a:rPr kumimoji="0" lang="en-US" sz="1600" b="1" i="0" u="none" strike="noStrike" cap="none" normalizeH="0" baseline="-25000" dirty="0">
                          <a:ln>
                            <a:noFill/>
                          </a:ln>
                          <a:solidFill>
                            <a:srgbClr val="FFFFFF"/>
                          </a:solidFill>
                          <a:effectLst/>
                          <a:latin typeface="Consolas" panose="020B0609020204030204" pitchFamily="49" charset="0"/>
                          <a:cs typeface="Arial" pitchFamily="34" charset="0"/>
                        </a:rPr>
                        <a:t>2</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rgbClr val="FFFFFF"/>
                          </a:solidFill>
                          <a:effectLst/>
                          <a:latin typeface="Consolas" panose="020B0609020204030204" pitchFamily="49" charset="0"/>
                          <a:cs typeface="Arial" pitchFamily="34" charset="0"/>
                        </a:rPr>
                        <a:t>Example (assume age = 24, weight = 140)</a:t>
                      </a:r>
                      <a:endParaRPr kumimoji="0" lang="en-US" sz="16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1909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(age &lt;= 18) &amp;&amp; (weight &lt; 140) is false, because both conditions are false.</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1909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(age &lt;= 18) &amp;&amp; (weight </a:t>
                      </a:r>
                      <a:r>
                        <a:rPr kumimoji="0" lang="tr-TR" sz="1600" b="0" i="0" u="none" strike="noStrike" cap="none" normalizeH="0" baseline="0" dirty="0">
                          <a:ln>
                            <a:noFill/>
                          </a:ln>
                          <a:solidFill>
                            <a:srgbClr val="000000"/>
                          </a:solidFill>
                          <a:effectLst/>
                          <a:latin typeface="Consolas" panose="020B0609020204030204" pitchFamily="49" charset="0"/>
                          <a:cs typeface="Arial" pitchFamily="34" charset="0"/>
                        </a:rPr>
                        <a:t>&gt;</a:t>
                      </a: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 140) is false, because (age &lt;= 18)</a:t>
                      </a:r>
                      <a:r>
                        <a:rPr kumimoji="0" lang="tr-TR" sz="1600" b="0" i="0" u="none" strike="noStrike" cap="none" normalizeH="0" baseline="0" dirty="0">
                          <a:ln>
                            <a:noFill/>
                          </a:ln>
                          <a:solidFill>
                            <a:srgbClr val="000000"/>
                          </a:solidFill>
                          <a:effectLst/>
                          <a:latin typeface="Consolas" panose="020B0609020204030204" pitchFamily="49" charset="0"/>
                          <a:cs typeface="Arial" pitchFamily="34" charset="0"/>
                        </a:rPr>
                        <a:t> is</a:t>
                      </a: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 false.</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91909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(age &gt; 18) &amp;&amp; (weight &gt; 140) is false, because (weight &gt; 140) is false.</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1909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6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6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Consolas" panose="020B0609020204030204" pitchFamily="49" charset="0"/>
                          <a:cs typeface="Arial" pitchFamily="34" charset="0"/>
                        </a:rPr>
                        <a:t>(age &gt; 18) &amp;&amp; (weight &gt;= 140) is true, because both (age &gt; 18) and (weight &gt;= 140) are true.</a:t>
                      </a:r>
                      <a:endParaRPr kumimoji="0" lang="en-US" sz="16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071169EA-453B-45CE-918D-58863FE9DF3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B103CD-6B1A-48C9-8015-C826A4FC8ED4}" type="slidenum">
              <a:rPr lang="en-US" altLang="en-US" sz="1400"/>
              <a:pPr>
                <a:spcBef>
                  <a:spcPct val="0"/>
                </a:spcBef>
                <a:buClrTx/>
                <a:buSzTx/>
                <a:buFontTx/>
                <a:buNone/>
              </a:pPr>
              <a:t>48</a:t>
            </a:fld>
            <a:endParaRPr lang="en-US" altLang="en-US" sz="1400"/>
          </a:p>
        </p:txBody>
      </p:sp>
      <p:sp>
        <p:nvSpPr>
          <p:cNvPr id="64515" name="Rectangle 2">
            <a:extLst>
              <a:ext uri="{FF2B5EF4-FFF2-40B4-BE49-F238E27FC236}">
                <a16:creationId xmlns:a16="http://schemas.microsoft.com/office/drawing/2014/main" id="{3DE33613-8991-4E5C-A438-9C3A344FF259}"/>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64516" name="Rectangle 3">
            <a:extLst>
              <a:ext uri="{FF2B5EF4-FFF2-40B4-BE49-F238E27FC236}">
                <a16:creationId xmlns:a16="http://schemas.microsoft.com/office/drawing/2014/main" id="{91CA7755-954F-4291-824E-B130A32D65FD}"/>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7" name="Rectangle 4">
            <a:extLst>
              <a:ext uri="{FF2B5EF4-FFF2-40B4-BE49-F238E27FC236}">
                <a16:creationId xmlns:a16="http://schemas.microsoft.com/office/drawing/2014/main" id="{99E3947C-4032-40A7-B293-214B8766B0FF}"/>
              </a:ext>
            </a:extLst>
          </p:cNvPr>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8" name="Rectangle 5">
            <a:extLst>
              <a:ext uri="{FF2B5EF4-FFF2-40B4-BE49-F238E27FC236}">
                <a16:creationId xmlns:a16="http://schemas.microsoft.com/office/drawing/2014/main" id="{ACFB097E-C2B3-4F76-B6DD-F3CCEC333D3F}"/>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C2890FC8-D9FB-4669-B61C-338613C4E1CB}"/>
              </a:ext>
            </a:extLst>
          </p:cNvPr>
          <p:cNvGraphicFramePr>
            <a:graphicFrameLocks noGrp="1"/>
          </p:cNvGraphicFramePr>
          <p:nvPr>
            <p:extLst>
              <p:ext uri="{D42A27DB-BD31-4B8C-83A1-F6EECF244321}">
                <p14:modId xmlns:p14="http://schemas.microsoft.com/office/powerpoint/2010/main" val="1330885102"/>
              </p:ext>
            </p:extLst>
          </p:nvPr>
        </p:nvGraphicFramePr>
        <p:xfrm>
          <a:off x="535828" y="1371600"/>
          <a:ext cx="8072344" cy="4264490"/>
        </p:xfrm>
        <a:graphic>
          <a:graphicData uri="http://schemas.openxmlformats.org/drawingml/2006/table">
            <a:tbl>
              <a:tblPr/>
              <a:tblGrid>
                <a:gridCol w="789303">
                  <a:extLst>
                    <a:ext uri="{9D8B030D-6E8A-4147-A177-3AD203B41FA5}">
                      <a16:colId xmlns:a16="http://schemas.microsoft.com/office/drawing/2014/main" val="20000"/>
                    </a:ext>
                  </a:extLst>
                </a:gridCol>
                <a:gridCol w="773134">
                  <a:extLst>
                    <a:ext uri="{9D8B030D-6E8A-4147-A177-3AD203B41FA5}">
                      <a16:colId xmlns:a16="http://schemas.microsoft.com/office/drawing/2014/main" val="20001"/>
                    </a:ext>
                  </a:extLst>
                </a:gridCol>
                <a:gridCol w="1206370">
                  <a:extLst>
                    <a:ext uri="{9D8B030D-6E8A-4147-A177-3AD203B41FA5}">
                      <a16:colId xmlns:a16="http://schemas.microsoft.com/office/drawing/2014/main" val="20002"/>
                    </a:ext>
                  </a:extLst>
                </a:gridCol>
                <a:gridCol w="5303537">
                  <a:extLst>
                    <a:ext uri="{9D8B030D-6E8A-4147-A177-3AD203B41FA5}">
                      <a16:colId xmlns:a16="http://schemas.microsoft.com/office/drawing/2014/main" val="20003"/>
                    </a:ext>
                  </a:extLst>
                </a:gridCol>
              </a:tblGrid>
              <a:tr h="73152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dirty="0">
                          <a:ln>
                            <a:noFill/>
                          </a:ln>
                          <a:solidFill>
                            <a:srgbClr val="FFFFFF"/>
                          </a:solidFill>
                          <a:effectLst/>
                          <a:latin typeface="Consolas" panose="020B0609020204030204" pitchFamily="49" charset="0"/>
                          <a:cs typeface="Arial" pitchFamily="34" charset="0"/>
                        </a:rPr>
                        <a:t>1</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2</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1</a:t>
                      </a: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 || 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2</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Example (assume age = 24, </a:t>
                      </a:r>
                      <a:r>
                        <a:rPr kumimoji="0" lang="en-US" sz="1800" b="1" i="0" u="none" strike="noStrike" cap="none" normalizeH="0" baseline="0" dirty="0" err="1">
                          <a:ln>
                            <a:noFill/>
                          </a:ln>
                          <a:solidFill>
                            <a:srgbClr val="FFFFFF"/>
                          </a:solidFill>
                          <a:effectLst/>
                          <a:latin typeface="Consolas" panose="020B0609020204030204" pitchFamily="49" charset="0"/>
                          <a:cs typeface="Arial" pitchFamily="34" charset="0"/>
                        </a:rPr>
                        <a:t>weig</a:t>
                      </a:r>
                      <a:r>
                        <a:rPr kumimoji="0" lang="tr-TR" sz="1800" b="1" i="0" u="none" strike="noStrike" cap="none" normalizeH="0" baseline="0" dirty="0">
                          <a:ln>
                            <a:noFill/>
                          </a:ln>
                          <a:solidFill>
                            <a:srgbClr val="FFFFFF"/>
                          </a:solidFill>
                          <a:effectLst/>
                          <a:latin typeface="Consolas" panose="020B0609020204030204" pitchFamily="49" charset="0"/>
                          <a:cs typeface="Arial" pitchFamily="34" charset="0"/>
                        </a:rPr>
                        <a:t>h</a:t>
                      </a: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t = 140)</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152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07140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34) || (weight &lt;= 140) is true, because (weight &lt;= 140) is true.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99853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14) || (weight &gt;= 150) is false, because (age &gt; 14) is true.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73152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 </a:t>
                      </a:r>
                      <a:endParaRPr kumimoji="0" lang="en-US" sz="1800" b="0" i="0" u="none" strike="noStrike" cap="none" normalizeH="0" baseline="0" dirty="0">
                        <a:ln>
                          <a:noFill/>
                        </a:ln>
                        <a:solidFill>
                          <a:srgbClr val="00008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4B906C72-CBC5-4162-8570-176DEE9E256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6061B0-3D80-4E95-8E0C-8987716C92FA}" type="slidenum">
              <a:rPr lang="en-US" altLang="en-US" sz="1400"/>
              <a:pPr>
                <a:spcBef>
                  <a:spcPct val="0"/>
                </a:spcBef>
                <a:buClrTx/>
                <a:buSzTx/>
                <a:buFontTx/>
                <a:buNone/>
              </a:pPr>
              <a:t>49</a:t>
            </a:fld>
            <a:endParaRPr lang="en-US" altLang="en-US" sz="1400"/>
          </a:p>
        </p:txBody>
      </p:sp>
      <p:sp>
        <p:nvSpPr>
          <p:cNvPr id="66563" name="Rectangle 2">
            <a:extLst>
              <a:ext uri="{FF2B5EF4-FFF2-40B4-BE49-F238E27FC236}">
                <a16:creationId xmlns:a16="http://schemas.microsoft.com/office/drawing/2014/main" id="{60DCF763-AEA2-4579-BC01-36438B0E152B}"/>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66564" name="Rectangle 3">
            <a:extLst>
              <a:ext uri="{FF2B5EF4-FFF2-40B4-BE49-F238E27FC236}">
                <a16:creationId xmlns:a16="http://schemas.microsoft.com/office/drawing/2014/main" id="{DFF5BFED-1C99-4B95-AC46-5026C86486EA}"/>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5" name="Rectangle 4">
            <a:extLst>
              <a:ext uri="{FF2B5EF4-FFF2-40B4-BE49-F238E27FC236}">
                <a16:creationId xmlns:a16="http://schemas.microsoft.com/office/drawing/2014/main" id="{DA015A2E-7535-4D3B-9257-6461382F908E}"/>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6" name="Rectangle 7">
            <a:extLst>
              <a:ext uri="{FF2B5EF4-FFF2-40B4-BE49-F238E27FC236}">
                <a16:creationId xmlns:a16="http://schemas.microsoft.com/office/drawing/2014/main" id="{A576488A-ED79-43DC-A7E1-24CFB89D0EB6}"/>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EAB14AD8-1199-40B5-976C-CC8979F50B59}"/>
              </a:ext>
            </a:extLst>
          </p:cNvPr>
          <p:cNvGraphicFramePr>
            <a:graphicFrameLocks noGrp="1"/>
          </p:cNvGraphicFramePr>
          <p:nvPr>
            <p:extLst>
              <p:ext uri="{D42A27DB-BD31-4B8C-83A1-F6EECF244321}">
                <p14:modId xmlns:p14="http://schemas.microsoft.com/office/powerpoint/2010/main" val="3552051211"/>
              </p:ext>
            </p:extLst>
          </p:nvPr>
        </p:nvGraphicFramePr>
        <p:xfrm>
          <a:off x="193752" y="1352134"/>
          <a:ext cx="8756495" cy="4588304"/>
        </p:xfrm>
        <a:graphic>
          <a:graphicData uri="http://schemas.openxmlformats.org/drawingml/2006/table">
            <a:tbl>
              <a:tblPr/>
              <a:tblGrid>
                <a:gridCol w="839137">
                  <a:extLst>
                    <a:ext uri="{9D8B030D-6E8A-4147-A177-3AD203B41FA5}">
                      <a16:colId xmlns:a16="http://schemas.microsoft.com/office/drawing/2014/main" val="20000"/>
                    </a:ext>
                  </a:extLst>
                </a:gridCol>
                <a:gridCol w="837537">
                  <a:extLst>
                    <a:ext uri="{9D8B030D-6E8A-4147-A177-3AD203B41FA5}">
                      <a16:colId xmlns:a16="http://schemas.microsoft.com/office/drawing/2014/main" val="20001"/>
                    </a:ext>
                  </a:extLst>
                </a:gridCol>
                <a:gridCol w="899991">
                  <a:extLst>
                    <a:ext uri="{9D8B030D-6E8A-4147-A177-3AD203B41FA5}">
                      <a16:colId xmlns:a16="http://schemas.microsoft.com/office/drawing/2014/main" val="20002"/>
                    </a:ext>
                  </a:extLst>
                </a:gridCol>
                <a:gridCol w="6179830">
                  <a:extLst>
                    <a:ext uri="{9D8B030D-6E8A-4147-A177-3AD203B41FA5}">
                      <a16:colId xmlns:a16="http://schemas.microsoft.com/office/drawing/2014/main" val="20003"/>
                    </a:ext>
                  </a:extLst>
                </a:gridCol>
              </a:tblGrid>
              <a:tr h="631902">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dirty="0">
                          <a:ln>
                            <a:noFill/>
                          </a:ln>
                          <a:solidFill>
                            <a:srgbClr val="FFFFFF"/>
                          </a:solidFill>
                          <a:effectLst/>
                          <a:latin typeface="Consolas" panose="020B0609020204030204" pitchFamily="49" charset="0"/>
                          <a:cs typeface="Arial" pitchFamily="34" charset="0"/>
                        </a:rPr>
                        <a:t>1</a:t>
                      </a:r>
                      <a:endParaRPr kumimoji="0" lang="en-US" sz="1800" b="1" i="0" u="none" strike="noStrike" cap="none" normalizeH="0" baseline="0" dirty="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2</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1 </a:t>
                      </a: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 </a:t>
                      </a: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p</a:t>
                      </a:r>
                      <a:r>
                        <a:rPr kumimoji="0" lang="en-US" sz="1800" b="1" i="0" u="none" strike="noStrike" cap="none" normalizeH="0" baseline="-25000">
                          <a:ln>
                            <a:noFill/>
                          </a:ln>
                          <a:solidFill>
                            <a:srgbClr val="FFFFFF"/>
                          </a:solidFill>
                          <a:effectLst/>
                          <a:latin typeface="Consolas" panose="020B0609020204030204" pitchFamily="49" charset="0"/>
                          <a:cs typeface="Arial" pitchFamily="34" charset="0"/>
                        </a:rPr>
                        <a:t>2</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rgbClr val="FFFFFF"/>
                          </a:solidFill>
                          <a:effectLst/>
                          <a:latin typeface="Consolas" panose="020B0609020204030204" pitchFamily="49" charset="0"/>
                          <a:cs typeface="Arial" pitchFamily="34" charset="0"/>
                        </a:rPr>
                        <a:t>Example (assume age = 24, weight = 140)</a:t>
                      </a:r>
                      <a:endParaRPr kumimoji="0" lang="en-US" sz="1800" b="1" i="0" u="none" strike="noStrike" cap="none" normalizeH="0" baseline="0">
                        <a:ln>
                          <a:noFill/>
                        </a:ln>
                        <a:solidFill>
                          <a:srgbClr val="FFFFFF"/>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20">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defRPr/>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34) ^ (weight &gt; 140) is </a:t>
                      </a:r>
                      <a:r>
                        <a:rPr kumimoji="0" lang="tr-TR" sz="1800" b="0" i="0" u="none" strike="noStrike" cap="none" normalizeH="0" baseline="0" dirty="0" err="1">
                          <a:ln>
                            <a:noFill/>
                          </a:ln>
                          <a:solidFill>
                            <a:srgbClr val="000000"/>
                          </a:solidFill>
                          <a:effectLst/>
                          <a:latin typeface="Consolas" panose="020B0609020204030204" pitchFamily="49" charset="0"/>
                          <a:cs typeface="Arial" pitchFamily="34" charset="0"/>
                        </a:rPr>
                        <a:t>false</a:t>
                      </a: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 because </a:t>
                      </a:r>
                      <a:r>
                        <a:rPr kumimoji="0" lang="tr-TR" sz="1800" b="0" i="0" u="none" strike="noStrike" cap="none" normalizeH="0" baseline="0" dirty="0" err="1">
                          <a:ln>
                            <a:noFill/>
                          </a:ln>
                          <a:solidFill>
                            <a:srgbClr val="000000"/>
                          </a:solidFill>
                          <a:effectLst/>
                          <a:latin typeface="Consolas" panose="020B0609020204030204" pitchFamily="49" charset="0"/>
                          <a:cs typeface="Arial" pitchFamily="34" charset="0"/>
                        </a:rPr>
                        <a:t>both</a:t>
                      </a:r>
                      <a:r>
                        <a:rPr kumimoji="0" lang="tr-TR" sz="1800" b="0" i="0" u="none" strike="noStrike" cap="none" normalizeH="0" baseline="0" dirty="0">
                          <a:ln>
                            <a:noFill/>
                          </a:ln>
                          <a:solidFill>
                            <a:srgbClr val="000000"/>
                          </a:solidFill>
                          <a:effectLst/>
                          <a:latin typeface="Consolas" panose="020B0609020204030204" pitchFamily="49" charset="0"/>
                          <a:cs typeface="Arial" pitchFamily="34" charset="0"/>
                        </a:rPr>
                        <a:t> </a:t>
                      </a: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34) and (weight &gt; 140) is false.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03693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defRPr/>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34) ^ (weight &gt;= 140) is true, because (age &gt; 34) is false but (weight &gt;= 140) is true.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11374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(age &gt; 14) ^ (weight &gt; 140) is true, because (age &gt; 14) is true and (weight &gt; 140) is false.</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631902">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a:ln>
                            <a:noFill/>
                          </a:ln>
                          <a:solidFill>
                            <a:schemeClr val="tx1"/>
                          </a:solidFill>
                          <a:effectLst/>
                          <a:latin typeface="Consolas" panose="020B0609020204030204" pitchFamily="49" charset="0"/>
                          <a:cs typeface="Arial" pitchFamily="34" charset="0"/>
                        </a:rPr>
                        <a:t>true</a:t>
                      </a:r>
                      <a:endParaRPr kumimoji="0" lang="en-US" sz="1800" b="1" i="0" u="none" strike="noStrike" cap="none" normalizeH="0" baseline="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938213" algn="ctr"/>
                          <a:tab pos="2025650" algn="ctr"/>
                          <a:tab pos="3052763" algn="ctr"/>
                          <a:tab pos="4090988" algn="ctr"/>
                        </a:tabLst>
                      </a:pPr>
                      <a:r>
                        <a:rPr kumimoji="0" lang="en-US" sz="1800" b="1" i="0" u="none" strike="noStrike" cap="none" normalizeH="0" baseline="0" dirty="0">
                          <a:ln>
                            <a:noFill/>
                          </a:ln>
                          <a:solidFill>
                            <a:schemeClr val="tx1"/>
                          </a:solidFill>
                          <a:effectLst/>
                          <a:latin typeface="Consolas" panose="020B0609020204030204" pitchFamily="49" charset="0"/>
                          <a:cs typeface="Arial" pitchFamily="34" charset="0"/>
                        </a:rPr>
                        <a:t>false</a:t>
                      </a:r>
                      <a:endParaRPr kumimoji="0" lang="en-US" sz="1800" b="1" i="0" u="none" strike="noStrike" cap="none" normalizeH="0" baseline="0" dirty="0">
                        <a:ln>
                          <a:noFill/>
                        </a:ln>
                        <a:solidFill>
                          <a:schemeClr val="tx1"/>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onsolas" panose="020B0609020204030204" pitchFamily="49" charset="0"/>
                          <a:cs typeface="Arial" pitchFamily="34" charset="0"/>
                        </a:rPr>
                        <a:t> </a:t>
                      </a:r>
                      <a:endParaRPr kumimoji="0" lang="en-US" sz="1800" b="0" i="0" u="none" strike="noStrike" cap="none" normalizeH="0" baseline="0" dirty="0">
                        <a:ln>
                          <a:noFill/>
                        </a:ln>
                        <a:solidFill>
                          <a:srgbClr val="000000"/>
                        </a:solidFill>
                        <a:effectLst/>
                        <a:latin typeface="Consolas" panose="020B0609020204030204" pitchFamily="49"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4A954E00-113B-4445-8095-5BC14033FF9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59F46C-C85D-45AE-89D5-E7901724CA65}" type="slidenum">
              <a:rPr lang="en-US" altLang="en-US" sz="1400"/>
              <a:pPr>
                <a:spcBef>
                  <a:spcPct val="0"/>
                </a:spcBef>
                <a:buClrTx/>
                <a:buSzTx/>
                <a:buFontTx/>
                <a:buNone/>
              </a:pPr>
              <a:t>5</a:t>
            </a:fld>
            <a:endParaRPr lang="en-US" altLang="en-US" sz="1400"/>
          </a:p>
        </p:txBody>
      </p:sp>
      <p:sp>
        <p:nvSpPr>
          <p:cNvPr id="11267" name="Rectangle 2">
            <a:extLst>
              <a:ext uri="{FF2B5EF4-FFF2-40B4-BE49-F238E27FC236}">
                <a16:creationId xmlns:a16="http://schemas.microsoft.com/office/drawing/2014/main" id="{14BEDEA5-D484-43BA-B242-590EAFBA4155}"/>
              </a:ext>
            </a:extLst>
          </p:cNvPr>
          <p:cNvSpPr>
            <a:spLocks noGrp="1" noChangeArrowheads="1"/>
          </p:cNvSpPr>
          <p:nvPr>
            <p:ph type="title"/>
          </p:nvPr>
        </p:nvSpPr>
        <p:spPr>
          <a:xfrm>
            <a:off x="533400" y="0"/>
            <a:ext cx="7772400" cy="1371600"/>
          </a:xfrm>
        </p:spPr>
        <p:txBody>
          <a:bodyPr/>
          <a:lstStyle/>
          <a:p>
            <a:r>
              <a:rPr lang="en-US" altLang="en-US"/>
              <a:t>Relational Operators</a:t>
            </a:r>
          </a:p>
        </p:txBody>
      </p:sp>
      <p:sp>
        <p:nvSpPr>
          <p:cNvPr id="11268" name="Rectangle 5">
            <a:extLst>
              <a:ext uri="{FF2B5EF4-FFF2-40B4-BE49-F238E27FC236}">
                <a16:creationId xmlns:a16="http://schemas.microsoft.com/office/drawing/2014/main" id="{867938C3-4F09-44E3-865B-68136AAA7A95}"/>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7">
            <a:extLst>
              <a:ext uri="{FF2B5EF4-FFF2-40B4-BE49-F238E27FC236}">
                <a16:creationId xmlns:a16="http://schemas.microsoft.com/office/drawing/2014/main" id="{E99ABFD2-0EE4-4FCD-8B95-47D7A5246AEA}"/>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0" name="Object 6">
            <a:extLst>
              <a:ext uri="{FF2B5EF4-FFF2-40B4-BE49-F238E27FC236}">
                <a16:creationId xmlns:a16="http://schemas.microsoft.com/office/drawing/2014/main" id="{C5328FE7-95E4-4296-A429-2D984F8AEB66}"/>
              </a:ext>
            </a:extLst>
          </p:cNvPr>
          <p:cNvGraphicFramePr>
            <a:graphicFrameLocks noChangeAspect="1"/>
          </p:cNvGraphicFramePr>
          <p:nvPr/>
        </p:nvGraphicFramePr>
        <p:xfrm>
          <a:off x="193675" y="1431925"/>
          <a:ext cx="8794750" cy="3255963"/>
        </p:xfrm>
        <a:graphic>
          <a:graphicData uri="http://schemas.openxmlformats.org/presentationml/2006/ole">
            <mc:AlternateContent xmlns:mc="http://schemas.openxmlformats.org/markup-compatibility/2006">
              <mc:Choice xmlns:v="urn:schemas-microsoft-com:vml" Requires="v">
                <p:oleObj spid="_x0000_s1028" name="Picture" r:id="rId4" imgW="4228500" imgH="1563247" progId="Word.Picture.8">
                  <p:embed/>
                </p:oleObj>
              </mc:Choice>
              <mc:Fallback>
                <p:oleObj name="Picture" r:id="rId4" imgW="4228500" imgH="1563247"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431925"/>
                        <a:ext cx="87947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4FC1566C-0558-433C-A333-B129B711DBC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BCDE38-D17B-4637-A87D-B7B6320DB67C}" type="slidenum">
              <a:rPr lang="en-US" altLang="en-US" sz="1400"/>
              <a:pPr>
                <a:spcBef>
                  <a:spcPct val="0"/>
                </a:spcBef>
                <a:buClrTx/>
                <a:buSzTx/>
                <a:buFontTx/>
                <a:buNone/>
              </a:pPr>
              <a:t>50</a:t>
            </a:fld>
            <a:endParaRPr lang="en-US" altLang="en-US" sz="1400"/>
          </a:p>
        </p:txBody>
      </p:sp>
      <p:sp>
        <p:nvSpPr>
          <p:cNvPr id="68611" name="Rectangle 2">
            <a:extLst>
              <a:ext uri="{FF2B5EF4-FFF2-40B4-BE49-F238E27FC236}">
                <a16:creationId xmlns:a16="http://schemas.microsoft.com/office/drawing/2014/main" id="{94BBA056-4843-4CC3-99E5-415CB810D748}"/>
              </a:ext>
            </a:extLst>
          </p:cNvPr>
          <p:cNvSpPr>
            <a:spLocks noGrp="1" noChangeArrowheads="1"/>
          </p:cNvSpPr>
          <p:nvPr>
            <p:ph type="title"/>
          </p:nvPr>
        </p:nvSpPr>
        <p:spPr>
          <a:xfrm>
            <a:off x="533400" y="0"/>
            <a:ext cx="7772400" cy="1371600"/>
          </a:xfrm>
        </p:spPr>
        <p:txBody>
          <a:bodyPr/>
          <a:lstStyle/>
          <a:p>
            <a:r>
              <a:rPr lang="en-US" altLang="en-US"/>
              <a:t>Examples</a:t>
            </a:r>
          </a:p>
        </p:txBody>
      </p:sp>
      <p:sp>
        <p:nvSpPr>
          <p:cNvPr id="68612" name="Text Box 3">
            <a:extLst>
              <a:ext uri="{FF2B5EF4-FFF2-40B4-BE49-F238E27FC236}">
                <a16:creationId xmlns:a16="http://schemas.microsoft.com/office/drawing/2014/main" id="{87AC82E3-8B10-4619-993E-DF8F1F907F3F}"/>
              </a:ext>
            </a:extLst>
          </p:cNvPr>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is a program that checks whether a number is divisible by </a:t>
            </a:r>
            <a:r>
              <a:rPr lang="en-US" altLang="en-US" sz="2400" u="sng"/>
              <a:t>2</a:t>
            </a:r>
            <a:r>
              <a:rPr lang="en-US" altLang="en-US" sz="2400"/>
              <a:t> and </a:t>
            </a:r>
            <a:r>
              <a:rPr lang="en-US" altLang="en-US" sz="2400" u="sng"/>
              <a:t>3</a:t>
            </a:r>
            <a:r>
              <a:rPr lang="en-US" altLang="en-US" sz="2400"/>
              <a:t>, whether a number is divisible by </a:t>
            </a:r>
            <a:r>
              <a:rPr lang="en-US" altLang="en-US" sz="2400" u="sng"/>
              <a:t>2</a:t>
            </a:r>
            <a:r>
              <a:rPr lang="en-US" altLang="en-US" sz="2400"/>
              <a:t> or </a:t>
            </a:r>
            <a:r>
              <a:rPr lang="en-US" altLang="en-US" sz="2400" u="sng"/>
              <a:t>3</a:t>
            </a:r>
            <a:r>
              <a:rPr lang="en-US" altLang="en-US" sz="2400"/>
              <a:t>, and whether a number is divisible by </a:t>
            </a:r>
            <a:r>
              <a:rPr lang="en-US" altLang="en-US" sz="2400" u="sng"/>
              <a:t>2</a:t>
            </a:r>
            <a:r>
              <a:rPr lang="en-US" altLang="en-US" sz="2400"/>
              <a:t> or </a:t>
            </a:r>
            <a:r>
              <a:rPr lang="en-US" altLang="en-US" sz="2400" u="sng"/>
              <a:t>3</a:t>
            </a:r>
            <a:r>
              <a:rPr lang="en-US" altLang="en-US" sz="2400"/>
              <a:t> but not both:</a:t>
            </a:r>
          </a:p>
        </p:txBody>
      </p:sp>
      <p:sp>
        <p:nvSpPr>
          <p:cNvPr id="68613" name="Rectangle 8">
            <a:hlinkClick r:id="rId3"/>
            <a:extLst>
              <a:ext uri="{FF2B5EF4-FFF2-40B4-BE49-F238E27FC236}">
                <a16:creationId xmlns:a16="http://schemas.microsoft.com/office/drawing/2014/main" id="{9EFF735B-78E3-4EA1-8B8D-7D8F70AB68B0}"/>
              </a:ext>
            </a:extLst>
          </p:cNvPr>
          <p:cNvSpPr>
            <a:spLocks noChangeArrowheads="1"/>
          </p:cNvSpPr>
          <p:nvPr/>
        </p:nvSpPr>
        <p:spPr bwMode="auto">
          <a:xfrm>
            <a:off x="4765675"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TestBooleanOperators</a:t>
            </a:r>
            <a:endParaRPr lang="en-US" altLang="en-US" sz="2000" dirty="0"/>
          </a:p>
        </p:txBody>
      </p:sp>
      <p:sp>
        <p:nvSpPr>
          <p:cNvPr id="68614" name="AutoShape 10">
            <a:hlinkClick r:id="rId4" action="ppaction://program" highlightClick="1"/>
            <a:extLst>
              <a:ext uri="{FF2B5EF4-FFF2-40B4-BE49-F238E27FC236}">
                <a16:creationId xmlns:a16="http://schemas.microsoft.com/office/drawing/2014/main" id="{73396004-240D-4812-ACEE-56D32A2B83E2}"/>
              </a:ext>
            </a:extLst>
          </p:cNvPr>
          <p:cNvSpPr>
            <a:spLocks noChangeArrowheads="1"/>
          </p:cNvSpPr>
          <p:nvPr/>
        </p:nvSpPr>
        <p:spPr bwMode="auto">
          <a:xfrm>
            <a:off x="7529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6D09D968-C06C-45F2-B5B9-64124EA50BF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1EF915-B5C4-4832-AB67-431121917AF0}" type="slidenum">
              <a:rPr lang="en-US" altLang="en-US" sz="1400"/>
              <a:pPr>
                <a:spcBef>
                  <a:spcPct val="0"/>
                </a:spcBef>
                <a:buClrTx/>
                <a:buSzTx/>
                <a:buFontTx/>
                <a:buNone/>
              </a:pPr>
              <a:t>51</a:t>
            </a:fld>
            <a:endParaRPr lang="en-US" altLang="en-US" sz="1400"/>
          </a:p>
        </p:txBody>
      </p:sp>
      <p:sp>
        <p:nvSpPr>
          <p:cNvPr id="70659" name="Rectangle 2">
            <a:extLst>
              <a:ext uri="{FF2B5EF4-FFF2-40B4-BE49-F238E27FC236}">
                <a16:creationId xmlns:a16="http://schemas.microsoft.com/office/drawing/2014/main" id="{0C358276-5997-4E01-97B5-209C5E26ED37}"/>
              </a:ext>
            </a:extLst>
          </p:cNvPr>
          <p:cNvSpPr>
            <a:spLocks noGrp="1" noChangeArrowheads="1"/>
          </p:cNvSpPr>
          <p:nvPr>
            <p:ph type="title"/>
          </p:nvPr>
        </p:nvSpPr>
        <p:spPr>
          <a:xfrm>
            <a:off x="533400" y="0"/>
            <a:ext cx="7772400" cy="1371600"/>
          </a:xfrm>
        </p:spPr>
        <p:txBody>
          <a:bodyPr/>
          <a:lstStyle/>
          <a:p>
            <a:r>
              <a:rPr lang="en-US" altLang="en-US"/>
              <a:t>Examples</a:t>
            </a:r>
          </a:p>
        </p:txBody>
      </p:sp>
      <p:sp>
        <p:nvSpPr>
          <p:cNvPr id="70660" name="Text Box 3">
            <a:extLst>
              <a:ext uri="{FF2B5EF4-FFF2-40B4-BE49-F238E27FC236}">
                <a16:creationId xmlns:a16="http://schemas.microsoft.com/office/drawing/2014/main" id="{A3D6213F-878F-4EDD-B4B1-E463551496B5}"/>
              </a:ext>
            </a:extLst>
          </p:cNvPr>
          <p:cNvSpPr txBox="1">
            <a:spLocks noChangeArrowheads="1"/>
          </p:cNvSpPr>
          <p:nvPr/>
        </p:nvSpPr>
        <p:spPr bwMode="auto">
          <a:xfrm>
            <a:off x="381000" y="1371600"/>
            <a:ext cx="8534400"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t>System.out.println("Is " + number + " divisible by 2 and 3? " +</a:t>
            </a:r>
          </a:p>
          <a:p>
            <a:pPr>
              <a:spcBef>
                <a:spcPct val="50000"/>
              </a:spcBef>
              <a:buClrTx/>
              <a:buSzTx/>
              <a:buFontTx/>
              <a:buNone/>
            </a:pPr>
            <a:r>
              <a:rPr lang="en-US" altLang="en-US" sz="2200"/>
              <a:t>  ((number % 2 == 0) &amp;&amp; (number % 3 == 0)));</a:t>
            </a:r>
          </a:p>
          <a:p>
            <a:pPr>
              <a:spcBef>
                <a:spcPct val="50000"/>
              </a:spcBef>
              <a:buClrTx/>
              <a:buSzTx/>
              <a:buFontTx/>
              <a:buNone/>
            </a:pPr>
            <a:r>
              <a:rPr lang="en-US" altLang="en-US" sz="2200"/>
              <a:t>  </a:t>
            </a:r>
          </a:p>
          <a:p>
            <a:pPr>
              <a:spcBef>
                <a:spcPct val="50000"/>
              </a:spcBef>
              <a:buClrTx/>
              <a:buSzTx/>
              <a:buFontTx/>
              <a:buNone/>
            </a:pPr>
            <a:r>
              <a:rPr lang="en-US" altLang="en-US" sz="2200"/>
              <a:t>System.out.println("Is " + num</a:t>
            </a:r>
            <a:r>
              <a:rPr lang="en-US" altLang="en-US" sz="2400"/>
              <a:t>ber</a:t>
            </a:r>
            <a:r>
              <a:rPr lang="en-US" altLang="en-US" sz="2200"/>
              <a:t> + " divisible by 2 or 3?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a:t>
            </a:r>
          </a:p>
          <a:p>
            <a:pPr>
              <a:spcBef>
                <a:spcPct val="50000"/>
              </a:spcBef>
              <a:buClrTx/>
              <a:buSzTx/>
              <a:buFontTx/>
              <a:buNone/>
            </a:pPr>
            <a:r>
              <a:rPr lang="en-US" altLang="en-US" sz="2200"/>
              <a:t> </a:t>
            </a:r>
          </a:p>
          <a:p>
            <a:pPr>
              <a:spcBef>
                <a:spcPct val="50000"/>
              </a:spcBef>
              <a:buClrTx/>
              <a:buSzTx/>
              <a:buFontTx/>
              <a:buNone/>
            </a:pPr>
            <a:r>
              <a:rPr lang="en-US" altLang="en-US" sz="2200"/>
              <a:t> System.out.println("Is " + num</a:t>
            </a:r>
            <a:r>
              <a:rPr lang="en-US" altLang="en-US" sz="2400"/>
              <a:t>ber</a:t>
            </a:r>
            <a:r>
              <a:rPr lang="en-US" altLang="en-US" sz="2200"/>
              <a:t> + </a:t>
            </a:r>
          </a:p>
          <a:p>
            <a:pPr>
              <a:spcBef>
                <a:spcPct val="50000"/>
              </a:spcBef>
              <a:buClrTx/>
              <a:buSzTx/>
              <a:buFontTx/>
              <a:buNone/>
            </a:pPr>
            <a:r>
              <a:rPr lang="en-US" altLang="en-US" sz="2200"/>
              <a:t>   " divisible by 2 or 3, but not both?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 </a:t>
            </a:r>
          </a:p>
        </p:txBody>
      </p:sp>
      <p:sp>
        <p:nvSpPr>
          <p:cNvPr id="70661" name="Rectangle 8">
            <a:hlinkClick r:id="rId3"/>
            <a:extLst>
              <a:ext uri="{FF2B5EF4-FFF2-40B4-BE49-F238E27FC236}">
                <a16:creationId xmlns:a16="http://schemas.microsoft.com/office/drawing/2014/main" id="{134EF7A6-B231-4742-925A-F161ED21B9F8}"/>
              </a:ext>
            </a:extLst>
          </p:cNvPr>
          <p:cNvSpPr>
            <a:spLocks noChangeArrowheads="1"/>
          </p:cNvSpPr>
          <p:nvPr/>
        </p:nvSpPr>
        <p:spPr bwMode="auto">
          <a:xfrm>
            <a:off x="5676900" y="4887913"/>
            <a:ext cx="2620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TestBooleanOperators</a:t>
            </a:r>
          </a:p>
        </p:txBody>
      </p:sp>
      <p:sp>
        <p:nvSpPr>
          <p:cNvPr id="70662" name="AutoShape 10">
            <a:hlinkClick r:id="rId4" action="ppaction://program" highlightClick="1"/>
            <a:extLst>
              <a:ext uri="{FF2B5EF4-FFF2-40B4-BE49-F238E27FC236}">
                <a16:creationId xmlns:a16="http://schemas.microsoft.com/office/drawing/2014/main" id="{332E8C04-06DA-4388-A5D9-7C75D5B5B858}"/>
              </a:ext>
            </a:extLst>
          </p:cNvPr>
          <p:cNvSpPr>
            <a:spLocks noChangeArrowheads="1"/>
          </p:cNvSpPr>
          <p:nvPr/>
        </p:nvSpPr>
        <p:spPr bwMode="auto">
          <a:xfrm>
            <a:off x="7529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09FB488A-F33C-4925-B53A-784186A5EED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DBD24B-320A-47CE-AFA6-6ED3695B3B6C}" type="slidenum">
              <a:rPr lang="en-US" altLang="en-US" sz="1400"/>
              <a:pPr>
                <a:spcBef>
                  <a:spcPct val="0"/>
                </a:spcBef>
                <a:buClrTx/>
                <a:buSzTx/>
                <a:buFontTx/>
                <a:buNone/>
              </a:pPr>
              <a:t>52</a:t>
            </a:fld>
            <a:endParaRPr lang="en-US" altLang="en-US" sz="1400"/>
          </a:p>
        </p:txBody>
      </p:sp>
      <p:sp>
        <p:nvSpPr>
          <p:cNvPr id="72707" name="Rectangle 2">
            <a:extLst>
              <a:ext uri="{FF2B5EF4-FFF2-40B4-BE49-F238E27FC236}">
                <a16:creationId xmlns:a16="http://schemas.microsoft.com/office/drawing/2014/main" id="{7A4C0BC2-3BF9-435C-BD50-59DD54AA23C2}"/>
              </a:ext>
            </a:extLst>
          </p:cNvPr>
          <p:cNvSpPr>
            <a:spLocks noGrp="1" noChangeArrowheads="1"/>
          </p:cNvSpPr>
          <p:nvPr>
            <p:ph type="title"/>
          </p:nvPr>
        </p:nvSpPr>
        <p:spPr>
          <a:xfrm>
            <a:off x="685800" y="381000"/>
            <a:ext cx="7772400" cy="1047750"/>
          </a:xfrm>
        </p:spPr>
        <p:txBody>
          <a:bodyPr/>
          <a:lstStyle/>
          <a:p>
            <a:r>
              <a:rPr lang="en-US" altLang="en-US" sz="3900"/>
              <a:t>The &amp; and | Operators</a:t>
            </a:r>
            <a:endParaRPr lang="en-US" altLang="en-US"/>
          </a:p>
        </p:txBody>
      </p:sp>
      <p:sp>
        <p:nvSpPr>
          <p:cNvPr id="72708" name="Rectangle 3">
            <a:extLst>
              <a:ext uri="{FF2B5EF4-FFF2-40B4-BE49-F238E27FC236}">
                <a16:creationId xmlns:a16="http://schemas.microsoft.com/office/drawing/2014/main" id="{04408D66-9B36-4540-BC09-A1B23E38AF67}"/>
              </a:ext>
            </a:extLst>
          </p:cNvPr>
          <p:cNvSpPr>
            <a:spLocks noGrp="1" noChangeArrowheads="1"/>
          </p:cNvSpPr>
          <p:nvPr>
            <p:ph type="body" idx="1"/>
          </p:nvPr>
        </p:nvSpPr>
        <p:spPr>
          <a:xfrm>
            <a:off x="269875" y="2008188"/>
            <a:ext cx="8524875" cy="1366837"/>
          </a:xfrm>
        </p:spPr>
        <p:txBody>
          <a:bodyPr/>
          <a:lstStyle/>
          <a:p>
            <a:pPr>
              <a:buFont typeface="Monotype Sorts"/>
              <a:buNone/>
            </a:pPr>
            <a:r>
              <a:rPr lang="en-US" altLang="en-US">
                <a:latin typeface="Book Antiqua" panose="02040602050305030304" pitchFamily="18" charset="0"/>
              </a:rPr>
              <a:t>Supplement III.B, “The &amp; and | Operators”</a:t>
            </a:r>
          </a:p>
        </p:txBody>
      </p:sp>
      <p:sp>
        <p:nvSpPr>
          <p:cNvPr id="72709" name="Rectangle 4">
            <a:extLst>
              <a:ext uri="{FF2B5EF4-FFF2-40B4-BE49-F238E27FC236}">
                <a16:creationId xmlns:a16="http://schemas.microsoft.com/office/drawing/2014/main" id="{7FA4F70E-4E19-4046-8532-DD3285FCDBD0}"/>
              </a:ext>
            </a:extLst>
          </p:cNvPr>
          <p:cNvSpPr>
            <a:spLocks noChangeArrowheads="1"/>
          </p:cNvSpPr>
          <p:nvPr/>
        </p:nvSpPr>
        <p:spPr bwMode="auto">
          <a:xfrm>
            <a:off x="152400" y="152400"/>
            <a:ext cx="12700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dirty="0"/>
              <a:t>Companion Website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81F753C2-FB25-4E4D-889F-4FFD04C5CF8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1FF0A7-0136-4692-893B-C751E8C6CF9E}" type="slidenum">
              <a:rPr lang="en-US" altLang="en-US" sz="1400"/>
              <a:pPr>
                <a:spcBef>
                  <a:spcPct val="0"/>
                </a:spcBef>
                <a:buClrTx/>
                <a:buSzTx/>
                <a:buFontTx/>
                <a:buNone/>
              </a:pPr>
              <a:t>53</a:t>
            </a:fld>
            <a:endParaRPr lang="en-US" altLang="en-US" sz="1400"/>
          </a:p>
        </p:txBody>
      </p:sp>
      <p:sp>
        <p:nvSpPr>
          <p:cNvPr id="74755" name="Rectangle 2">
            <a:extLst>
              <a:ext uri="{FF2B5EF4-FFF2-40B4-BE49-F238E27FC236}">
                <a16:creationId xmlns:a16="http://schemas.microsoft.com/office/drawing/2014/main" id="{0ABCC307-F34D-4A07-B0FD-3CDDD5D150D7}"/>
              </a:ext>
            </a:extLst>
          </p:cNvPr>
          <p:cNvSpPr>
            <a:spLocks noGrp="1" noChangeArrowheads="1"/>
          </p:cNvSpPr>
          <p:nvPr>
            <p:ph type="title"/>
          </p:nvPr>
        </p:nvSpPr>
        <p:spPr>
          <a:xfrm>
            <a:off x="685800" y="381000"/>
            <a:ext cx="7772400" cy="1047750"/>
          </a:xfrm>
        </p:spPr>
        <p:txBody>
          <a:bodyPr/>
          <a:lstStyle/>
          <a:p>
            <a:r>
              <a:rPr lang="en-US" altLang="en-US" sz="3900"/>
              <a:t>The &amp; and | Operators</a:t>
            </a:r>
            <a:endParaRPr lang="en-US" altLang="en-US"/>
          </a:p>
        </p:txBody>
      </p:sp>
      <p:sp>
        <p:nvSpPr>
          <p:cNvPr id="74756" name="Rectangle 3">
            <a:extLst>
              <a:ext uri="{FF2B5EF4-FFF2-40B4-BE49-F238E27FC236}">
                <a16:creationId xmlns:a16="http://schemas.microsoft.com/office/drawing/2014/main" id="{515A8684-F57E-4141-8EA3-1A587A80CF5C}"/>
              </a:ext>
            </a:extLst>
          </p:cNvPr>
          <p:cNvSpPr>
            <a:spLocks noGrp="1" noChangeArrowheads="1"/>
          </p:cNvSpPr>
          <p:nvPr>
            <p:ph type="body" idx="1"/>
          </p:nvPr>
        </p:nvSpPr>
        <p:spPr>
          <a:xfrm>
            <a:off x="685800" y="1524000"/>
            <a:ext cx="7924800" cy="4876800"/>
          </a:xfrm>
        </p:spPr>
        <p:txBody>
          <a:bodyPr/>
          <a:lstStyle/>
          <a:p>
            <a:pPr>
              <a:buFont typeface="Monotype Sorts"/>
              <a:buNone/>
            </a:pPr>
            <a:r>
              <a:rPr lang="en-US" altLang="en-US" sz="2600" b="1" dirty="0">
                <a:latin typeface="Courier New" panose="02070309020205020404" pitchFamily="49" charset="0"/>
              </a:rPr>
              <a:t>If x is 1, what is x after this expression?</a:t>
            </a:r>
          </a:p>
          <a:p>
            <a:pPr>
              <a:buFont typeface="Monotype Sorts"/>
              <a:buNone/>
            </a:pPr>
            <a:r>
              <a:rPr lang="en-US" altLang="en-US" sz="2600" b="1" dirty="0">
                <a:latin typeface="Courier New" panose="02070309020205020404" pitchFamily="49" charset="0"/>
              </a:rPr>
              <a:t>(x &gt; 1) &amp; (x++ &lt; 10)</a:t>
            </a:r>
          </a:p>
          <a:p>
            <a:pPr>
              <a:buFont typeface="Monotype Sorts"/>
              <a:buNone/>
            </a:pPr>
            <a:endParaRPr lang="en-US" altLang="en-US" sz="2600" b="1" dirty="0">
              <a:latin typeface="Courier New" panose="02070309020205020404" pitchFamily="49" charset="0"/>
            </a:endParaRPr>
          </a:p>
          <a:p>
            <a:pPr>
              <a:buFont typeface="Monotype Sorts"/>
              <a:buNone/>
            </a:pPr>
            <a:r>
              <a:rPr lang="en-US" altLang="en-US" sz="2600" b="1" dirty="0">
                <a:latin typeface="Courier New" panose="02070309020205020404" pitchFamily="49" charset="0"/>
              </a:rPr>
              <a:t>If x is 1, what is x after this expression?</a:t>
            </a:r>
          </a:p>
          <a:p>
            <a:pPr>
              <a:buFont typeface="Monotype Sorts"/>
              <a:buNone/>
            </a:pPr>
            <a:r>
              <a:rPr lang="en-US" altLang="en-US" sz="2600" b="1" dirty="0">
                <a:latin typeface="Courier New" panose="02070309020205020404" pitchFamily="49" charset="0"/>
              </a:rPr>
              <a:t>(1 &gt; x) &amp;&amp; ( 1 &gt; x++)</a:t>
            </a:r>
            <a:endParaRPr lang="en-US" altLang="en-US" sz="2800" b="1" dirty="0">
              <a:latin typeface="Book Antiqua" panose="02040602050305030304" pitchFamily="18" charset="0"/>
            </a:endParaRPr>
          </a:p>
          <a:p>
            <a:pPr>
              <a:buFont typeface="Monotype Sorts"/>
              <a:buNone/>
            </a:pPr>
            <a:endParaRPr lang="en-US" altLang="en-US" sz="2800" b="1" dirty="0">
              <a:latin typeface="Book Antiqua" panose="02040602050305030304" pitchFamily="18" charset="0"/>
            </a:endParaRPr>
          </a:p>
          <a:p>
            <a:pPr>
              <a:buFont typeface="Monotype Sorts"/>
              <a:buNone/>
            </a:pPr>
            <a:r>
              <a:rPr lang="en-US" altLang="en-US" sz="2600" b="1" dirty="0">
                <a:latin typeface="Courier New" panose="02070309020205020404" pitchFamily="49" charset="0"/>
              </a:rPr>
              <a:t>How about (1 == x) | (10 &gt; x++)?</a:t>
            </a:r>
          </a:p>
          <a:p>
            <a:pPr>
              <a:buFont typeface="Monotype Sorts"/>
              <a:buNone/>
            </a:pPr>
            <a:r>
              <a:rPr lang="en-US" altLang="en-US" sz="2600" b="1" dirty="0">
                <a:latin typeface="Courier New" panose="02070309020205020404" pitchFamily="49" charset="0"/>
              </a:rPr>
              <a:t>(1 == x) || (10 &gt; x++)?</a:t>
            </a:r>
          </a:p>
        </p:txBody>
      </p:sp>
      <p:sp>
        <p:nvSpPr>
          <p:cNvPr id="74757" name="Rectangle 4">
            <a:hlinkClick r:id="rId3"/>
            <a:extLst>
              <a:ext uri="{FF2B5EF4-FFF2-40B4-BE49-F238E27FC236}">
                <a16:creationId xmlns:a16="http://schemas.microsoft.com/office/drawing/2014/main" id="{1D4F5E6A-177E-4E66-8AA3-DFF637CE469C}"/>
              </a:ext>
            </a:extLst>
          </p:cNvPr>
          <p:cNvSpPr>
            <a:spLocks noChangeArrowheads="1"/>
          </p:cNvSpPr>
          <p:nvPr/>
        </p:nvSpPr>
        <p:spPr bwMode="auto">
          <a:xfrm>
            <a:off x="152400" y="152400"/>
            <a:ext cx="12700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dirty="0"/>
              <a:t>Companion Website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Assuming that x is 1, show the result of the following Boolean expressions.</a:t>
            </a: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(true) &amp;&amp; (3 &gt; 4)</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&gt; 0) &amp;&amp; (x &gt;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&gt; 0) || (x &lt;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0) || (x ==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&gt;= 0) || (x &lt;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1) == !(x == 1)</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(true) &amp;&amp; (3 &gt; 4) is false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&gt; 0) &amp;&amp; (x &gt; 0) is false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&gt; 0) || (x &lt; 0) is true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 0) || (x == 0) is true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&gt;= 0) || (x &lt; 0) is true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 1) == !(x == 1) is true</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8821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 Boolean expression that evaluates to true if a number stored in variable num is between 1 and 100.</a:t>
            </a:r>
          </a:p>
          <a:p>
            <a:r>
              <a:rPr lang="en-US" sz="2000" dirty="0">
                <a:latin typeface="Calibri" panose="020F0502020204030204" pitchFamily="34" charset="0"/>
                <a:cs typeface="Calibri" panose="020F0502020204030204" pitchFamily="34" charset="0"/>
              </a:rPr>
              <a:t>Write a Boolean expression that evaluates to true if a number stored in variable num is between 1 and 100 or the number is negative.</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num</a:t>
            </a:r>
            <a:r>
              <a:rPr lang="tr-TR" sz="1600" dirty="0">
                <a:solidFill>
                  <a:srgbClr val="0070C0"/>
                </a:solidFill>
                <a:latin typeface="Consolas" panose="020B0609020204030204" pitchFamily="49" charset="0"/>
                <a:cs typeface="Calibri" panose="020F0502020204030204" pitchFamily="34" charset="0"/>
              </a:rPr>
              <a:t> &gt; 1) &amp;&amp; (</a:t>
            </a:r>
            <a:r>
              <a:rPr lang="tr-TR" sz="1600" dirty="0" err="1">
                <a:solidFill>
                  <a:srgbClr val="0070C0"/>
                </a:solidFill>
                <a:latin typeface="Consolas" panose="020B0609020204030204" pitchFamily="49" charset="0"/>
                <a:cs typeface="Calibri" panose="020F0502020204030204" pitchFamily="34" charset="0"/>
              </a:rPr>
              <a:t>num</a:t>
            </a:r>
            <a:r>
              <a:rPr lang="tr-TR" sz="1600" dirty="0">
                <a:solidFill>
                  <a:srgbClr val="0070C0"/>
                </a:solidFill>
                <a:latin typeface="Consolas" panose="020B0609020204030204" pitchFamily="49" charset="0"/>
                <a:cs typeface="Calibri" panose="020F0502020204030204" pitchFamily="34" charset="0"/>
              </a:rPr>
              <a:t> &lt; 100)</a:t>
            </a:r>
          </a:p>
          <a:p>
            <a:r>
              <a:rPr lang="pt-BR" sz="1600" dirty="0">
                <a:solidFill>
                  <a:srgbClr val="0070C0"/>
                </a:solidFill>
                <a:latin typeface="Consolas" panose="020B0609020204030204" pitchFamily="49" charset="0"/>
                <a:cs typeface="Calibri" panose="020F0502020204030204" pitchFamily="34" charset="0"/>
              </a:rPr>
              <a:t>(num &gt; 1) &amp;&amp; (num &lt; 100) || num &lt; 0</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2301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 Boolean expression for |x - 5| &lt; 4.5.</a:t>
            </a:r>
          </a:p>
          <a:p>
            <a:r>
              <a:rPr lang="en-US" sz="2000" dirty="0">
                <a:latin typeface="Calibri" panose="020F0502020204030204" pitchFamily="34" charset="0"/>
                <a:cs typeface="Calibri" panose="020F0502020204030204" pitchFamily="34" charset="0"/>
              </a:rPr>
              <a:t>Write a Boolean expression for |x - 5| &gt; 4.5.</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pl-PL" sz="1600" dirty="0">
                <a:solidFill>
                  <a:srgbClr val="0070C0"/>
                </a:solidFill>
                <a:latin typeface="Consolas" panose="020B0609020204030204" pitchFamily="49" charset="0"/>
                <a:cs typeface="Calibri" panose="020F0502020204030204" pitchFamily="34" charset="0"/>
              </a:rPr>
              <a:t>(x - 5) &lt; 4.5 &amp;&amp; (x - 5) &gt; -4.5</a:t>
            </a:r>
          </a:p>
          <a:p>
            <a:r>
              <a:rPr lang="pl-PL" sz="1600" dirty="0">
                <a:solidFill>
                  <a:srgbClr val="0070C0"/>
                </a:solidFill>
                <a:latin typeface="Consolas" panose="020B0609020204030204" pitchFamily="49" charset="0"/>
                <a:cs typeface="Calibri" panose="020F0502020204030204" pitchFamily="34" charset="0"/>
              </a:rPr>
              <a:t>(x - 5) &gt; 4.5 || (x - 5) &lt; -4.5</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742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Assume that x and y are int type. Which of the following are legal Java expressions?</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x &gt; y &gt; 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y &amp;&amp; y</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y</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or y</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and y</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(x != 0) || (x = 0)</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x &gt; y &gt; 0 is incorrect</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 y &amp;&amp; y is incorrect</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 y is correct</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or y is incorrect</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and y is incorrect</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(x != 0) || (x = 0) is incorrect on x = 0. It should be x == 0.</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16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Are the following two expressions the same?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(a) x % 2 == 0 &amp;&amp; x % 3 == 0 </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(b) x % 6 == 0 </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Yes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9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value of the expression </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2000" dirty="0">
                <a:latin typeface="Calibri" panose="020F0502020204030204" pitchFamily="34" charset="0"/>
                <a:cs typeface="Calibri" panose="020F0502020204030204" pitchFamily="34" charset="0"/>
              </a:rPr>
              <a:t>      </a:t>
            </a:r>
            <a:r>
              <a:rPr lang="en-US" sz="1600" dirty="0">
                <a:latin typeface="Consolas" panose="020B0609020204030204" pitchFamily="49" charset="0"/>
                <a:cs typeface="Calibri" panose="020F0502020204030204" pitchFamily="34" charset="0"/>
              </a:rPr>
              <a:t>x &gt;= 50 &amp;&amp; x &lt;= 100</a:t>
            </a:r>
            <a:r>
              <a:rPr lang="en-US" sz="2000" dirty="0">
                <a:latin typeface="Calibri" panose="020F0502020204030204" pitchFamily="34" charset="0"/>
                <a:cs typeface="Calibri" panose="020F0502020204030204" pitchFamily="34" charset="0"/>
              </a:rPr>
              <a:t> </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if x is 45, 67, or 101?</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If x is 45, the expression is false.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x is 67, the expression is true.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If x is 101, the expression is false.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8645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6C23013-12E0-4224-9992-BBCAD8B89E4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0EDF6A-F8E3-4E53-BE20-0642372612A0}" type="slidenum">
              <a:rPr lang="en-US" altLang="en-US" sz="1400"/>
              <a:pPr>
                <a:spcBef>
                  <a:spcPct val="0"/>
                </a:spcBef>
                <a:buClrTx/>
                <a:buSzTx/>
                <a:buFontTx/>
                <a:buNone/>
              </a:pPr>
              <a:t>6</a:t>
            </a:fld>
            <a:endParaRPr lang="en-US" altLang="en-US" sz="1400"/>
          </a:p>
        </p:txBody>
      </p:sp>
      <p:sp>
        <p:nvSpPr>
          <p:cNvPr id="13315" name="Rectangle 2">
            <a:extLst>
              <a:ext uri="{FF2B5EF4-FFF2-40B4-BE49-F238E27FC236}">
                <a16:creationId xmlns:a16="http://schemas.microsoft.com/office/drawing/2014/main" id="{C58B7515-5C1D-4997-96E1-5F4985ED754F}"/>
              </a:ext>
            </a:extLst>
          </p:cNvPr>
          <p:cNvSpPr>
            <a:spLocks noGrp="1" noChangeArrowheads="1"/>
          </p:cNvSpPr>
          <p:nvPr>
            <p:ph type="title"/>
          </p:nvPr>
        </p:nvSpPr>
        <p:spPr>
          <a:xfrm>
            <a:off x="304800" y="304800"/>
            <a:ext cx="8458200" cy="838200"/>
          </a:xfrm>
        </p:spPr>
        <p:txBody>
          <a:bodyPr/>
          <a:lstStyle/>
          <a:p>
            <a:r>
              <a:rPr lang="en-US" altLang="en-US" sz="4000"/>
              <a:t>Problem: A Simple Math Learning Tool</a:t>
            </a:r>
          </a:p>
        </p:txBody>
      </p:sp>
      <p:sp>
        <p:nvSpPr>
          <p:cNvPr id="13316" name="AutoShape 4">
            <a:hlinkClick r:id="rId3" action="ppaction://program" highlightClick="1"/>
            <a:extLst>
              <a:ext uri="{FF2B5EF4-FFF2-40B4-BE49-F238E27FC236}">
                <a16:creationId xmlns:a16="http://schemas.microsoft.com/office/drawing/2014/main" id="{F4896E9B-19CC-4631-BA92-6D4751207A47}"/>
              </a:ext>
            </a:extLst>
          </p:cNvPr>
          <p:cNvSpPr>
            <a:spLocks noChangeArrowheads="1"/>
          </p:cNvSpPr>
          <p:nvPr/>
        </p:nvSpPr>
        <p:spPr bwMode="auto">
          <a:xfrm>
            <a:off x="7913688" y="5927725"/>
            <a:ext cx="8064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3317" name="Text Box 5">
            <a:extLst>
              <a:ext uri="{FF2B5EF4-FFF2-40B4-BE49-F238E27FC236}">
                <a16:creationId xmlns:a16="http://schemas.microsoft.com/office/drawing/2014/main" id="{3EABA959-4BA4-4C5B-8296-6A5C57172DA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8" name="Text Box 6">
            <a:extLst>
              <a:ext uri="{FF2B5EF4-FFF2-40B4-BE49-F238E27FC236}">
                <a16:creationId xmlns:a16="http://schemas.microsoft.com/office/drawing/2014/main" id="{C6F665FB-9E32-4C74-AAC5-7E3FB32ADBD5}"/>
              </a:ext>
            </a:extLst>
          </p:cNvPr>
          <p:cNvSpPr txBox="1">
            <a:spLocks noChangeArrowheads="1"/>
          </p:cNvSpPr>
          <p:nvPr/>
        </p:nvSpPr>
        <p:spPr bwMode="auto">
          <a:xfrm>
            <a:off x="231775" y="1277938"/>
            <a:ext cx="86074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p:txBody>
      </p:sp>
      <p:sp>
        <p:nvSpPr>
          <p:cNvPr id="13319" name="Rectangle 11">
            <a:extLst>
              <a:ext uri="{FF2B5EF4-FFF2-40B4-BE49-F238E27FC236}">
                <a16:creationId xmlns:a16="http://schemas.microsoft.com/office/drawing/2014/main" id="{B77C9675-B439-42B2-994A-F3E5DFF5FCE0}"/>
              </a:ext>
            </a:extLst>
          </p:cNvPr>
          <p:cNvSpPr>
            <a:spLocks noChangeArrowheads="1"/>
          </p:cNvSpPr>
          <p:nvPr/>
        </p:nvSpPr>
        <p:spPr bwMode="auto">
          <a:xfrm>
            <a:off x="39688" y="5387975"/>
            <a:ext cx="5722937" cy="9207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lnSpc>
                <a:spcPct val="90000"/>
              </a:lnSpc>
              <a:buFont typeface="Monotype Sorts"/>
              <a:buNone/>
            </a:pPr>
            <a:r>
              <a:rPr lang="en-US" altLang="en-US" sz="2000"/>
              <a:t>IMPORTANT NOTE: If you cannot run the buttons, see </a:t>
            </a:r>
            <a:r>
              <a:rPr lang="en-US" altLang="en-US" sz="2000">
                <a:hlinkClick r:id="rId4"/>
              </a:rPr>
              <a:t>liveexample.pearsoncmg.com/slide/javaslidenote.doc</a:t>
            </a:r>
            <a:r>
              <a:rPr lang="en-US" altLang="en-US" sz="2000"/>
              <a:t>.</a:t>
            </a:r>
          </a:p>
        </p:txBody>
      </p:sp>
      <p:sp>
        <p:nvSpPr>
          <p:cNvPr id="13320" name="Rectangle 10">
            <a:hlinkClick r:id="rId5"/>
            <a:extLst>
              <a:ext uri="{FF2B5EF4-FFF2-40B4-BE49-F238E27FC236}">
                <a16:creationId xmlns:a16="http://schemas.microsoft.com/office/drawing/2014/main" id="{D2715CC5-666E-437C-98B8-9EBDA1DF082A}"/>
              </a:ext>
            </a:extLst>
          </p:cNvPr>
          <p:cNvSpPr>
            <a:spLocks noChangeArrowheads="1"/>
          </p:cNvSpPr>
          <p:nvPr/>
        </p:nvSpPr>
        <p:spPr bwMode="auto">
          <a:xfrm>
            <a:off x="5800725" y="5927725"/>
            <a:ext cx="2008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AdditionQuiz</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799" y="1657349"/>
            <a:ext cx="7995535" cy="4741863"/>
          </a:xfrm>
        </p:spPr>
        <p:txBody>
          <a:bodyPr>
            <a:noAutofit/>
          </a:bodyPr>
          <a:lstStyle/>
          <a:p>
            <a:r>
              <a:rPr lang="en-US" sz="1800" noProof="1">
                <a:latin typeface="Calibri" panose="020F0502020204030204" pitchFamily="34" charset="0"/>
                <a:cs typeface="Calibri" panose="020F0502020204030204" pitchFamily="34" charset="0"/>
              </a:rPr>
              <a:t>Suppose, when you run the following program, you enter the input 2 3 6 from the console. What is the output?</a:t>
            </a:r>
            <a:br>
              <a:rPr lang="en-US" sz="1800" noProof="1">
                <a:latin typeface="Calibri" panose="020F0502020204030204" pitchFamily="34" charset="0"/>
                <a:cs typeface="Calibri" panose="020F0502020204030204" pitchFamily="34" charset="0"/>
              </a:rPr>
            </a:br>
            <a:br>
              <a:rPr lang="en-US" sz="600" noProof="1">
                <a:latin typeface="Calibri" panose="020F0502020204030204" pitchFamily="34" charset="0"/>
                <a:cs typeface="Calibri" panose="020F0502020204030204" pitchFamily="34" charset="0"/>
              </a:rPr>
            </a:br>
            <a:r>
              <a:rPr lang="en-US" sz="1300" noProof="1">
                <a:latin typeface="Consolas" panose="020B0609020204030204" pitchFamily="49" charset="0"/>
                <a:cs typeface="Calibri" panose="020F0502020204030204" pitchFamily="34" charset="0"/>
              </a:rPr>
              <a:t>public class Test {</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public static void main(String[] args) {</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java.util.Scanner input = new java.util.Scanner(System.in);</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double x = input.nextDouble();</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double y = input.nextDouble();</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double z = input.nextDouble();</a:t>
            </a:r>
            <a:br>
              <a:rPr lang="en-US" sz="1300" noProof="1">
                <a:latin typeface="Consolas" panose="020B0609020204030204" pitchFamily="49" charset="0"/>
                <a:cs typeface="Calibri" panose="020F0502020204030204" pitchFamily="34" charset="0"/>
              </a:rPr>
            </a:br>
            <a:br>
              <a:rPr lang="en-US" sz="7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System.out.println("(x &lt; y &amp;&amp; y &lt; z) is " + (x &lt; y &amp;&amp; y &lt; z));</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System.out.println("(x &lt; y || y &lt; z) is " + (x &lt; y || y &lt; z));</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System.out.println("!(x &lt; y) is " + !(x &lt; y));</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System.out.println("(x + y &lt; z) is " + (x + y &lt; z));</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System.out.println("(x + y &gt; z) is " + (x + y &gt; z));</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  }</a:t>
            </a:r>
            <a:br>
              <a:rPr lang="en-US" sz="1300" noProof="1">
                <a:latin typeface="Consolas" panose="020B0609020204030204" pitchFamily="49" charset="0"/>
                <a:cs typeface="Calibri" panose="020F0502020204030204" pitchFamily="34" charset="0"/>
              </a:rPr>
            </a:br>
            <a:r>
              <a:rPr lang="en-US" sz="1300" noProof="1">
                <a:latin typeface="Consolas" panose="020B0609020204030204" pitchFamily="49" charset="0"/>
                <a:cs typeface="Calibri" panose="020F0502020204030204" pitchFamily="34" charset="0"/>
              </a:rPr>
              <a:t>}</a:t>
            </a:r>
          </a:p>
          <a:p>
            <a:pPr marL="0" indent="0">
              <a:buNone/>
            </a:pPr>
            <a:r>
              <a:rPr lang="en-US" sz="1800" b="1" noProof="1">
                <a:solidFill>
                  <a:srgbClr val="92D050"/>
                </a:solidFill>
                <a:latin typeface="Calibri" panose="020F0502020204030204" pitchFamily="34" charset="0"/>
                <a:cs typeface="Calibri" panose="020F0502020204030204" pitchFamily="34" charset="0"/>
              </a:rPr>
              <a:t>      &lt;--- ANSWER ---&gt;</a:t>
            </a:r>
          </a:p>
          <a:p>
            <a:r>
              <a:rPr lang="en-US" sz="1300" noProof="1">
                <a:solidFill>
                  <a:srgbClr val="0070C0"/>
                </a:solidFill>
                <a:latin typeface="Consolas" panose="020B0609020204030204" pitchFamily="49" charset="0"/>
                <a:cs typeface="Calibri" panose="020F0502020204030204" pitchFamily="34" charset="0"/>
              </a:rPr>
              <a:t>(x &lt; y &amp;&amp; y &lt; z) is true</a:t>
            </a:r>
            <a:br>
              <a:rPr lang="en-US" sz="1300" noProof="1">
                <a:solidFill>
                  <a:srgbClr val="0070C0"/>
                </a:solidFill>
                <a:latin typeface="Consolas" panose="020B0609020204030204" pitchFamily="49" charset="0"/>
                <a:cs typeface="Calibri" panose="020F0502020204030204" pitchFamily="34" charset="0"/>
              </a:rPr>
            </a:br>
            <a:r>
              <a:rPr lang="en-US" sz="1300" noProof="1">
                <a:solidFill>
                  <a:srgbClr val="0070C0"/>
                </a:solidFill>
                <a:latin typeface="Consolas" panose="020B0609020204030204" pitchFamily="49" charset="0"/>
                <a:cs typeface="Calibri" panose="020F0502020204030204" pitchFamily="34" charset="0"/>
              </a:rPr>
              <a:t>(x &lt; y || y &lt; z) is true</a:t>
            </a:r>
            <a:br>
              <a:rPr lang="en-US" sz="1300" noProof="1">
                <a:solidFill>
                  <a:srgbClr val="0070C0"/>
                </a:solidFill>
                <a:latin typeface="Consolas" panose="020B0609020204030204" pitchFamily="49" charset="0"/>
                <a:cs typeface="Calibri" panose="020F0502020204030204" pitchFamily="34" charset="0"/>
              </a:rPr>
            </a:br>
            <a:r>
              <a:rPr lang="en-US" sz="1300" noProof="1">
                <a:solidFill>
                  <a:srgbClr val="0070C0"/>
                </a:solidFill>
                <a:latin typeface="Consolas" panose="020B0609020204030204" pitchFamily="49" charset="0"/>
                <a:cs typeface="Calibri" panose="020F0502020204030204" pitchFamily="34" charset="0"/>
              </a:rPr>
              <a:t>!(x &lt; y) is false</a:t>
            </a:r>
            <a:br>
              <a:rPr lang="en-US" sz="1300" noProof="1">
                <a:solidFill>
                  <a:srgbClr val="0070C0"/>
                </a:solidFill>
                <a:latin typeface="Consolas" panose="020B0609020204030204" pitchFamily="49" charset="0"/>
                <a:cs typeface="Calibri" panose="020F0502020204030204" pitchFamily="34" charset="0"/>
              </a:rPr>
            </a:br>
            <a:r>
              <a:rPr lang="en-US" sz="1300" noProof="1">
                <a:solidFill>
                  <a:srgbClr val="0070C0"/>
                </a:solidFill>
                <a:latin typeface="Consolas" panose="020B0609020204030204" pitchFamily="49" charset="0"/>
                <a:cs typeface="Calibri" panose="020F0502020204030204" pitchFamily="34" charset="0"/>
              </a:rPr>
              <a:t>(x + y &lt; z) is true</a:t>
            </a:r>
            <a:br>
              <a:rPr lang="en-US" sz="1300" noProof="1">
                <a:solidFill>
                  <a:srgbClr val="0070C0"/>
                </a:solidFill>
                <a:latin typeface="Consolas" panose="020B0609020204030204" pitchFamily="49" charset="0"/>
                <a:cs typeface="Calibri" panose="020F0502020204030204" pitchFamily="34" charset="0"/>
              </a:rPr>
            </a:br>
            <a:r>
              <a:rPr lang="en-US" sz="1300" noProof="1">
                <a:solidFill>
                  <a:srgbClr val="0070C0"/>
                </a:solidFill>
                <a:latin typeface="Consolas" panose="020B0609020204030204" pitchFamily="49" charset="0"/>
                <a:cs typeface="Calibri" panose="020F0502020204030204" pitchFamily="34" charset="0"/>
              </a:rPr>
              <a:t>(x + y &gt; z) is false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1232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Write a Boolean expression that evaluates to true if age is greater than 13 and less than 18.</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 Boolean expression that evaluates to true if weight is greater than 50 pounds or height is greater than 60 inches.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 Boolean expression that evaluates to true if weight is greater than 50 pounds and height is greater than 60 inches.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Write a Boolean expression that evaluates to true if either weight is greater than 50 pounds or height is greater than 60 inches, but not both.</a:t>
            </a:r>
            <a:br>
              <a:rPr lang="tr-TR" sz="2000" dirty="0">
                <a:latin typeface="Calibri" panose="020F0502020204030204" pitchFamily="34" charset="0"/>
                <a:cs typeface="Calibri" panose="020F0502020204030204" pitchFamily="34" charset="0"/>
              </a:rPr>
            </a:br>
            <a:endParaRPr lang="tr-TR" sz="1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err="1">
                <a:solidFill>
                  <a:srgbClr val="0070C0"/>
                </a:solidFill>
                <a:latin typeface="Consolas" panose="020B0609020204030204" pitchFamily="49" charset="0"/>
                <a:cs typeface="Calibri" panose="020F0502020204030204" pitchFamily="34" charset="0"/>
              </a:rPr>
              <a:t>age</a:t>
            </a:r>
            <a:r>
              <a:rPr lang="tr-TR" sz="1600" dirty="0">
                <a:solidFill>
                  <a:srgbClr val="0070C0"/>
                </a:solidFill>
                <a:latin typeface="Consolas" panose="020B0609020204030204" pitchFamily="49" charset="0"/>
                <a:cs typeface="Calibri" panose="020F0502020204030204" pitchFamily="34" charset="0"/>
              </a:rPr>
              <a:t> &gt; 13 &amp;&amp; </a:t>
            </a:r>
            <a:r>
              <a:rPr lang="tr-TR" sz="1600" dirty="0" err="1">
                <a:solidFill>
                  <a:srgbClr val="0070C0"/>
                </a:solidFill>
                <a:latin typeface="Consolas" panose="020B0609020204030204" pitchFamily="49" charset="0"/>
                <a:cs typeface="Calibri" panose="020F0502020204030204" pitchFamily="34" charset="0"/>
              </a:rPr>
              <a:t>age</a:t>
            </a:r>
            <a:r>
              <a:rPr lang="tr-TR" sz="1600" dirty="0">
                <a:solidFill>
                  <a:srgbClr val="0070C0"/>
                </a:solidFill>
                <a:latin typeface="Consolas" panose="020B0609020204030204" pitchFamily="49" charset="0"/>
                <a:cs typeface="Calibri" panose="020F0502020204030204" pitchFamily="34" charset="0"/>
              </a:rPr>
              <a:t> &lt; 18</a:t>
            </a:r>
          </a:p>
          <a:p>
            <a:r>
              <a:rPr lang="tr-TR" sz="1600" dirty="0" err="1">
                <a:solidFill>
                  <a:srgbClr val="0070C0"/>
                </a:solidFill>
                <a:latin typeface="Consolas" panose="020B0609020204030204" pitchFamily="49" charset="0"/>
                <a:cs typeface="Calibri" panose="020F0502020204030204" pitchFamily="34" charset="0"/>
              </a:rPr>
              <a:t>weight</a:t>
            </a:r>
            <a:r>
              <a:rPr lang="tr-TR" sz="1600" dirty="0">
                <a:solidFill>
                  <a:srgbClr val="0070C0"/>
                </a:solidFill>
                <a:latin typeface="Consolas" panose="020B0609020204030204" pitchFamily="49" charset="0"/>
                <a:cs typeface="Calibri" panose="020F0502020204030204" pitchFamily="34" charset="0"/>
              </a:rPr>
              <a:t> &gt; 50 || </a:t>
            </a:r>
            <a:r>
              <a:rPr lang="tr-TR" sz="1600" dirty="0" err="1">
                <a:solidFill>
                  <a:srgbClr val="0070C0"/>
                </a:solidFill>
                <a:latin typeface="Consolas" panose="020B0609020204030204" pitchFamily="49" charset="0"/>
                <a:cs typeface="Calibri" panose="020F0502020204030204" pitchFamily="34" charset="0"/>
              </a:rPr>
              <a:t>height</a:t>
            </a:r>
            <a:r>
              <a:rPr lang="tr-TR" sz="1600" dirty="0">
                <a:solidFill>
                  <a:srgbClr val="0070C0"/>
                </a:solidFill>
                <a:latin typeface="Consolas" panose="020B0609020204030204" pitchFamily="49" charset="0"/>
                <a:cs typeface="Calibri" panose="020F0502020204030204" pitchFamily="34" charset="0"/>
              </a:rPr>
              <a:t> &gt; 60</a:t>
            </a:r>
          </a:p>
          <a:p>
            <a:r>
              <a:rPr lang="tr-TR" sz="1600" dirty="0" err="1">
                <a:solidFill>
                  <a:srgbClr val="0070C0"/>
                </a:solidFill>
                <a:latin typeface="Consolas" panose="020B0609020204030204" pitchFamily="49" charset="0"/>
                <a:cs typeface="Calibri" panose="020F0502020204030204" pitchFamily="34" charset="0"/>
              </a:rPr>
              <a:t>weight</a:t>
            </a:r>
            <a:r>
              <a:rPr lang="tr-TR" sz="1600" dirty="0">
                <a:solidFill>
                  <a:srgbClr val="0070C0"/>
                </a:solidFill>
                <a:latin typeface="Consolas" panose="020B0609020204030204" pitchFamily="49" charset="0"/>
                <a:cs typeface="Calibri" panose="020F0502020204030204" pitchFamily="34" charset="0"/>
              </a:rPr>
              <a:t> &gt; 50 &amp;&amp; </a:t>
            </a:r>
            <a:r>
              <a:rPr lang="tr-TR" sz="1600" dirty="0" err="1">
                <a:solidFill>
                  <a:srgbClr val="0070C0"/>
                </a:solidFill>
                <a:latin typeface="Consolas" panose="020B0609020204030204" pitchFamily="49" charset="0"/>
                <a:cs typeface="Calibri" panose="020F0502020204030204" pitchFamily="34" charset="0"/>
              </a:rPr>
              <a:t>height</a:t>
            </a:r>
            <a:r>
              <a:rPr lang="tr-TR" sz="1600" dirty="0">
                <a:solidFill>
                  <a:srgbClr val="0070C0"/>
                </a:solidFill>
                <a:latin typeface="Consolas" panose="020B0609020204030204" pitchFamily="49" charset="0"/>
                <a:cs typeface="Calibri" panose="020F0502020204030204" pitchFamily="34" charset="0"/>
              </a:rPr>
              <a:t> &gt; 60</a:t>
            </a:r>
          </a:p>
          <a:p>
            <a:r>
              <a:rPr lang="tr-TR" sz="1600" dirty="0" err="1">
                <a:solidFill>
                  <a:srgbClr val="0070C0"/>
                </a:solidFill>
                <a:latin typeface="Consolas" panose="020B0609020204030204" pitchFamily="49" charset="0"/>
                <a:cs typeface="Calibri" panose="020F0502020204030204" pitchFamily="34" charset="0"/>
              </a:rPr>
              <a:t>weight</a:t>
            </a:r>
            <a:r>
              <a:rPr lang="tr-TR" sz="1600" dirty="0">
                <a:solidFill>
                  <a:srgbClr val="0070C0"/>
                </a:solidFill>
                <a:latin typeface="Consolas" panose="020B0609020204030204" pitchFamily="49" charset="0"/>
                <a:cs typeface="Calibri" panose="020F0502020204030204" pitchFamily="34" charset="0"/>
              </a:rPr>
              <a:t> &gt; 50 ^ </a:t>
            </a:r>
            <a:r>
              <a:rPr lang="tr-TR" sz="1600" dirty="0" err="1">
                <a:solidFill>
                  <a:srgbClr val="0070C0"/>
                </a:solidFill>
                <a:latin typeface="Consolas" panose="020B0609020204030204" pitchFamily="49" charset="0"/>
                <a:cs typeface="Calibri" panose="020F0502020204030204" pitchFamily="34" charset="0"/>
              </a:rPr>
              <a:t>height</a:t>
            </a:r>
            <a:r>
              <a:rPr lang="tr-TR" sz="1600" dirty="0">
                <a:solidFill>
                  <a:srgbClr val="0070C0"/>
                </a:solidFill>
                <a:latin typeface="Consolas" panose="020B0609020204030204" pitchFamily="49" charset="0"/>
                <a:cs typeface="Calibri" panose="020F0502020204030204" pitchFamily="34" charset="0"/>
              </a:rPr>
              <a:t> &gt; 60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2392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15064B4E-E762-479C-9BB0-6C99FE60C0F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07368C-B070-42E2-9236-AD1576A257A3}" type="slidenum">
              <a:rPr lang="en-US" altLang="en-US" sz="1400"/>
              <a:pPr>
                <a:spcBef>
                  <a:spcPct val="0"/>
                </a:spcBef>
                <a:buClrTx/>
                <a:buSzTx/>
                <a:buFontTx/>
                <a:buNone/>
              </a:pPr>
              <a:t>62</a:t>
            </a:fld>
            <a:endParaRPr lang="en-US" altLang="en-US" sz="1400"/>
          </a:p>
        </p:txBody>
      </p:sp>
      <p:sp>
        <p:nvSpPr>
          <p:cNvPr id="76803" name="Rectangle 2">
            <a:extLst>
              <a:ext uri="{FF2B5EF4-FFF2-40B4-BE49-F238E27FC236}">
                <a16:creationId xmlns:a16="http://schemas.microsoft.com/office/drawing/2014/main" id="{B490DBB7-57EE-4DAF-9477-58644FBF3E66}"/>
              </a:ext>
            </a:extLst>
          </p:cNvPr>
          <p:cNvSpPr>
            <a:spLocks noGrp="1" noChangeArrowheads="1"/>
          </p:cNvSpPr>
          <p:nvPr>
            <p:ph type="title"/>
          </p:nvPr>
        </p:nvSpPr>
        <p:spPr>
          <a:xfrm>
            <a:off x="304800" y="304800"/>
            <a:ext cx="8458200" cy="838200"/>
          </a:xfrm>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76804" name="Text Box 5">
            <a:extLst>
              <a:ext uri="{FF2B5EF4-FFF2-40B4-BE49-F238E27FC236}">
                <a16:creationId xmlns:a16="http://schemas.microsoft.com/office/drawing/2014/main" id="{0763A903-556C-485A-AC4A-F5716057FD46}"/>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6805" name="Text Box 6">
            <a:extLst>
              <a:ext uri="{FF2B5EF4-FFF2-40B4-BE49-F238E27FC236}">
                <a16:creationId xmlns:a16="http://schemas.microsoft.com/office/drawing/2014/main" id="{FA797451-C084-4705-A3AE-AA0A0EB2D474}"/>
              </a:ext>
            </a:extLst>
          </p:cNvPr>
          <p:cNvSpPr txBox="1">
            <a:spLocks noChangeArrowheads="1"/>
          </p:cNvSpPr>
          <p:nvPr/>
        </p:nvSpPr>
        <p:spPr bwMode="auto">
          <a:xfrm>
            <a:off x="152400" y="1355130"/>
            <a:ext cx="8991600"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t>This program </a:t>
            </a:r>
            <a:r>
              <a:rPr lang="en-US" altLang="en-US" dirty="0">
                <a:cs typeface="Times New Roman" panose="02020603050405020304" pitchFamily="18" charset="0"/>
              </a:rPr>
              <a:t>first prompts the user to enter a year as an </a:t>
            </a:r>
            <a:r>
              <a:rPr lang="en-US" altLang="en-US" u="sng" dirty="0">
                <a:cs typeface="Times New Roman" panose="02020603050405020304" pitchFamily="18" charset="0"/>
              </a:rPr>
              <a:t>int</a:t>
            </a:r>
            <a:r>
              <a:rPr lang="en-US" altLang="en-US" dirty="0">
                <a:cs typeface="Times New Roman" panose="02020603050405020304" pitchFamily="18" charset="0"/>
              </a:rPr>
              <a:t> value and checks if it is a leap year.</a:t>
            </a:r>
            <a:br>
              <a:rPr lang="tr-TR" altLang="en-US" dirty="0">
                <a:cs typeface="Times New Roman" panose="02020603050405020304" pitchFamily="18" charset="0"/>
              </a:rPr>
            </a:br>
            <a:endParaRPr lang="en-US" altLang="en-US" sz="300"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A year is a leap year if it </a:t>
            </a:r>
            <a:r>
              <a:rPr lang="en-US" altLang="en-US" dirty="0">
                <a:solidFill>
                  <a:srgbClr val="FF5050"/>
                </a:solidFill>
                <a:cs typeface="Times New Roman" panose="02020603050405020304" pitchFamily="18" charset="0"/>
              </a:rPr>
              <a:t>is divisible by 4</a:t>
            </a:r>
            <a:r>
              <a:rPr lang="en-US" altLang="en-US" dirty="0">
                <a:cs typeface="Times New Roman" panose="02020603050405020304" pitchFamily="18" charset="0"/>
              </a:rPr>
              <a:t> but </a:t>
            </a:r>
            <a:r>
              <a:rPr lang="en-US" altLang="en-US" dirty="0">
                <a:solidFill>
                  <a:schemeClr val="accent1"/>
                </a:solidFill>
                <a:cs typeface="Times New Roman" panose="02020603050405020304" pitchFamily="18" charset="0"/>
              </a:rPr>
              <a:t>not by 100</a:t>
            </a:r>
            <a:r>
              <a:rPr lang="en-US" altLang="en-US" dirty="0">
                <a:cs typeface="Times New Roman" panose="02020603050405020304" pitchFamily="18" charset="0"/>
              </a:rPr>
              <a:t>, or it is </a:t>
            </a:r>
            <a:r>
              <a:rPr lang="en-US" altLang="en-US" dirty="0">
                <a:solidFill>
                  <a:schemeClr val="tx2"/>
                </a:solidFill>
                <a:cs typeface="Times New Roman" panose="02020603050405020304" pitchFamily="18" charset="0"/>
              </a:rPr>
              <a:t>divisible by 400</a:t>
            </a:r>
            <a:r>
              <a:rPr lang="en-US" altLang="en-US" dirty="0">
                <a:cs typeface="Times New Roman" panose="02020603050405020304" pitchFamily="18" charset="0"/>
              </a:rPr>
              <a:t>.</a:t>
            </a:r>
            <a:br>
              <a:rPr lang="tr-TR" altLang="en-US" dirty="0">
                <a:cs typeface="Times New Roman" panose="02020603050405020304" pitchFamily="18" charset="0"/>
              </a:rPr>
            </a:br>
            <a:endParaRPr lang="en-US" altLang="en-US" sz="200"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 </a:t>
            </a:r>
            <a:r>
              <a:rPr lang="en-US" altLang="en-US" sz="2800" dirty="0">
                <a:cs typeface="Times New Roman" panose="02020603050405020304" pitchFamily="18" charset="0"/>
              </a:rPr>
              <a:t>(</a:t>
            </a:r>
            <a:r>
              <a:rPr lang="en-US" altLang="en-US" sz="2800" dirty="0">
                <a:solidFill>
                  <a:srgbClr val="FF5050"/>
                </a:solidFill>
                <a:cs typeface="Times New Roman" panose="02020603050405020304" pitchFamily="18" charset="0"/>
              </a:rPr>
              <a:t>year % 4 == 0</a:t>
            </a:r>
            <a:r>
              <a:rPr lang="en-US" altLang="en-US" sz="2800" dirty="0">
                <a:cs typeface="Times New Roman" panose="02020603050405020304" pitchFamily="18" charset="0"/>
              </a:rPr>
              <a:t> &amp;&amp; </a:t>
            </a:r>
            <a:r>
              <a:rPr lang="en-US" altLang="en-US" sz="2800" dirty="0">
                <a:solidFill>
                  <a:schemeClr val="accent1"/>
                </a:solidFill>
                <a:cs typeface="Times New Roman" panose="02020603050405020304" pitchFamily="18" charset="0"/>
              </a:rPr>
              <a:t>year % 100 != 0</a:t>
            </a:r>
            <a:r>
              <a:rPr lang="en-US" altLang="en-US" sz="2800" dirty="0">
                <a:cs typeface="Times New Roman" panose="02020603050405020304" pitchFamily="18" charset="0"/>
              </a:rPr>
              <a:t>) || (</a:t>
            </a:r>
            <a:r>
              <a:rPr lang="en-US" altLang="en-US" sz="2800" dirty="0">
                <a:solidFill>
                  <a:schemeClr val="tx2"/>
                </a:solidFill>
                <a:cs typeface="Times New Roman" panose="02020603050405020304" pitchFamily="18" charset="0"/>
              </a:rPr>
              <a:t>year % 400 == 0</a:t>
            </a:r>
            <a:r>
              <a:rPr lang="en-US" altLang="en-US" sz="2800" dirty="0">
                <a:cs typeface="Times New Roman" panose="02020603050405020304" pitchFamily="18" charset="0"/>
              </a:rPr>
              <a:t>)</a:t>
            </a:r>
            <a:endParaRPr lang="en-US" altLang="en-US" sz="2800" dirty="0"/>
          </a:p>
        </p:txBody>
      </p:sp>
      <p:sp>
        <p:nvSpPr>
          <p:cNvPr id="76806" name="Rectangle 8">
            <a:hlinkClick r:id="rId3"/>
            <a:extLst>
              <a:ext uri="{FF2B5EF4-FFF2-40B4-BE49-F238E27FC236}">
                <a16:creationId xmlns:a16="http://schemas.microsoft.com/office/drawing/2014/main" id="{D68DA502-7DAF-40E2-ADEC-C000CAC5DA3C}"/>
              </a:ext>
            </a:extLst>
          </p:cNvPr>
          <p:cNvSpPr>
            <a:spLocks noChangeArrowheads="1"/>
          </p:cNvSpPr>
          <p:nvPr/>
        </p:nvSpPr>
        <p:spPr bwMode="auto">
          <a:xfrm>
            <a:off x="5943600" y="5426075"/>
            <a:ext cx="14414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LeapYear</a:t>
            </a:r>
          </a:p>
        </p:txBody>
      </p:sp>
      <p:sp>
        <p:nvSpPr>
          <p:cNvPr id="76807" name="AutoShape 10">
            <a:hlinkClick r:id="rId4" action="ppaction://program" highlightClick="1"/>
            <a:extLst>
              <a:ext uri="{FF2B5EF4-FFF2-40B4-BE49-F238E27FC236}">
                <a16:creationId xmlns:a16="http://schemas.microsoft.com/office/drawing/2014/main" id="{9B033A3A-D6BC-481A-8B25-E9C0C26A0043}"/>
              </a:ext>
            </a:extLst>
          </p:cNvPr>
          <p:cNvSpPr>
            <a:spLocks noChangeArrowheads="1"/>
          </p:cNvSpPr>
          <p:nvPr/>
        </p:nvSpPr>
        <p:spPr bwMode="auto">
          <a:xfrm>
            <a:off x="7529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many days in the February of a leap year?</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Which of the following is a leap year? 500, 1000, 2000, 2016, and 2020?</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29 days.</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500, 1000 are not leap years. 2000, 2016, and 2020 are leap years.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6366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F15C6E6D-1412-407F-9374-9F00BE39090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E0A151-1FB1-45B0-91F6-5059479B84BC}" type="slidenum">
              <a:rPr lang="en-US" altLang="en-US" sz="1400"/>
              <a:pPr>
                <a:spcBef>
                  <a:spcPct val="0"/>
                </a:spcBef>
                <a:buClrTx/>
                <a:buSzTx/>
                <a:buFontTx/>
                <a:buNone/>
              </a:pPr>
              <a:t>64</a:t>
            </a:fld>
            <a:endParaRPr lang="en-US" altLang="en-US" sz="1400"/>
          </a:p>
        </p:txBody>
      </p:sp>
      <p:sp>
        <p:nvSpPr>
          <p:cNvPr id="78851" name="Rectangle 2">
            <a:extLst>
              <a:ext uri="{FF2B5EF4-FFF2-40B4-BE49-F238E27FC236}">
                <a16:creationId xmlns:a16="http://schemas.microsoft.com/office/drawing/2014/main" id="{2F744662-8DE8-488E-874A-C0D91AFC7A25}"/>
              </a:ext>
            </a:extLst>
          </p:cNvPr>
          <p:cNvSpPr>
            <a:spLocks noGrp="1" noChangeArrowheads="1"/>
          </p:cNvSpPr>
          <p:nvPr>
            <p:ph type="title"/>
          </p:nvPr>
        </p:nvSpPr>
        <p:spPr>
          <a:xfrm>
            <a:off x="193675" y="241300"/>
            <a:ext cx="8640763" cy="460375"/>
          </a:xfrm>
        </p:spPr>
        <p:txBody>
          <a:bodyPr/>
          <a:lstStyle/>
          <a:p>
            <a:r>
              <a:rPr lang="en-US" altLang="en-US" sz="3600"/>
              <a:t>Problem: Lottery</a:t>
            </a:r>
            <a:r>
              <a:rPr lang="en-US" altLang="en-US"/>
              <a:t> </a:t>
            </a:r>
          </a:p>
        </p:txBody>
      </p:sp>
      <p:sp>
        <p:nvSpPr>
          <p:cNvPr id="78852" name="Rectangle 3">
            <a:extLst>
              <a:ext uri="{FF2B5EF4-FFF2-40B4-BE49-F238E27FC236}">
                <a16:creationId xmlns:a16="http://schemas.microsoft.com/office/drawing/2014/main" id="{41E08C33-5E34-4DA6-A5A0-2309070FE437}"/>
              </a:ext>
            </a:extLst>
          </p:cNvPr>
          <p:cNvSpPr>
            <a:spLocks noGrp="1" noChangeArrowheads="1"/>
          </p:cNvSpPr>
          <p:nvPr>
            <p:ph type="body" idx="1"/>
          </p:nvPr>
        </p:nvSpPr>
        <p:spPr>
          <a:xfrm>
            <a:off x="193675" y="855663"/>
            <a:ext cx="8683625" cy="1690687"/>
          </a:xfrm>
        </p:spPr>
        <p:txBody>
          <a:bodyPr/>
          <a:lstStyle/>
          <a:p>
            <a:pPr marL="0" indent="0">
              <a:buFont typeface="Monotype Sorts"/>
              <a:buNone/>
            </a:pPr>
            <a:r>
              <a:rPr lang="en-US" altLang="en-US" sz="2800"/>
              <a:t>Write a program that randomly generates a lottery of a two-digit number, prompts the user to enter a two-digit number, and determines whether the user wins according to the following rule:</a:t>
            </a:r>
          </a:p>
        </p:txBody>
      </p:sp>
      <p:sp>
        <p:nvSpPr>
          <p:cNvPr id="78853" name="Text Box 6">
            <a:extLst>
              <a:ext uri="{FF2B5EF4-FFF2-40B4-BE49-F238E27FC236}">
                <a16:creationId xmlns:a16="http://schemas.microsoft.com/office/drawing/2014/main" id="{28AE42B2-0E81-49F6-8002-41D6880D3D56}"/>
              </a:ext>
            </a:extLst>
          </p:cNvPr>
          <p:cNvSpPr txBox="1">
            <a:spLocks noChangeArrowheads="1"/>
          </p:cNvSpPr>
          <p:nvPr/>
        </p:nvSpPr>
        <p:spPr bwMode="auto">
          <a:xfrm>
            <a:off x="231775" y="2698750"/>
            <a:ext cx="8372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Char char="•"/>
            </a:pPr>
            <a:r>
              <a:rPr lang="en-US" altLang="en-US" sz="2800"/>
              <a:t>If the user input matches the lottery in exact order, the award is $10,000.</a:t>
            </a:r>
          </a:p>
          <a:p>
            <a:pPr>
              <a:spcBef>
                <a:spcPct val="0"/>
              </a:spcBef>
              <a:buClrTx/>
              <a:buSzTx/>
              <a:buFontTx/>
              <a:buChar char="•"/>
            </a:pPr>
            <a:r>
              <a:rPr lang="en-US" altLang="en-US" sz="2800"/>
              <a:t>If the user input matches the lottery, the award is $3,000.</a:t>
            </a:r>
          </a:p>
          <a:p>
            <a:pPr>
              <a:spcBef>
                <a:spcPct val="0"/>
              </a:spcBef>
              <a:buClrTx/>
              <a:buSzTx/>
              <a:buFontTx/>
              <a:buChar char="•"/>
            </a:pPr>
            <a:r>
              <a:rPr lang="en-US" altLang="en-US" sz="2800"/>
              <a:t>If one digit in the user input matches a digit in the lottery, the award is $1,000.</a:t>
            </a:r>
          </a:p>
        </p:txBody>
      </p:sp>
      <p:sp>
        <p:nvSpPr>
          <p:cNvPr id="78854" name="Rectangle 8">
            <a:hlinkClick r:id="rId3"/>
            <a:extLst>
              <a:ext uri="{FF2B5EF4-FFF2-40B4-BE49-F238E27FC236}">
                <a16:creationId xmlns:a16="http://schemas.microsoft.com/office/drawing/2014/main" id="{4545AA93-435C-4249-8EFE-C99F080F5959}"/>
              </a:ext>
            </a:extLst>
          </p:cNvPr>
          <p:cNvSpPr>
            <a:spLocks noChangeArrowheads="1"/>
          </p:cNvSpPr>
          <p:nvPr/>
        </p:nvSpPr>
        <p:spPr bwMode="auto">
          <a:xfrm>
            <a:off x="5954713" y="5765800"/>
            <a:ext cx="14303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Lottery</a:t>
            </a:r>
          </a:p>
        </p:txBody>
      </p:sp>
      <p:sp>
        <p:nvSpPr>
          <p:cNvPr id="78855" name="AutoShape 10">
            <a:hlinkClick r:id="rId4" action="ppaction://program" highlightClick="1"/>
            <a:extLst>
              <a:ext uri="{FF2B5EF4-FFF2-40B4-BE49-F238E27FC236}">
                <a16:creationId xmlns:a16="http://schemas.microsoft.com/office/drawing/2014/main" id="{A1BDAAC6-A94E-483F-B063-E7B802112B92}"/>
              </a:ext>
            </a:extLst>
          </p:cNvPr>
          <p:cNvSpPr>
            <a:spLocks noChangeArrowheads="1"/>
          </p:cNvSpPr>
          <p:nvPr/>
        </p:nvSpPr>
        <p:spPr bwMode="auto">
          <a:xfrm>
            <a:off x="7529513" y="576580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happens if you enter an integer as </a:t>
            </a:r>
            <a:r>
              <a:rPr lang="en-US" sz="1800" dirty="0">
                <a:latin typeface="Consolas" panose="020B0609020204030204" pitchFamily="49" charset="0"/>
                <a:cs typeface="Calibri" panose="020F0502020204030204" pitchFamily="34" charset="0"/>
              </a:rPr>
              <a:t>05</a:t>
            </a:r>
            <a:r>
              <a:rPr lang="en-US"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It will be the same as entering 5.</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9736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F98BA320-9F95-4666-8D77-4A94B33C143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C967CC-EA0D-4254-947A-5006E4385DE8}" type="slidenum">
              <a:rPr lang="en-US" altLang="en-US" sz="1400"/>
              <a:pPr>
                <a:spcBef>
                  <a:spcPct val="0"/>
                </a:spcBef>
                <a:buClrTx/>
                <a:buSzTx/>
                <a:buFontTx/>
                <a:buNone/>
              </a:pPr>
              <a:t>66</a:t>
            </a:fld>
            <a:endParaRPr lang="en-US" altLang="en-US" sz="1400"/>
          </a:p>
        </p:txBody>
      </p:sp>
      <p:sp>
        <p:nvSpPr>
          <p:cNvPr id="80899" name="Rectangle 2">
            <a:extLst>
              <a:ext uri="{FF2B5EF4-FFF2-40B4-BE49-F238E27FC236}">
                <a16:creationId xmlns:a16="http://schemas.microsoft.com/office/drawing/2014/main" id="{6C4DC81D-6F38-4282-8E5F-E16055E1F7D7}"/>
              </a:ext>
            </a:extLst>
          </p:cNvPr>
          <p:cNvSpPr>
            <a:spLocks noGrp="1" noChangeArrowheads="1"/>
          </p:cNvSpPr>
          <p:nvPr>
            <p:ph type="title"/>
          </p:nvPr>
        </p:nvSpPr>
        <p:spPr>
          <a:xfrm>
            <a:off x="609600" y="228600"/>
            <a:ext cx="7772400" cy="685800"/>
          </a:xfrm>
        </p:spPr>
        <p:txBody>
          <a:bodyPr/>
          <a:lstStyle/>
          <a:p>
            <a:r>
              <a:rPr lang="en-US" altLang="en-US" sz="4200">
                <a:latin typeface="Courier New" panose="02070309020205020404" pitchFamily="49" charset="0"/>
              </a:rPr>
              <a:t>switch</a:t>
            </a:r>
            <a:r>
              <a:rPr lang="en-US" altLang="en-US"/>
              <a:t> Statements</a:t>
            </a:r>
          </a:p>
        </p:txBody>
      </p:sp>
      <p:sp>
        <p:nvSpPr>
          <p:cNvPr id="80900" name="Rectangle 3">
            <a:extLst>
              <a:ext uri="{FF2B5EF4-FFF2-40B4-BE49-F238E27FC236}">
                <a16:creationId xmlns:a16="http://schemas.microsoft.com/office/drawing/2014/main" id="{6144400A-1FB4-437D-8DB3-38EB35317C01}"/>
              </a:ext>
            </a:extLst>
          </p:cNvPr>
          <p:cNvSpPr>
            <a:spLocks noGrp="1" noChangeArrowheads="1"/>
          </p:cNvSpPr>
          <p:nvPr>
            <p:ph type="body" idx="1"/>
          </p:nvPr>
        </p:nvSpPr>
        <p:spPr>
          <a:xfrm>
            <a:off x="228600" y="990600"/>
            <a:ext cx="8686800" cy="5334000"/>
          </a:xfrm>
        </p:spPr>
        <p:txBody>
          <a:bodyPr/>
          <a:lstStyle/>
          <a:p>
            <a:pPr marL="0" indent="0">
              <a:lnSpc>
                <a:spcPct val="90000"/>
              </a:lnSpc>
              <a:buFont typeface="Monotype Sorts"/>
              <a:buNone/>
            </a:pPr>
            <a:r>
              <a:rPr lang="en-US" altLang="en-US" sz="2500">
                <a:cs typeface="Times New Roman" panose="02020603050405020304" pitchFamily="18" charset="0"/>
              </a:rPr>
              <a:t>switch (status) {</a:t>
            </a:r>
          </a:p>
          <a:p>
            <a:pPr marL="0" indent="0">
              <a:lnSpc>
                <a:spcPct val="90000"/>
              </a:lnSpc>
              <a:buFont typeface="Monotype Sorts"/>
              <a:buNone/>
            </a:pPr>
            <a:r>
              <a:rPr lang="en-US" altLang="en-US" sz="2500">
                <a:cs typeface="Times New Roman" panose="02020603050405020304" pitchFamily="18" charset="0"/>
              </a:rPr>
              <a:t>  case 0:  compute taxes for single filers;</a:t>
            </a:r>
          </a:p>
          <a:p>
            <a:pPr marL="0" indent="0">
              <a:lnSpc>
                <a:spcPct val="90000"/>
              </a:lnSpc>
              <a:buFont typeface="Monotype Sorts"/>
              <a:buNone/>
            </a:pPr>
            <a:r>
              <a:rPr lang="en-US" altLang="en-US" sz="2500">
                <a:cs typeface="Times New Roman" panose="02020603050405020304" pitchFamily="18" charset="0"/>
              </a:rPr>
              <a:t>           break;</a:t>
            </a:r>
          </a:p>
          <a:p>
            <a:pPr marL="0" indent="0">
              <a:lnSpc>
                <a:spcPct val="90000"/>
              </a:lnSpc>
              <a:buFont typeface="Monotype Sorts"/>
              <a:buNone/>
            </a:pPr>
            <a:r>
              <a:rPr lang="en-US" altLang="en-US" sz="2500">
                <a:cs typeface="Times New Roman" panose="02020603050405020304" pitchFamily="18" charset="0"/>
              </a:rPr>
              <a:t>  case 1:  compute taxes for married file jointly;</a:t>
            </a:r>
          </a:p>
          <a:p>
            <a:pPr marL="0" indent="0">
              <a:lnSpc>
                <a:spcPct val="90000"/>
              </a:lnSpc>
              <a:buFont typeface="Monotype Sorts"/>
              <a:buNone/>
            </a:pPr>
            <a:r>
              <a:rPr lang="en-US" altLang="en-US" sz="2500">
                <a:cs typeface="Times New Roman" panose="02020603050405020304" pitchFamily="18" charset="0"/>
              </a:rPr>
              <a:t>           break;</a:t>
            </a:r>
          </a:p>
          <a:p>
            <a:pPr marL="0" indent="0">
              <a:lnSpc>
                <a:spcPct val="90000"/>
              </a:lnSpc>
              <a:buFont typeface="Monotype Sorts"/>
              <a:buNone/>
            </a:pPr>
            <a:r>
              <a:rPr lang="en-US" altLang="en-US" sz="2500">
                <a:cs typeface="Times New Roman" panose="02020603050405020304" pitchFamily="18" charset="0"/>
              </a:rPr>
              <a:t>  case 2:  compute taxes for married file separately;</a:t>
            </a:r>
          </a:p>
          <a:p>
            <a:pPr marL="0" indent="0">
              <a:lnSpc>
                <a:spcPct val="90000"/>
              </a:lnSpc>
              <a:buFont typeface="Monotype Sorts"/>
              <a:buNone/>
            </a:pPr>
            <a:r>
              <a:rPr lang="en-US" altLang="en-US" sz="2500">
                <a:cs typeface="Times New Roman" panose="02020603050405020304" pitchFamily="18" charset="0"/>
              </a:rPr>
              <a:t>           break;</a:t>
            </a:r>
          </a:p>
          <a:p>
            <a:pPr marL="0" indent="0">
              <a:lnSpc>
                <a:spcPct val="90000"/>
              </a:lnSpc>
              <a:buFont typeface="Monotype Sorts"/>
              <a:buNone/>
            </a:pPr>
            <a:r>
              <a:rPr lang="en-US" altLang="en-US" sz="2500">
                <a:cs typeface="Times New Roman" panose="02020603050405020304" pitchFamily="18" charset="0"/>
              </a:rPr>
              <a:t>  case 3:  compute taxes for head of household;</a:t>
            </a:r>
          </a:p>
          <a:p>
            <a:pPr marL="0" indent="0">
              <a:lnSpc>
                <a:spcPct val="90000"/>
              </a:lnSpc>
              <a:buFont typeface="Monotype Sorts"/>
              <a:buNone/>
            </a:pPr>
            <a:r>
              <a:rPr lang="en-US" altLang="en-US" sz="2500">
                <a:cs typeface="Times New Roman" panose="02020603050405020304" pitchFamily="18" charset="0"/>
              </a:rPr>
              <a:t>           break;</a:t>
            </a:r>
          </a:p>
          <a:p>
            <a:pPr marL="0" indent="0">
              <a:lnSpc>
                <a:spcPct val="90000"/>
              </a:lnSpc>
              <a:buFont typeface="Monotype Sorts"/>
              <a:buNone/>
            </a:pPr>
            <a:r>
              <a:rPr lang="en-US" altLang="en-US" sz="2500">
                <a:cs typeface="Times New Roman" panose="02020603050405020304" pitchFamily="18" charset="0"/>
              </a:rPr>
              <a:t>  default: System.out.println("Errors: invalid status");</a:t>
            </a:r>
          </a:p>
          <a:p>
            <a:pPr marL="0" indent="0">
              <a:lnSpc>
                <a:spcPct val="90000"/>
              </a:lnSpc>
              <a:buFont typeface="Monotype Sorts"/>
              <a:buNone/>
            </a:pPr>
            <a:r>
              <a:rPr lang="en-US" altLang="en-US" sz="2500">
                <a:cs typeface="Times New Roman" panose="02020603050405020304" pitchFamily="18" charset="0"/>
              </a:rPr>
              <a:t>           System.exit(1);</a:t>
            </a:r>
          </a:p>
          <a:p>
            <a:pPr marL="0" indent="0">
              <a:lnSpc>
                <a:spcPct val="90000"/>
              </a:lnSpc>
              <a:buFont typeface="Monotype Sorts"/>
              <a:buNone/>
            </a:pPr>
            <a:r>
              <a:rPr lang="en-US" altLang="en-US" sz="2500">
                <a:cs typeface="Times New Roman" panose="02020603050405020304"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75B32FDA-08AB-407A-B8F0-872943D22B4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255458-E12C-444B-9CB1-4E83E67BC3A7}" type="slidenum">
              <a:rPr lang="en-US" altLang="en-US" sz="1400"/>
              <a:pPr>
                <a:spcBef>
                  <a:spcPct val="0"/>
                </a:spcBef>
                <a:buClrTx/>
                <a:buSzTx/>
                <a:buFontTx/>
                <a:buNone/>
              </a:pPr>
              <a:t>67</a:t>
            </a:fld>
            <a:endParaRPr lang="en-US" altLang="en-US" sz="1400"/>
          </a:p>
        </p:txBody>
      </p:sp>
      <p:sp>
        <p:nvSpPr>
          <p:cNvPr id="82947" name="Rectangle 2">
            <a:extLst>
              <a:ext uri="{FF2B5EF4-FFF2-40B4-BE49-F238E27FC236}">
                <a16:creationId xmlns:a16="http://schemas.microsoft.com/office/drawing/2014/main" id="{8454DDAA-2171-4B97-8EF3-48D8D8A59179}"/>
              </a:ext>
            </a:extLst>
          </p:cNvPr>
          <p:cNvSpPr>
            <a:spLocks noGrp="1" noChangeArrowheads="1"/>
          </p:cNvSpPr>
          <p:nvPr>
            <p:ph type="title"/>
          </p:nvPr>
        </p:nvSpPr>
        <p:spPr>
          <a:xfrm>
            <a:off x="685800" y="165100"/>
            <a:ext cx="7772400" cy="536575"/>
          </a:xfrm>
        </p:spPr>
        <p:txBody>
          <a:bodyPr/>
          <a:lstStyle/>
          <a:p>
            <a:r>
              <a:rPr lang="en-US" altLang="en-US" sz="3800">
                <a:latin typeface="Courier New" panose="02070309020205020404" pitchFamily="49" charset="0"/>
              </a:rPr>
              <a:t>switch</a:t>
            </a:r>
            <a:r>
              <a:rPr lang="en-US" altLang="en-US" sz="4000"/>
              <a:t> Statement Flow Chart</a:t>
            </a:r>
          </a:p>
        </p:txBody>
      </p:sp>
      <p:sp>
        <p:nvSpPr>
          <p:cNvPr id="82948" name="Rectangle 7">
            <a:extLst>
              <a:ext uri="{FF2B5EF4-FFF2-40B4-BE49-F238E27FC236}">
                <a16:creationId xmlns:a16="http://schemas.microsoft.com/office/drawing/2014/main" id="{44F1FB3F-1944-4D11-9B8D-1523AC38375F}"/>
              </a:ext>
            </a:extLst>
          </p:cNvPr>
          <p:cNvSpPr>
            <a:spLocks noChangeArrowheads="1"/>
          </p:cNvSpPr>
          <p:nvPr/>
        </p:nvSpPr>
        <p:spPr bwMode="auto">
          <a:xfrm>
            <a:off x="274320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49" name="Rectangle 9">
            <a:extLst>
              <a:ext uri="{FF2B5EF4-FFF2-40B4-BE49-F238E27FC236}">
                <a16:creationId xmlns:a16="http://schemas.microsoft.com/office/drawing/2014/main" id="{03248594-01DE-4ED7-B122-979C291790FA}"/>
              </a:ext>
            </a:extLst>
          </p:cNvPr>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950" name="Picture 8">
            <a:extLst>
              <a:ext uri="{FF2B5EF4-FFF2-40B4-BE49-F238E27FC236}">
                <a16:creationId xmlns:a16="http://schemas.microsoft.com/office/drawing/2014/main" id="{90C2C323-1A8D-414D-8E2F-290D457EB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035050"/>
            <a:ext cx="8064500" cy="53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1B4F831D-5003-4F19-9B5C-DA3E8975E6E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375566-6E2A-4F2F-B967-AEE35978ADE5}" type="slidenum">
              <a:rPr lang="en-US" altLang="en-US" sz="1400"/>
              <a:pPr>
                <a:spcBef>
                  <a:spcPct val="0"/>
                </a:spcBef>
                <a:buClrTx/>
                <a:buSzTx/>
                <a:buFontTx/>
                <a:buNone/>
              </a:pPr>
              <a:t>68</a:t>
            </a:fld>
            <a:endParaRPr lang="en-US" altLang="en-US" sz="1400"/>
          </a:p>
        </p:txBody>
      </p:sp>
      <p:sp>
        <p:nvSpPr>
          <p:cNvPr id="84995" name="Rectangle 2">
            <a:extLst>
              <a:ext uri="{FF2B5EF4-FFF2-40B4-BE49-F238E27FC236}">
                <a16:creationId xmlns:a16="http://schemas.microsoft.com/office/drawing/2014/main" id="{90257869-176E-4298-AEC6-383EA1CBF14E}"/>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84996" name="Rectangle 5">
            <a:extLst>
              <a:ext uri="{FF2B5EF4-FFF2-40B4-BE49-F238E27FC236}">
                <a16:creationId xmlns:a16="http://schemas.microsoft.com/office/drawing/2014/main" id="{FC057ECD-0BEB-45D1-B829-ACE4FABA5396}"/>
              </a:ext>
            </a:extLst>
          </p:cNvPr>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1900">
                <a:cs typeface="Times New Roman" panose="02020603050405020304" pitchFamily="18" charset="0"/>
              </a:rPr>
              <a:t>switch (switch-expression) {</a:t>
            </a:r>
          </a:p>
          <a:p>
            <a:pPr>
              <a:buFont typeface="Monotype Sorts"/>
              <a:buNone/>
            </a:pPr>
            <a:r>
              <a:rPr lang="en-US" altLang="en-US" sz="1900">
                <a:cs typeface="Times New Roman" panose="02020603050405020304" pitchFamily="18" charset="0"/>
              </a:rPr>
              <a:t>  case value1:  statement(s)1;</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case value2: statement(s)2;</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a:t>
            </a:r>
          </a:p>
          <a:p>
            <a:pPr>
              <a:buFont typeface="Monotype Sorts"/>
              <a:buNone/>
            </a:pPr>
            <a:r>
              <a:rPr lang="en-US" altLang="en-US" sz="1900">
                <a:cs typeface="Times New Roman" panose="02020603050405020304" pitchFamily="18" charset="0"/>
              </a:rPr>
              <a:t>  case valueN: statement(s)N;</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default: statement(s)-for-default;</a:t>
            </a:r>
          </a:p>
          <a:p>
            <a:pPr>
              <a:buFont typeface="Monotype Sorts"/>
              <a:buNone/>
            </a:pPr>
            <a:r>
              <a:rPr lang="en-US" altLang="en-US" sz="1900">
                <a:cs typeface="Times New Roman" panose="02020603050405020304" pitchFamily="18" charset="0"/>
              </a:rPr>
              <a:t>}</a:t>
            </a:r>
          </a:p>
        </p:txBody>
      </p:sp>
      <p:grpSp>
        <p:nvGrpSpPr>
          <p:cNvPr id="52239" name="Group 15">
            <a:extLst>
              <a:ext uri="{FF2B5EF4-FFF2-40B4-BE49-F238E27FC236}">
                <a16:creationId xmlns:a16="http://schemas.microsoft.com/office/drawing/2014/main" id="{081F1DDF-1672-4419-80D2-D3049B49F4BA}"/>
              </a:ext>
            </a:extLst>
          </p:cNvPr>
          <p:cNvGrpSpPr>
            <a:grpSpLocks/>
          </p:cNvGrpSpPr>
          <p:nvPr/>
        </p:nvGrpSpPr>
        <p:grpSpPr bwMode="auto">
          <a:xfrm>
            <a:off x="762000" y="1066800"/>
            <a:ext cx="4724400" cy="1295400"/>
            <a:chOff x="96" y="384"/>
            <a:chExt cx="2976" cy="816"/>
          </a:xfrm>
        </p:grpSpPr>
        <p:sp>
          <p:nvSpPr>
            <p:cNvPr id="85003" name="Rectangle 6">
              <a:extLst>
                <a:ext uri="{FF2B5EF4-FFF2-40B4-BE49-F238E27FC236}">
                  <a16:creationId xmlns:a16="http://schemas.microsoft.com/office/drawing/2014/main" id="{A2523F75-C737-454E-9266-F39BB9DF18BC}"/>
                </a:ext>
              </a:extLst>
            </p:cNvPr>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p>
          </p:txBody>
        </p:sp>
        <p:sp>
          <p:nvSpPr>
            <p:cNvPr id="85004" name="Line 7">
              <a:extLst>
                <a:ext uri="{FF2B5EF4-FFF2-40B4-BE49-F238E27FC236}">
                  <a16:creationId xmlns:a16="http://schemas.microsoft.com/office/drawing/2014/main" id="{F2C414E8-165A-4671-8437-B97DB58EA75B}"/>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38" name="Group 14">
            <a:extLst>
              <a:ext uri="{FF2B5EF4-FFF2-40B4-BE49-F238E27FC236}">
                <a16:creationId xmlns:a16="http://schemas.microsoft.com/office/drawing/2014/main" id="{56226F1D-E61B-44EC-95C2-B2AD43E8A459}"/>
              </a:ext>
            </a:extLst>
          </p:cNvPr>
          <p:cNvGrpSpPr>
            <a:grpSpLocks/>
          </p:cNvGrpSpPr>
          <p:nvPr/>
        </p:nvGrpSpPr>
        <p:grpSpPr bwMode="auto">
          <a:xfrm>
            <a:off x="685800" y="1981200"/>
            <a:ext cx="4419600" cy="4191000"/>
            <a:chOff x="48" y="960"/>
            <a:chExt cx="2784" cy="2640"/>
          </a:xfrm>
        </p:grpSpPr>
        <p:sp>
          <p:nvSpPr>
            <p:cNvPr id="84999" name="Rectangle 8">
              <a:extLst>
                <a:ext uri="{FF2B5EF4-FFF2-40B4-BE49-F238E27FC236}">
                  <a16:creationId xmlns:a16="http://schemas.microsoft.com/office/drawing/2014/main" id="{CF74FE48-B77B-4360-B6A2-C4167E699B7C}"/>
                </a:ext>
              </a:extLst>
            </p:cNvPr>
            <p:cNvSpPr>
              <a:spLocks noChangeArrowheads="1"/>
            </p:cNvSpPr>
            <p:nvPr/>
          </p:nvSpPr>
          <p:spPr bwMode="auto">
            <a:xfrm>
              <a:off x="48" y="144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85000" name="Line 10">
              <a:extLst>
                <a:ext uri="{FF2B5EF4-FFF2-40B4-BE49-F238E27FC236}">
                  <a16:creationId xmlns:a16="http://schemas.microsoft.com/office/drawing/2014/main" id="{331450C9-8865-4647-8DC3-EF03F65FFE84}"/>
                </a:ext>
              </a:extLst>
            </p:cNvPr>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 name="Line 11">
              <a:extLst>
                <a:ext uri="{FF2B5EF4-FFF2-40B4-BE49-F238E27FC236}">
                  <a16:creationId xmlns:a16="http://schemas.microsoft.com/office/drawing/2014/main" id="{6DACACEC-9C42-42B3-A093-FB492E977E2F}"/>
                </a:ext>
              </a:extLst>
            </p:cNvPr>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Line 12">
              <a:extLst>
                <a:ext uri="{FF2B5EF4-FFF2-40B4-BE49-F238E27FC236}">
                  <a16:creationId xmlns:a16="http://schemas.microsoft.com/office/drawing/2014/main" id="{8EB8BD1C-A4DC-4D7C-979E-855811E85040}"/>
                </a:ext>
              </a:extLst>
            </p:cNvPr>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A84F3AF9-363C-4E17-B8AE-C77768ADFD1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4E112B-B74E-43B8-8AA0-0E1945913C78}" type="slidenum">
              <a:rPr lang="en-US" altLang="en-US" sz="1400"/>
              <a:pPr>
                <a:spcBef>
                  <a:spcPct val="0"/>
                </a:spcBef>
                <a:buClrTx/>
                <a:buSzTx/>
                <a:buFontTx/>
                <a:buNone/>
              </a:pPr>
              <a:t>69</a:t>
            </a:fld>
            <a:endParaRPr lang="en-US" altLang="en-US" sz="1400"/>
          </a:p>
        </p:txBody>
      </p:sp>
      <p:sp>
        <p:nvSpPr>
          <p:cNvPr id="87043" name="Rectangle 2">
            <a:extLst>
              <a:ext uri="{FF2B5EF4-FFF2-40B4-BE49-F238E27FC236}">
                <a16:creationId xmlns:a16="http://schemas.microsoft.com/office/drawing/2014/main" id="{3FF169CF-E16B-4B62-B064-492F67545A2B}"/>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114691" name="Rectangle 3">
            <a:extLst>
              <a:ext uri="{FF2B5EF4-FFF2-40B4-BE49-F238E27FC236}">
                <a16:creationId xmlns:a16="http://schemas.microsoft.com/office/drawing/2014/main" id="{9FB09C60-B0A2-46DA-BEB5-B7A48DEF3C0D}"/>
              </a:ext>
            </a:extLst>
          </p:cNvPr>
          <p:cNvSpPr>
            <a:spLocks noGrp="1" noChangeArrowheads="1"/>
          </p:cNvSpPr>
          <p:nvPr>
            <p:ph type="body" idx="1"/>
          </p:nvPr>
        </p:nvSpPr>
        <p:spPr>
          <a:xfrm>
            <a:off x="228600" y="1219200"/>
            <a:ext cx="3048000" cy="2057400"/>
          </a:xfrm>
        </p:spPr>
        <p:txBody>
          <a:bodyPr/>
          <a:lstStyle/>
          <a:p>
            <a:pPr marL="55563" indent="-55563" defTabSz="287338">
              <a:spcBef>
                <a:spcPct val="0"/>
              </a:spcBef>
              <a:buFont typeface="Monotype Sorts"/>
              <a:buNone/>
            </a:pPr>
            <a:r>
              <a:rPr lang="en-US" altLang="en-US" sz="2800">
                <a:solidFill>
                  <a:schemeClr val="tx2"/>
                </a:solidFill>
                <a:latin typeface="Courier"/>
                <a:cs typeface="Times New Roman" panose="02020603050405020304" pitchFamily="18" charset="0"/>
              </a:rPr>
              <a:t>	</a:t>
            </a:r>
            <a:r>
              <a:rPr lang="en-US" altLang="en-US" sz="1600">
                <a:solidFill>
                  <a:schemeClr val="tx2"/>
                </a:solidFill>
                <a:cs typeface="Times New Roman" panose="02020603050405020304" pitchFamily="18" charset="0"/>
              </a:rPr>
              <a:t>The keyword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is optional, but it should be used at the end of each case in order to terminate the remainder of the </a:t>
            </a:r>
            <a:r>
              <a:rPr lang="en-US" altLang="en-US" sz="1600" u="sng">
                <a:solidFill>
                  <a:schemeClr val="tx2"/>
                </a:solidFill>
                <a:cs typeface="Times New Roman" panose="02020603050405020304" pitchFamily="18" charset="0"/>
              </a:rPr>
              <a:t>switch</a:t>
            </a:r>
            <a:r>
              <a:rPr lang="en-US" altLang="en-US" sz="1600">
                <a:solidFill>
                  <a:schemeClr val="tx2"/>
                </a:solidFill>
                <a:cs typeface="Times New Roman" panose="02020603050405020304" pitchFamily="18" charset="0"/>
              </a:rPr>
              <a:t> statement. If the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statement is not present, the next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 will be executed.</a:t>
            </a:r>
          </a:p>
        </p:txBody>
      </p:sp>
      <p:sp>
        <p:nvSpPr>
          <p:cNvPr id="87045" name="Rectangle 4">
            <a:extLst>
              <a:ext uri="{FF2B5EF4-FFF2-40B4-BE49-F238E27FC236}">
                <a16:creationId xmlns:a16="http://schemas.microsoft.com/office/drawing/2014/main" id="{20407B86-4AC2-49EF-880B-9F57E1F6F6ED}"/>
              </a:ext>
            </a:extLst>
          </p:cNvPr>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1900">
                <a:cs typeface="Times New Roman" panose="02020603050405020304" pitchFamily="18" charset="0"/>
              </a:rPr>
              <a:t>switch (switch-expression) {</a:t>
            </a:r>
          </a:p>
          <a:p>
            <a:pPr>
              <a:buFont typeface="Monotype Sorts"/>
              <a:buNone/>
            </a:pPr>
            <a:r>
              <a:rPr lang="en-US" altLang="en-US" sz="1900">
                <a:cs typeface="Times New Roman" panose="02020603050405020304" pitchFamily="18" charset="0"/>
              </a:rPr>
              <a:t>  case value1:  statement(s)1;</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case value2: statement(s)2;</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a:t>
            </a:r>
          </a:p>
          <a:p>
            <a:pPr>
              <a:buFont typeface="Monotype Sorts"/>
              <a:buNone/>
            </a:pPr>
            <a:r>
              <a:rPr lang="en-US" altLang="en-US" sz="1900">
                <a:cs typeface="Times New Roman" panose="02020603050405020304" pitchFamily="18" charset="0"/>
              </a:rPr>
              <a:t>  case valueN: statement(s)N;</a:t>
            </a:r>
          </a:p>
          <a:p>
            <a:pPr>
              <a:buFont typeface="Monotype Sorts"/>
              <a:buNone/>
            </a:pPr>
            <a:r>
              <a:rPr lang="en-US" altLang="en-US" sz="1900">
                <a:cs typeface="Times New Roman" panose="02020603050405020304" pitchFamily="18" charset="0"/>
              </a:rPr>
              <a:t>           break;</a:t>
            </a:r>
          </a:p>
          <a:p>
            <a:pPr>
              <a:buFont typeface="Monotype Sorts"/>
              <a:buNone/>
            </a:pPr>
            <a:r>
              <a:rPr lang="en-US" altLang="en-US" sz="1900">
                <a:cs typeface="Times New Roman" panose="02020603050405020304" pitchFamily="18" charset="0"/>
              </a:rPr>
              <a:t>  default: statement(s)-for-default;</a:t>
            </a:r>
          </a:p>
          <a:p>
            <a:pPr>
              <a:buFont typeface="Monotype Sorts"/>
              <a:buNone/>
            </a:pPr>
            <a:r>
              <a:rPr lang="en-US" altLang="en-US" sz="1900">
                <a:cs typeface="Times New Roman" panose="02020603050405020304" pitchFamily="18" charset="0"/>
              </a:rPr>
              <a:t>}</a:t>
            </a:r>
          </a:p>
        </p:txBody>
      </p:sp>
      <p:sp>
        <p:nvSpPr>
          <p:cNvPr id="114695" name="Line 7">
            <a:extLst>
              <a:ext uri="{FF2B5EF4-FFF2-40B4-BE49-F238E27FC236}">
                <a16:creationId xmlns:a16="http://schemas.microsoft.com/office/drawing/2014/main" id="{F2E32619-5D6C-4ED7-9EEF-19C9D1DA6489}"/>
              </a:ext>
            </a:extLst>
          </p:cNvPr>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01" name="Line 13">
            <a:extLst>
              <a:ext uri="{FF2B5EF4-FFF2-40B4-BE49-F238E27FC236}">
                <a16:creationId xmlns:a16="http://schemas.microsoft.com/office/drawing/2014/main" id="{B0975892-E1D7-48D9-9B2C-9F7BFC722B05}"/>
              </a:ext>
            </a:extLst>
          </p:cNvPr>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02" name="Line 14">
            <a:extLst>
              <a:ext uri="{FF2B5EF4-FFF2-40B4-BE49-F238E27FC236}">
                <a16:creationId xmlns:a16="http://schemas.microsoft.com/office/drawing/2014/main" id="{5ED93007-2304-4E85-B11A-1906141B8C6D}"/>
              </a:ext>
            </a:extLst>
          </p:cNvPr>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4706" name="Group 18">
            <a:extLst>
              <a:ext uri="{FF2B5EF4-FFF2-40B4-BE49-F238E27FC236}">
                <a16:creationId xmlns:a16="http://schemas.microsoft.com/office/drawing/2014/main" id="{519D1BFF-50E5-4162-A3E3-4E7A61127961}"/>
              </a:ext>
            </a:extLst>
          </p:cNvPr>
          <p:cNvGrpSpPr>
            <a:grpSpLocks/>
          </p:cNvGrpSpPr>
          <p:nvPr/>
        </p:nvGrpSpPr>
        <p:grpSpPr bwMode="auto">
          <a:xfrm>
            <a:off x="228600" y="3733800"/>
            <a:ext cx="4267200" cy="1524000"/>
            <a:chOff x="144" y="2352"/>
            <a:chExt cx="2688" cy="960"/>
          </a:xfrm>
        </p:grpSpPr>
        <p:sp>
          <p:nvSpPr>
            <p:cNvPr id="87051" name="Rectangle 15">
              <a:extLst>
                <a:ext uri="{FF2B5EF4-FFF2-40B4-BE49-F238E27FC236}">
                  <a16:creationId xmlns:a16="http://schemas.microsoft.com/office/drawing/2014/main" id="{1273B833-1831-4F76-87A6-EB36DB9C6917}"/>
                </a:ext>
              </a:extLst>
            </p:cNvPr>
            <p:cNvSpPr>
              <a:spLocks noChangeArrowheads="1"/>
            </p:cNvSpPr>
            <p:nvPr/>
          </p:nvSpPr>
          <p:spPr bwMode="auto">
            <a:xfrm>
              <a:off x="144" y="2352"/>
              <a:ext cx="192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800">
                  <a:solidFill>
                    <a:schemeClr val="tx2"/>
                  </a:solidFill>
                  <a:latin typeface="Courier"/>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p>
          </p:txBody>
        </p:sp>
        <p:sp>
          <p:nvSpPr>
            <p:cNvPr id="87052" name="Line 16">
              <a:extLst>
                <a:ext uri="{FF2B5EF4-FFF2-40B4-BE49-F238E27FC236}">
                  <a16:creationId xmlns:a16="http://schemas.microsoft.com/office/drawing/2014/main" id="{243B36DC-87FA-4227-A19A-DF7740A067E0}"/>
                </a:ext>
              </a:extLst>
            </p:cNvPr>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4705" name="Rectangle 17">
            <a:extLst>
              <a:ext uri="{FF2B5EF4-FFF2-40B4-BE49-F238E27FC236}">
                <a16:creationId xmlns:a16="http://schemas.microsoft.com/office/drawing/2014/main" id="{57D62582-6B0A-487E-90E8-B7DB67A79DC1}"/>
              </a:ext>
            </a:extLst>
          </p:cNvPr>
          <p:cNvSpPr>
            <a:spLocks noChangeArrowheads="1"/>
          </p:cNvSpPr>
          <p:nvPr/>
        </p:nvSpPr>
        <p:spPr bwMode="auto">
          <a:xfrm>
            <a:off x="3581400" y="5003800"/>
            <a:ext cx="533082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1800"/>
              <a:t>When the value in a </a:t>
            </a:r>
            <a:r>
              <a:rPr lang="en-US" altLang="en-US" sz="1800" b="1"/>
              <a:t>case</a:t>
            </a:r>
            <a:r>
              <a:rPr lang="en-US" altLang="en-US" sz="1800"/>
              <a:t> statement matches the value of the </a:t>
            </a:r>
            <a:r>
              <a:rPr lang="en-US" altLang="en-US" sz="1800" b="1"/>
              <a:t>switch-expression</a:t>
            </a:r>
            <a:r>
              <a:rPr lang="en-US" altLang="en-US" sz="1800"/>
              <a:t>,  the statements </a:t>
            </a:r>
            <a:r>
              <a:rPr lang="en-US" altLang="en-US" sz="1800" i="1"/>
              <a:t>starting from this case</a:t>
            </a:r>
            <a:r>
              <a:rPr lang="en-US" altLang="en-US" sz="1800"/>
              <a:t> are executed until either a </a:t>
            </a:r>
            <a:r>
              <a:rPr lang="en-US" altLang="en-US" sz="1800" b="1"/>
              <a:t>break</a:t>
            </a:r>
            <a:r>
              <a:rPr lang="en-US" altLang="en-US" sz="1800"/>
              <a:t> statement or the end of the </a:t>
            </a:r>
            <a:r>
              <a:rPr lang="en-US" altLang="en-US" sz="1800" b="1"/>
              <a:t>switch</a:t>
            </a:r>
            <a:r>
              <a:rPr lang="en-US" altLang="en-US" sz="1800"/>
              <a:t>  statement is reached.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6CA6504D-EB47-41EB-9883-F0387921235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959C2A-0612-458F-BFBE-AA38E21EFD09}" type="slidenum">
              <a:rPr lang="en-US" altLang="en-US" sz="140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F21EFE6D-8593-418A-A672-10249B2DFBC3}"/>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15364" name="Rectangle 6">
            <a:extLst>
              <a:ext uri="{FF2B5EF4-FFF2-40B4-BE49-F238E27FC236}">
                <a16:creationId xmlns:a16="http://schemas.microsoft.com/office/drawing/2014/main" id="{F80B2141-7D40-409F-8185-F510CE3DFEDF}"/>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7">
            <a:extLst>
              <a:ext uri="{FF2B5EF4-FFF2-40B4-BE49-F238E27FC236}">
                <a16:creationId xmlns:a16="http://schemas.microsoft.com/office/drawing/2014/main" id="{CEDEF1AC-FDB2-4EBA-B6F6-5F880E12C500}"/>
              </a:ext>
            </a:extLst>
          </p:cNvPr>
          <p:cNvSpPr>
            <a:spLocks noGrp="1" noChangeArrowheads="1"/>
          </p:cNvSpPr>
          <p:nvPr>
            <p:ph type="body" idx="1"/>
          </p:nvPr>
        </p:nvSpPr>
        <p:spPr>
          <a:xfrm>
            <a:off x="304800" y="1752600"/>
            <a:ext cx="3886200" cy="914400"/>
          </a:xfrm>
        </p:spPr>
        <p:txBody>
          <a:bodyPr/>
          <a:lstStyle/>
          <a:p>
            <a:pPr>
              <a:lnSpc>
                <a:spcPct val="90000"/>
              </a:lnSpc>
              <a:buFont typeface="Monotype Sorts"/>
              <a:buNone/>
            </a:pPr>
            <a:r>
              <a:rPr lang="en-US" altLang="en-US" sz="2400"/>
              <a:t>if (boolean-expression) { </a:t>
            </a:r>
          </a:p>
          <a:p>
            <a:pPr>
              <a:lnSpc>
                <a:spcPct val="90000"/>
              </a:lnSpc>
              <a:spcBef>
                <a:spcPct val="0"/>
              </a:spcBef>
              <a:buFont typeface="Monotype Sorts"/>
              <a:buNone/>
            </a:pPr>
            <a:r>
              <a:rPr lang="en-US" altLang="en-US" sz="2400"/>
              <a:t>  statement(s);</a:t>
            </a:r>
          </a:p>
          <a:p>
            <a:pPr>
              <a:lnSpc>
                <a:spcPct val="90000"/>
              </a:lnSpc>
              <a:spcBef>
                <a:spcPct val="0"/>
              </a:spcBef>
              <a:buFont typeface="Monotype Sorts"/>
              <a:buNone/>
            </a:pPr>
            <a:r>
              <a:rPr lang="en-US" altLang="en-US" sz="2400"/>
              <a:t>}</a:t>
            </a:r>
          </a:p>
        </p:txBody>
      </p:sp>
      <p:pic>
        <p:nvPicPr>
          <p:cNvPr id="15366" name="Picture 10">
            <a:extLst>
              <a:ext uri="{FF2B5EF4-FFF2-40B4-BE49-F238E27FC236}">
                <a16:creationId xmlns:a16="http://schemas.microsoft.com/office/drawing/2014/main" id="{28A5C827-C395-454A-91CB-1ECBDBB30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098800"/>
            <a:ext cx="2460625"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7" name="Line 10">
            <a:extLst>
              <a:ext uri="{FF2B5EF4-FFF2-40B4-BE49-F238E27FC236}">
                <a16:creationId xmlns:a16="http://schemas.microsoft.com/office/drawing/2014/main" id="{9042BFA4-EA9C-4726-B00E-AB019A8EF4C0}"/>
              </a:ext>
            </a:extLst>
          </p:cNvPr>
          <p:cNvSpPr>
            <a:spLocks noChangeShapeType="1"/>
          </p:cNvSpPr>
          <p:nvPr/>
        </p:nvSpPr>
        <p:spPr bwMode="auto">
          <a:xfrm>
            <a:off x="1038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8" name="Picture 11">
            <a:extLst>
              <a:ext uri="{FF2B5EF4-FFF2-40B4-BE49-F238E27FC236}">
                <a16:creationId xmlns:a16="http://schemas.microsoft.com/office/drawing/2014/main" id="{4B44322E-D579-4EBA-949C-F0726DCC9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155950"/>
            <a:ext cx="50038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9" name="Line 11">
            <a:extLst>
              <a:ext uri="{FF2B5EF4-FFF2-40B4-BE49-F238E27FC236}">
                <a16:creationId xmlns:a16="http://schemas.microsoft.com/office/drawing/2014/main" id="{822B5690-8CCF-4DE4-9CEE-EC7D532EA6F9}"/>
              </a:ext>
            </a:extLst>
          </p:cNvPr>
          <p:cNvSpPr>
            <a:spLocks noChangeShapeType="1"/>
          </p:cNvSpPr>
          <p:nvPr/>
        </p:nvSpPr>
        <p:spPr bwMode="auto">
          <a:xfrm>
            <a:off x="4918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Rectangle 9">
            <a:extLst>
              <a:ext uri="{FF2B5EF4-FFF2-40B4-BE49-F238E27FC236}">
                <a16:creationId xmlns:a16="http://schemas.microsoft.com/office/drawing/2014/main" id="{8D5501E1-BB3E-46E8-AD63-A1C958C7204C}"/>
              </a:ext>
            </a:extLst>
          </p:cNvPr>
          <p:cNvSpPr>
            <a:spLocks noChangeArrowheads="1"/>
          </p:cNvSpPr>
          <p:nvPr/>
        </p:nvSpPr>
        <p:spPr bwMode="auto">
          <a:xfrm>
            <a:off x="4800600" y="838200"/>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Times New Roman" panose="02020603050405020304" pitchFamily="18" charset="0"/>
              </a:rPr>
              <a:t>if (radius &gt;= 0) {</a:t>
            </a:r>
          </a:p>
          <a:p>
            <a:pPr>
              <a:buFont typeface="Monotype Sorts"/>
              <a:buNone/>
            </a:pPr>
            <a:r>
              <a:rPr lang="en-US" altLang="en-US" sz="2400">
                <a:cs typeface="Times New Roman" panose="02020603050405020304" pitchFamily="18" charset="0"/>
              </a:rPr>
              <a:t>  area = radius * radius * PI;</a:t>
            </a:r>
          </a:p>
          <a:p>
            <a:pPr>
              <a:buFont typeface="Monotype Sorts"/>
              <a:buNone/>
            </a:pPr>
            <a:r>
              <a:rPr lang="en-US" altLang="en-US" sz="2400">
                <a:cs typeface="Times New Roman" panose="02020603050405020304" pitchFamily="18" charset="0"/>
              </a:rPr>
              <a:t>  System.out.println("The area"     </a:t>
            </a:r>
          </a:p>
          <a:p>
            <a:pPr>
              <a:buFont typeface="Monotype Sorts"/>
              <a:buNone/>
            </a:pPr>
            <a:r>
              <a:rPr lang="en-US" altLang="en-US" sz="2400">
                <a:cs typeface="Times New Roman" panose="02020603050405020304" pitchFamily="18" charset="0"/>
              </a:rPr>
              <a:t>    + " for the circle of radius " </a:t>
            </a:r>
          </a:p>
          <a:p>
            <a:pPr>
              <a:buFont typeface="Monotype Sorts"/>
              <a:buNone/>
            </a:pPr>
            <a:r>
              <a:rPr lang="en-US" altLang="en-US" sz="2400">
                <a:cs typeface="Times New Roman" panose="02020603050405020304" pitchFamily="18" charset="0"/>
              </a:rPr>
              <a:t>    + radius + " is " + area);</a:t>
            </a:r>
          </a:p>
          <a:p>
            <a:pPr>
              <a:buFont typeface="Monotype Sorts"/>
              <a:buNone/>
            </a:pPr>
            <a:r>
              <a:rPr lang="en-US" altLang="en-US" sz="2400">
                <a:cs typeface="Times New Roman" panose="02020603050405020304" pitchFamily="18"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2AD35C2E-46B0-478B-B2EF-981F101F443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2227CB-7074-4AED-96D9-2AB19B85B7B1}" type="slidenum">
              <a:rPr lang="en-US" altLang="en-US" sz="1400"/>
              <a:pPr>
                <a:spcBef>
                  <a:spcPct val="0"/>
                </a:spcBef>
                <a:buClrTx/>
                <a:buSzTx/>
                <a:buFontTx/>
                <a:buNone/>
              </a:pPr>
              <a:t>70</a:t>
            </a:fld>
            <a:endParaRPr lang="en-US" altLang="en-US" sz="1400"/>
          </a:p>
        </p:txBody>
      </p:sp>
      <p:sp>
        <p:nvSpPr>
          <p:cNvPr id="89091" name="Rectangle 2">
            <a:extLst>
              <a:ext uri="{FF2B5EF4-FFF2-40B4-BE49-F238E27FC236}">
                <a16:creationId xmlns:a16="http://schemas.microsoft.com/office/drawing/2014/main" id="{FB756049-3998-4DFE-A493-2A3AE060627A}"/>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89092" name="Rectangle 3">
            <a:extLst>
              <a:ext uri="{FF2B5EF4-FFF2-40B4-BE49-F238E27FC236}">
                <a16:creationId xmlns:a16="http://schemas.microsoft.com/office/drawing/2014/main" id="{53E8F5CE-F2D1-45B5-8142-DCC7A5140C2D}"/>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9093" name="Text Box 4">
            <a:extLst>
              <a:ext uri="{FF2B5EF4-FFF2-40B4-BE49-F238E27FC236}">
                <a16:creationId xmlns:a16="http://schemas.microsoft.com/office/drawing/2014/main" id="{7E8E7B8B-E062-46B3-8D58-9349F250DC0E}"/>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89094" name="Rectangle 6">
            <a:extLst>
              <a:ext uri="{FF2B5EF4-FFF2-40B4-BE49-F238E27FC236}">
                <a16:creationId xmlns:a16="http://schemas.microsoft.com/office/drawing/2014/main" id="{F356C108-81B6-487A-8B9D-E48003704003}"/>
              </a:ext>
            </a:extLst>
          </p:cNvPr>
          <p:cNvSpPr>
            <a:spLocks noChangeArrowheads="1"/>
          </p:cNvSpPr>
          <p:nvPr/>
        </p:nvSpPr>
        <p:spPr bwMode="auto">
          <a:xfrm>
            <a:off x="1492250" y="2306638"/>
            <a:ext cx="42227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9447" name="AutoShape 7">
            <a:extLst>
              <a:ext uri="{FF2B5EF4-FFF2-40B4-BE49-F238E27FC236}">
                <a16:creationId xmlns:a16="http://schemas.microsoft.com/office/drawing/2014/main" id="{E3910A06-A40B-4A14-9A88-CDD96F9929B0}"/>
              </a:ext>
            </a:extLst>
          </p:cNvPr>
          <p:cNvSpPr>
            <a:spLocks noChangeArrowheads="1"/>
          </p:cNvSpPr>
          <p:nvPr/>
        </p:nvSpPr>
        <p:spPr bwMode="auto">
          <a:xfrm>
            <a:off x="654050" y="1123950"/>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day is 2: </a:t>
            </a:r>
          </a:p>
        </p:txBody>
      </p:sp>
      <p:sp>
        <p:nvSpPr>
          <p:cNvPr id="89096" name="Rectangle 8">
            <a:extLst>
              <a:ext uri="{FF2B5EF4-FFF2-40B4-BE49-F238E27FC236}">
                <a16:creationId xmlns:a16="http://schemas.microsoft.com/office/drawing/2014/main" id="{9FD0CE37-3DE6-443E-882D-3C137C96548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38D64B52-E2D5-474B-AF24-4961DF25C65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B6C470-EE63-42D3-BE09-F0B332089E69}" type="slidenum">
              <a:rPr lang="en-US" altLang="en-US" sz="1400"/>
              <a:pPr>
                <a:spcBef>
                  <a:spcPct val="0"/>
                </a:spcBef>
                <a:buClrTx/>
                <a:buSzTx/>
                <a:buFontTx/>
                <a:buNone/>
              </a:pPr>
              <a:t>71</a:t>
            </a:fld>
            <a:endParaRPr lang="en-US" altLang="en-US" sz="1400"/>
          </a:p>
        </p:txBody>
      </p:sp>
      <p:sp>
        <p:nvSpPr>
          <p:cNvPr id="91139" name="Rectangle 2">
            <a:extLst>
              <a:ext uri="{FF2B5EF4-FFF2-40B4-BE49-F238E27FC236}">
                <a16:creationId xmlns:a16="http://schemas.microsoft.com/office/drawing/2014/main" id="{FB89CEC3-CFF9-4241-9E6A-756D1A6D968F}"/>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91140" name="Rectangle 3">
            <a:extLst>
              <a:ext uri="{FF2B5EF4-FFF2-40B4-BE49-F238E27FC236}">
                <a16:creationId xmlns:a16="http://schemas.microsoft.com/office/drawing/2014/main" id="{1CC124DF-EFC4-4B1A-8E1A-2F40A3B40FF7}"/>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41" name="Text Box 4">
            <a:extLst>
              <a:ext uri="{FF2B5EF4-FFF2-40B4-BE49-F238E27FC236}">
                <a16:creationId xmlns:a16="http://schemas.microsoft.com/office/drawing/2014/main" id="{470FE06F-19CE-43B0-8385-810FF8FB49BF}"/>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9A4ED63B-C328-4361-B9EA-65796652B86C}"/>
              </a:ext>
            </a:extLst>
          </p:cNvPr>
          <p:cNvSpPr>
            <a:spLocks noChangeArrowheads="1"/>
          </p:cNvSpPr>
          <p:nvPr/>
        </p:nvSpPr>
        <p:spPr bwMode="auto">
          <a:xfrm>
            <a:off x="654050" y="1123950"/>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Match case 2 </a:t>
            </a:r>
          </a:p>
        </p:txBody>
      </p:sp>
      <p:sp>
        <p:nvSpPr>
          <p:cNvPr id="91143" name="Rectangle 8">
            <a:extLst>
              <a:ext uri="{FF2B5EF4-FFF2-40B4-BE49-F238E27FC236}">
                <a16:creationId xmlns:a16="http://schemas.microsoft.com/office/drawing/2014/main" id="{3A71057D-BCDC-4BCF-945E-95C8FEB00C4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1144" name="Rectangle 6">
            <a:extLst>
              <a:ext uri="{FF2B5EF4-FFF2-40B4-BE49-F238E27FC236}">
                <a16:creationId xmlns:a16="http://schemas.microsoft.com/office/drawing/2014/main" id="{3A2F3927-80CF-4F08-85A4-C96AD0BE94D1}"/>
              </a:ext>
            </a:extLst>
          </p:cNvPr>
          <p:cNvSpPr>
            <a:spLocks noChangeArrowheads="1"/>
          </p:cNvSpPr>
          <p:nvPr/>
        </p:nvSpPr>
        <p:spPr bwMode="auto">
          <a:xfrm>
            <a:off x="574675" y="3082925"/>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BF4F74C0-F9FA-4C49-8685-084828F8361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2FD398-CC66-4768-AD96-1FD02DCA9320}" type="slidenum">
              <a:rPr lang="en-US" altLang="en-US" sz="1400"/>
              <a:pPr>
                <a:spcBef>
                  <a:spcPct val="0"/>
                </a:spcBef>
                <a:buClrTx/>
                <a:buSzTx/>
                <a:buFontTx/>
                <a:buNone/>
              </a:pPr>
              <a:t>72</a:t>
            </a:fld>
            <a:endParaRPr lang="en-US" altLang="en-US" sz="1400"/>
          </a:p>
        </p:txBody>
      </p:sp>
      <p:sp>
        <p:nvSpPr>
          <p:cNvPr id="93187" name="Rectangle 2">
            <a:extLst>
              <a:ext uri="{FF2B5EF4-FFF2-40B4-BE49-F238E27FC236}">
                <a16:creationId xmlns:a16="http://schemas.microsoft.com/office/drawing/2014/main" id="{AA535F13-4463-420F-A7F0-5334A925C342}"/>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93188" name="Rectangle 3">
            <a:extLst>
              <a:ext uri="{FF2B5EF4-FFF2-40B4-BE49-F238E27FC236}">
                <a16:creationId xmlns:a16="http://schemas.microsoft.com/office/drawing/2014/main" id="{6BF8A593-669F-4083-AAD2-C8421BDA0083}"/>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3189" name="Text Box 4">
            <a:extLst>
              <a:ext uri="{FF2B5EF4-FFF2-40B4-BE49-F238E27FC236}">
                <a16:creationId xmlns:a16="http://schemas.microsoft.com/office/drawing/2014/main" id="{0FFB0007-324E-47DB-A30A-B835FA68D3F7}"/>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E261822B-D661-46E9-896F-76140E940246}"/>
              </a:ext>
            </a:extLst>
          </p:cNvPr>
          <p:cNvSpPr>
            <a:spLocks noChangeArrowheads="1"/>
          </p:cNvSpPr>
          <p:nvPr/>
        </p:nvSpPr>
        <p:spPr bwMode="auto">
          <a:xfrm>
            <a:off x="654050" y="1123950"/>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3</a:t>
            </a:r>
          </a:p>
        </p:txBody>
      </p:sp>
      <p:sp>
        <p:nvSpPr>
          <p:cNvPr id="93191" name="Rectangle 8">
            <a:extLst>
              <a:ext uri="{FF2B5EF4-FFF2-40B4-BE49-F238E27FC236}">
                <a16:creationId xmlns:a16="http://schemas.microsoft.com/office/drawing/2014/main" id="{11300F5C-0151-4E38-8DCA-77AACAB7C42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3192" name="Rectangle 6">
            <a:extLst>
              <a:ext uri="{FF2B5EF4-FFF2-40B4-BE49-F238E27FC236}">
                <a16:creationId xmlns:a16="http://schemas.microsoft.com/office/drawing/2014/main" id="{1667AD11-B6B5-4AFB-91F6-21A8DF0CC857}"/>
              </a:ext>
            </a:extLst>
          </p:cNvPr>
          <p:cNvSpPr>
            <a:spLocks noChangeArrowheads="1"/>
          </p:cNvSpPr>
          <p:nvPr/>
        </p:nvSpPr>
        <p:spPr bwMode="auto">
          <a:xfrm>
            <a:off x="574675" y="3429000"/>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a:extLst>
              <a:ext uri="{FF2B5EF4-FFF2-40B4-BE49-F238E27FC236}">
                <a16:creationId xmlns:a16="http://schemas.microsoft.com/office/drawing/2014/main" id="{FDF3728D-5798-4F7F-B0F4-1446B75B1D8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0C955C-0915-4171-89A3-00CD5B5B95AF}" type="slidenum">
              <a:rPr lang="en-US" altLang="en-US" sz="1400"/>
              <a:pPr>
                <a:spcBef>
                  <a:spcPct val="0"/>
                </a:spcBef>
                <a:buClrTx/>
                <a:buSzTx/>
                <a:buFontTx/>
                <a:buNone/>
              </a:pPr>
              <a:t>73</a:t>
            </a:fld>
            <a:endParaRPr lang="en-US" altLang="en-US" sz="1400"/>
          </a:p>
        </p:txBody>
      </p:sp>
      <p:sp>
        <p:nvSpPr>
          <p:cNvPr id="95235" name="Rectangle 2">
            <a:extLst>
              <a:ext uri="{FF2B5EF4-FFF2-40B4-BE49-F238E27FC236}">
                <a16:creationId xmlns:a16="http://schemas.microsoft.com/office/drawing/2014/main" id="{5CD76ADE-EE95-4351-B620-35AC575255F3}"/>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95236" name="Rectangle 3">
            <a:extLst>
              <a:ext uri="{FF2B5EF4-FFF2-40B4-BE49-F238E27FC236}">
                <a16:creationId xmlns:a16="http://schemas.microsoft.com/office/drawing/2014/main" id="{FE56309A-9D84-42A8-A315-8AC72DB5339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5237" name="Text Box 4">
            <a:extLst>
              <a:ext uri="{FF2B5EF4-FFF2-40B4-BE49-F238E27FC236}">
                <a16:creationId xmlns:a16="http://schemas.microsoft.com/office/drawing/2014/main" id="{94ABE37D-3738-4AA4-9D12-5AE87872E508}"/>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48E61E60-FA32-47FE-AB32-4ACFC074B091}"/>
              </a:ext>
            </a:extLst>
          </p:cNvPr>
          <p:cNvSpPr>
            <a:spLocks noChangeArrowheads="1"/>
          </p:cNvSpPr>
          <p:nvPr/>
        </p:nvSpPr>
        <p:spPr bwMode="auto">
          <a:xfrm>
            <a:off x="654050" y="1123950"/>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4 </a:t>
            </a:r>
          </a:p>
        </p:txBody>
      </p:sp>
      <p:sp>
        <p:nvSpPr>
          <p:cNvPr id="95239" name="Rectangle 8">
            <a:extLst>
              <a:ext uri="{FF2B5EF4-FFF2-40B4-BE49-F238E27FC236}">
                <a16:creationId xmlns:a16="http://schemas.microsoft.com/office/drawing/2014/main" id="{47769FDF-3901-4D0F-A4B5-1B713C49FCA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5240" name="Rectangle 6">
            <a:extLst>
              <a:ext uri="{FF2B5EF4-FFF2-40B4-BE49-F238E27FC236}">
                <a16:creationId xmlns:a16="http://schemas.microsoft.com/office/drawing/2014/main" id="{8DC44CBE-2628-4CC3-9750-5230073E8437}"/>
              </a:ext>
            </a:extLst>
          </p:cNvPr>
          <p:cNvSpPr>
            <a:spLocks noChangeArrowheads="1"/>
          </p:cNvSpPr>
          <p:nvPr/>
        </p:nvSpPr>
        <p:spPr bwMode="auto">
          <a:xfrm>
            <a:off x="571500" y="3773488"/>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a:extLst>
              <a:ext uri="{FF2B5EF4-FFF2-40B4-BE49-F238E27FC236}">
                <a16:creationId xmlns:a16="http://schemas.microsoft.com/office/drawing/2014/main" id="{ED5C0B71-3CE7-491A-83F6-CCBBCCC3407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C68E37-D92F-416E-9F9E-4E34F3EA9647}" type="slidenum">
              <a:rPr lang="en-US" altLang="en-US" sz="1400"/>
              <a:pPr>
                <a:spcBef>
                  <a:spcPct val="0"/>
                </a:spcBef>
                <a:buClrTx/>
                <a:buSzTx/>
                <a:buFontTx/>
                <a:buNone/>
              </a:pPr>
              <a:t>74</a:t>
            </a:fld>
            <a:endParaRPr lang="en-US" altLang="en-US" sz="1400"/>
          </a:p>
        </p:txBody>
      </p:sp>
      <p:sp>
        <p:nvSpPr>
          <p:cNvPr id="97283" name="Rectangle 2">
            <a:extLst>
              <a:ext uri="{FF2B5EF4-FFF2-40B4-BE49-F238E27FC236}">
                <a16:creationId xmlns:a16="http://schemas.microsoft.com/office/drawing/2014/main" id="{A34B90B1-B769-4EAA-A24C-83969A145018}"/>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97284" name="Rectangle 3">
            <a:extLst>
              <a:ext uri="{FF2B5EF4-FFF2-40B4-BE49-F238E27FC236}">
                <a16:creationId xmlns:a16="http://schemas.microsoft.com/office/drawing/2014/main" id="{3987C6F9-36FA-4F37-87BE-9623BE22A767}"/>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7285" name="Text Box 4">
            <a:extLst>
              <a:ext uri="{FF2B5EF4-FFF2-40B4-BE49-F238E27FC236}">
                <a16:creationId xmlns:a16="http://schemas.microsoft.com/office/drawing/2014/main" id="{2060C9A5-ABBE-49AA-8853-4BA269C42CA8}"/>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A81FDCAA-CF4A-4559-B0BA-EF6806221B52}"/>
              </a:ext>
            </a:extLst>
          </p:cNvPr>
          <p:cNvSpPr>
            <a:spLocks noChangeArrowheads="1"/>
          </p:cNvSpPr>
          <p:nvPr/>
        </p:nvSpPr>
        <p:spPr bwMode="auto">
          <a:xfrm>
            <a:off x="654050" y="1123950"/>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5 </a:t>
            </a:r>
          </a:p>
        </p:txBody>
      </p:sp>
      <p:sp>
        <p:nvSpPr>
          <p:cNvPr id="97287" name="Rectangle 8">
            <a:extLst>
              <a:ext uri="{FF2B5EF4-FFF2-40B4-BE49-F238E27FC236}">
                <a16:creationId xmlns:a16="http://schemas.microsoft.com/office/drawing/2014/main" id="{229D64E1-BCDC-49F6-90C3-ADAD55648E4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7288" name="Rectangle 6">
            <a:extLst>
              <a:ext uri="{FF2B5EF4-FFF2-40B4-BE49-F238E27FC236}">
                <a16:creationId xmlns:a16="http://schemas.microsoft.com/office/drawing/2014/main" id="{E8395E7A-97B5-48E3-BE18-EE111A86AA10}"/>
              </a:ext>
            </a:extLst>
          </p:cNvPr>
          <p:cNvSpPr>
            <a:spLocks noChangeArrowheads="1"/>
          </p:cNvSpPr>
          <p:nvPr/>
        </p:nvSpPr>
        <p:spPr bwMode="auto">
          <a:xfrm>
            <a:off x="568325" y="4119563"/>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a:extLst>
              <a:ext uri="{FF2B5EF4-FFF2-40B4-BE49-F238E27FC236}">
                <a16:creationId xmlns:a16="http://schemas.microsoft.com/office/drawing/2014/main" id="{4977EA41-5EAA-4FA4-8A99-C9590BD2887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5A0E3C-DC06-410B-9D01-E2446C7B49D1}" type="slidenum">
              <a:rPr lang="en-US" altLang="en-US" sz="1400"/>
              <a:pPr>
                <a:spcBef>
                  <a:spcPct val="0"/>
                </a:spcBef>
                <a:buClrTx/>
                <a:buSzTx/>
                <a:buFontTx/>
                <a:buNone/>
              </a:pPr>
              <a:t>75</a:t>
            </a:fld>
            <a:endParaRPr lang="en-US" altLang="en-US" sz="1400"/>
          </a:p>
        </p:txBody>
      </p:sp>
      <p:sp>
        <p:nvSpPr>
          <p:cNvPr id="99331" name="Rectangle 2">
            <a:extLst>
              <a:ext uri="{FF2B5EF4-FFF2-40B4-BE49-F238E27FC236}">
                <a16:creationId xmlns:a16="http://schemas.microsoft.com/office/drawing/2014/main" id="{26038341-C752-45D9-BD7E-2CEC6CF80DA3}"/>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99332" name="Rectangle 3">
            <a:extLst>
              <a:ext uri="{FF2B5EF4-FFF2-40B4-BE49-F238E27FC236}">
                <a16:creationId xmlns:a16="http://schemas.microsoft.com/office/drawing/2014/main" id="{206FB2CF-6E9D-4271-858B-10E373BDB3BC}"/>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9333" name="Text Box 4">
            <a:extLst>
              <a:ext uri="{FF2B5EF4-FFF2-40B4-BE49-F238E27FC236}">
                <a16:creationId xmlns:a16="http://schemas.microsoft.com/office/drawing/2014/main" id="{F74A6061-2AD2-4B72-940F-07FB003E591C}"/>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4B9243EA-F01E-4750-BFAA-C1C9CA86780A}"/>
              </a:ext>
            </a:extLst>
          </p:cNvPr>
          <p:cNvSpPr>
            <a:spLocks noChangeArrowheads="1"/>
          </p:cNvSpPr>
          <p:nvPr/>
        </p:nvSpPr>
        <p:spPr bwMode="auto">
          <a:xfrm>
            <a:off x="654050" y="1123950"/>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Encounter break</a:t>
            </a:r>
          </a:p>
        </p:txBody>
      </p:sp>
      <p:sp>
        <p:nvSpPr>
          <p:cNvPr id="99335" name="Rectangle 8">
            <a:extLst>
              <a:ext uri="{FF2B5EF4-FFF2-40B4-BE49-F238E27FC236}">
                <a16:creationId xmlns:a16="http://schemas.microsoft.com/office/drawing/2014/main" id="{3699FD4B-A075-4355-806C-A96B1762FDC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9336" name="Rectangle 6">
            <a:extLst>
              <a:ext uri="{FF2B5EF4-FFF2-40B4-BE49-F238E27FC236}">
                <a16:creationId xmlns:a16="http://schemas.microsoft.com/office/drawing/2014/main" id="{80E4176A-546B-459B-A468-9ECB9DC7DA2E}"/>
              </a:ext>
            </a:extLst>
          </p:cNvPr>
          <p:cNvSpPr>
            <a:spLocks noChangeArrowheads="1"/>
          </p:cNvSpPr>
          <p:nvPr/>
        </p:nvSpPr>
        <p:spPr bwMode="auto">
          <a:xfrm>
            <a:off x="5494338" y="4119563"/>
            <a:ext cx="947737"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D55359AC-49F0-4DEA-98AA-849CF46646A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1E136F-1234-46DE-ADF8-9937BD533309}" type="slidenum">
              <a:rPr lang="en-US" altLang="en-US" sz="1400"/>
              <a:pPr>
                <a:spcBef>
                  <a:spcPct val="0"/>
                </a:spcBef>
                <a:buClrTx/>
                <a:buSzTx/>
                <a:buFontTx/>
                <a:buNone/>
              </a:pPr>
              <a:t>76</a:t>
            </a:fld>
            <a:endParaRPr lang="en-US" altLang="en-US" sz="1400"/>
          </a:p>
        </p:txBody>
      </p:sp>
      <p:sp>
        <p:nvSpPr>
          <p:cNvPr id="101379" name="Rectangle 2">
            <a:extLst>
              <a:ext uri="{FF2B5EF4-FFF2-40B4-BE49-F238E27FC236}">
                <a16:creationId xmlns:a16="http://schemas.microsoft.com/office/drawing/2014/main" id="{F892065B-1DBB-40D2-BC2A-9AC17EAE6140}"/>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01380" name="Rectangle 3">
            <a:extLst>
              <a:ext uri="{FF2B5EF4-FFF2-40B4-BE49-F238E27FC236}">
                <a16:creationId xmlns:a16="http://schemas.microsoft.com/office/drawing/2014/main" id="{373984A6-2E41-4853-9380-F77DE92A75CF}"/>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1381" name="Text Box 4">
            <a:extLst>
              <a:ext uri="{FF2B5EF4-FFF2-40B4-BE49-F238E27FC236}">
                <a16:creationId xmlns:a16="http://schemas.microsoft.com/office/drawing/2014/main" id="{C8C7D025-84AF-4ED6-9D08-4A614EDF2B45}"/>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178DE3DD-5D7E-434D-A103-254E99298BA0}"/>
              </a:ext>
            </a:extLst>
          </p:cNvPr>
          <p:cNvSpPr>
            <a:spLocks noChangeArrowheads="1"/>
          </p:cNvSpPr>
          <p:nvPr/>
        </p:nvSpPr>
        <p:spPr bwMode="auto">
          <a:xfrm>
            <a:off x="654050" y="1123950"/>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statement</a:t>
            </a:r>
          </a:p>
        </p:txBody>
      </p:sp>
      <p:sp>
        <p:nvSpPr>
          <p:cNvPr id="101383" name="Rectangle 8">
            <a:extLst>
              <a:ext uri="{FF2B5EF4-FFF2-40B4-BE49-F238E27FC236}">
                <a16:creationId xmlns:a16="http://schemas.microsoft.com/office/drawing/2014/main" id="{75D2AA3C-BEDE-44A6-AF06-0333C47006B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E8AFCBCC-6CBA-4043-9D02-1F7BA6F30B2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265C53-EDA6-41DA-B7F7-0A34CBEC49D2}" type="slidenum">
              <a:rPr lang="en-US" altLang="en-US" sz="1400"/>
              <a:pPr>
                <a:spcBef>
                  <a:spcPct val="0"/>
                </a:spcBef>
                <a:buClrTx/>
                <a:buSzTx/>
                <a:buFontTx/>
                <a:buNone/>
              </a:pPr>
              <a:t>77</a:t>
            </a:fld>
            <a:endParaRPr lang="en-US" altLang="en-US" sz="1400"/>
          </a:p>
        </p:txBody>
      </p:sp>
      <p:sp>
        <p:nvSpPr>
          <p:cNvPr id="103427" name="Rectangle 2">
            <a:extLst>
              <a:ext uri="{FF2B5EF4-FFF2-40B4-BE49-F238E27FC236}">
                <a16:creationId xmlns:a16="http://schemas.microsoft.com/office/drawing/2014/main" id="{21CB062F-B2EC-4F6D-BC3E-B5ECF6EE89DC}"/>
              </a:ext>
            </a:extLst>
          </p:cNvPr>
          <p:cNvSpPr>
            <a:spLocks noGrp="1" noChangeArrowheads="1"/>
          </p:cNvSpPr>
          <p:nvPr>
            <p:ph type="title"/>
          </p:nvPr>
        </p:nvSpPr>
        <p:spPr>
          <a:xfrm>
            <a:off x="193675" y="241300"/>
            <a:ext cx="8640763" cy="460375"/>
          </a:xfrm>
        </p:spPr>
        <p:txBody>
          <a:bodyPr/>
          <a:lstStyle/>
          <a:p>
            <a:r>
              <a:rPr lang="en-US" altLang="en-US" sz="3600"/>
              <a:t>Problem: Chinese Zodiac</a:t>
            </a:r>
            <a:r>
              <a:rPr lang="en-US" altLang="en-US"/>
              <a:t> </a:t>
            </a:r>
          </a:p>
        </p:txBody>
      </p:sp>
      <p:sp>
        <p:nvSpPr>
          <p:cNvPr id="103428" name="Rectangle 3">
            <a:extLst>
              <a:ext uri="{FF2B5EF4-FFF2-40B4-BE49-F238E27FC236}">
                <a16:creationId xmlns:a16="http://schemas.microsoft.com/office/drawing/2014/main" id="{4068087A-92D8-49B6-8D26-A000BFC66B65}"/>
              </a:ext>
            </a:extLst>
          </p:cNvPr>
          <p:cNvSpPr>
            <a:spLocks noGrp="1" noChangeArrowheads="1"/>
          </p:cNvSpPr>
          <p:nvPr>
            <p:ph type="body" idx="1"/>
          </p:nvPr>
        </p:nvSpPr>
        <p:spPr>
          <a:xfrm>
            <a:off x="193675" y="855663"/>
            <a:ext cx="8683625" cy="1690687"/>
          </a:xfrm>
        </p:spPr>
        <p:txBody>
          <a:bodyPr/>
          <a:lstStyle/>
          <a:p>
            <a:pPr marL="0" indent="0">
              <a:buFont typeface="Monotype Sorts"/>
              <a:buNone/>
            </a:pPr>
            <a:r>
              <a:rPr lang="en-US" altLang="en-US" sz="2800"/>
              <a:t>Write a program </a:t>
            </a:r>
            <a:r>
              <a:rPr lang="en-US" altLang="en-US"/>
              <a:t>that prompts the user to enter a year and displays the animal for the year. </a:t>
            </a:r>
          </a:p>
        </p:txBody>
      </p:sp>
      <p:sp>
        <p:nvSpPr>
          <p:cNvPr id="103429" name="Rectangle 8">
            <a:extLst>
              <a:ext uri="{FF2B5EF4-FFF2-40B4-BE49-F238E27FC236}">
                <a16:creationId xmlns:a16="http://schemas.microsoft.com/office/drawing/2014/main" id="{AEE7C5DD-CA44-4B58-A82A-79EF2DC6D5A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3430" name="Picture 11">
            <a:extLst>
              <a:ext uri="{FF2B5EF4-FFF2-40B4-BE49-F238E27FC236}">
                <a16:creationId xmlns:a16="http://schemas.microsoft.com/office/drawing/2014/main" id="{76FB3ADA-2285-4A40-9162-77B3AD827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1931988"/>
            <a:ext cx="7226300" cy="368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431" name="Rectangle 8">
            <a:hlinkClick r:id="rId4"/>
            <a:extLst>
              <a:ext uri="{FF2B5EF4-FFF2-40B4-BE49-F238E27FC236}">
                <a16:creationId xmlns:a16="http://schemas.microsoft.com/office/drawing/2014/main" id="{57A54DCD-F56C-49C9-B88D-EDB2D47B4DF3}"/>
              </a:ext>
            </a:extLst>
          </p:cNvPr>
          <p:cNvSpPr>
            <a:spLocks noChangeArrowheads="1"/>
          </p:cNvSpPr>
          <p:nvPr/>
        </p:nvSpPr>
        <p:spPr bwMode="auto">
          <a:xfrm>
            <a:off x="5545138" y="5694363"/>
            <a:ext cx="18526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ChineseZodiac</a:t>
            </a:r>
          </a:p>
        </p:txBody>
      </p:sp>
      <p:sp>
        <p:nvSpPr>
          <p:cNvPr id="103432" name="AutoShape 10">
            <a:hlinkClick r:id="rId5" action="ppaction://program" highlightClick="1"/>
            <a:extLst>
              <a:ext uri="{FF2B5EF4-FFF2-40B4-BE49-F238E27FC236}">
                <a16:creationId xmlns:a16="http://schemas.microsoft.com/office/drawing/2014/main" id="{F6B7EB2E-3A5E-40BA-B668-4BF5AACADE8B}"/>
              </a:ext>
            </a:extLst>
          </p:cNvPr>
          <p:cNvSpPr>
            <a:spLocks noChangeArrowheads="1"/>
          </p:cNvSpPr>
          <p:nvPr/>
        </p:nvSpPr>
        <p:spPr bwMode="auto">
          <a:xfrm>
            <a:off x="7542213" y="5694363"/>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800" dirty="0">
                <a:latin typeface="Calibri" panose="020F0502020204030204" pitchFamily="34" charset="0"/>
                <a:cs typeface="Calibri" panose="020F0502020204030204" pitchFamily="34" charset="0"/>
              </a:rPr>
              <a:t>What data types are required for a switch variable?</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the keyword break is not used after a case is processed, what is the next statement to be executed?</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Can you convert a switch statement to an equivalent if statement, or vice versa?</a:t>
            </a:r>
            <a:endParaRPr lang="tr-TR"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What are the advantages of using a switch statement?</a:t>
            </a:r>
            <a:br>
              <a:rPr lang="tr-TR" sz="1800" dirty="0">
                <a:latin typeface="Calibri" panose="020F0502020204030204" pitchFamily="34" charset="0"/>
                <a:cs typeface="Calibri" panose="020F0502020204030204" pitchFamily="34" charset="0"/>
              </a:rPr>
            </a:br>
            <a:endParaRPr lang="tr-TR" sz="1800" dirty="0">
              <a:latin typeface="Calibri" panose="020F0502020204030204" pitchFamily="34"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800" dirty="0">
                <a:solidFill>
                  <a:srgbClr val="0070C0"/>
                </a:solidFill>
                <a:latin typeface="Calibri" panose="020F0502020204030204" pitchFamily="34" charset="0"/>
                <a:cs typeface="Calibri" panose="020F0502020204030204" pitchFamily="34" charset="0"/>
              </a:rPr>
              <a:t>Switch variables must be of char, byte, short, int, or String types.</a:t>
            </a:r>
            <a:endParaRPr lang="tr-TR" sz="1800" dirty="0">
              <a:solidFill>
                <a:srgbClr val="0070C0"/>
              </a:solidFill>
              <a:latin typeface="Calibri" panose="020F0502020204030204" pitchFamily="34" charset="0"/>
              <a:cs typeface="Calibri" panose="020F0502020204030204" pitchFamily="34" charset="0"/>
            </a:endParaRPr>
          </a:p>
          <a:p>
            <a:r>
              <a:rPr lang="en-US" sz="1800" dirty="0">
                <a:solidFill>
                  <a:srgbClr val="0070C0"/>
                </a:solidFill>
                <a:latin typeface="Calibri" panose="020F0502020204030204" pitchFamily="34" charset="0"/>
                <a:cs typeface="Calibri" panose="020F0502020204030204" pitchFamily="34" charset="0"/>
              </a:rPr>
              <a:t>If a break statement is not used, the next case statement is performed.</a:t>
            </a:r>
            <a:endParaRPr lang="tr-TR" sz="1800" dirty="0">
              <a:solidFill>
                <a:srgbClr val="0070C0"/>
              </a:solidFill>
              <a:latin typeface="Calibri" panose="020F0502020204030204" pitchFamily="34" charset="0"/>
              <a:cs typeface="Calibri" panose="020F0502020204030204" pitchFamily="34" charset="0"/>
            </a:endParaRPr>
          </a:p>
          <a:p>
            <a:r>
              <a:rPr lang="en-US" sz="1800" dirty="0">
                <a:solidFill>
                  <a:srgbClr val="0070C0"/>
                </a:solidFill>
                <a:latin typeface="Calibri" panose="020F0502020204030204" pitchFamily="34" charset="0"/>
                <a:cs typeface="Calibri" panose="020F0502020204030204" pitchFamily="34" charset="0"/>
              </a:rPr>
              <a:t>You can always convert a switch statement to an equivalent if statement, but not an if statement to a switch statement.</a:t>
            </a:r>
            <a:endParaRPr lang="tr-TR" sz="1800" dirty="0">
              <a:solidFill>
                <a:srgbClr val="0070C0"/>
              </a:solidFill>
              <a:latin typeface="Calibri" panose="020F0502020204030204" pitchFamily="34" charset="0"/>
              <a:cs typeface="Calibri" panose="020F0502020204030204" pitchFamily="34" charset="0"/>
            </a:endParaRPr>
          </a:p>
          <a:p>
            <a:r>
              <a:rPr lang="en-US" sz="1800" dirty="0">
                <a:solidFill>
                  <a:srgbClr val="0070C0"/>
                </a:solidFill>
                <a:latin typeface="Calibri" panose="020F0502020204030204" pitchFamily="34" charset="0"/>
                <a:cs typeface="Calibri" panose="020F0502020204030204" pitchFamily="34" charset="0"/>
              </a:rPr>
              <a:t>The use of the switch statement can improve readability of the program in some cases. The compiled code for the switch statement is also more efficient than its corresponding if statement.</a:t>
            </a:r>
            <a:endParaRPr lang="tr-TR" sz="18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8050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What is y after the following switch statement is executed? Rewrite the code using an if-else statement.</a:t>
            </a:r>
            <a:br>
              <a:rPr lang="tr-TR" sz="2000" dirty="0">
                <a:latin typeface="Calibri" panose="020F0502020204030204" pitchFamily="34" charset="0"/>
                <a:cs typeface="Calibri" panose="020F0502020204030204" pitchFamily="34" charset="0"/>
              </a:rPr>
            </a:br>
            <a:br>
              <a:rPr lang="tr-TR" sz="12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x = 3; y = 3;</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switch (x + 3) {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case 6:  y = 1;</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default: y += 1;</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s-ES" sz="1600" dirty="0">
                <a:solidFill>
                  <a:srgbClr val="0070C0"/>
                </a:solidFill>
                <a:latin typeface="Consolas" panose="020B0609020204030204" pitchFamily="49" charset="0"/>
                <a:cs typeface="Calibri" panose="020F0502020204030204" pitchFamily="34" charset="0"/>
              </a:rPr>
              <a:t>y </a:t>
            </a:r>
            <a:r>
              <a:rPr lang="es-ES" sz="1600" dirty="0" err="1">
                <a:solidFill>
                  <a:srgbClr val="0070C0"/>
                </a:solidFill>
                <a:latin typeface="Consolas" panose="020B0609020204030204" pitchFamily="49" charset="0"/>
                <a:cs typeface="Calibri" panose="020F0502020204030204" pitchFamily="34" charset="0"/>
              </a:rPr>
              <a:t>is</a:t>
            </a:r>
            <a:r>
              <a:rPr lang="es-ES" sz="1600" dirty="0">
                <a:solidFill>
                  <a:srgbClr val="0070C0"/>
                </a:solidFill>
                <a:latin typeface="Consolas" panose="020B0609020204030204" pitchFamily="49" charset="0"/>
                <a:cs typeface="Calibri" panose="020F0502020204030204" pitchFamily="34" charset="0"/>
              </a:rPr>
              <a:t> 2.</a:t>
            </a:r>
            <a:br>
              <a:rPr lang="tr-TR" sz="1600" dirty="0">
                <a:solidFill>
                  <a:srgbClr val="0070C0"/>
                </a:solidFill>
                <a:latin typeface="Consolas" panose="020B0609020204030204" pitchFamily="49" charset="0"/>
                <a:cs typeface="Calibri" panose="020F0502020204030204" pitchFamily="34" charset="0"/>
              </a:rPr>
            </a:br>
            <a:r>
              <a:rPr lang="es-ES" sz="1600" dirty="0">
                <a:solidFill>
                  <a:srgbClr val="0070C0"/>
                </a:solidFill>
                <a:latin typeface="Consolas" panose="020B0609020204030204" pitchFamily="49" charset="0"/>
                <a:cs typeface="Calibri" panose="020F0502020204030204" pitchFamily="34" charset="0"/>
              </a:rPr>
              <a:t>x = 3; y = 3;</a:t>
            </a:r>
            <a:br>
              <a:rPr lang="tr-TR" sz="1600" dirty="0">
                <a:solidFill>
                  <a:srgbClr val="0070C0"/>
                </a:solidFill>
                <a:latin typeface="Consolas" panose="020B0609020204030204" pitchFamily="49" charset="0"/>
                <a:cs typeface="Calibri" panose="020F0502020204030204" pitchFamily="34" charset="0"/>
              </a:rPr>
            </a:br>
            <a:r>
              <a:rPr lang="es-ES" sz="1600" dirty="0" err="1">
                <a:solidFill>
                  <a:srgbClr val="0070C0"/>
                </a:solidFill>
                <a:latin typeface="Consolas" panose="020B0609020204030204" pitchFamily="49" charset="0"/>
                <a:cs typeface="Calibri" panose="020F0502020204030204" pitchFamily="34" charset="0"/>
              </a:rPr>
              <a:t>if</a:t>
            </a:r>
            <a:r>
              <a:rPr lang="es-ES" sz="1600" dirty="0">
                <a:solidFill>
                  <a:srgbClr val="0070C0"/>
                </a:solidFill>
                <a:latin typeface="Consolas" panose="020B0609020204030204" pitchFamily="49" charset="0"/>
                <a:cs typeface="Calibri" panose="020F0502020204030204" pitchFamily="34" charset="0"/>
              </a:rPr>
              <a:t> (x + 3 == 6) {</a:t>
            </a:r>
            <a:br>
              <a:rPr lang="tr-TR" sz="1600" dirty="0">
                <a:solidFill>
                  <a:srgbClr val="0070C0"/>
                </a:solidFill>
                <a:latin typeface="Consolas" panose="020B0609020204030204" pitchFamily="49" charset="0"/>
                <a:cs typeface="Calibri" panose="020F0502020204030204" pitchFamily="34" charset="0"/>
              </a:rPr>
            </a:br>
            <a:r>
              <a:rPr lang="es-ES" sz="1600" dirty="0">
                <a:solidFill>
                  <a:srgbClr val="0070C0"/>
                </a:solidFill>
                <a:latin typeface="Consolas" panose="020B0609020204030204" pitchFamily="49" charset="0"/>
                <a:cs typeface="Calibri" panose="020F0502020204030204" pitchFamily="34" charset="0"/>
              </a:rPr>
              <a:t>  y = 1;</a:t>
            </a:r>
            <a:br>
              <a:rPr lang="tr-TR" sz="1600" dirty="0">
                <a:solidFill>
                  <a:srgbClr val="0070C0"/>
                </a:solidFill>
                <a:latin typeface="Consolas" panose="020B0609020204030204" pitchFamily="49" charset="0"/>
                <a:cs typeface="Calibri" panose="020F0502020204030204" pitchFamily="34" charset="0"/>
              </a:rPr>
            </a:br>
            <a:r>
              <a:rPr lang="es-ES" sz="1600" dirty="0">
                <a:solidFill>
                  <a:srgbClr val="0070C0"/>
                </a:solidFill>
                <a:latin typeface="Consolas" panose="020B0609020204030204" pitchFamily="49" charset="0"/>
                <a:cs typeface="Calibri" panose="020F0502020204030204" pitchFamily="34" charset="0"/>
              </a:rPr>
              <a:t>}</a:t>
            </a:r>
            <a:br>
              <a:rPr lang="tr-TR" sz="1600" dirty="0">
                <a:solidFill>
                  <a:srgbClr val="0070C0"/>
                </a:solidFill>
                <a:latin typeface="Consolas" panose="020B0609020204030204" pitchFamily="49" charset="0"/>
                <a:cs typeface="Calibri" panose="020F0502020204030204" pitchFamily="34" charset="0"/>
              </a:rPr>
            </a:br>
            <a:r>
              <a:rPr lang="es-ES" sz="1600" dirty="0">
                <a:solidFill>
                  <a:srgbClr val="0070C0"/>
                </a:solidFill>
                <a:latin typeface="Consolas" panose="020B0609020204030204" pitchFamily="49" charset="0"/>
                <a:cs typeface="Calibri" panose="020F0502020204030204" pitchFamily="34" charset="0"/>
              </a:rPr>
              <a:t>y += 1;</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693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DD8F3947-9D93-4E3D-AB42-9875AA0DA47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2192A7-8F00-43B8-ADD1-F6B8B539F8E2}" type="slidenum">
              <a:rPr lang="en-US" altLang="en-US" sz="1400"/>
              <a:pPr>
                <a:spcBef>
                  <a:spcPct val="0"/>
                </a:spcBef>
                <a:buClrTx/>
                <a:buSzTx/>
                <a:buFontTx/>
                <a:buNone/>
              </a:pPr>
              <a:t>8</a:t>
            </a:fld>
            <a:endParaRPr lang="en-US" altLang="en-US" sz="1400"/>
          </a:p>
        </p:txBody>
      </p:sp>
      <p:sp>
        <p:nvSpPr>
          <p:cNvPr id="17411" name="Rectangle 2">
            <a:extLst>
              <a:ext uri="{FF2B5EF4-FFF2-40B4-BE49-F238E27FC236}">
                <a16:creationId xmlns:a16="http://schemas.microsoft.com/office/drawing/2014/main" id="{7DF4FA14-E01A-4D91-9CE6-2FE8AA82880B}"/>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17412" name="Rectangle 3">
            <a:extLst>
              <a:ext uri="{FF2B5EF4-FFF2-40B4-BE49-F238E27FC236}">
                <a16:creationId xmlns:a16="http://schemas.microsoft.com/office/drawing/2014/main" id="{DB7C2F91-A009-40DD-A0C1-88438D250AD0}"/>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extLst>
              <a:ext uri="{FF2B5EF4-FFF2-40B4-BE49-F238E27FC236}">
                <a16:creationId xmlns:a16="http://schemas.microsoft.com/office/drawing/2014/main" id="{FBD4636E-5A97-4B39-BD1D-A1E118CC1C3C}"/>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13">
            <a:extLst>
              <a:ext uri="{FF2B5EF4-FFF2-40B4-BE49-F238E27FC236}">
                <a16:creationId xmlns:a16="http://schemas.microsoft.com/office/drawing/2014/main" id="{6A96B50B-BA02-4DE3-9785-5EA6F6579EBE}"/>
              </a:ext>
            </a:extLst>
          </p:cNvPr>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5" name="Object 12">
            <a:extLst>
              <a:ext uri="{FF2B5EF4-FFF2-40B4-BE49-F238E27FC236}">
                <a16:creationId xmlns:a16="http://schemas.microsoft.com/office/drawing/2014/main" id="{C09C7758-D5B7-45AB-8050-038FD33F5B19}"/>
              </a:ext>
            </a:extLst>
          </p:cNvPr>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spid="_x0000_s2054" name="Picture" r:id="rId4" imgW="5191828" imgH="558459" progId="Word.Picture.8">
                  <p:embed/>
                </p:oleObj>
              </mc:Choice>
              <mc:Fallback>
                <p:oleObj name="Picture" r:id="rId4" imgW="5191828" imgH="558459" progId="Word.Picture.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15">
            <a:extLst>
              <a:ext uri="{FF2B5EF4-FFF2-40B4-BE49-F238E27FC236}">
                <a16:creationId xmlns:a16="http://schemas.microsoft.com/office/drawing/2014/main" id="{7A31725D-6776-463D-9357-908F567A8841}"/>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7" name="Object 14">
            <a:extLst>
              <a:ext uri="{FF2B5EF4-FFF2-40B4-BE49-F238E27FC236}">
                <a16:creationId xmlns:a16="http://schemas.microsoft.com/office/drawing/2014/main" id="{44459577-F2DD-4AFC-9B2F-96669707A1D9}"/>
              </a:ext>
            </a:extLst>
          </p:cNvPr>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spid="_x0000_s2055" name="Picture" r:id="rId6" imgW="5748528" imgH="579120" progId="Word.Picture.8">
                  <p:embed/>
                </p:oleObj>
              </mc:Choice>
              <mc:Fallback>
                <p:oleObj name="Picture" r:id="rId6" imgW="5748528" imgH="579120" progId="Word.Picture.8">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880320" cy="4741863"/>
          </a:xfrm>
        </p:spPr>
        <p:txBody>
          <a:bodyPr>
            <a:noAutofit/>
          </a:bodyPr>
          <a:lstStyle/>
          <a:p>
            <a:r>
              <a:rPr lang="en-US" sz="1600" dirty="0">
                <a:latin typeface="Calibri" panose="020F0502020204030204" pitchFamily="34" charset="0"/>
                <a:cs typeface="Calibri" panose="020F0502020204030204" pitchFamily="34" charset="0"/>
              </a:rPr>
              <a:t>What is x after the following if-else statement is executed? Use a switch statement to rewrite it and draw the flowchart for the new switch statement.</a:t>
            </a:r>
            <a:br>
              <a:rPr lang="tr-TR" sz="16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en-US" sz="1400" dirty="0">
                <a:latin typeface="Consolas" panose="020B0609020204030204" pitchFamily="49" charset="0"/>
                <a:cs typeface="Calibri" panose="020F0502020204030204" pitchFamily="34" charset="0"/>
              </a:rPr>
              <a:t>int x = 1, a = 3;</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if (a == 1)</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x += 5;</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else if (a == 2)</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x += 10;</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else if (a == 3)</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x += 16;</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else if (a == 4)</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  x += 34;</a:t>
            </a:r>
            <a:br>
              <a:rPr lang="tr-TR" sz="1400" dirty="0">
                <a:latin typeface="Consolas" panose="020B0609020204030204" pitchFamily="49" charset="0"/>
                <a:cs typeface="Calibri" panose="020F0502020204030204" pitchFamily="34" charset="0"/>
              </a:rPr>
            </a:br>
            <a:endParaRPr lang="tr-TR" sz="1400" dirty="0">
              <a:latin typeface="Consolas" panose="020B0609020204030204" pitchFamily="49" charset="0"/>
              <a:cs typeface="Calibri" panose="020F0502020204030204" pitchFamily="34" charset="0"/>
            </a:endParaRPr>
          </a:p>
          <a:p>
            <a:pPr marL="0" indent="0">
              <a:buNone/>
            </a:pPr>
            <a:r>
              <a:rPr lang="tr-TR" sz="1800" b="1" dirty="0">
                <a:solidFill>
                  <a:srgbClr val="92D050"/>
                </a:solidFill>
                <a:latin typeface="Calibri" panose="020F0502020204030204" pitchFamily="34" charset="0"/>
                <a:cs typeface="Calibri" panose="020F0502020204030204" pitchFamily="34" charset="0"/>
              </a:rPr>
              <a:t>      &lt;--- ANSWER ---&gt;</a:t>
            </a:r>
          </a:p>
          <a:p>
            <a:r>
              <a:rPr lang="en-US" sz="1400" dirty="0">
                <a:solidFill>
                  <a:srgbClr val="0070C0"/>
                </a:solidFill>
                <a:latin typeface="Consolas" panose="020B0609020204030204" pitchFamily="49" charset="0"/>
                <a:cs typeface="Calibri" panose="020F0502020204030204" pitchFamily="34" charset="0"/>
              </a:rPr>
              <a:t>x is 17</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switch (a) { </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case 1: x += 5; break;</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case 2: x += 10; break;</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case 3: x += 16; break;</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  case 4: x += 34;</a:t>
            </a:r>
            <a:br>
              <a:rPr lang="tr-TR" sz="1400" dirty="0">
                <a:solidFill>
                  <a:srgbClr val="0070C0"/>
                </a:solidFill>
                <a:latin typeface="Consolas" panose="020B0609020204030204" pitchFamily="49" charset="0"/>
                <a:cs typeface="Calibri" panose="020F0502020204030204" pitchFamily="34" charset="0"/>
              </a:rPr>
            </a:br>
            <a:r>
              <a:rPr lang="en-US" sz="1400" dirty="0">
                <a:solidFill>
                  <a:srgbClr val="0070C0"/>
                </a:solidFill>
                <a:latin typeface="Consolas" panose="020B0609020204030204" pitchFamily="49" charset="0"/>
                <a:cs typeface="Calibri" panose="020F0502020204030204" pitchFamily="34" charset="0"/>
              </a:rPr>
              <a:t>}</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pic>
        <p:nvPicPr>
          <p:cNvPr id="6" name="Picture 5" descr="Diagram, schematic&#10;&#10;Description automatically generated">
            <a:extLst>
              <a:ext uri="{FF2B5EF4-FFF2-40B4-BE49-F238E27FC236}">
                <a16:creationId xmlns:a16="http://schemas.microsoft.com/office/drawing/2014/main" id="{87036BB9-D479-49C1-8592-B52938B06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149" y="2375001"/>
            <a:ext cx="3591426" cy="3934374"/>
          </a:xfrm>
          <a:prstGeom prst="rect">
            <a:avLst/>
          </a:prstGeom>
        </p:spPr>
      </p:pic>
    </p:spTree>
    <p:extLst>
      <p:ext uri="{BB962C8B-B14F-4D97-AF65-F5344CB8AC3E}">
        <p14:creationId xmlns:p14="http://schemas.microsoft.com/office/powerpoint/2010/main" val="14908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 switch statement that displays </a:t>
            </a:r>
            <a:br>
              <a:rPr lang="tr-TR" sz="2000" dirty="0">
                <a:latin typeface="Calibri" panose="020F0502020204030204" pitchFamily="34" charset="0"/>
                <a:cs typeface="Calibri" panose="020F0502020204030204" pitchFamily="34" charset="0"/>
              </a:rPr>
            </a:b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Sunday, Monday, Tuesday, Wednesday, Thursday, Friday, Saturday, </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if day is 0, 1, 2, 3, 4, 5, 6, accordingly.</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err="1">
                <a:solidFill>
                  <a:srgbClr val="0070C0"/>
                </a:solidFill>
                <a:latin typeface="Consolas" panose="020B0609020204030204" pitchFamily="49" charset="0"/>
                <a:cs typeface="Calibri" panose="020F0502020204030204" pitchFamily="34" charset="0"/>
              </a:rPr>
              <a:t>switch</a:t>
            </a: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day</a:t>
            </a:r>
            <a:r>
              <a:rPr lang="tr-TR" sz="1600" dirty="0">
                <a:solidFill>
                  <a:srgbClr val="0070C0"/>
                </a:solidFill>
                <a:latin typeface="Consolas" panose="020B0609020204030204" pitchFamily="49" charset="0"/>
                <a:cs typeface="Calibri" panose="020F0502020204030204" pitchFamily="34" charset="0"/>
              </a:rPr>
              <a:t>) { </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0: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("Sunday");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1: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Monday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2: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Tuesday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3: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Wednesday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4: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Thurday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5: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Friday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case</a:t>
            </a:r>
            <a:r>
              <a:rPr lang="tr-TR" sz="1600" dirty="0">
                <a:solidFill>
                  <a:srgbClr val="0070C0"/>
                </a:solidFill>
                <a:latin typeface="Consolas" panose="020B0609020204030204" pitchFamily="49" charset="0"/>
                <a:cs typeface="Calibri" panose="020F0502020204030204" pitchFamily="34" charset="0"/>
              </a:rPr>
              <a:t> 6: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Saturday</a:t>
            </a:r>
            <a:r>
              <a:rPr lang="tr-TR" sz="1600" dirty="0">
                <a:solidFill>
                  <a:srgbClr val="0070C0"/>
                </a:solidFill>
                <a:latin typeface="Consolas" panose="020B0609020204030204" pitchFamily="49" charset="0"/>
                <a:cs typeface="Calibri" panose="020F0502020204030204" pitchFamily="34" charset="0"/>
              </a:rPr>
              <a:t>"); break;</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389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16285" y="1657349"/>
            <a:ext cx="4262955" cy="4741863"/>
          </a:xfrm>
        </p:spPr>
        <p:txBody>
          <a:bodyPr>
            <a:noAutofit/>
          </a:bodyPr>
          <a:lstStyle/>
          <a:p>
            <a:pPr>
              <a:lnSpc>
                <a:spcPct val="150000"/>
              </a:lnSpc>
            </a:pPr>
            <a:r>
              <a:rPr lang="en-US" sz="1600" dirty="0">
                <a:latin typeface="Calibri" panose="020F0502020204030204" pitchFamily="34" charset="0"/>
                <a:cs typeface="Calibri" panose="020F0502020204030204" pitchFamily="34" charset="0"/>
              </a:rPr>
              <a:t>Rewrite the </a:t>
            </a:r>
            <a:r>
              <a:rPr lang="tr-TR" sz="1600" dirty="0" err="1">
                <a:latin typeface="Calibri" panose="020F0502020204030204" pitchFamily="34" charset="0"/>
                <a:cs typeface="Calibri" panose="020F0502020204030204" pitchFamily="34" charset="0"/>
              </a:rPr>
              <a:t>following</a:t>
            </a:r>
            <a:r>
              <a:rPr lang="tr-TR"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switch statement using an if-else statement.</a:t>
            </a:r>
            <a:br>
              <a:rPr lang="tr-TR" sz="16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tr-TR" sz="1100" dirty="0" err="1">
                <a:latin typeface="Consolas" panose="020B0609020204030204" pitchFamily="49" charset="0"/>
                <a:cs typeface="Calibri" panose="020F0502020204030204" pitchFamily="34" charset="0"/>
              </a:rPr>
              <a:t>switch</a:t>
            </a: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year</a:t>
            </a:r>
            <a:r>
              <a:rPr lang="tr-TR" sz="1100" dirty="0">
                <a:latin typeface="Consolas" panose="020B0609020204030204" pitchFamily="49" charset="0"/>
                <a:cs typeface="Calibri" panose="020F0502020204030204" pitchFamily="34" charset="0"/>
              </a:rPr>
              <a:t> % 12) {</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0: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monkey</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1: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rooster</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2: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dog</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3: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pig</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4: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rat</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5: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ox</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6: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tiger</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7: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rabbit</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8: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("dragon");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9: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snake</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10: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horse</a:t>
            </a:r>
            <a:r>
              <a:rPr lang="tr-TR" sz="1100" dirty="0">
                <a:latin typeface="Consolas" panose="020B0609020204030204" pitchFamily="49" charset="0"/>
                <a:cs typeface="Calibri" panose="020F0502020204030204" pitchFamily="34" charset="0"/>
              </a:rPr>
              <a:t>"); break;</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  </a:t>
            </a:r>
            <a:r>
              <a:rPr lang="tr-TR" sz="1100" dirty="0" err="1">
                <a:latin typeface="Consolas" panose="020B0609020204030204" pitchFamily="49" charset="0"/>
                <a:cs typeface="Calibri" panose="020F0502020204030204" pitchFamily="34" charset="0"/>
              </a:rPr>
              <a:t>case</a:t>
            </a:r>
            <a:r>
              <a:rPr lang="tr-TR" sz="1100" dirty="0">
                <a:latin typeface="Consolas" panose="020B0609020204030204" pitchFamily="49" charset="0"/>
                <a:cs typeface="Calibri" panose="020F0502020204030204" pitchFamily="34" charset="0"/>
              </a:rPr>
              <a:t> 11: </a:t>
            </a:r>
            <a:r>
              <a:rPr lang="tr-TR" sz="1100" dirty="0" err="1">
                <a:latin typeface="Consolas" panose="020B0609020204030204" pitchFamily="49" charset="0"/>
                <a:cs typeface="Calibri" panose="020F0502020204030204" pitchFamily="34" charset="0"/>
              </a:rPr>
              <a:t>System.out.println</a:t>
            </a:r>
            <a:r>
              <a:rPr lang="tr-TR" sz="1100" dirty="0">
                <a:latin typeface="Consolas" panose="020B0609020204030204" pitchFamily="49" charset="0"/>
                <a:cs typeface="Calibri" panose="020F0502020204030204" pitchFamily="34" charset="0"/>
              </a:rPr>
              <a:t>("</a:t>
            </a:r>
            <a:r>
              <a:rPr lang="tr-TR" sz="1100" dirty="0" err="1">
                <a:latin typeface="Consolas" panose="020B0609020204030204" pitchFamily="49" charset="0"/>
                <a:cs typeface="Calibri" panose="020F0502020204030204" pitchFamily="34" charset="0"/>
              </a:rPr>
              <a:t>sheep</a:t>
            </a:r>
            <a:r>
              <a:rPr lang="tr-TR" sz="1100" dirty="0">
                <a:latin typeface="Consolas" panose="020B0609020204030204" pitchFamily="49" charset="0"/>
                <a:cs typeface="Calibri" panose="020F0502020204030204" pitchFamily="34" charset="0"/>
              </a:rPr>
              <a:t>");</a:t>
            </a:r>
            <a:br>
              <a:rPr lang="tr-TR" sz="1100" dirty="0">
                <a:latin typeface="Consolas" panose="020B0609020204030204" pitchFamily="49" charset="0"/>
                <a:cs typeface="Calibri" panose="020F0502020204030204" pitchFamily="34" charset="0"/>
              </a:rPr>
            </a:br>
            <a:r>
              <a:rPr lang="tr-TR" sz="1100" dirty="0">
                <a:latin typeface="Consolas" panose="020B0609020204030204" pitchFamily="49" charset="0"/>
                <a:cs typeface="Calibri" panose="020F0502020204030204" pitchFamily="34" charset="0"/>
              </a:rPr>
              <a:t>}</a:t>
            </a:r>
            <a:endParaRPr lang="tr-TR" sz="1200" dirty="0">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Content Placeholder 2">
            <a:extLst>
              <a:ext uri="{FF2B5EF4-FFF2-40B4-BE49-F238E27FC236}">
                <a16:creationId xmlns:a16="http://schemas.microsoft.com/office/drawing/2014/main" id="{C1771575-62FA-48BF-93FA-6D20A6992096}"/>
              </a:ext>
            </a:extLst>
          </p:cNvPr>
          <p:cNvSpPr txBox="1">
            <a:spLocks/>
          </p:cNvSpPr>
          <p:nvPr/>
        </p:nvSpPr>
        <p:spPr bwMode="auto">
          <a:xfrm>
            <a:off x="5063970" y="1700775"/>
            <a:ext cx="373258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b="1" dirty="0">
                <a:solidFill>
                  <a:srgbClr val="92D050"/>
                </a:solidFill>
                <a:latin typeface="Calibri" panose="020F0502020204030204" pitchFamily="34" charset="0"/>
                <a:cs typeface="Calibri" panose="020F0502020204030204" pitchFamily="34" charset="0"/>
              </a:rPr>
              <a:t>      &lt;--- ANSWER ---&gt;</a:t>
            </a:r>
          </a:p>
          <a:p>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int</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a:t>
            </a:r>
            <a:r>
              <a:rPr lang="tr-TR" sz="1100" dirty="0" err="1">
                <a:solidFill>
                  <a:srgbClr val="0070C0"/>
                </a:solidFill>
                <a:latin typeface="Consolas" panose="020B0609020204030204" pitchFamily="49" charset="0"/>
                <a:cs typeface="Calibri" panose="020F0502020204030204" pitchFamily="34" charset="0"/>
              </a:rPr>
              <a:t>year</a:t>
            </a:r>
            <a:r>
              <a:rPr lang="tr-TR" sz="1100" dirty="0">
                <a:solidFill>
                  <a:srgbClr val="0070C0"/>
                </a:solidFill>
                <a:latin typeface="Consolas" panose="020B0609020204030204" pitchFamily="49" charset="0"/>
                <a:cs typeface="Calibri" panose="020F0502020204030204" pitchFamily="34" charset="0"/>
              </a:rPr>
              <a:t> % 12;</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0)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monkey</a:t>
            </a:r>
            <a:r>
              <a:rPr lang="tr-TR"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1)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rooster</a:t>
            </a:r>
            <a:r>
              <a:rPr lang="tr-TR" sz="1100" dirty="0">
                <a:solidFill>
                  <a:srgbClr val="0070C0"/>
                </a:solidFill>
                <a:latin typeface="Consolas" panose="020B0609020204030204" pitchFamily="49" charset="0"/>
                <a:cs typeface="Calibri" panose="020F0502020204030204" pitchFamily="34" charset="0"/>
              </a:rPr>
              <a:t>");</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2)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dog</a:t>
            </a:r>
            <a:r>
              <a:rPr lang="tr-TR"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3)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pig</a:t>
            </a:r>
            <a:r>
              <a:rPr lang="tr-TR" sz="1100" dirty="0">
                <a:solidFill>
                  <a:srgbClr val="0070C0"/>
                </a:solidFill>
                <a:latin typeface="Consolas" panose="020B0609020204030204" pitchFamily="49" charset="0"/>
                <a:cs typeface="Calibri" panose="020F0502020204030204" pitchFamily="34" charset="0"/>
              </a:rPr>
              <a:t>");</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4)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rat</a:t>
            </a:r>
            <a:r>
              <a:rPr lang="tr-TR"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5)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ox</a:t>
            </a:r>
            <a:r>
              <a:rPr lang="tr-TR"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6)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tiger</a:t>
            </a:r>
            <a:r>
              <a:rPr lang="tr-TR" sz="1100" dirty="0">
                <a:solidFill>
                  <a:srgbClr val="0070C0"/>
                </a:solidFill>
                <a:latin typeface="Consolas" panose="020B0609020204030204" pitchFamily="49" charset="0"/>
                <a:cs typeface="Calibri" panose="020F0502020204030204" pitchFamily="34" charset="0"/>
              </a:rPr>
              <a:t>");</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7)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rabbit</a:t>
            </a:r>
            <a:r>
              <a:rPr lang="tr-TR" sz="1100" dirty="0">
                <a:solidFill>
                  <a:srgbClr val="0070C0"/>
                </a:solidFill>
                <a:latin typeface="Consolas" panose="020B0609020204030204" pitchFamily="49" charset="0"/>
                <a:cs typeface="Calibri" panose="020F0502020204030204" pitchFamily="34" charset="0"/>
              </a:rPr>
              <a:t>");</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8)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("dragon");</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9)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snake</a:t>
            </a:r>
            <a:r>
              <a:rPr lang="tr-TR" sz="1100" dirty="0">
                <a:solidFill>
                  <a:srgbClr val="0070C0"/>
                </a:solidFill>
                <a:latin typeface="Consolas" panose="020B0609020204030204" pitchFamily="49" charset="0"/>
                <a:cs typeface="Calibri" panose="020F0502020204030204" pitchFamily="34" charset="0"/>
              </a:rPr>
              <a:t>");</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r>
              <a:rPr lang="tr-TR" sz="1100" dirty="0" err="1">
                <a:solidFill>
                  <a:srgbClr val="0070C0"/>
                </a:solidFill>
                <a:latin typeface="Consolas" panose="020B0609020204030204" pitchFamily="49" charset="0"/>
                <a:cs typeface="Calibri" panose="020F0502020204030204" pitchFamily="34" charset="0"/>
              </a:rPr>
              <a:t>if</a:t>
            </a: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remainder</a:t>
            </a:r>
            <a:r>
              <a:rPr lang="tr-TR" sz="1100" dirty="0">
                <a:solidFill>
                  <a:srgbClr val="0070C0"/>
                </a:solidFill>
                <a:latin typeface="Consolas" panose="020B0609020204030204" pitchFamily="49" charset="0"/>
                <a:cs typeface="Calibri" panose="020F0502020204030204" pitchFamily="34" charset="0"/>
              </a:rPr>
              <a:t> == 10)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horse</a:t>
            </a:r>
            <a:r>
              <a:rPr lang="tr-TR" sz="1100" dirty="0">
                <a:solidFill>
                  <a:srgbClr val="0070C0"/>
                </a:solidFill>
                <a:latin typeface="Consolas" panose="020B0609020204030204" pitchFamily="49" charset="0"/>
                <a:cs typeface="Calibri" panose="020F0502020204030204" pitchFamily="34" charset="0"/>
              </a:rPr>
              <a:t>");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else </a:t>
            </a:r>
            <a:br>
              <a:rPr lang="tr-TR" sz="1100" dirty="0">
                <a:solidFill>
                  <a:srgbClr val="0070C0"/>
                </a:solidFill>
                <a:latin typeface="Consolas" panose="020B0609020204030204" pitchFamily="49" charset="0"/>
                <a:cs typeface="Calibri" panose="020F0502020204030204" pitchFamily="34" charset="0"/>
              </a:rPr>
            </a:br>
            <a:r>
              <a:rPr lang="tr-TR" sz="1100" dirty="0">
                <a:solidFill>
                  <a:srgbClr val="0070C0"/>
                </a:solidFill>
                <a:latin typeface="Consolas" panose="020B0609020204030204" pitchFamily="49" charset="0"/>
                <a:cs typeface="Calibri" panose="020F0502020204030204" pitchFamily="34" charset="0"/>
              </a:rPr>
              <a:t>      </a:t>
            </a:r>
            <a:r>
              <a:rPr lang="tr-TR" sz="1100" dirty="0" err="1">
                <a:solidFill>
                  <a:srgbClr val="0070C0"/>
                </a:solidFill>
                <a:latin typeface="Consolas" panose="020B0609020204030204" pitchFamily="49" charset="0"/>
                <a:cs typeface="Calibri" panose="020F0502020204030204" pitchFamily="34" charset="0"/>
              </a:rPr>
              <a:t>System.out.println</a:t>
            </a:r>
            <a:r>
              <a:rPr lang="tr-TR" sz="1100" dirty="0">
                <a:solidFill>
                  <a:srgbClr val="0070C0"/>
                </a:solidFill>
                <a:latin typeface="Consolas" panose="020B0609020204030204" pitchFamily="49" charset="0"/>
                <a:cs typeface="Calibri" panose="020F0502020204030204" pitchFamily="34" charset="0"/>
              </a:rPr>
              <a:t>("</a:t>
            </a:r>
            <a:r>
              <a:rPr lang="tr-TR" sz="1100" dirty="0" err="1">
                <a:solidFill>
                  <a:srgbClr val="0070C0"/>
                </a:solidFill>
                <a:latin typeface="Consolas" panose="020B0609020204030204" pitchFamily="49" charset="0"/>
                <a:cs typeface="Calibri" panose="020F0502020204030204" pitchFamily="34" charset="0"/>
              </a:rPr>
              <a:t>sheep</a:t>
            </a:r>
            <a:r>
              <a:rPr lang="tr-TR" sz="1100" dirty="0">
                <a:solidFill>
                  <a:srgbClr val="0070C0"/>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86893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a:extLst>
              <a:ext uri="{FF2B5EF4-FFF2-40B4-BE49-F238E27FC236}">
                <a16:creationId xmlns:a16="http://schemas.microsoft.com/office/drawing/2014/main" id="{2CA2FB27-66DB-48A2-9201-C80C9A5452F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0CE2FD-A31D-4CD1-B038-FFF07430310F}" type="slidenum">
              <a:rPr lang="en-US" altLang="en-US" sz="1400"/>
              <a:pPr>
                <a:spcBef>
                  <a:spcPct val="0"/>
                </a:spcBef>
                <a:buClrTx/>
                <a:buSzTx/>
                <a:buFontTx/>
                <a:buNone/>
              </a:pPr>
              <a:t>83</a:t>
            </a:fld>
            <a:endParaRPr lang="en-US" altLang="en-US" sz="1400"/>
          </a:p>
        </p:txBody>
      </p:sp>
      <p:sp>
        <p:nvSpPr>
          <p:cNvPr id="105475" name="Rectangle 2">
            <a:extLst>
              <a:ext uri="{FF2B5EF4-FFF2-40B4-BE49-F238E27FC236}">
                <a16:creationId xmlns:a16="http://schemas.microsoft.com/office/drawing/2014/main" id="{FB8268E1-68AC-482D-9325-1164F677642C}"/>
              </a:ext>
            </a:extLst>
          </p:cNvPr>
          <p:cNvSpPr>
            <a:spLocks noGrp="1" noChangeArrowheads="1"/>
          </p:cNvSpPr>
          <p:nvPr>
            <p:ph type="title"/>
          </p:nvPr>
        </p:nvSpPr>
        <p:spPr>
          <a:xfrm>
            <a:off x="685800" y="228600"/>
            <a:ext cx="7772400" cy="609600"/>
          </a:xfrm>
        </p:spPr>
        <p:txBody>
          <a:bodyPr/>
          <a:lstStyle/>
          <a:p>
            <a:r>
              <a:rPr lang="en-US" altLang="en-US"/>
              <a:t>Conditional Operators</a:t>
            </a:r>
            <a:endParaRPr lang="en-US" altLang="en-US" b="1">
              <a:latin typeface="Book Antiqua" panose="02040602050305030304" pitchFamily="18" charset="0"/>
            </a:endParaRPr>
          </a:p>
        </p:txBody>
      </p:sp>
      <p:sp>
        <p:nvSpPr>
          <p:cNvPr id="105476" name="Rectangle 3">
            <a:extLst>
              <a:ext uri="{FF2B5EF4-FFF2-40B4-BE49-F238E27FC236}">
                <a16:creationId xmlns:a16="http://schemas.microsoft.com/office/drawing/2014/main" id="{0F35DB16-1B4F-4277-B5F6-37585E389342}"/>
              </a:ext>
            </a:extLst>
          </p:cNvPr>
          <p:cNvSpPr>
            <a:spLocks noGrp="1" noChangeArrowheads="1"/>
          </p:cNvSpPr>
          <p:nvPr>
            <p:ph type="body" idx="1"/>
          </p:nvPr>
        </p:nvSpPr>
        <p:spPr>
          <a:xfrm>
            <a:off x="304800" y="990600"/>
            <a:ext cx="8534400" cy="5334000"/>
          </a:xfrm>
        </p:spPr>
        <p:txBody>
          <a:bodyPr/>
          <a:lstStyle/>
          <a:p>
            <a:pPr>
              <a:lnSpc>
                <a:spcPct val="90000"/>
              </a:lnSpc>
              <a:buFont typeface="Monotype Sorts"/>
              <a:buNone/>
            </a:pPr>
            <a:r>
              <a:rPr lang="en-US" altLang="en-US" sz="3000"/>
              <a:t>if (x &gt; 0) </a:t>
            </a:r>
          </a:p>
          <a:p>
            <a:pPr>
              <a:lnSpc>
                <a:spcPct val="90000"/>
              </a:lnSpc>
              <a:buFont typeface="Monotype Sorts"/>
              <a:buNone/>
            </a:pPr>
            <a:r>
              <a:rPr lang="en-US" altLang="en-US" sz="3000"/>
              <a:t>  y = 1</a:t>
            </a:r>
          </a:p>
          <a:p>
            <a:pPr>
              <a:lnSpc>
                <a:spcPct val="90000"/>
              </a:lnSpc>
              <a:spcBef>
                <a:spcPct val="0"/>
              </a:spcBef>
              <a:buFont typeface="Monotype Sorts"/>
              <a:buNone/>
            </a:pPr>
            <a:r>
              <a:rPr lang="en-US" altLang="en-US" sz="3000"/>
              <a:t>else </a:t>
            </a:r>
          </a:p>
          <a:p>
            <a:pPr>
              <a:lnSpc>
                <a:spcPct val="90000"/>
              </a:lnSpc>
              <a:spcBef>
                <a:spcPct val="0"/>
              </a:spcBef>
              <a:buFont typeface="Monotype Sorts"/>
              <a:buNone/>
            </a:pPr>
            <a:r>
              <a:rPr lang="en-US" altLang="en-US" sz="3000"/>
              <a:t>  y = -1;</a:t>
            </a:r>
          </a:p>
          <a:p>
            <a:pPr>
              <a:lnSpc>
                <a:spcPct val="90000"/>
              </a:lnSpc>
              <a:spcBef>
                <a:spcPct val="0"/>
              </a:spcBef>
              <a:buFont typeface="Monotype Sorts"/>
              <a:buNone/>
            </a:pPr>
            <a:endParaRPr lang="en-US" altLang="en-US" sz="3000"/>
          </a:p>
          <a:p>
            <a:pPr>
              <a:lnSpc>
                <a:spcPct val="90000"/>
              </a:lnSpc>
              <a:spcBef>
                <a:spcPct val="0"/>
              </a:spcBef>
              <a:buFont typeface="Monotype Sorts"/>
              <a:buNone/>
            </a:pPr>
            <a:r>
              <a:rPr lang="en-US" altLang="en-US" sz="3000"/>
              <a:t>is equivalent to</a:t>
            </a:r>
          </a:p>
          <a:p>
            <a:pPr>
              <a:lnSpc>
                <a:spcPct val="90000"/>
              </a:lnSpc>
              <a:spcBef>
                <a:spcPct val="0"/>
              </a:spcBef>
              <a:buFont typeface="Monotype Sorts"/>
              <a:buNone/>
            </a:pPr>
            <a:endParaRPr lang="en-US" altLang="en-US" sz="3000"/>
          </a:p>
          <a:p>
            <a:pPr>
              <a:lnSpc>
                <a:spcPct val="90000"/>
              </a:lnSpc>
              <a:spcBef>
                <a:spcPct val="0"/>
              </a:spcBef>
              <a:buFont typeface="Monotype Sorts"/>
              <a:buNone/>
            </a:pPr>
            <a:r>
              <a:rPr lang="en-US" altLang="en-US" sz="3000"/>
              <a:t>y = (x &gt; 0) ? 1 : -1;</a:t>
            </a:r>
          </a:p>
          <a:p>
            <a:pPr>
              <a:lnSpc>
                <a:spcPct val="90000"/>
              </a:lnSpc>
              <a:spcBef>
                <a:spcPct val="0"/>
              </a:spcBef>
              <a:buFont typeface="Monotype Sorts"/>
              <a:buNone/>
            </a:pPr>
            <a:r>
              <a:rPr lang="en-US" altLang="en-US" sz="3000"/>
              <a:t>(boolean-expression) ? expression1 : expression2</a:t>
            </a:r>
          </a:p>
          <a:p>
            <a:pPr>
              <a:lnSpc>
                <a:spcPct val="90000"/>
              </a:lnSpc>
              <a:spcBef>
                <a:spcPct val="0"/>
              </a:spcBef>
              <a:buFont typeface="Monotype Sorts"/>
              <a:buNone/>
            </a:pPr>
            <a:endParaRPr lang="en-US" altLang="en-US" sz="3000"/>
          </a:p>
          <a:p>
            <a:pPr>
              <a:lnSpc>
                <a:spcPct val="90000"/>
              </a:lnSpc>
              <a:spcBef>
                <a:spcPct val="0"/>
              </a:spcBef>
              <a:buFont typeface="Monotype Sorts"/>
              <a:buNone/>
            </a:pPr>
            <a:r>
              <a:rPr lang="en-US" altLang="en-US" sz="3000"/>
              <a:t>Ternary operator</a:t>
            </a:r>
          </a:p>
          <a:p>
            <a:pPr>
              <a:lnSpc>
                <a:spcPct val="90000"/>
              </a:lnSpc>
              <a:spcBef>
                <a:spcPct val="0"/>
              </a:spcBef>
              <a:buFont typeface="Monotype Sorts"/>
              <a:buNone/>
            </a:pPr>
            <a:r>
              <a:rPr lang="en-US" altLang="en-US" sz="3000"/>
              <a:t>Binary operator</a:t>
            </a:r>
          </a:p>
          <a:p>
            <a:pPr>
              <a:lnSpc>
                <a:spcPct val="90000"/>
              </a:lnSpc>
              <a:spcBef>
                <a:spcPct val="0"/>
              </a:spcBef>
              <a:buFont typeface="Monotype Sorts"/>
              <a:buNone/>
            </a:pPr>
            <a:r>
              <a:rPr lang="en-US" altLang="en-US" sz="3000"/>
              <a:t>Unary operator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ABB46C5A-9E91-4947-8ED8-DC482572D42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40BFAB-505A-49D5-91BE-D61C3DEA5C07}" type="slidenum">
              <a:rPr lang="en-US" altLang="en-US" sz="1400"/>
              <a:pPr>
                <a:spcBef>
                  <a:spcPct val="0"/>
                </a:spcBef>
                <a:buClrTx/>
                <a:buSzTx/>
                <a:buFontTx/>
                <a:buNone/>
              </a:pPr>
              <a:t>84</a:t>
            </a:fld>
            <a:endParaRPr lang="en-US" altLang="en-US" sz="1400"/>
          </a:p>
        </p:txBody>
      </p:sp>
      <p:sp>
        <p:nvSpPr>
          <p:cNvPr id="107523" name="Rectangle 2">
            <a:extLst>
              <a:ext uri="{FF2B5EF4-FFF2-40B4-BE49-F238E27FC236}">
                <a16:creationId xmlns:a16="http://schemas.microsoft.com/office/drawing/2014/main" id="{00D00D70-E4E2-4249-9E05-00635CB4B345}"/>
              </a:ext>
            </a:extLst>
          </p:cNvPr>
          <p:cNvSpPr>
            <a:spLocks noGrp="1" noChangeArrowheads="1"/>
          </p:cNvSpPr>
          <p:nvPr>
            <p:ph type="title"/>
          </p:nvPr>
        </p:nvSpPr>
        <p:spPr>
          <a:xfrm>
            <a:off x="685800" y="0"/>
            <a:ext cx="7772400" cy="1428750"/>
          </a:xfrm>
        </p:spPr>
        <p:txBody>
          <a:bodyPr/>
          <a:lstStyle/>
          <a:p>
            <a:r>
              <a:rPr lang="en-US" altLang="en-US"/>
              <a:t>Conditional Operator</a:t>
            </a:r>
            <a:endParaRPr lang="en-US" altLang="en-US" b="1">
              <a:latin typeface="Book Antiqua" panose="02040602050305030304" pitchFamily="18" charset="0"/>
            </a:endParaRPr>
          </a:p>
        </p:txBody>
      </p:sp>
      <p:sp>
        <p:nvSpPr>
          <p:cNvPr id="107524" name="Rectangle 3">
            <a:extLst>
              <a:ext uri="{FF2B5EF4-FFF2-40B4-BE49-F238E27FC236}">
                <a16:creationId xmlns:a16="http://schemas.microsoft.com/office/drawing/2014/main" id="{8965A045-7591-48C4-8442-3D76971183D8}"/>
              </a:ext>
            </a:extLst>
          </p:cNvPr>
          <p:cNvSpPr>
            <a:spLocks noGrp="1" noChangeArrowheads="1"/>
          </p:cNvSpPr>
          <p:nvPr>
            <p:ph type="body" idx="1"/>
          </p:nvPr>
        </p:nvSpPr>
        <p:spPr>
          <a:xfrm>
            <a:off x="228600" y="1524000"/>
            <a:ext cx="8915400" cy="4495800"/>
          </a:xfrm>
        </p:spPr>
        <p:txBody>
          <a:bodyPr/>
          <a:lstStyle/>
          <a:p>
            <a:pPr>
              <a:buFont typeface="Monotype Sorts"/>
              <a:buNone/>
            </a:pPr>
            <a:r>
              <a:rPr lang="en-US" altLang="en-US" sz="2800" b="1">
                <a:latin typeface="Courier New" panose="02070309020205020404" pitchFamily="49" charset="0"/>
              </a:rPr>
              <a:t>if (num % 2 == 0)</a:t>
            </a:r>
          </a:p>
          <a:p>
            <a:pPr>
              <a:buFont typeface="Monotype Sorts"/>
              <a:buNone/>
            </a:pPr>
            <a:r>
              <a:rPr lang="en-US" altLang="en-US" sz="2800" b="1">
                <a:latin typeface="Courier New" panose="02070309020205020404" pitchFamily="49" charset="0"/>
              </a:rPr>
              <a:t>  System.out.println(num + “is even”);</a:t>
            </a:r>
          </a:p>
          <a:p>
            <a:pPr>
              <a:spcBef>
                <a:spcPct val="0"/>
              </a:spcBef>
              <a:buFont typeface="Monotype Sorts"/>
              <a:buNone/>
            </a:pPr>
            <a:r>
              <a:rPr lang="en-US" altLang="en-US" sz="2800" b="1">
                <a:latin typeface="Courier New" panose="02070309020205020404" pitchFamily="49" charset="0"/>
              </a:rPr>
              <a:t>else </a:t>
            </a:r>
          </a:p>
          <a:p>
            <a:pPr>
              <a:spcBef>
                <a:spcPct val="0"/>
              </a:spcBef>
              <a:buFont typeface="Monotype Sorts"/>
              <a:buNone/>
            </a:pPr>
            <a:r>
              <a:rPr lang="en-US" altLang="en-US" sz="2800" b="1">
                <a:latin typeface="Courier New" panose="02070309020205020404" pitchFamily="49" charset="0"/>
              </a:rPr>
              <a:t>  System.out.println(num + “is odd”);</a:t>
            </a:r>
          </a:p>
          <a:p>
            <a:pPr>
              <a:spcBef>
                <a:spcPct val="0"/>
              </a:spcBef>
              <a:buFont typeface="Monotype Sorts"/>
              <a:buNone/>
            </a:pPr>
            <a:endParaRPr lang="en-US" altLang="en-US" sz="2800" b="1">
              <a:latin typeface="Courier New" panose="02070309020205020404" pitchFamily="49" charset="0"/>
            </a:endParaRPr>
          </a:p>
          <a:p>
            <a:pPr>
              <a:spcBef>
                <a:spcPct val="0"/>
              </a:spcBef>
              <a:buFont typeface="Monotype Sorts"/>
              <a:buNone/>
            </a:pPr>
            <a:endParaRPr lang="en-US" altLang="en-US" sz="2800" b="1">
              <a:latin typeface="Courier New" panose="02070309020205020404" pitchFamily="49" charset="0"/>
            </a:endParaRPr>
          </a:p>
          <a:p>
            <a:pPr>
              <a:spcBef>
                <a:spcPct val="0"/>
              </a:spcBef>
              <a:buFont typeface="Monotype Sorts"/>
              <a:buNone/>
            </a:pPr>
            <a:r>
              <a:rPr lang="en-US" altLang="en-US" sz="2800" b="1">
                <a:latin typeface="Courier New" panose="02070309020205020404" pitchFamily="49" charset="0"/>
              </a:rPr>
              <a:t>System.out.println(</a:t>
            </a:r>
          </a:p>
          <a:p>
            <a:pPr>
              <a:spcBef>
                <a:spcPct val="0"/>
              </a:spcBef>
              <a:buFont typeface="Monotype Sorts"/>
              <a:buNone/>
            </a:pPr>
            <a:r>
              <a:rPr lang="en-US" altLang="en-US" sz="2800" b="1">
                <a:latin typeface="Courier New" panose="02070309020205020404" pitchFamily="49" charset="0"/>
              </a:rPr>
              <a:t>  (num % 2 == 0)? num + “is even” :</a:t>
            </a:r>
          </a:p>
          <a:p>
            <a:pPr>
              <a:spcBef>
                <a:spcPct val="0"/>
              </a:spcBef>
              <a:buFont typeface="Monotype Sorts"/>
              <a:buNone/>
            </a:pPr>
            <a:r>
              <a:rPr lang="en-US" altLang="en-US" sz="2800" b="1">
                <a:latin typeface="Courier New" panose="02070309020205020404" pitchFamily="49" charset="0"/>
              </a:rPr>
              <a:t>  num + “is odd”);</a:t>
            </a:r>
          </a:p>
          <a:p>
            <a:pPr>
              <a:spcBef>
                <a:spcPct val="0"/>
              </a:spcBef>
              <a:buFont typeface="Monotype Sorts"/>
              <a:buNone/>
            </a:pPr>
            <a:endParaRPr lang="en-US" altLang="en-US" sz="2800">
              <a:latin typeface="Courier New" panose="020703090202050204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a:extLst>
              <a:ext uri="{FF2B5EF4-FFF2-40B4-BE49-F238E27FC236}">
                <a16:creationId xmlns:a16="http://schemas.microsoft.com/office/drawing/2014/main" id="{C4E3D19F-5E57-4B45-9416-328AF928A72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F863F0-3F75-42D2-9E2C-A6A246353DD7}" type="slidenum">
              <a:rPr lang="en-US" altLang="en-US" sz="1400"/>
              <a:pPr>
                <a:spcBef>
                  <a:spcPct val="0"/>
                </a:spcBef>
                <a:buClrTx/>
                <a:buSzTx/>
                <a:buFontTx/>
                <a:buNone/>
              </a:pPr>
              <a:t>85</a:t>
            </a:fld>
            <a:endParaRPr lang="en-US" altLang="en-US" sz="1400"/>
          </a:p>
        </p:txBody>
      </p:sp>
      <p:sp>
        <p:nvSpPr>
          <p:cNvPr id="109571" name="Rectangle 2">
            <a:extLst>
              <a:ext uri="{FF2B5EF4-FFF2-40B4-BE49-F238E27FC236}">
                <a16:creationId xmlns:a16="http://schemas.microsoft.com/office/drawing/2014/main" id="{67268B78-B3DC-41AF-97E9-735630B80D94}"/>
              </a:ext>
            </a:extLst>
          </p:cNvPr>
          <p:cNvSpPr>
            <a:spLocks noGrp="1" noChangeArrowheads="1"/>
          </p:cNvSpPr>
          <p:nvPr>
            <p:ph type="title"/>
          </p:nvPr>
        </p:nvSpPr>
        <p:spPr>
          <a:xfrm>
            <a:off x="685800" y="0"/>
            <a:ext cx="7772400" cy="1428750"/>
          </a:xfrm>
        </p:spPr>
        <p:txBody>
          <a:bodyPr/>
          <a:lstStyle/>
          <a:p>
            <a:r>
              <a:rPr lang="en-US" altLang="en-US"/>
              <a:t>Conditional Operator, cont.</a:t>
            </a:r>
            <a:endParaRPr lang="en-US" altLang="en-US" b="1">
              <a:latin typeface="Book Antiqua" panose="02040602050305030304" pitchFamily="18" charset="0"/>
            </a:endParaRPr>
          </a:p>
        </p:txBody>
      </p:sp>
      <p:sp>
        <p:nvSpPr>
          <p:cNvPr id="109572" name="Rectangle 3">
            <a:extLst>
              <a:ext uri="{FF2B5EF4-FFF2-40B4-BE49-F238E27FC236}">
                <a16:creationId xmlns:a16="http://schemas.microsoft.com/office/drawing/2014/main" id="{EEF22E24-D3DB-4728-BB33-B6239B287B02}"/>
              </a:ext>
            </a:extLst>
          </p:cNvPr>
          <p:cNvSpPr>
            <a:spLocks noGrp="1" noChangeArrowheads="1"/>
          </p:cNvSpPr>
          <p:nvPr>
            <p:ph type="body" idx="1"/>
          </p:nvPr>
        </p:nvSpPr>
        <p:spPr>
          <a:xfrm>
            <a:off x="347663" y="1524000"/>
            <a:ext cx="8602662" cy="944563"/>
          </a:xfrm>
        </p:spPr>
        <p:txBody>
          <a:bodyPr/>
          <a:lstStyle/>
          <a:p>
            <a:pPr>
              <a:buFont typeface="Monotype Sorts"/>
              <a:buNone/>
            </a:pPr>
            <a:r>
              <a:rPr lang="en-US" altLang="en-US" sz="3000" b="1">
                <a:latin typeface="Courier New" panose="02070309020205020404" pitchFamily="49" charset="0"/>
              </a:rPr>
              <a:t>boolean-expression ? exp1 : exp2</a:t>
            </a:r>
          </a:p>
          <a:p>
            <a:pPr>
              <a:spcBef>
                <a:spcPct val="0"/>
              </a:spcBef>
              <a:buFont typeface="Monotype Sorts"/>
              <a:buNone/>
            </a:pPr>
            <a:endParaRPr lang="en-US" altLang="en-US" sz="3000">
              <a:latin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2000" dirty="0" err="1">
                <a:latin typeface="Calibri" panose="020F0502020204030204" pitchFamily="34" charset="0"/>
                <a:cs typeface="Calibri" panose="020F0502020204030204" pitchFamily="34" charset="0"/>
              </a:rPr>
              <a:t>Suppose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that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when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you</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run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program, </a:t>
            </a:r>
            <a:r>
              <a:rPr lang="tr-TR" sz="2000" dirty="0" err="1">
                <a:latin typeface="Calibri" panose="020F0502020204030204" pitchFamily="34" charset="0"/>
                <a:cs typeface="Calibri" panose="020F0502020204030204" pitchFamily="34" charset="0"/>
              </a:rPr>
              <a:t>you</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enter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input</a:t>
            </a:r>
            <a:r>
              <a:rPr lang="tr-TR" sz="2000" dirty="0">
                <a:latin typeface="Calibri" panose="020F0502020204030204" pitchFamily="34" charset="0"/>
                <a:cs typeface="Calibri" panose="020F0502020204030204" pitchFamily="34" charset="0"/>
              </a:rPr>
              <a:t> 2 3 6 </a:t>
            </a:r>
            <a:r>
              <a:rPr lang="tr-TR" sz="2000" dirty="0" err="1">
                <a:latin typeface="Calibri" panose="020F0502020204030204" pitchFamily="34" charset="0"/>
                <a:cs typeface="Calibri" panose="020F0502020204030204" pitchFamily="34" charset="0"/>
              </a:rPr>
              <a:t>from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console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output</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1600" dirty="0" err="1">
                <a:latin typeface="Consolas" panose="020B0609020204030204" pitchFamily="49" charset="0"/>
                <a:cs typeface="Calibri" panose="020F0502020204030204" pitchFamily="34" charset="0"/>
              </a:rPr>
              <a:t>public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class</a:t>
            </a:r>
            <a:r>
              <a:rPr lang="tr-TR" sz="1600" dirty="0">
                <a:latin typeface="Consolas" panose="020B0609020204030204" pitchFamily="49" charset="0"/>
                <a:cs typeface="Calibri" panose="020F0502020204030204" pitchFamily="34" charset="0"/>
              </a:rPr>
              <a:t> Test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public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static</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void</a:t>
            </a:r>
            <a:r>
              <a:rPr lang="tr-TR" sz="1600" dirty="0">
                <a:latin typeface="Consolas" panose="020B0609020204030204" pitchFamily="49" charset="0"/>
                <a:cs typeface="Calibri" panose="020F0502020204030204" pitchFamily="34" charset="0"/>
              </a:rPr>
              <a:t> main(</a:t>
            </a:r>
            <a:r>
              <a:rPr lang="tr-TR" sz="1600" dirty="0" err="1">
                <a:latin typeface="Consolas" panose="020B0609020204030204" pitchFamily="49" charset="0"/>
                <a:cs typeface="Calibri" panose="020F0502020204030204" pitchFamily="34" charset="0"/>
              </a:rPr>
              <a:t>String</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args</a:t>
            </a: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java.util.Scanner</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input</a:t>
            </a:r>
            <a:r>
              <a:rPr lang="tr-TR" sz="1600" dirty="0">
                <a:latin typeface="Consolas" panose="020B0609020204030204" pitchFamily="49" charset="0"/>
                <a:cs typeface="Calibri" panose="020F0502020204030204" pitchFamily="34" charset="0"/>
              </a:rPr>
              <a:t> = </a:t>
            </a:r>
            <a:r>
              <a:rPr lang="tr-TR" sz="1600" dirty="0" err="1">
                <a:latin typeface="Consolas" panose="020B0609020204030204" pitchFamily="49" charset="0"/>
                <a:cs typeface="Calibri" panose="020F0502020204030204" pitchFamily="34" charset="0"/>
              </a:rPr>
              <a:t>new</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java.util.Scanner</a:t>
            </a:r>
            <a:r>
              <a:rPr lang="tr-TR" sz="1600" dirty="0">
                <a:latin typeface="Consolas" panose="020B0609020204030204" pitchFamily="49" charset="0"/>
                <a:cs typeface="Calibri" panose="020F0502020204030204" pitchFamily="34" charset="0"/>
              </a:rPr>
              <a:t>(System.in);</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double</a:t>
            </a:r>
            <a:r>
              <a:rPr lang="tr-TR" sz="1600" dirty="0">
                <a:latin typeface="Consolas" panose="020B0609020204030204" pitchFamily="49" charset="0"/>
                <a:cs typeface="Calibri" panose="020F0502020204030204" pitchFamily="34" charset="0"/>
              </a:rPr>
              <a:t> x = </a:t>
            </a:r>
            <a:r>
              <a:rPr lang="tr-TR" sz="1600" dirty="0" err="1">
                <a:latin typeface="Consolas" panose="020B0609020204030204" pitchFamily="49" charset="0"/>
                <a:cs typeface="Calibri" panose="020F0502020204030204" pitchFamily="34" charset="0"/>
              </a:rPr>
              <a:t>input.nextDouble</a:t>
            </a: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double</a:t>
            </a:r>
            <a:r>
              <a:rPr lang="tr-TR" sz="1600" dirty="0">
                <a:latin typeface="Consolas" panose="020B0609020204030204" pitchFamily="49" charset="0"/>
                <a:cs typeface="Calibri" panose="020F0502020204030204" pitchFamily="34" charset="0"/>
              </a:rPr>
              <a:t> y = </a:t>
            </a:r>
            <a:r>
              <a:rPr lang="tr-TR" sz="1600" dirty="0" err="1">
                <a:latin typeface="Consolas" panose="020B0609020204030204" pitchFamily="49" charset="0"/>
                <a:cs typeface="Calibri" panose="020F0502020204030204" pitchFamily="34" charset="0"/>
              </a:rPr>
              <a:t>input.nextDouble</a:t>
            </a: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double</a:t>
            </a:r>
            <a:r>
              <a:rPr lang="tr-TR" sz="1600" dirty="0">
                <a:latin typeface="Consolas" panose="020B0609020204030204" pitchFamily="49" charset="0"/>
                <a:cs typeface="Calibri" panose="020F0502020204030204" pitchFamily="34" charset="0"/>
              </a:rPr>
              <a:t> z = </a:t>
            </a:r>
            <a:r>
              <a:rPr lang="tr-TR" sz="1600" dirty="0" err="1">
                <a:latin typeface="Consolas" panose="020B0609020204030204" pitchFamily="49" charset="0"/>
                <a:cs typeface="Calibri" panose="020F0502020204030204" pitchFamily="34" charset="0"/>
              </a:rPr>
              <a:t>input.nextDouble</a:t>
            </a: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((x &lt; y &amp;&amp; y &lt; z) ?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sorted</a:t>
            </a:r>
            <a:r>
              <a:rPr lang="tr-TR" sz="1600" dirty="0">
                <a:latin typeface="Consolas" panose="020B0609020204030204" pitchFamily="49" charset="0"/>
                <a:cs typeface="Calibri" panose="020F0502020204030204" pitchFamily="34" charset="0"/>
              </a:rPr>
              <a:t>" : "not </a:t>
            </a:r>
            <a:r>
              <a:rPr lang="tr-TR" sz="1600" dirty="0" err="1">
                <a:latin typeface="Consolas" panose="020B0609020204030204" pitchFamily="49" charset="0"/>
                <a:cs typeface="Calibri" panose="020F0502020204030204" pitchFamily="34" charset="0"/>
              </a:rPr>
              <a:t>sorted</a:t>
            </a: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Sorted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996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Rewrite the following if statements using the conditional operator.</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if (ages &gt;= 16)</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ticketPrice</a:t>
            </a:r>
            <a:r>
              <a:rPr lang="en-US" sz="1600" dirty="0">
                <a:latin typeface="Consolas" panose="020B0609020204030204" pitchFamily="49" charset="0"/>
                <a:cs typeface="Calibri" panose="020F0502020204030204" pitchFamily="34" charset="0"/>
              </a:rPr>
              <a:t> = 20;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else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ticketPrice</a:t>
            </a:r>
            <a:r>
              <a:rPr lang="en-US" sz="1600" dirty="0">
                <a:latin typeface="Consolas" panose="020B0609020204030204" pitchFamily="49" charset="0"/>
                <a:cs typeface="Calibri" panose="020F0502020204030204" pitchFamily="34" charset="0"/>
              </a:rPr>
              <a:t> = 10;</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err="1">
                <a:solidFill>
                  <a:srgbClr val="0070C0"/>
                </a:solidFill>
                <a:latin typeface="Consolas" panose="020B0609020204030204" pitchFamily="49" charset="0"/>
                <a:cs typeface="Calibri" panose="020F0502020204030204" pitchFamily="34" charset="0"/>
              </a:rPr>
              <a:t>ticketPrice</a:t>
            </a:r>
            <a:r>
              <a:rPr lang="en-US" sz="1600" dirty="0">
                <a:solidFill>
                  <a:srgbClr val="0070C0"/>
                </a:solidFill>
                <a:latin typeface="Consolas" panose="020B0609020204030204" pitchFamily="49" charset="0"/>
                <a:cs typeface="Calibri" panose="020F0502020204030204" pitchFamily="34" charset="0"/>
              </a:rPr>
              <a:t> = (ages &gt;= 16) ? 20 : 10;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606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Rewrite the following conditional expressions using if-else statements.</a:t>
            </a:r>
          </a:p>
          <a:p>
            <a:r>
              <a:rPr lang="en-US" sz="1600" dirty="0">
                <a:latin typeface="Consolas" panose="020B0609020204030204" pitchFamily="49" charset="0"/>
                <a:cs typeface="Calibri" panose="020F0502020204030204" pitchFamily="34" charset="0"/>
              </a:rPr>
              <a:t>score = (x &gt; 10) ? 3 * scale : 4 * scale;</a:t>
            </a:r>
          </a:p>
          <a:p>
            <a:r>
              <a:rPr lang="en-US" sz="1600" dirty="0">
                <a:latin typeface="Consolas" panose="020B0609020204030204" pitchFamily="49" charset="0"/>
                <a:cs typeface="Calibri" panose="020F0502020204030204" pitchFamily="34" charset="0"/>
              </a:rPr>
              <a:t>tax = (income &gt; 10000) ? income * 0.2 : income * 0.17 + 1000;</a:t>
            </a:r>
          </a:p>
          <a:p>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((number % 3 == 0) ?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j);</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it-IT" sz="1600" dirty="0">
                <a:solidFill>
                  <a:srgbClr val="0070C0"/>
                </a:solidFill>
                <a:latin typeface="Consolas" panose="020B0609020204030204" pitchFamily="49" charset="0"/>
                <a:cs typeface="Calibri" panose="020F0502020204030204" pitchFamily="34" charset="0"/>
              </a:rPr>
              <a:t>if (x &gt; 10) </a:t>
            </a:r>
            <a:br>
              <a:rPr lang="tr-TR" sz="1600" dirty="0">
                <a:solidFill>
                  <a:srgbClr val="0070C0"/>
                </a:solidFill>
                <a:latin typeface="Consolas" panose="020B0609020204030204" pitchFamily="49" charset="0"/>
                <a:cs typeface="Calibri" panose="020F0502020204030204" pitchFamily="34" charset="0"/>
              </a:rPr>
            </a:br>
            <a:r>
              <a:rPr lang="it-IT" sz="1600" dirty="0">
                <a:solidFill>
                  <a:srgbClr val="0070C0"/>
                </a:solidFill>
                <a:latin typeface="Consolas" panose="020B0609020204030204" pitchFamily="49" charset="0"/>
                <a:cs typeface="Calibri" panose="020F0502020204030204" pitchFamily="34" charset="0"/>
              </a:rPr>
              <a:t>  score = 3 * scale;</a:t>
            </a:r>
            <a:br>
              <a:rPr lang="tr-TR" sz="1600" dirty="0">
                <a:solidFill>
                  <a:srgbClr val="0070C0"/>
                </a:solidFill>
                <a:latin typeface="Consolas" panose="020B0609020204030204" pitchFamily="49" charset="0"/>
                <a:cs typeface="Calibri" panose="020F0502020204030204" pitchFamily="34" charset="0"/>
              </a:rPr>
            </a:br>
            <a:r>
              <a:rPr lang="it-IT" sz="1600" dirty="0">
                <a:solidFill>
                  <a:srgbClr val="0070C0"/>
                </a:solidFill>
                <a:latin typeface="Consolas" panose="020B0609020204030204" pitchFamily="49" charset="0"/>
                <a:cs typeface="Calibri" panose="020F0502020204030204" pitchFamily="34" charset="0"/>
              </a:rPr>
              <a:t>else</a:t>
            </a:r>
            <a:br>
              <a:rPr lang="tr-TR" sz="1600" dirty="0">
                <a:solidFill>
                  <a:srgbClr val="0070C0"/>
                </a:solidFill>
                <a:latin typeface="Consolas" panose="020B0609020204030204" pitchFamily="49" charset="0"/>
                <a:cs typeface="Calibri" panose="020F0502020204030204" pitchFamily="34" charset="0"/>
              </a:rPr>
            </a:br>
            <a:r>
              <a:rPr lang="it-IT" sz="1600" dirty="0">
                <a:solidFill>
                  <a:srgbClr val="0070C0"/>
                </a:solidFill>
                <a:latin typeface="Consolas" panose="020B0609020204030204" pitchFamily="49" charset="0"/>
                <a:cs typeface="Calibri" panose="020F0502020204030204" pitchFamily="34" charset="0"/>
              </a:rPr>
              <a:t>  score = 4 * scale;</a:t>
            </a:r>
            <a:endParaRPr lang="tr-TR" sz="1600" dirty="0">
              <a:solidFill>
                <a:srgbClr val="0070C0"/>
              </a:solidFill>
              <a:latin typeface="Consolas" panose="020B0609020204030204" pitchFamily="49" charset="0"/>
              <a:cs typeface="Calibri" panose="020F0502020204030204" pitchFamily="34" charset="0"/>
            </a:endParaRPr>
          </a:p>
          <a:p>
            <a:r>
              <a:rPr lang="en-US" sz="1600" dirty="0">
                <a:solidFill>
                  <a:srgbClr val="0070C0"/>
                </a:solidFill>
                <a:latin typeface="Consolas" panose="020B0609020204030204" pitchFamily="49" charset="0"/>
                <a:cs typeface="Calibri" panose="020F0502020204030204" pitchFamily="34" charset="0"/>
              </a:rPr>
              <a:t>if (income &gt; 10000) </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tax = income * 0.2;</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else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  tax = income * 0.17 + 1000;</a:t>
            </a:r>
            <a:endParaRPr lang="tr-TR" sz="1600" dirty="0">
              <a:solidFill>
                <a:srgbClr val="0070C0"/>
              </a:solidFill>
              <a:latin typeface="Consolas" panose="020B0609020204030204" pitchFamily="49" charset="0"/>
              <a:cs typeface="Calibri" panose="020F0502020204030204" pitchFamily="34" charset="0"/>
            </a:endParaRPr>
          </a:p>
          <a:p>
            <a:r>
              <a:rPr lang="tr-TR" sz="1600" dirty="0" err="1">
                <a:solidFill>
                  <a:srgbClr val="0070C0"/>
                </a:solidFill>
                <a:latin typeface="Consolas" panose="020B0609020204030204" pitchFamily="49" charset="0"/>
                <a:cs typeface="Calibri" panose="020F0502020204030204" pitchFamily="34" charset="0"/>
              </a:rPr>
              <a:t>if</a:t>
            </a: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number</a:t>
            </a:r>
            <a:r>
              <a:rPr lang="tr-TR" sz="1600" dirty="0">
                <a:solidFill>
                  <a:srgbClr val="0070C0"/>
                </a:solidFill>
                <a:latin typeface="Consolas" panose="020B0609020204030204" pitchFamily="49" charset="0"/>
                <a:cs typeface="Calibri" panose="020F0502020204030204" pitchFamily="34" charset="0"/>
              </a:rPr>
              <a:t> % 3 == 0) </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(i);</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else</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tr-TR" sz="1600" dirty="0" err="1">
                <a:solidFill>
                  <a:srgbClr val="0070C0"/>
                </a:solidFill>
                <a:latin typeface="Consolas" panose="020B0609020204030204" pitchFamily="49" charset="0"/>
                <a:cs typeface="Calibri" panose="020F0502020204030204" pitchFamily="34" charset="0"/>
              </a:rPr>
              <a:t>System.out.println</a:t>
            </a:r>
            <a:r>
              <a:rPr lang="tr-TR" sz="1600" dirty="0">
                <a:solidFill>
                  <a:srgbClr val="0070C0"/>
                </a:solidFill>
                <a:latin typeface="Consolas" panose="020B0609020204030204" pitchFamily="49" charset="0"/>
                <a:cs typeface="Calibri" panose="020F0502020204030204" pitchFamily="34" charset="0"/>
              </a:rPr>
              <a:t>(j);</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051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conditional expression that returns -1 or 1 randomly.</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sv-SE" sz="1600" dirty="0">
                <a:solidFill>
                  <a:srgbClr val="0070C0"/>
                </a:solidFill>
                <a:latin typeface="Consolas" panose="020B0609020204030204" pitchFamily="49" charset="0"/>
                <a:cs typeface="Calibri" panose="020F0502020204030204" pitchFamily="34" charset="0"/>
              </a:rPr>
              <a:t>(int)(Math.random() * 2) == 0 ? -1 : 1;</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436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err="1">
                <a:latin typeface="Calibri" panose="020F0502020204030204" pitchFamily="34" charset="0"/>
                <a:cs typeface="Calibri" panose="020F0502020204030204" pitchFamily="34" charset="0"/>
              </a:rPr>
              <a:t>List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six</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relational</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operators</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800" dirty="0">
                <a:solidFill>
                  <a:srgbClr val="0070C0"/>
                </a:solidFill>
                <a:latin typeface="Consolas" panose="020B0609020204030204" pitchFamily="49" charset="0"/>
                <a:cs typeface="Calibri" panose="020F0502020204030204" pitchFamily="34" charset="0"/>
              </a:rPr>
              <a:t>&lt;,  &lt;=,  ==,  !=,  &gt;,  &gt;=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792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a:extLst>
              <a:ext uri="{FF2B5EF4-FFF2-40B4-BE49-F238E27FC236}">
                <a16:creationId xmlns:a16="http://schemas.microsoft.com/office/drawing/2014/main" id="{36CA8DC3-588E-43C5-A460-6F47A31BAC5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259216-8E97-4890-A4C4-7AF365C8F5A1}" type="slidenum">
              <a:rPr lang="en-US" altLang="en-US" sz="1400"/>
              <a:pPr>
                <a:spcBef>
                  <a:spcPct val="0"/>
                </a:spcBef>
                <a:buClrTx/>
                <a:buSzTx/>
                <a:buFontTx/>
                <a:buNone/>
              </a:pPr>
              <a:t>90</a:t>
            </a:fld>
            <a:endParaRPr lang="en-US" altLang="en-US" sz="1400"/>
          </a:p>
        </p:txBody>
      </p:sp>
      <p:sp>
        <p:nvSpPr>
          <p:cNvPr id="111619" name="Rectangle 2">
            <a:extLst>
              <a:ext uri="{FF2B5EF4-FFF2-40B4-BE49-F238E27FC236}">
                <a16:creationId xmlns:a16="http://schemas.microsoft.com/office/drawing/2014/main" id="{FD52A4D8-DF05-43AA-9D77-E7DFC6AF7276}"/>
              </a:ext>
            </a:extLst>
          </p:cNvPr>
          <p:cNvSpPr>
            <a:spLocks noGrp="1" noChangeArrowheads="1"/>
          </p:cNvSpPr>
          <p:nvPr>
            <p:ph type="title"/>
          </p:nvPr>
        </p:nvSpPr>
        <p:spPr>
          <a:xfrm>
            <a:off x="685800" y="0"/>
            <a:ext cx="7772400" cy="1143000"/>
          </a:xfrm>
        </p:spPr>
        <p:txBody>
          <a:bodyPr/>
          <a:lstStyle/>
          <a:p>
            <a:r>
              <a:rPr lang="en-US" altLang="en-US"/>
              <a:t>Operator Precedence</a:t>
            </a:r>
          </a:p>
        </p:txBody>
      </p:sp>
      <p:sp>
        <p:nvSpPr>
          <p:cNvPr id="128004" name="Rectangle 3">
            <a:extLst>
              <a:ext uri="{FF2B5EF4-FFF2-40B4-BE49-F238E27FC236}">
                <a16:creationId xmlns:a16="http://schemas.microsoft.com/office/drawing/2014/main" id="{8A5DB732-A852-4573-A643-6B83D57C572A}"/>
              </a:ext>
            </a:extLst>
          </p:cNvPr>
          <p:cNvSpPr>
            <a:spLocks noGrp="1" noChangeArrowheads="1"/>
          </p:cNvSpPr>
          <p:nvPr>
            <p:ph type="body" idx="1"/>
          </p:nvPr>
        </p:nvSpPr>
        <p:spPr>
          <a:xfrm>
            <a:off x="457200" y="1066800"/>
            <a:ext cx="8458200" cy="5257800"/>
          </a:xfrm>
        </p:spPr>
        <p:txBody>
          <a:bodyPr/>
          <a:lstStyle/>
          <a:p>
            <a:pPr algn="just">
              <a:buFont typeface="Monotype Sorts" pitchFamily="2" charset="2"/>
              <a:buChar char="F"/>
              <a:defRPr/>
            </a:pPr>
            <a:r>
              <a:rPr lang="en-US" sz="2000" b="1" dirty="0" err="1">
                <a:solidFill>
                  <a:schemeClr val="accent4"/>
                </a:solidFill>
                <a:latin typeface="Courier New" pitchFamily="49" charset="0"/>
              </a:rPr>
              <a:t>var</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var</a:t>
            </a:r>
            <a:r>
              <a:rPr lang="en-US" sz="2000" b="1" dirty="0">
                <a:solidFill>
                  <a:schemeClr val="accent4"/>
                </a:solidFill>
                <a:latin typeface="Courier New" pitchFamily="49" charset="0"/>
              </a:rPr>
              <a:t>--</a:t>
            </a:r>
          </a:p>
          <a:p>
            <a:pPr algn="just">
              <a:buFont typeface="Monotype Sorts" pitchFamily="2" charset="2"/>
              <a:buChar char="F"/>
              <a:defRPr/>
            </a:pPr>
            <a:r>
              <a:rPr lang="en-US" sz="2000" b="1" dirty="0">
                <a:solidFill>
                  <a:schemeClr val="accent4"/>
                </a:solidFill>
                <a:latin typeface="Courier New" pitchFamily="49" charset="0"/>
              </a:rPr>
              <a:t>+, - (Unary plus and minus), ++</a:t>
            </a:r>
            <a:r>
              <a:rPr lang="en-US" sz="2000" b="1" dirty="0" err="1">
                <a:solidFill>
                  <a:schemeClr val="accent4"/>
                </a:solidFill>
                <a:latin typeface="Courier New" pitchFamily="49" charset="0"/>
              </a:rPr>
              <a:t>var</a:t>
            </a:r>
            <a:r>
              <a:rPr lang="en-US" sz="2000" b="1" dirty="0">
                <a:solidFill>
                  <a:schemeClr val="accent4"/>
                </a:solidFill>
              </a:rPr>
              <a:t>,</a:t>
            </a:r>
            <a:r>
              <a:rPr lang="en-US" sz="2000" b="1" dirty="0">
                <a:solidFill>
                  <a:schemeClr val="accent4"/>
                </a:solidFill>
                <a:latin typeface="Courier New" pitchFamily="49" charset="0"/>
              </a:rPr>
              <a:t>--</a:t>
            </a:r>
            <a:r>
              <a:rPr lang="en-US" sz="2000" b="1" dirty="0" err="1">
                <a:solidFill>
                  <a:schemeClr val="accent4"/>
                </a:solidFill>
                <a:latin typeface="Courier New" pitchFamily="49" charset="0"/>
              </a:rPr>
              <a:t>var</a:t>
            </a:r>
            <a:endParaRPr lang="en-US" sz="2000" b="1" dirty="0">
              <a:solidFill>
                <a:schemeClr val="accent4"/>
              </a:solidFill>
              <a:latin typeface="Courier New" pitchFamily="49" charset="0"/>
            </a:endParaRPr>
          </a:p>
          <a:p>
            <a:pPr algn="just">
              <a:buFont typeface="Monotype Sorts" pitchFamily="2" charset="2"/>
              <a:buChar char="F"/>
              <a:defRPr/>
            </a:pPr>
            <a:r>
              <a:rPr lang="en-US" sz="2000" b="1" dirty="0">
                <a:solidFill>
                  <a:schemeClr val="accent4"/>
                </a:solidFill>
                <a:latin typeface="Courier New" pitchFamily="49" charset="0"/>
              </a:rPr>
              <a:t>(type) Casting</a:t>
            </a:r>
          </a:p>
          <a:p>
            <a:pPr algn="just">
              <a:buFont typeface="Monotype Sorts" pitchFamily="2" charset="2"/>
              <a:buChar char="F"/>
              <a:defRPr/>
            </a:pPr>
            <a:r>
              <a:rPr lang="en-US" sz="2000" b="1" dirty="0">
                <a:solidFill>
                  <a:schemeClr val="accent4"/>
                </a:solidFill>
                <a:latin typeface="Courier New" pitchFamily="49" charset="0"/>
              </a:rPr>
              <a:t>! (Not)</a:t>
            </a:r>
          </a:p>
          <a:p>
            <a:pPr algn="just">
              <a:buFont typeface="Monotype Sorts" pitchFamily="2" charset="2"/>
              <a:buChar char="F"/>
              <a:defRPr/>
            </a:pPr>
            <a:r>
              <a:rPr lang="en-US" sz="2000" b="1" dirty="0">
                <a:solidFill>
                  <a:schemeClr val="accent4"/>
                </a:solidFill>
                <a:latin typeface="Courier New" pitchFamily="49" charset="0"/>
              </a:rPr>
              <a:t>*</a:t>
            </a:r>
            <a:r>
              <a:rPr lang="en-US" sz="2000" b="1" dirty="0">
                <a:solidFill>
                  <a:schemeClr val="accent4"/>
                </a:solidFill>
              </a:rPr>
              <a:t>,</a:t>
            </a:r>
            <a:r>
              <a:rPr lang="en-US" sz="2000" b="1" dirty="0">
                <a:solidFill>
                  <a:schemeClr val="accent4"/>
                </a:solidFill>
                <a:latin typeface="Courier New" pitchFamily="49" charset="0"/>
              </a:rPr>
              <a:t> /</a:t>
            </a:r>
            <a:r>
              <a:rPr lang="en-US" sz="2000" b="1" dirty="0">
                <a:solidFill>
                  <a:schemeClr val="accent4"/>
                </a:solidFill>
              </a:rPr>
              <a:t>,</a:t>
            </a:r>
            <a:r>
              <a:rPr lang="en-US" sz="2000" b="1" dirty="0">
                <a:solidFill>
                  <a:schemeClr val="accent4"/>
                </a:solidFill>
                <a:latin typeface="Courier New" pitchFamily="49" charset="0"/>
              </a:rPr>
              <a:t> % (Multiplication, division, and remainder)</a:t>
            </a:r>
          </a:p>
          <a:p>
            <a:pPr algn="just">
              <a:buFont typeface="Monotype Sorts" pitchFamily="2" charset="2"/>
              <a:buChar char="F"/>
              <a:defRPr/>
            </a:pPr>
            <a:r>
              <a:rPr lang="en-US" sz="2000" b="1" dirty="0">
                <a:solidFill>
                  <a:schemeClr val="accent4"/>
                </a:solidFill>
                <a:latin typeface="Courier New" pitchFamily="49" charset="0"/>
              </a:rPr>
              <a:t>+</a:t>
            </a:r>
            <a:r>
              <a:rPr lang="en-US" sz="2000" b="1" dirty="0">
                <a:solidFill>
                  <a:schemeClr val="accent4"/>
                </a:solidFill>
              </a:rPr>
              <a:t>,</a:t>
            </a:r>
            <a:r>
              <a:rPr lang="en-US" sz="2000" b="1" dirty="0">
                <a:solidFill>
                  <a:schemeClr val="accent4"/>
                </a:solidFill>
                <a:latin typeface="Courier New" pitchFamily="49" charset="0"/>
              </a:rPr>
              <a:t> - (Binary addition and subtraction)</a:t>
            </a:r>
          </a:p>
          <a:p>
            <a:pPr algn="just">
              <a:buFont typeface="Monotype Sorts" pitchFamily="2" charset="2"/>
              <a:buChar char="F"/>
              <a:defRPr/>
            </a:pPr>
            <a:r>
              <a:rPr lang="en-US" sz="2000" b="1" dirty="0">
                <a:solidFill>
                  <a:schemeClr val="accent4"/>
                </a:solidFill>
                <a:latin typeface="Courier New" pitchFamily="49" charset="0"/>
              </a:rPr>
              <a:t>&lt;</a:t>
            </a:r>
            <a:r>
              <a:rPr lang="en-US" sz="2000" b="1" dirty="0">
                <a:solidFill>
                  <a:schemeClr val="accent4"/>
                </a:solidFill>
              </a:rPr>
              <a:t>,</a:t>
            </a:r>
            <a:r>
              <a:rPr lang="en-US" sz="2000" b="1" dirty="0">
                <a:solidFill>
                  <a:schemeClr val="accent4"/>
                </a:solidFill>
                <a:latin typeface="Courier New" pitchFamily="49" charset="0"/>
              </a:rPr>
              <a:t> &lt;=</a:t>
            </a:r>
            <a:r>
              <a:rPr lang="en-US" sz="2000" b="1" dirty="0">
                <a:solidFill>
                  <a:schemeClr val="accent4"/>
                </a:solidFill>
              </a:rPr>
              <a:t>,</a:t>
            </a:r>
            <a:r>
              <a:rPr lang="en-US" sz="2000" b="1" dirty="0">
                <a:solidFill>
                  <a:schemeClr val="accent4"/>
                </a:solidFill>
                <a:latin typeface="Courier New" pitchFamily="49" charset="0"/>
              </a:rPr>
              <a:t> &gt;</a:t>
            </a:r>
            <a:r>
              <a:rPr lang="en-US" sz="2000" b="1" dirty="0">
                <a:solidFill>
                  <a:schemeClr val="accent4"/>
                </a:solidFill>
              </a:rPr>
              <a:t>,</a:t>
            </a:r>
            <a:r>
              <a:rPr lang="en-US" sz="2000" b="1" dirty="0">
                <a:solidFill>
                  <a:schemeClr val="accent4"/>
                </a:solidFill>
                <a:latin typeface="Courier New" pitchFamily="49" charset="0"/>
              </a:rPr>
              <a:t> &gt;= (Relational operators)</a:t>
            </a:r>
          </a:p>
          <a:p>
            <a:pPr algn="just">
              <a:buFont typeface="Monotype Sorts" pitchFamily="2" charset="2"/>
              <a:buChar char="F"/>
              <a:defRPr/>
            </a:pPr>
            <a:r>
              <a:rPr lang="en-US" sz="2000" b="1" dirty="0">
                <a:solidFill>
                  <a:schemeClr val="accent4"/>
                </a:solidFill>
                <a:latin typeface="Courier New" pitchFamily="49" charset="0"/>
              </a:rPr>
              <a:t>==</a:t>
            </a:r>
            <a:r>
              <a:rPr lang="en-US" sz="2000" b="1" dirty="0">
                <a:solidFill>
                  <a:schemeClr val="accent4"/>
                </a:solidFill>
              </a:rPr>
              <a:t>,</a:t>
            </a:r>
            <a:r>
              <a:rPr lang="en-US" sz="2000" b="1" dirty="0">
                <a:solidFill>
                  <a:schemeClr val="accent4"/>
                </a:solidFill>
                <a:latin typeface="Courier New" pitchFamily="49" charset="0"/>
              </a:rPr>
              <a:t> !=; (Equality) </a:t>
            </a:r>
          </a:p>
          <a:p>
            <a:pPr algn="just">
              <a:buFont typeface="Monotype Sorts" pitchFamily="2" charset="2"/>
              <a:buChar char="F"/>
              <a:defRPr/>
            </a:pPr>
            <a:r>
              <a:rPr lang="en-US" sz="2000" b="1" dirty="0">
                <a:solidFill>
                  <a:schemeClr val="accent4"/>
                </a:solidFill>
                <a:latin typeface="Courier New" pitchFamily="49" charset="0"/>
              </a:rPr>
              <a:t>^ (Exclusive OR) </a:t>
            </a:r>
          </a:p>
          <a:p>
            <a:pPr algn="just">
              <a:buFont typeface="Monotype Sorts" pitchFamily="2" charset="2"/>
              <a:buChar char="F"/>
              <a:defRPr/>
            </a:pPr>
            <a:r>
              <a:rPr lang="en-US" sz="2000" b="1" dirty="0">
                <a:solidFill>
                  <a:schemeClr val="accent4"/>
                </a:solidFill>
                <a:latin typeface="Courier New" pitchFamily="49" charset="0"/>
              </a:rPr>
              <a:t>&amp;&amp; (Conditional AND) Short-circuit AND</a:t>
            </a:r>
          </a:p>
          <a:p>
            <a:pPr algn="just">
              <a:buFont typeface="Monotype Sorts" pitchFamily="2" charset="2"/>
              <a:buChar char="F"/>
              <a:defRPr/>
            </a:pPr>
            <a:r>
              <a:rPr lang="en-US" sz="2000" b="1" dirty="0">
                <a:solidFill>
                  <a:schemeClr val="accent4"/>
                </a:solidFill>
                <a:latin typeface="Courier New" pitchFamily="49" charset="0"/>
              </a:rPr>
              <a:t>|| (Conditional OR) Short-circuit OR</a:t>
            </a:r>
          </a:p>
          <a:p>
            <a:pPr algn="just">
              <a:buFont typeface="Monotype Sorts" pitchFamily="2" charset="2"/>
              <a:buChar char="F"/>
              <a:defRPr/>
            </a:pPr>
            <a:r>
              <a:rPr lang="en-US" sz="2000" b="1" dirty="0">
                <a:solidFill>
                  <a:schemeClr val="accent4"/>
                </a:solidFill>
                <a:latin typeface="Courier New" pitchFamily="49" charset="0"/>
              </a:rPr>
              <a:t>=</a:t>
            </a:r>
            <a:r>
              <a:rPr lang="en-US" sz="2000" b="1" dirty="0">
                <a:solidFill>
                  <a:schemeClr val="accent4"/>
                </a:solidFill>
              </a:rPr>
              <a:t>,</a:t>
            </a:r>
            <a:r>
              <a:rPr lang="en-US" sz="2000" b="1" dirty="0">
                <a:solidFill>
                  <a:schemeClr val="accent4"/>
                </a:solidFill>
                <a:latin typeface="Courier New" pitchFamily="49" charset="0"/>
              </a:rPr>
              <a:t> +=</a:t>
            </a:r>
            <a:r>
              <a:rPr lang="en-US" sz="2000" b="1" dirty="0">
                <a:solidFill>
                  <a:schemeClr val="accent4"/>
                </a:solidFill>
              </a:rPr>
              <a:t>,</a:t>
            </a:r>
            <a:r>
              <a:rPr lang="en-US" sz="2000" b="1" dirty="0">
                <a:solidFill>
                  <a:schemeClr val="accent4"/>
                </a:solidFill>
                <a:latin typeface="Courier New" pitchFamily="49" charset="0"/>
              </a:rPr>
              <a:t> -=</a:t>
            </a:r>
            <a:r>
              <a:rPr lang="en-US" sz="2000" b="1" dirty="0">
                <a:solidFill>
                  <a:schemeClr val="accent4"/>
                </a:solidFill>
              </a:rPr>
              <a:t>,</a:t>
            </a:r>
            <a:r>
              <a:rPr lang="en-US" sz="2000" b="1" dirty="0">
                <a:solidFill>
                  <a:schemeClr val="accent4"/>
                </a:solidFill>
                <a:latin typeface="Courier New" pitchFamily="49" charset="0"/>
              </a:rPr>
              <a:t> *=</a:t>
            </a:r>
            <a:r>
              <a:rPr lang="en-US" sz="2000" b="1" dirty="0">
                <a:solidFill>
                  <a:schemeClr val="accent4"/>
                </a:solidFill>
              </a:rPr>
              <a:t>,</a:t>
            </a:r>
            <a:r>
              <a:rPr lang="en-US" sz="2000" b="1" dirty="0">
                <a:solidFill>
                  <a:schemeClr val="accent4"/>
                </a:solidFill>
                <a:latin typeface="Courier New" pitchFamily="49" charset="0"/>
              </a:rPr>
              <a:t> /=</a:t>
            </a:r>
            <a:r>
              <a:rPr lang="en-US" sz="2000" b="1" dirty="0">
                <a:solidFill>
                  <a:schemeClr val="accent4"/>
                </a:solidFill>
              </a:rPr>
              <a:t>,</a:t>
            </a:r>
            <a:r>
              <a:rPr lang="en-US" sz="2000" b="1" dirty="0">
                <a:solidFill>
                  <a:schemeClr val="accent4"/>
                </a:solidFill>
                <a:latin typeface="Courier New" pitchFamily="49" charset="0"/>
              </a:rPr>
              <a:t> %= (Assignment operator)</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B03F73-94CC-4C9F-A377-D5C738B82B6A}"/>
              </a:ext>
            </a:extLst>
          </p:cNvPr>
          <p:cNvSpPr>
            <a:spLocks noGrp="1"/>
          </p:cNvSpPr>
          <p:nvPr>
            <p:ph type="sldNum" sz="quarter" idx="11"/>
          </p:nvPr>
        </p:nvSpPr>
        <p:spPr/>
        <p:txBody>
          <a:bodyPr/>
          <a:lstStyle/>
          <a:p>
            <a:fld id="{10ECEE06-1D64-4C3B-881D-068F2920C440}" type="slidenum">
              <a:rPr lang="en-US" altLang="en-US" smtClean="0"/>
              <a:pPr/>
              <a:t>91</a:t>
            </a:fld>
            <a:endParaRPr lang="en-US" altLang="en-US"/>
          </a:p>
        </p:txBody>
      </p:sp>
      <p:pic>
        <p:nvPicPr>
          <p:cNvPr id="7" name="Picture 6" descr="Table&#10;&#10;Description automatically generated">
            <a:extLst>
              <a:ext uri="{FF2B5EF4-FFF2-40B4-BE49-F238E27FC236}">
                <a16:creationId xmlns:a16="http://schemas.microsoft.com/office/drawing/2014/main" id="{E0299CA9-20B0-404F-9E2A-6B96BB238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625" y="822191"/>
            <a:ext cx="3892750" cy="5213618"/>
          </a:xfrm>
          <a:prstGeom prst="rect">
            <a:avLst/>
          </a:prstGeom>
        </p:spPr>
      </p:pic>
    </p:spTree>
    <p:extLst>
      <p:ext uri="{BB962C8B-B14F-4D97-AF65-F5344CB8AC3E}">
        <p14:creationId xmlns:p14="http://schemas.microsoft.com/office/powerpoint/2010/main" val="1769737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a:extLst>
              <a:ext uri="{FF2B5EF4-FFF2-40B4-BE49-F238E27FC236}">
                <a16:creationId xmlns:a16="http://schemas.microsoft.com/office/drawing/2014/main" id="{F3604F11-9B57-4048-898E-BB16F2C76EC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53AEB6-ACB2-4619-A3DB-E542CE16995D}" type="slidenum">
              <a:rPr lang="en-US" altLang="en-US" sz="1400"/>
              <a:pPr>
                <a:spcBef>
                  <a:spcPct val="0"/>
                </a:spcBef>
                <a:buClrTx/>
                <a:buSzTx/>
                <a:buFontTx/>
                <a:buNone/>
              </a:pPr>
              <a:t>92</a:t>
            </a:fld>
            <a:endParaRPr lang="en-US" altLang="en-US" sz="1400"/>
          </a:p>
        </p:txBody>
      </p:sp>
      <p:sp>
        <p:nvSpPr>
          <p:cNvPr id="113667" name="Rectangle 2">
            <a:extLst>
              <a:ext uri="{FF2B5EF4-FFF2-40B4-BE49-F238E27FC236}">
                <a16:creationId xmlns:a16="http://schemas.microsoft.com/office/drawing/2014/main" id="{0F8580BB-9754-4CD2-B084-D70FD8126CF8}"/>
              </a:ext>
            </a:extLst>
          </p:cNvPr>
          <p:cNvSpPr>
            <a:spLocks noGrp="1" noChangeArrowheads="1"/>
          </p:cNvSpPr>
          <p:nvPr>
            <p:ph type="title"/>
          </p:nvPr>
        </p:nvSpPr>
        <p:spPr>
          <a:xfrm>
            <a:off x="228600" y="228600"/>
            <a:ext cx="8915400" cy="609600"/>
          </a:xfrm>
        </p:spPr>
        <p:txBody>
          <a:bodyPr/>
          <a:lstStyle/>
          <a:p>
            <a:r>
              <a:rPr lang="en-US" altLang="en-US" sz="3200"/>
              <a:t>Operator Precedence and Associativity</a:t>
            </a:r>
          </a:p>
        </p:txBody>
      </p:sp>
      <p:sp>
        <p:nvSpPr>
          <p:cNvPr id="113668" name="Rectangle 3">
            <a:extLst>
              <a:ext uri="{FF2B5EF4-FFF2-40B4-BE49-F238E27FC236}">
                <a16:creationId xmlns:a16="http://schemas.microsoft.com/office/drawing/2014/main" id="{36ECD504-E919-4BAE-A386-831341051B26}"/>
              </a:ext>
            </a:extLst>
          </p:cNvPr>
          <p:cNvSpPr>
            <a:spLocks noGrp="1" noChangeArrowheads="1"/>
          </p:cNvSpPr>
          <p:nvPr>
            <p:ph type="body" idx="1"/>
          </p:nvPr>
        </p:nvSpPr>
        <p:spPr>
          <a:xfrm>
            <a:off x="304800" y="1066800"/>
            <a:ext cx="8534400" cy="4572000"/>
          </a:xfrm>
        </p:spPr>
        <p:txBody>
          <a:bodyPr/>
          <a:lstStyle/>
          <a:p>
            <a:pPr marL="0" indent="0">
              <a:lnSpc>
                <a:spcPct val="90000"/>
              </a:lnSpc>
              <a:buFont typeface="Monotype Sorts"/>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a:buNone/>
            </a:pPr>
            <a:endParaRPr lang="en-US" altLang="en-US" sz="2800">
              <a:cs typeface="Times New Roman" panose="02020603050405020304" pitchFamily="18" charset="0"/>
            </a:endParaRPr>
          </a:p>
          <a:p>
            <a:pPr marL="0" indent="0">
              <a:lnSpc>
                <a:spcPct val="90000"/>
              </a:lnSpc>
              <a:buFont typeface="Monotype Sorts"/>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113669" name="Rectangle 4">
            <a:extLst>
              <a:ext uri="{FF2B5EF4-FFF2-40B4-BE49-F238E27FC236}">
                <a16:creationId xmlns:a16="http://schemas.microsoft.com/office/drawing/2014/main" id="{B431BE55-BAC5-478B-9420-72FD5CFA98E7}"/>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a:extLst>
              <a:ext uri="{FF2B5EF4-FFF2-40B4-BE49-F238E27FC236}">
                <a16:creationId xmlns:a16="http://schemas.microsoft.com/office/drawing/2014/main" id="{814922ED-F1D2-48D7-94C5-F2322D3C0C5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58B96A-67DF-4E6F-A094-848D77046FA5}" type="slidenum">
              <a:rPr lang="en-US" altLang="en-US" sz="1400"/>
              <a:pPr>
                <a:spcBef>
                  <a:spcPct val="0"/>
                </a:spcBef>
                <a:buClrTx/>
                <a:buSzTx/>
                <a:buFontTx/>
                <a:buNone/>
              </a:pPr>
              <a:t>93</a:t>
            </a:fld>
            <a:endParaRPr lang="en-US" altLang="en-US" sz="1400"/>
          </a:p>
        </p:txBody>
      </p:sp>
      <p:sp>
        <p:nvSpPr>
          <p:cNvPr id="115715" name="Rectangle 2">
            <a:extLst>
              <a:ext uri="{FF2B5EF4-FFF2-40B4-BE49-F238E27FC236}">
                <a16:creationId xmlns:a16="http://schemas.microsoft.com/office/drawing/2014/main" id="{D519B7EF-BEAE-4140-9FB3-FE7FDE98D3DB}"/>
              </a:ext>
            </a:extLst>
          </p:cNvPr>
          <p:cNvSpPr>
            <a:spLocks noGrp="1" noChangeArrowheads="1"/>
          </p:cNvSpPr>
          <p:nvPr>
            <p:ph type="title"/>
          </p:nvPr>
        </p:nvSpPr>
        <p:spPr>
          <a:xfrm>
            <a:off x="685800" y="0"/>
            <a:ext cx="7772400" cy="1143000"/>
          </a:xfrm>
        </p:spPr>
        <p:txBody>
          <a:bodyPr/>
          <a:lstStyle/>
          <a:p>
            <a:r>
              <a:rPr lang="en-US" altLang="en-US"/>
              <a:t>Operator Associativity</a:t>
            </a:r>
          </a:p>
        </p:txBody>
      </p:sp>
      <p:sp>
        <p:nvSpPr>
          <p:cNvPr id="115716" name="Rectangle 3">
            <a:extLst>
              <a:ext uri="{FF2B5EF4-FFF2-40B4-BE49-F238E27FC236}">
                <a16:creationId xmlns:a16="http://schemas.microsoft.com/office/drawing/2014/main" id="{FBF3D3C5-74A4-43E5-A66D-43C315A6D21F}"/>
              </a:ext>
            </a:extLst>
          </p:cNvPr>
          <p:cNvSpPr>
            <a:spLocks noGrp="1" noChangeArrowheads="1"/>
          </p:cNvSpPr>
          <p:nvPr>
            <p:ph type="body" idx="1"/>
          </p:nvPr>
        </p:nvSpPr>
        <p:spPr>
          <a:xfrm>
            <a:off x="152400" y="1219200"/>
            <a:ext cx="8763000" cy="4800600"/>
          </a:xfrm>
        </p:spPr>
        <p:txBody>
          <a:bodyPr/>
          <a:lstStyle/>
          <a:p>
            <a:pPr algn="just">
              <a:lnSpc>
                <a:spcPct val="90000"/>
              </a:lnSpc>
              <a:buFont typeface="Monotype Sorts"/>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a:buNone/>
            </a:pPr>
            <a:r>
              <a:rPr lang="en-US" altLang="en-US" sz="3300">
                <a:cs typeface="Times New Roman" panose="02020603050405020304" pitchFamily="18" charset="0"/>
              </a:rPr>
              <a:t>    a – b + c – d is equivalent to  ((a – b) + c) – d </a:t>
            </a:r>
          </a:p>
          <a:p>
            <a:pPr algn="just">
              <a:lnSpc>
                <a:spcPct val="90000"/>
              </a:lnSpc>
              <a:buFont typeface="Monotype Sorts"/>
              <a:buNone/>
            </a:pPr>
            <a:r>
              <a:rPr lang="en-US" altLang="en-US" sz="3300">
                <a:cs typeface="Times New Roman" panose="02020603050405020304" pitchFamily="18" charset="0"/>
              </a:rPr>
              <a:t>    Assignment operators are </a:t>
            </a:r>
            <a:r>
              <a:rPr lang="en-US" altLang="en-US" sz="3300" i="1">
                <a:cs typeface="Times New Roman" panose="02020603050405020304" pitchFamily="18" charset="0"/>
              </a:rPr>
              <a:t>right-associative</a:t>
            </a:r>
            <a:r>
              <a:rPr lang="en-US" altLang="en-US" sz="3300">
                <a:cs typeface="Times New Roman" panose="02020603050405020304" pitchFamily="18" charset="0"/>
              </a:rPr>
              <a:t>. Therefore, the expression</a:t>
            </a:r>
          </a:p>
          <a:p>
            <a:pPr algn="just">
              <a:lnSpc>
                <a:spcPct val="90000"/>
              </a:lnSpc>
              <a:buFont typeface="Monotype Sorts"/>
              <a:buNone/>
            </a:pPr>
            <a:r>
              <a:rPr lang="en-US" altLang="en-US" sz="3300">
                <a:cs typeface="Times New Roman" panose="02020603050405020304" pitchFamily="18" charset="0"/>
              </a:rPr>
              <a:t>    a = b += c = 5 is equivalent to a = (b += (c = 5))</a:t>
            </a:r>
          </a:p>
          <a:p>
            <a:pPr algn="just">
              <a:lnSpc>
                <a:spcPct val="90000"/>
              </a:lnSpc>
              <a:buFont typeface="Monotype Sorts"/>
              <a:buNone/>
            </a:pPr>
            <a:endParaRPr lang="en-US" altLang="en-US" sz="3300">
              <a:cs typeface="Times New Roman" panose="02020603050405020304" pitchFamily="18"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a:extLst>
              <a:ext uri="{FF2B5EF4-FFF2-40B4-BE49-F238E27FC236}">
                <a16:creationId xmlns:a16="http://schemas.microsoft.com/office/drawing/2014/main" id="{1257DE28-A3EA-4B34-A824-9CAE622594D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4D87AD-1B78-4CC3-903D-FF1732696E32}" type="slidenum">
              <a:rPr lang="en-US" altLang="en-US" sz="1400"/>
              <a:pPr>
                <a:spcBef>
                  <a:spcPct val="0"/>
                </a:spcBef>
                <a:buClrTx/>
                <a:buSzTx/>
                <a:buFontTx/>
                <a:buNone/>
              </a:pPr>
              <a:t>94</a:t>
            </a:fld>
            <a:endParaRPr lang="en-US" altLang="en-US" sz="1400"/>
          </a:p>
        </p:txBody>
      </p:sp>
      <p:sp>
        <p:nvSpPr>
          <p:cNvPr id="117763" name="Rectangle 2">
            <a:extLst>
              <a:ext uri="{FF2B5EF4-FFF2-40B4-BE49-F238E27FC236}">
                <a16:creationId xmlns:a16="http://schemas.microsoft.com/office/drawing/2014/main" id="{D91B950C-C972-4F9A-ADB1-6D05F5D0B2CF}"/>
              </a:ext>
            </a:extLst>
          </p:cNvPr>
          <p:cNvSpPr>
            <a:spLocks noGrp="1" noChangeArrowheads="1"/>
          </p:cNvSpPr>
          <p:nvPr>
            <p:ph type="title"/>
          </p:nvPr>
        </p:nvSpPr>
        <p:spPr>
          <a:xfrm>
            <a:off x="685800" y="0"/>
            <a:ext cx="7772400" cy="1143000"/>
          </a:xfrm>
        </p:spPr>
        <p:txBody>
          <a:bodyPr/>
          <a:lstStyle/>
          <a:p>
            <a:r>
              <a:rPr lang="en-US" altLang="en-US"/>
              <a:t>Example</a:t>
            </a:r>
          </a:p>
        </p:txBody>
      </p:sp>
      <p:sp>
        <p:nvSpPr>
          <p:cNvPr id="117764" name="Rectangle 3">
            <a:extLst>
              <a:ext uri="{FF2B5EF4-FFF2-40B4-BE49-F238E27FC236}">
                <a16:creationId xmlns:a16="http://schemas.microsoft.com/office/drawing/2014/main" id="{5E9BDC67-0C7C-4A21-87A7-D2385CF2F687}"/>
              </a:ext>
            </a:extLst>
          </p:cNvPr>
          <p:cNvSpPr>
            <a:spLocks noGrp="1" noChangeArrowheads="1"/>
          </p:cNvSpPr>
          <p:nvPr>
            <p:ph type="body" idx="1"/>
          </p:nvPr>
        </p:nvSpPr>
        <p:spPr>
          <a:xfrm>
            <a:off x="304800" y="1066800"/>
            <a:ext cx="8534400" cy="1219200"/>
          </a:xfrm>
        </p:spPr>
        <p:txBody>
          <a:bodyPr/>
          <a:lstStyle/>
          <a:p>
            <a:pPr marL="0" indent="0">
              <a:lnSpc>
                <a:spcPct val="80000"/>
              </a:lnSpc>
              <a:spcBef>
                <a:spcPct val="0"/>
              </a:spcBef>
              <a:buFont typeface="Monotype Sorts"/>
              <a:buNone/>
            </a:pPr>
            <a:r>
              <a:rPr lang="en-US" altLang="en-US" sz="2900">
                <a:cs typeface="Times New Roman" panose="02020603050405020304" pitchFamily="18" charset="0"/>
              </a:rPr>
              <a:t>Applying the operator precedence and associativity rule, the expression 3 + 4 * 4 &gt; 5 * (4 + 3) - 1 is evaluated as follows:</a:t>
            </a:r>
          </a:p>
        </p:txBody>
      </p:sp>
      <p:sp>
        <p:nvSpPr>
          <p:cNvPr id="117765" name="Rectangle 4">
            <a:extLst>
              <a:ext uri="{FF2B5EF4-FFF2-40B4-BE49-F238E27FC236}">
                <a16:creationId xmlns:a16="http://schemas.microsoft.com/office/drawing/2014/main" id="{5F726B3F-15FD-4937-B611-8EB8ABE6832F}"/>
              </a:ext>
            </a:extLst>
          </p:cNvPr>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7766" name="Rectangle 5">
            <a:extLst>
              <a:ext uri="{FF2B5EF4-FFF2-40B4-BE49-F238E27FC236}">
                <a16:creationId xmlns:a16="http://schemas.microsoft.com/office/drawing/2014/main" id="{80E83FB1-E575-4A57-80D3-EC24D28ACA54}"/>
              </a:ext>
            </a:extLst>
          </p:cNvPr>
          <p:cNvSpPr>
            <a:spLocks noChangeArrowheads="1"/>
          </p:cNvSpPr>
          <p:nvPr/>
        </p:nvSpPr>
        <p:spPr bwMode="auto">
          <a:xfrm>
            <a:off x="241458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7767" name="Object 6">
            <a:extLst>
              <a:ext uri="{FF2B5EF4-FFF2-40B4-BE49-F238E27FC236}">
                <a16:creationId xmlns:a16="http://schemas.microsoft.com/office/drawing/2014/main" id="{937C569D-BCA2-4F28-AD13-6147AFDB2F4B}"/>
              </a:ext>
            </a:extLst>
          </p:cNvPr>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spid="_x0000_s7172" r:id="rId4" imgW="4314444" imgH="2034540" progId="Word.Picture.8">
                  <p:embed/>
                </p:oleObj>
              </mc:Choice>
              <mc:Fallback>
                <p:oleObj r:id="rId4" imgW="4314444" imgH="203454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a:extLst>
              <a:ext uri="{FF2B5EF4-FFF2-40B4-BE49-F238E27FC236}">
                <a16:creationId xmlns:a16="http://schemas.microsoft.com/office/drawing/2014/main" id="{BAA96B36-F5B8-4435-84E1-4899E8986DC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3DE774-3115-40EA-A1CA-0A7DE72990F7}" type="slidenum">
              <a:rPr lang="en-US" altLang="en-US" sz="1400"/>
              <a:pPr>
                <a:spcBef>
                  <a:spcPct val="0"/>
                </a:spcBef>
                <a:buClrTx/>
                <a:buSzTx/>
                <a:buFontTx/>
                <a:buNone/>
              </a:pPr>
              <a:t>95</a:t>
            </a:fld>
            <a:endParaRPr lang="en-US" altLang="en-US" sz="1400"/>
          </a:p>
        </p:txBody>
      </p:sp>
      <p:sp>
        <p:nvSpPr>
          <p:cNvPr id="119811" name="Rectangle 2">
            <a:extLst>
              <a:ext uri="{FF2B5EF4-FFF2-40B4-BE49-F238E27FC236}">
                <a16:creationId xmlns:a16="http://schemas.microsoft.com/office/drawing/2014/main" id="{BC701D55-DF1B-428B-AF6B-2B2FC5211B20}"/>
              </a:ext>
            </a:extLst>
          </p:cNvPr>
          <p:cNvSpPr>
            <a:spLocks noGrp="1" noChangeArrowheads="1"/>
          </p:cNvSpPr>
          <p:nvPr>
            <p:ph type="title"/>
          </p:nvPr>
        </p:nvSpPr>
        <p:spPr>
          <a:xfrm>
            <a:off x="685800" y="0"/>
            <a:ext cx="7772400" cy="1143000"/>
          </a:xfrm>
        </p:spPr>
        <p:txBody>
          <a:bodyPr/>
          <a:lstStyle/>
          <a:p>
            <a:r>
              <a:rPr lang="en-US" altLang="en-US"/>
              <a:t>Operand Evaluation Order</a:t>
            </a:r>
          </a:p>
        </p:txBody>
      </p:sp>
      <p:sp>
        <p:nvSpPr>
          <p:cNvPr id="119812" name="Rectangle 3">
            <a:extLst>
              <a:ext uri="{FF2B5EF4-FFF2-40B4-BE49-F238E27FC236}">
                <a16:creationId xmlns:a16="http://schemas.microsoft.com/office/drawing/2014/main" id="{736019B4-F440-48CC-B764-2C8DD9FF60D7}"/>
              </a:ext>
            </a:extLst>
          </p:cNvPr>
          <p:cNvSpPr>
            <a:spLocks noGrp="1" noChangeArrowheads="1"/>
          </p:cNvSpPr>
          <p:nvPr>
            <p:ph type="body" idx="1"/>
          </p:nvPr>
        </p:nvSpPr>
        <p:spPr>
          <a:xfrm>
            <a:off x="762000" y="1219200"/>
            <a:ext cx="7848600" cy="4800600"/>
          </a:xfrm>
        </p:spPr>
        <p:txBody>
          <a:bodyPr/>
          <a:lstStyle/>
          <a:p>
            <a:pPr marL="0" indent="0">
              <a:buFont typeface="Monotype Sorts"/>
              <a:buNone/>
            </a:pPr>
            <a:r>
              <a:rPr lang="en-US" altLang="en-US" sz="3300">
                <a:cs typeface="Times New Roman" panose="02020603050405020304" pitchFamily="18" charset="0"/>
              </a:rPr>
              <a:t>Supplement III.A, “Advanced discussions on how an expression is evaluated in the JVM.”</a:t>
            </a:r>
          </a:p>
        </p:txBody>
      </p:sp>
      <p:sp>
        <p:nvSpPr>
          <p:cNvPr id="119813" name="Rectangle 4">
            <a:extLst>
              <a:ext uri="{FF2B5EF4-FFF2-40B4-BE49-F238E27FC236}">
                <a16:creationId xmlns:a16="http://schemas.microsoft.com/office/drawing/2014/main" id="{2E306622-F888-4B65-AE42-500BE605D8C1}"/>
              </a:ext>
            </a:extLst>
          </p:cNvPr>
          <p:cNvSpPr>
            <a:spLocks noChangeArrowheads="1"/>
          </p:cNvSpPr>
          <p:nvPr/>
        </p:nvSpPr>
        <p:spPr bwMode="auto">
          <a:xfrm>
            <a:off x="152400" y="152400"/>
            <a:ext cx="12700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List the precedence order of the Boolean operators.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Evaluate the following expressions:</a:t>
            </a:r>
            <a:br>
              <a:rPr lang="tr-TR" sz="2000" dirty="0">
                <a:latin typeface="Calibri" panose="020F0502020204030204" pitchFamily="34" charset="0"/>
                <a:cs typeface="Calibri" panose="020F0502020204030204" pitchFamily="34" charset="0"/>
              </a:rPr>
            </a:br>
            <a:r>
              <a:rPr lang="tr-TR" sz="1600" dirty="0">
                <a:latin typeface="Consolas" panose="020B0609020204030204" pitchFamily="49" charset="0"/>
                <a:cs typeface="Calibri" panose="020F0502020204030204" pitchFamily="34" charset="0"/>
              </a:rPr>
              <a:t>  t</a:t>
            </a:r>
            <a:r>
              <a:rPr lang="en-US" sz="1600" dirty="0">
                <a:latin typeface="Consolas" panose="020B0609020204030204" pitchFamily="49" charset="0"/>
                <a:cs typeface="Calibri" panose="020F0502020204030204" pitchFamily="34" charset="0"/>
              </a:rPr>
              <a:t>rue || true &amp;&amp; false</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true &amp;&amp; true || false</a:t>
            </a:r>
            <a:endParaRPr lang="tr-TR" sz="1600" dirty="0">
              <a:latin typeface="Consolas" panose="020B0609020204030204" pitchFamily="49"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True or false? All the binary operators except = are left associative.</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precedence order for </a:t>
            </a:r>
            <a:r>
              <a:rPr lang="en-US" sz="2000" dirty="0" err="1">
                <a:solidFill>
                  <a:srgbClr val="0070C0"/>
                </a:solidFill>
                <a:latin typeface="Calibri" panose="020F0502020204030204" pitchFamily="34" charset="0"/>
                <a:cs typeface="Calibri" panose="020F0502020204030204" pitchFamily="34" charset="0"/>
              </a:rPr>
              <a:t>boolean</a:t>
            </a:r>
            <a:r>
              <a:rPr lang="en-US" sz="2000" dirty="0">
                <a:solidFill>
                  <a:srgbClr val="0070C0"/>
                </a:solidFill>
                <a:latin typeface="Calibri" panose="020F0502020204030204" pitchFamily="34" charset="0"/>
                <a:cs typeface="Calibri" panose="020F0502020204030204" pitchFamily="34" charset="0"/>
              </a:rPr>
              <a:t> operators is !, ^, &amp;&amp;, and ||</a:t>
            </a:r>
          </a:p>
          <a:p>
            <a:r>
              <a:rPr lang="en-US" sz="1600" dirty="0">
                <a:solidFill>
                  <a:srgbClr val="0070C0"/>
                </a:solidFill>
                <a:latin typeface="Consolas" panose="020B0609020204030204" pitchFamily="49" charset="0"/>
                <a:cs typeface="Calibri" panose="020F0502020204030204" pitchFamily="34" charset="0"/>
              </a:rPr>
              <a:t>true || true &amp;&amp; false is true</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true &amp;&amp; true || false is true</a:t>
            </a:r>
            <a:endParaRPr lang="tr-TR" sz="1600" dirty="0">
              <a:solidFill>
                <a:srgbClr val="0070C0"/>
              </a:solidFill>
              <a:latin typeface="Consolas" panose="020B0609020204030204" pitchFamily="49" charset="0"/>
              <a:cs typeface="Calibri" panose="020F0502020204030204" pitchFamily="34" charset="0"/>
            </a:endParaRPr>
          </a:p>
          <a:p>
            <a:r>
              <a:rPr lang="tr-TR" sz="2000" dirty="0">
                <a:solidFill>
                  <a:srgbClr val="0070C0"/>
                </a:solidFill>
                <a:latin typeface="Calibri" panose="020F0502020204030204" pitchFamily="34" charset="0"/>
                <a:cs typeface="Calibri" panose="020F0502020204030204" pitchFamily="34" charset="0"/>
              </a:rPr>
              <a:t>True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4586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539475" y="1657349"/>
            <a:ext cx="8302775" cy="4741863"/>
          </a:xfrm>
        </p:spPr>
        <p:txBody>
          <a:bodyPr>
            <a:normAutofit/>
          </a:bodyPr>
          <a:lstStyle/>
          <a:p>
            <a:r>
              <a:rPr lang="en-US" sz="2000" dirty="0">
                <a:latin typeface="Calibri" panose="020F0502020204030204" pitchFamily="34" charset="0"/>
                <a:cs typeface="Calibri" panose="020F0502020204030204" pitchFamily="34" charset="0"/>
              </a:rPr>
              <a:t>Evaluate the following expressions:</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1600" dirty="0">
                <a:latin typeface="Consolas" panose="020B0609020204030204" pitchFamily="49" charset="0"/>
                <a:cs typeface="Calibri" panose="020F0502020204030204" pitchFamily="34" charset="0"/>
              </a:rPr>
              <a:t>  2</a:t>
            </a:r>
            <a:r>
              <a:rPr lang="en-US" sz="1600" dirty="0">
                <a:latin typeface="Consolas" panose="020B0609020204030204" pitchFamily="49" charset="0"/>
                <a:cs typeface="Calibri" panose="020F0502020204030204" pitchFamily="34" charset="0"/>
              </a:rPr>
              <a:t> * 2 - 3 &gt; 2 &amp;&amp; 4 - 2 &gt; 5</a:t>
            </a:r>
            <a:br>
              <a:rPr lang="tr-TR" sz="1600" dirty="0">
                <a:latin typeface="Consolas" panose="020B0609020204030204" pitchFamily="49" charset="0"/>
                <a:cs typeface="Calibri" panose="020F0502020204030204" pitchFamily="34" charset="0"/>
              </a:rPr>
            </a:b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2 * 2 - 3 &gt; 2 || 4 - 2 &gt; 5</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Both</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are</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false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993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4">
            <a:extLst>
              <a:ext uri="{FF2B5EF4-FFF2-40B4-BE49-F238E27FC236}">
                <a16:creationId xmlns:a16="http://schemas.microsoft.com/office/drawing/2014/main" id="{AD16059C-2F3F-48F3-ACE2-BFBAB256E23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C6F8D6-B3DC-4EF5-BDFF-5B476CAFDB51}" type="slidenum">
              <a:rPr lang="en-US" altLang="en-US" sz="1400"/>
              <a:pPr>
                <a:spcBef>
                  <a:spcPct val="0"/>
                </a:spcBef>
                <a:buClrTx/>
                <a:buSzTx/>
                <a:buFontTx/>
                <a:buNone/>
              </a:pPr>
              <a:t>98</a:t>
            </a:fld>
            <a:endParaRPr lang="en-US" altLang="en-US" sz="1400"/>
          </a:p>
        </p:txBody>
      </p:sp>
      <p:sp>
        <p:nvSpPr>
          <p:cNvPr id="121859" name="Rectangle 2">
            <a:extLst>
              <a:ext uri="{FF2B5EF4-FFF2-40B4-BE49-F238E27FC236}">
                <a16:creationId xmlns:a16="http://schemas.microsoft.com/office/drawing/2014/main" id="{9C4689D3-1D7D-42A5-A31B-4883D7CE7EE4}"/>
              </a:ext>
            </a:extLst>
          </p:cNvPr>
          <p:cNvSpPr>
            <a:spLocks noGrp="1" noChangeArrowheads="1"/>
          </p:cNvSpPr>
          <p:nvPr>
            <p:ph type="title"/>
          </p:nvPr>
        </p:nvSpPr>
        <p:spPr>
          <a:xfrm>
            <a:off x="685800" y="152400"/>
            <a:ext cx="7772400" cy="533400"/>
          </a:xfrm>
        </p:spPr>
        <p:txBody>
          <a:bodyPr/>
          <a:lstStyle/>
          <a:p>
            <a:r>
              <a:rPr lang="en-US" altLang="en-US">
                <a:cs typeface="Times New Roman" panose="02020603050405020304" pitchFamily="18" charset="0"/>
              </a:rPr>
              <a:t>Debugging</a:t>
            </a:r>
            <a:endParaRPr lang="en-US" altLang="en-US"/>
          </a:p>
        </p:txBody>
      </p:sp>
      <p:sp>
        <p:nvSpPr>
          <p:cNvPr id="121860" name="Rectangle 3">
            <a:extLst>
              <a:ext uri="{FF2B5EF4-FFF2-40B4-BE49-F238E27FC236}">
                <a16:creationId xmlns:a16="http://schemas.microsoft.com/office/drawing/2014/main" id="{D72EB011-6B5B-472E-A3E1-C3AEB7ED06B6}"/>
              </a:ext>
            </a:extLst>
          </p:cNvPr>
          <p:cNvSpPr>
            <a:spLocks noGrp="1" noChangeArrowheads="1"/>
          </p:cNvSpPr>
          <p:nvPr>
            <p:ph type="body" idx="1"/>
          </p:nvPr>
        </p:nvSpPr>
        <p:spPr>
          <a:xfrm>
            <a:off x="304800" y="990600"/>
            <a:ext cx="8610600" cy="5410200"/>
          </a:xfrm>
        </p:spPr>
        <p:txBody>
          <a:bodyPr/>
          <a:lstStyle/>
          <a:p>
            <a:pPr marL="0" indent="0">
              <a:spcBef>
                <a:spcPct val="0"/>
              </a:spcBef>
              <a:buFont typeface="Monotype Sorts"/>
              <a:buNone/>
            </a:pPr>
            <a:r>
              <a:rPr lang="en-US" altLang="en-US" sz="2800">
                <a:cs typeface="Times New Roman" panose="02020603050405020304" pitchFamily="18" charset="0"/>
              </a:rPr>
              <a:t>Logic errors are called </a:t>
            </a:r>
            <a:r>
              <a:rPr lang="en-US" altLang="en-US" sz="2800" i="1">
                <a:cs typeface="Times New Roman" panose="02020603050405020304" pitchFamily="18" charset="0"/>
              </a:rPr>
              <a:t>bugs</a:t>
            </a:r>
            <a:r>
              <a:rPr lang="en-US" altLang="en-US" sz="2800">
                <a:cs typeface="Times New Roman" panose="02020603050405020304"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a:extLst>
              <a:ext uri="{FF2B5EF4-FFF2-40B4-BE49-F238E27FC236}">
                <a16:creationId xmlns:a16="http://schemas.microsoft.com/office/drawing/2014/main" id="{091CC3E1-CA6A-43D7-9AEF-C30A724F763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D0242C-A81E-4130-AC31-D66797E5593A}" type="slidenum">
              <a:rPr lang="en-US" altLang="en-US" sz="1400"/>
              <a:pPr>
                <a:spcBef>
                  <a:spcPct val="0"/>
                </a:spcBef>
                <a:buClrTx/>
                <a:buSzTx/>
                <a:buFontTx/>
                <a:buNone/>
              </a:pPr>
              <a:t>99</a:t>
            </a:fld>
            <a:endParaRPr lang="en-US" altLang="en-US" sz="1400"/>
          </a:p>
        </p:txBody>
      </p:sp>
      <p:sp>
        <p:nvSpPr>
          <p:cNvPr id="122883" name="Rectangle 2">
            <a:extLst>
              <a:ext uri="{FF2B5EF4-FFF2-40B4-BE49-F238E27FC236}">
                <a16:creationId xmlns:a16="http://schemas.microsoft.com/office/drawing/2014/main" id="{8B228498-DE75-49F0-92C1-14CDA753757A}"/>
              </a:ext>
            </a:extLst>
          </p:cNvPr>
          <p:cNvSpPr>
            <a:spLocks noGrp="1" noChangeArrowheads="1"/>
          </p:cNvSpPr>
          <p:nvPr>
            <p:ph type="title"/>
          </p:nvPr>
        </p:nvSpPr>
        <p:spPr>
          <a:xfrm>
            <a:off x="685800" y="152400"/>
            <a:ext cx="7772400" cy="533400"/>
          </a:xfrm>
        </p:spPr>
        <p:txBody>
          <a:bodyPr/>
          <a:lstStyle/>
          <a:p>
            <a:r>
              <a:rPr lang="en-US" altLang="en-US">
                <a:cs typeface="Times New Roman" panose="02020603050405020304" pitchFamily="18" charset="0"/>
              </a:rPr>
              <a:t>Debugger</a:t>
            </a:r>
            <a:endParaRPr lang="en-US" altLang="en-US"/>
          </a:p>
        </p:txBody>
      </p:sp>
      <p:sp>
        <p:nvSpPr>
          <p:cNvPr id="122884" name="Rectangle 3">
            <a:extLst>
              <a:ext uri="{FF2B5EF4-FFF2-40B4-BE49-F238E27FC236}">
                <a16:creationId xmlns:a16="http://schemas.microsoft.com/office/drawing/2014/main" id="{F207D479-08A3-4949-A511-6122CF7354C6}"/>
              </a:ext>
            </a:extLst>
          </p:cNvPr>
          <p:cNvSpPr>
            <a:spLocks noGrp="1" noChangeArrowheads="1"/>
          </p:cNvSpPr>
          <p:nvPr>
            <p:ph type="body" idx="1"/>
          </p:nvPr>
        </p:nvSpPr>
        <p:spPr>
          <a:xfrm>
            <a:off x="304800" y="990600"/>
            <a:ext cx="8610600" cy="5410200"/>
          </a:xfrm>
        </p:spPr>
        <p:txBody>
          <a:bodyPr/>
          <a:lstStyle/>
          <a:p>
            <a:pPr marL="0" indent="0">
              <a:spcBef>
                <a:spcPct val="0"/>
              </a:spcBef>
              <a:buFont typeface="Monotype Sorts"/>
              <a:buNone/>
            </a:pPr>
            <a:r>
              <a:rPr lang="en-US" altLang="en-US" dirty="0">
                <a:cs typeface="Times New Roman" panose="02020603050405020304" pitchFamily="18" charset="0"/>
              </a:rPr>
              <a:t>Debugger is a program that facilitates debugging. You can use a debugger to</a:t>
            </a:r>
          </a:p>
          <a:p>
            <a:pPr marL="0" indent="0">
              <a:spcBef>
                <a:spcPct val="0"/>
              </a:spcBef>
              <a:buFont typeface="Monotype Sorts"/>
              <a:buNone/>
            </a:pPr>
            <a:endParaRPr lang="en-US" altLang="en-US" dirty="0">
              <a:cs typeface="Times New Roman" panose="02020603050405020304" pitchFamily="18" charset="0"/>
            </a:endParaRP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Execute a single statement at a time.</a:t>
            </a: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Trace into or stepping over a method.</a:t>
            </a: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Set breakpoints.</a:t>
            </a: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Display variables.</a:t>
            </a: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Display call stack.</a:t>
            </a:r>
          </a:p>
          <a:p>
            <a:pPr marL="0" indent="0">
              <a:spcBef>
                <a:spcPct val="0"/>
              </a:spcBef>
            </a:pPr>
            <a:r>
              <a:rPr lang="tr-TR" altLang="en-US" dirty="0">
                <a:cs typeface="Times New Roman" panose="02020603050405020304" pitchFamily="18" charset="0"/>
              </a:rPr>
              <a:t> </a:t>
            </a:r>
            <a:r>
              <a:rPr lang="en-US" altLang="en-US" dirty="0">
                <a:cs typeface="Times New Roman" panose="02020603050405020304" pitchFamily="18" charset="0"/>
              </a:rPr>
              <a:t>Modify variables.</a:t>
            </a:r>
          </a:p>
          <a:p>
            <a:pPr marL="0" indent="0">
              <a:spcBef>
                <a:spcPct val="0"/>
              </a:spcBef>
              <a:buFont typeface="Monotype Sorts"/>
              <a:buNone/>
            </a:pPr>
            <a:endParaRPr lang="en-US" altLang="en-US" dirty="0">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27800</TotalTime>
  <Words>8474</Words>
  <Application>Microsoft Office PowerPoint</Application>
  <PresentationFormat>On-screen Show (4:3)</PresentationFormat>
  <Paragraphs>807</Paragraphs>
  <Slides>101</Slides>
  <Notes>58</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101</vt:i4>
      </vt:variant>
      <vt:variant>
        <vt:lpstr>Custom Shows</vt:lpstr>
      </vt:variant>
      <vt:variant>
        <vt:i4>1</vt:i4>
      </vt:variant>
    </vt:vector>
  </HeadingPairs>
  <TitlesOfParts>
    <vt:vector size="116" baseType="lpstr">
      <vt:lpstr>Arial</vt:lpstr>
      <vt:lpstr>Bell MT</vt:lpstr>
      <vt:lpstr>Book Antiqua</vt:lpstr>
      <vt:lpstr>Calibri</vt:lpstr>
      <vt:lpstr>Consolas</vt:lpstr>
      <vt:lpstr>Courier</vt:lpstr>
      <vt:lpstr>Courier New</vt:lpstr>
      <vt:lpstr>Forte</vt:lpstr>
      <vt:lpstr>Monotype Sorts</vt:lpstr>
      <vt:lpstr>Times New Roman</vt:lpstr>
      <vt:lpstr>Wingdings</vt:lpstr>
      <vt:lpstr>International</vt:lpstr>
      <vt:lpstr>Picture</vt:lpstr>
      <vt:lpstr>Microsoft Word Picture</vt:lpstr>
      <vt:lpstr>Chapter 3 Selections</vt:lpstr>
      <vt:lpstr>Motivations</vt:lpstr>
      <vt:lpstr>Objectives</vt:lpstr>
      <vt:lpstr>The boolean Type and Operators</vt:lpstr>
      <vt:lpstr>Relational Operators</vt:lpstr>
      <vt:lpstr>Problem: A Simple Math Learning Tool</vt:lpstr>
      <vt:lpstr>One-way if Statements</vt:lpstr>
      <vt:lpstr>Note</vt:lpstr>
      <vt:lpstr>  Check Point</vt:lpstr>
      <vt:lpstr>  Check Point</vt:lpstr>
      <vt:lpstr>  Check Point</vt:lpstr>
      <vt:lpstr>Simple if Demo</vt:lpstr>
      <vt:lpstr>  Check Point</vt:lpstr>
      <vt:lpstr>  Check Point</vt:lpstr>
      <vt:lpstr>The Two-way if Statement</vt:lpstr>
      <vt:lpstr>if-else Example</vt:lpstr>
      <vt:lpstr>  Check Point</vt:lpstr>
      <vt:lpstr>  Check Point</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  Check Point</vt:lpstr>
      <vt:lpstr>  Check Point</vt:lpstr>
      <vt:lpstr>  Check Point</vt:lpstr>
      <vt:lpstr>Note</vt:lpstr>
      <vt:lpstr>Note, cont.</vt:lpstr>
      <vt:lpstr>Common Errors</vt:lpstr>
      <vt:lpstr>TIP</vt:lpstr>
      <vt:lpstr>CAUTION</vt:lpstr>
      <vt:lpstr>  Check Point</vt:lpstr>
      <vt:lpstr>  Check Point</vt:lpstr>
      <vt:lpstr>  Check Point</vt:lpstr>
      <vt:lpstr>  Check Point</vt:lpstr>
      <vt:lpstr>Problem: An Improved Math Learning Tool </vt:lpstr>
      <vt:lpstr>  Check Point</vt:lpstr>
      <vt:lpstr>  Check Point</vt:lpstr>
      <vt:lpstr>Problem: Body Mass Index </vt:lpstr>
      <vt:lpstr>Problem: Computing Taxes</vt:lpstr>
      <vt:lpstr>Problem: Computing Taxes, cont.</vt:lpstr>
      <vt:lpstr>  Check Point</vt:lpstr>
      <vt:lpstr>Logical Operators</vt:lpstr>
      <vt:lpstr>Truth Table for Operator !</vt:lpstr>
      <vt:lpstr>Truth Table for Operator &amp;&amp;</vt:lpstr>
      <vt:lpstr>Truth Table for Operator ||</vt:lpstr>
      <vt:lpstr>Truth Table for Operator ^</vt:lpstr>
      <vt:lpstr>Examples</vt:lpstr>
      <vt:lpstr>Examples</vt:lpstr>
      <vt:lpstr>The &amp; and | Operators</vt:lpstr>
      <vt:lpstr>The &amp; and | Operators</vt:lpstr>
      <vt:lpstr>  Check Point</vt:lpstr>
      <vt:lpstr>  Check Point</vt:lpstr>
      <vt:lpstr>  Check Point</vt:lpstr>
      <vt:lpstr>  Check Point</vt:lpstr>
      <vt:lpstr>  Check Point</vt:lpstr>
      <vt:lpstr>  Check Point</vt:lpstr>
      <vt:lpstr>  Check Point</vt:lpstr>
      <vt:lpstr>  Check Point</vt:lpstr>
      <vt:lpstr>Problem: Determining Leap Year?</vt:lpstr>
      <vt:lpstr>  Check Point</vt:lpstr>
      <vt:lpstr>Problem: Lottery </vt:lpstr>
      <vt:lpstr>  Check Point</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Problem: Chinese Zodiac </vt:lpstr>
      <vt:lpstr>  Check Point</vt:lpstr>
      <vt:lpstr>  Check Point</vt:lpstr>
      <vt:lpstr>  Check Point</vt:lpstr>
      <vt:lpstr>  Check Point</vt:lpstr>
      <vt:lpstr>  Check Point</vt:lpstr>
      <vt:lpstr>Conditional Operators</vt:lpstr>
      <vt:lpstr>Conditional Operator</vt:lpstr>
      <vt:lpstr>Conditional Operator, cont.</vt:lpstr>
      <vt:lpstr>  Check Point</vt:lpstr>
      <vt:lpstr>  Check Point</vt:lpstr>
      <vt:lpstr>  Check Point</vt:lpstr>
      <vt:lpstr>  Check Point</vt:lpstr>
      <vt:lpstr>Operator Precedence</vt:lpstr>
      <vt:lpstr>PowerPoint Presentation</vt:lpstr>
      <vt:lpstr>Operator Precedence and Associativity</vt:lpstr>
      <vt:lpstr>Operator Associativity</vt:lpstr>
      <vt:lpstr>Example</vt:lpstr>
      <vt:lpstr>Operand Evaluation Order</vt:lpstr>
      <vt:lpstr>  Check Point</vt:lpstr>
      <vt:lpstr>  Check Point</vt:lpstr>
      <vt:lpstr>Debugging</vt:lpstr>
      <vt:lpstr>Debugger</vt:lpstr>
      <vt:lpstr>Debugging in NetBeans </vt:lpstr>
      <vt:lpstr>Debugging in Eclipse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Mustafa Agaoglu</cp:lastModifiedBy>
  <cp:revision>314</cp:revision>
  <cp:lastPrinted>1998-02-04T21:16:15Z</cp:lastPrinted>
  <dcterms:created xsi:type="dcterms:W3CDTF">1995-06-10T17:31:50Z</dcterms:created>
  <dcterms:modified xsi:type="dcterms:W3CDTF">2021-11-02T20:27:46Z</dcterms:modified>
</cp:coreProperties>
</file>