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97" r:id="rId2"/>
  </p:sldMasterIdLst>
  <p:notesMasterIdLst>
    <p:notesMasterId r:id="rId68"/>
  </p:notesMasterIdLst>
  <p:sldIdLst>
    <p:sldId id="268" r:id="rId3"/>
    <p:sldId id="443" r:id="rId4"/>
    <p:sldId id="375" r:id="rId5"/>
    <p:sldId id="448" r:id="rId6"/>
    <p:sldId id="478" r:id="rId7"/>
    <p:sldId id="479" r:id="rId8"/>
    <p:sldId id="480" r:id="rId9"/>
    <p:sldId id="481" r:id="rId10"/>
    <p:sldId id="482" r:id="rId11"/>
    <p:sldId id="483" r:id="rId12"/>
    <p:sldId id="484" r:id="rId13"/>
    <p:sldId id="453" r:id="rId14"/>
    <p:sldId id="773" r:id="rId15"/>
    <p:sldId id="780" r:id="rId16"/>
    <p:sldId id="775" r:id="rId17"/>
    <p:sldId id="776" r:id="rId18"/>
    <p:sldId id="779" r:id="rId19"/>
    <p:sldId id="281" r:id="rId20"/>
    <p:sldId id="294" r:id="rId21"/>
    <p:sldId id="459" r:id="rId22"/>
    <p:sldId id="389" r:id="rId23"/>
    <p:sldId id="362" r:id="rId24"/>
    <p:sldId id="363" r:id="rId25"/>
    <p:sldId id="460" r:id="rId26"/>
    <p:sldId id="345" r:id="rId27"/>
    <p:sldId id="461" r:id="rId28"/>
    <p:sldId id="778" r:id="rId29"/>
    <p:sldId id="777" r:id="rId30"/>
    <p:sldId id="781" r:id="rId31"/>
    <p:sldId id="782" r:id="rId32"/>
    <p:sldId id="783" r:id="rId33"/>
    <p:sldId id="393" r:id="rId34"/>
    <p:sldId id="394" r:id="rId35"/>
    <p:sldId id="463" r:id="rId36"/>
    <p:sldId id="465" r:id="rId37"/>
    <p:sldId id="464" r:id="rId38"/>
    <p:sldId id="485" r:id="rId39"/>
    <p:sldId id="462" r:id="rId40"/>
    <p:sldId id="467" r:id="rId41"/>
    <p:sldId id="466" r:id="rId42"/>
    <p:sldId id="468" r:id="rId43"/>
    <p:sldId id="470" r:id="rId44"/>
    <p:sldId id="469" r:id="rId45"/>
    <p:sldId id="471" r:id="rId46"/>
    <p:sldId id="472" r:id="rId47"/>
    <p:sldId id="784" r:id="rId48"/>
    <p:sldId id="785" r:id="rId49"/>
    <p:sldId id="774" r:id="rId50"/>
    <p:sldId id="787" r:id="rId51"/>
    <p:sldId id="786" r:id="rId52"/>
    <p:sldId id="789" r:id="rId53"/>
    <p:sldId id="790" r:id="rId54"/>
    <p:sldId id="473" r:id="rId55"/>
    <p:sldId id="474" r:id="rId56"/>
    <p:sldId id="475" r:id="rId57"/>
    <p:sldId id="476" r:id="rId58"/>
    <p:sldId id="794" r:id="rId59"/>
    <p:sldId id="793" r:id="rId60"/>
    <p:sldId id="788" r:id="rId61"/>
    <p:sldId id="446" r:id="rId62"/>
    <p:sldId id="447" r:id="rId63"/>
    <p:sldId id="477" r:id="rId64"/>
    <p:sldId id="795" r:id="rId65"/>
    <p:sldId id="796" r:id="rId66"/>
    <p:sldId id="792" r:id="rId67"/>
  </p:sldIdLst>
  <p:sldSz cx="9144000" cy="6858000" type="screen4x3"/>
  <p:notesSz cx="6889750" cy="10021888"/>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3157" userDrawn="1">
          <p15:clr>
            <a:srgbClr val="A4A3A4"/>
          </p15:clr>
        </p15:guide>
        <p15:guide id="2" pos="217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78" d="100"/>
          <a:sy n="78" d="100"/>
        </p:scale>
        <p:origin x="52" y="100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6882"/>
    </p:cViewPr>
  </p:sorterViewPr>
  <p:notesViewPr>
    <p:cSldViewPr>
      <p:cViewPr varScale="1">
        <p:scale>
          <a:sx n="40" d="100"/>
          <a:sy n="40" d="100"/>
        </p:scale>
        <p:origin x="-1488" y="-96"/>
      </p:cViewPr>
      <p:guideLst>
        <p:guide orient="horz" pos="3157"/>
        <p:guide pos="217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85FB174-5FB0-4865-8D8C-EB84D52A5F45}"/>
              </a:ext>
            </a:extLst>
          </p:cNvPr>
          <p:cNvSpPr>
            <a:spLocks noGrp="1" noRot="1" noChangeAspect="1" noChangeArrowheads="1" noTextEdit="1"/>
          </p:cNvSpPr>
          <p:nvPr>
            <p:ph type="sldImg"/>
          </p:nvPr>
        </p:nvSpPr>
        <p:spPr bwMode="auto">
          <a:xfrm>
            <a:off x="939800" y="750888"/>
            <a:ext cx="5010150" cy="3759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a:extLst>
              <a:ext uri="{FF2B5EF4-FFF2-40B4-BE49-F238E27FC236}">
                <a16:creationId xmlns:a16="http://schemas.microsoft.com/office/drawing/2014/main" id="{DC97D251-0A13-4FDF-AE23-2910226DC17A}"/>
              </a:ext>
            </a:extLst>
          </p:cNvPr>
          <p:cNvSpPr>
            <a:spLocks noGrp="1" noChangeArrowheads="1"/>
          </p:cNvSpPr>
          <p:nvPr>
            <p:ph type="body" idx="1"/>
          </p:nvPr>
        </p:nvSpPr>
        <p:spPr bwMode="auto">
          <a:xfrm>
            <a:off x="918634" y="4760397"/>
            <a:ext cx="5052483" cy="45098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34" tIns="48317" rIns="96634" bIns="48317"/>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93B3421-4556-4CDC-9E30-92F32EF8426F}"/>
              </a:ext>
            </a:extLst>
          </p:cNvPr>
          <p:cNvSpPr>
            <a:spLocks noGrp="1" noRot="1" noChangeAspect="1" noChangeArrowheads="1" noTextEdit="1"/>
          </p:cNvSpPr>
          <p:nvPr>
            <p:ph type="sldImg"/>
          </p:nvPr>
        </p:nvSpPr>
        <p:spPr bwMode="auto">
          <a:xfrm>
            <a:off x="939800" y="750888"/>
            <a:ext cx="5010150" cy="3759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1" name="Rectangle 3">
            <a:extLst>
              <a:ext uri="{FF2B5EF4-FFF2-40B4-BE49-F238E27FC236}">
                <a16:creationId xmlns:a16="http://schemas.microsoft.com/office/drawing/2014/main" id="{4E5AD846-A76F-4D23-B3DB-0115BBD05D9C}"/>
              </a:ext>
            </a:extLst>
          </p:cNvPr>
          <p:cNvSpPr>
            <a:spLocks noGrp="1" noChangeArrowheads="1"/>
          </p:cNvSpPr>
          <p:nvPr>
            <p:ph type="body" idx="1"/>
          </p:nvPr>
        </p:nvSpPr>
        <p:spPr bwMode="auto">
          <a:xfrm>
            <a:off x="918634" y="4760397"/>
            <a:ext cx="5052483" cy="45098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34" tIns="48317" rIns="96634" bIns="48317"/>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AE74477-C0AE-4765-A281-5768B067E5CA}"/>
              </a:ext>
            </a:extLst>
          </p:cNvPr>
          <p:cNvSpPr>
            <a:spLocks noGrp="1" noRot="1" noChangeAspect="1" noChangeArrowheads="1" noTextEdit="1"/>
          </p:cNvSpPr>
          <p:nvPr>
            <p:ph type="sldImg"/>
          </p:nvPr>
        </p:nvSpPr>
        <p:spPr bwMode="auto">
          <a:xfrm>
            <a:off x="939800" y="750888"/>
            <a:ext cx="5010150" cy="3759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a:extLst>
              <a:ext uri="{FF2B5EF4-FFF2-40B4-BE49-F238E27FC236}">
                <a16:creationId xmlns:a16="http://schemas.microsoft.com/office/drawing/2014/main" id="{3FE2385A-740A-4587-BDFD-00A6289471E7}"/>
              </a:ext>
            </a:extLst>
          </p:cNvPr>
          <p:cNvSpPr>
            <a:spLocks noGrp="1" noChangeArrowheads="1"/>
          </p:cNvSpPr>
          <p:nvPr>
            <p:ph type="body" idx="1"/>
          </p:nvPr>
        </p:nvSpPr>
        <p:spPr bwMode="auto">
          <a:xfrm>
            <a:off x="688975" y="4760397"/>
            <a:ext cx="5511800" cy="45098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34" tIns="48317" rIns="96634" bIns="48317"/>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8244EBB-6E19-45F1-8EAF-61F96C450237}"/>
              </a:ext>
            </a:extLst>
          </p:cNvPr>
          <p:cNvSpPr>
            <a:spLocks noGrp="1" noRot="1" noChangeAspect="1" noChangeArrowheads="1" noTextEdit="1"/>
          </p:cNvSpPr>
          <p:nvPr>
            <p:ph type="sldImg"/>
          </p:nvPr>
        </p:nvSpPr>
        <p:spPr bwMode="auto">
          <a:xfrm>
            <a:off x="939800" y="750888"/>
            <a:ext cx="5010150" cy="3759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a:extLst>
              <a:ext uri="{FF2B5EF4-FFF2-40B4-BE49-F238E27FC236}">
                <a16:creationId xmlns:a16="http://schemas.microsoft.com/office/drawing/2014/main" id="{756FBD1C-3F06-4963-AD27-C69BDA45FBA9}"/>
              </a:ext>
            </a:extLst>
          </p:cNvPr>
          <p:cNvSpPr>
            <a:spLocks noGrp="1" noChangeArrowheads="1"/>
          </p:cNvSpPr>
          <p:nvPr>
            <p:ph type="body" idx="1"/>
          </p:nvPr>
        </p:nvSpPr>
        <p:spPr bwMode="auto">
          <a:xfrm>
            <a:off x="688975" y="4760397"/>
            <a:ext cx="5511800" cy="45098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34" tIns="48317" rIns="96634" bIns="48317"/>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4FD3B83-3F82-471D-95A2-0C3D870D37D5}"/>
              </a:ext>
            </a:extLst>
          </p:cNvPr>
          <p:cNvSpPr>
            <a:spLocks noGrp="1" noRot="1" noChangeAspect="1" noChangeArrowheads="1" noTextEdit="1"/>
          </p:cNvSpPr>
          <p:nvPr>
            <p:ph type="sldImg"/>
          </p:nvPr>
        </p:nvSpPr>
        <p:spPr bwMode="auto">
          <a:xfrm>
            <a:off x="939800" y="750888"/>
            <a:ext cx="5010150" cy="3759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a:extLst>
              <a:ext uri="{FF2B5EF4-FFF2-40B4-BE49-F238E27FC236}">
                <a16:creationId xmlns:a16="http://schemas.microsoft.com/office/drawing/2014/main" id="{F5CE1B67-FC92-4C9A-B3DD-F8643B42C5E3}"/>
              </a:ext>
            </a:extLst>
          </p:cNvPr>
          <p:cNvSpPr>
            <a:spLocks noGrp="1" noChangeArrowheads="1"/>
          </p:cNvSpPr>
          <p:nvPr>
            <p:ph type="body" idx="1"/>
          </p:nvPr>
        </p:nvSpPr>
        <p:spPr bwMode="auto">
          <a:xfrm>
            <a:off x="918634" y="4760397"/>
            <a:ext cx="5052483" cy="45098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34" tIns="48317" rIns="96634" bIns="48317"/>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CA3934A-9E48-48E1-9148-8B51110C86D1}"/>
              </a:ext>
            </a:extLst>
          </p:cNvPr>
          <p:cNvSpPr>
            <a:spLocks noGrp="1" noRot="1" noChangeAspect="1" noChangeArrowheads="1" noTextEdit="1"/>
          </p:cNvSpPr>
          <p:nvPr>
            <p:ph type="sldImg"/>
          </p:nvPr>
        </p:nvSpPr>
        <p:spPr bwMode="auto">
          <a:xfrm>
            <a:off x="939800" y="750888"/>
            <a:ext cx="5010150" cy="3759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64F17547-73DE-4892-AC90-87C51B38DE67}"/>
              </a:ext>
            </a:extLst>
          </p:cNvPr>
          <p:cNvSpPr>
            <a:spLocks noGrp="1" noChangeArrowheads="1"/>
          </p:cNvSpPr>
          <p:nvPr>
            <p:ph type="body" idx="1"/>
          </p:nvPr>
        </p:nvSpPr>
        <p:spPr bwMode="auto">
          <a:xfrm>
            <a:off x="918634" y="4760397"/>
            <a:ext cx="5052483" cy="45098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34" tIns="48317" rIns="96634" bIns="48317"/>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AE22053-8CA9-4FD9-A991-039C31625A8A}"/>
              </a:ext>
            </a:extLst>
          </p:cNvPr>
          <p:cNvSpPr>
            <a:spLocks noGrp="1" noRot="1" noChangeAspect="1" noChangeArrowheads="1" noTextEdit="1"/>
          </p:cNvSpPr>
          <p:nvPr>
            <p:ph type="sldImg"/>
          </p:nvPr>
        </p:nvSpPr>
        <p:spPr bwMode="auto">
          <a:xfrm>
            <a:off x="939800" y="750888"/>
            <a:ext cx="5010150" cy="3759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325F7699-CEDB-47A5-92C4-AE9157E9A19B}"/>
              </a:ext>
            </a:extLst>
          </p:cNvPr>
          <p:cNvSpPr>
            <a:spLocks noGrp="1" noChangeArrowheads="1"/>
          </p:cNvSpPr>
          <p:nvPr>
            <p:ph type="body" idx="1"/>
          </p:nvPr>
        </p:nvSpPr>
        <p:spPr bwMode="auto">
          <a:xfrm>
            <a:off x="688975" y="4760397"/>
            <a:ext cx="5511800" cy="45098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34" tIns="48317" rIns="96634" bIns="48317"/>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1FD684A-CED4-4635-B636-AA6D4FB2C1E6}"/>
              </a:ext>
            </a:extLst>
          </p:cNvPr>
          <p:cNvSpPr>
            <a:spLocks noGrp="1" noRot="1" noChangeAspect="1" noChangeArrowheads="1" noTextEdit="1"/>
          </p:cNvSpPr>
          <p:nvPr>
            <p:ph type="sldImg"/>
          </p:nvPr>
        </p:nvSpPr>
        <p:spPr bwMode="auto">
          <a:xfrm>
            <a:off x="939800" y="750888"/>
            <a:ext cx="5010150" cy="3759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C53CED8D-07B4-4C0B-8E0D-95BCDA306C05}"/>
              </a:ext>
            </a:extLst>
          </p:cNvPr>
          <p:cNvSpPr>
            <a:spLocks noGrp="1" noChangeArrowheads="1"/>
          </p:cNvSpPr>
          <p:nvPr>
            <p:ph type="body" idx="1"/>
          </p:nvPr>
        </p:nvSpPr>
        <p:spPr bwMode="auto">
          <a:xfrm>
            <a:off x="688975" y="4760397"/>
            <a:ext cx="5511800" cy="45098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34" tIns="48317" rIns="96634" bIns="48317"/>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E218332-0060-417A-AA7F-8DD1315F7AE9}"/>
              </a:ext>
            </a:extLst>
          </p:cNvPr>
          <p:cNvSpPr>
            <a:spLocks noGrp="1" noRot="1" noChangeAspect="1" noChangeArrowheads="1" noTextEdit="1"/>
          </p:cNvSpPr>
          <p:nvPr>
            <p:ph type="sldImg"/>
          </p:nvPr>
        </p:nvSpPr>
        <p:spPr bwMode="auto">
          <a:xfrm>
            <a:off x="939800" y="750888"/>
            <a:ext cx="5010150" cy="3759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a:extLst>
              <a:ext uri="{FF2B5EF4-FFF2-40B4-BE49-F238E27FC236}">
                <a16:creationId xmlns:a16="http://schemas.microsoft.com/office/drawing/2014/main" id="{0BB5A90F-CF83-468C-86E0-F6D6F3556C4D}"/>
              </a:ext>
            </a:extLst>
          </p:cNvPr>
          <p:cNvSpPr>
            <a:spLocks noGrp="1" noChangeArrowheads="1"/>
          </p:cNvSpPr>
          <p:nvPr>
            <p:ph type="body" idx="1"/>
          </p:nvPr>
        </p:nvSpPr>
        <p:spPr bwMode="auto">
          <a:xfrm>
            <a:off x="918634" y="4760397"/>
            <a:ext cx="5052483" cy="45098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34" tIns="48317" rIns="96634" bIns="48317"/>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514FF62-8D85-4510-A46B-7174CB3B2D42}"/>
              </a:ext>
            </a:extLst>
          </p:cNvPr>
          <p:cNvGrpSpPr>
            <a:grpSpLocks/>
          </p:cNvGrpSpPr>
          <p:nvPr/>
        </p:nvGrpSpPr>
        <p:grpSpPr bwMode="auto">
          <a:xfrm>
            <a:off x="0" y="114300"/>
            <a:ext cx="9142413" cy="6742113"/>
            <a:chOff x="0" y="72"/>
            <a:chExt cx="5759" cy="4247"/>
          </a:xfrm>
        </p:grpSpPr>
        <p:sp>
          <p:nvSpPr>
            <p:cNvPr id="5" name="Rectangle 3">
              <a:extLst>
                <a:ext uri="{FF2B5EF4-FFF2-40B4-BE49-F238E27FC236}">
                  <a16:creationId xmlns:a16="http://schemas.microsoft.com/office/drawing/2014/main" id="{187C59F9-F6D9-44FC-BB08-12322E3C9FD2}"/>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6" name="Group 4">
              <a:extLst>
                <a:ext uri="{FF2B5EF4-FFF2-40B4-BE49-F238E27FC236}">
                  <a16:creationId xmlns:a16="http://schemas.microsoft.com/office/drawing/2014/main" id="{8B75DA15-0FDE-444D-8AC9-4F546B874CED}"/>
                </a:ext>
              </a:extLst>
            </p:cNvPr>
            <p:cNvGrpSpPr>
              <a:grpSpLocks/>
            </p:cNvGrpSpPr>
            <p:nvPr/>
          </p:nvGrpSpPr>
          <p:grpSpPr bwMode="auto">
            <a:xfrm>
              <a:off x="0" y="72"/>
              <a:ext cx="5759" cy="2040"/>
              <a:chOff x="0" y="72"/>
              <a:chExt cx="5759" cy="2040"/>
            </a:xfrm>
          </p:grpSpPr>
          <p:sp>
            <p:nvSpPr>
              <p:cNvPr id="7" name="Rectangle 5">
                <a:extLst>
                  <a:ext uri="{FF2B5EF4-FFF2-40B4-BE49-F238E27FC236}">
                    <a16:creationId xmlns:a16="http://schemas.microsoft.com/office/drawing/2014/main" id="{C6F1C45D-3A97-44B6-AEEF-46BE03D9C9AD}"/>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8" name="Group 6">
                <a:extLst>
                  <a:ext uri="{FF2B5EF4-FFF2-40B4-BE49-F238E27FC236}">
                    <a16:creationId xmlns:a16="http://schemas.microsoft.com/office/drawing/2014/main" id="{088C7A70-486B-4EE4-BEAD-06BEA253A88D}"/>
                  </a:ext>
                </a:extLst>
              </p:cNvPr>
              <p:cNvGrpSpPr>
                <a:grpSpLocks/>
              </p:cNvGrpSpPr>
              <p:nvPr/>
            </p:nvGrpSpPr>
            <p:grpSpPr bwMode="auto">
              <a:xfrm>
                <a:off x="2289" y="72"/>
                <a:ext cx="1440" cy="1984"/>
                <a:chOff x="2289" y="72"/>
                <a:chExt cx="1440" cy="1984"/>
              </a:xfrm>
            </p:grpSpPr>
            <p:sp>
              <p:nvSpPr>
                <p:cNvPr id="29" name="Freeform 7">
                  <a:extLst>
                    <a:ext uri="{FF2B5EF4-FFF2-40B4-BE49-F238E27FC236}">
                      <a16:creationId xmlns:a16="http://schemas.microsoft.com/office/drawing/2014/main" id="{83AE5819-CD0A-44F7-B331-CA24F195951D}"/>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8">
                  <a:extLst>
                    <a:ext uri="{FF2B5EF4-FFF2-40B4-BE49-F238E27FC236}">
                      <a16:creationId xmlns:a16="http://schemas.microsoft.com/office/drawing/2014/main" id="{D66CA0BB-1751-4BAE-A7A3-161E66785D7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9">
                  <a:extLst>
                    <a:ext uri="{FF2B5EF4-FFF2-40B4-BE49-F238E27FC236}">
                      <a16:creationId xmlns:a16="http://schemas.microsoft.com/office/drawing/2014/main" id="{C7C6A0E8-B385-478D-9C21-89EF0FC0014E}"/>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0">
                  <a:extLst>
                    <a:ext uri="{FF2B5EF4-FFF2-40B4-BE49-F238E27FC236}">
                      <a16:creationId xmlns:a16="http://schemas.microsoft.com/office/drawing/2014/main" id="{0DCB4DF9-053D-4453-9332-348A09453E1C}"/>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11">
                  <a:extLst>
                    <a:ext uri="{FF2B5EF4-FFF2-40B4-BE49-F238E27FC236}">
                      <a16:creationId xmlns:a16="http://schemas.microsoft.com/office/drawing/2014/main" id="{8AAA0F39-6AC5-4CA5-AFD3-FE85625CE4EA}"/>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2">
                <a:extLst>
                  <a:ext uri="{FF2B5EF4-FFF2-40B4-BE49-F238E27FC236}">
                    <a16:creationId xmlns:a16="http://schemas.microsoft.com/office/drawing/2014/main" id="{18B2A5CC-5E34-4B13-827A-D01549B8EAD4}"/>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10" name="Group 13">
                <a:extLst>
                  <a:ext uri="{FF2B5EF4-FFF2-40B4-BE49-F238E27FC236}">
                    <a16:creationId xmlns:a16="http://schemas.microsoft.com/office/drawing/2014/main" id="{7E42E787-1362-4B95-A68A-FCC3ED897CDE}"/>
                  </a:ext>
                </a:extLst>
              </p:cNvPr>
              <p:cNvGrpSpPr>
                <a:grpSpLocks/>
              </p:cNvGrpSpPr>
              <p:nvPr/>
            </p:nvGrpSpPr>
            <p:grpSpPr bwMode="auto">
              <a:xfrm>
                <a:off x="2071" y="406"/>
                <a:ext cx="1392" cy="1109"/>
                <a:chOff x="2071" y="406"/>
                <a:chExt cx="1392" cy="1109"/>
              </a:xfrm>
            </p:grpSpPr>
            <p:sp>
              <p:nvSpPr>
                <p:cNvPr id="11" name="Freeform 14">
                  <a:extLst>
                    <a:ext uri="{FF2B5EF4-FFF2-40B4-BE49-F238E27FC236}">
                      <a16:creationId xmlns:a16="http://schemas.microsoft.com/office/drawing/2014/main" id="{1E0555BC-3662-486D-A8BA-D3E2E7685471}"/>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5">
                  <a:extLst>
                    <a:ext uri="{FF2B5EF4-FFF2-40B4-BE49-F238E27FC236}">
                      <a16:creationId xmlns:a16="http://schemas.microsoft.com/office/drawing/2014/main" id="{D8BBF64F-4E54-461B-BCCA-DCD73433DBD4}"/>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6">
                  <a:extLst>
                    <a:ext uri="{FF2B5EF4-FFF2-40B4-BE49-F238E27FC236}">
                      <a16:creationId xmlns:a16="http://schemas.microsoft.com/office/drawing/2014/main" id="{55E82FC3-6733-46A9-8074-42559984A5C5}"/>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7">
                  <a:extLst>
                    <a:ext uri="{FF2B5EF4-FFF2-40B4-BE49-F238E27FC236}">
                      <a16:creationId xmlns:a16="http://schemas.microsoft.com/office/drawing/2014/main" id="{BA9D92B3-3E50-4FE2-9130-A1C30DD3E46E}"/>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8">
                  <a:extLst>
                    <a:ext uri="{FF2B5EF4-FFF2-40B4-BE49-F238E27FC236}">
                      <a16:creationId xmlns:a16="http://schemas.microsoft.com/office/drawing/2014/main" id="{964D5971-D2E4-4CAF-AB70-21071CD46992}"/>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9">
                  <a:extLst>
                    <a:ext uri="{FF2B5EF4-FFF2-40B4-BE49-F238E27FC236}">
                      <a16:creationId xmlns:a16="http://schemas.microsoft.com/office/drawing/2014/main" id="{D3821CE6-F3B6-471D-8464-CDC9C59668A6}"/>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20">
                  <a:extLst>
                    <a:ext uri="{FF2B5EF4-FFF2-40B4-BE49-F238E27FC236}">
                      <a16:creationId xmlns:a16="http://schemas.microsoft.com/office/drawing/2014/main" id="{6EB4B0AA-AE23-472A-B6FB-0EEF81E439F3}"/>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1">
                  <a:extLst>
                    <a:ext uri="{FF2B5EF4-FFF2-40B4-BE49-F238E27FC236}">
                      <a16:creationId xmlns:a16="http://schemas.microsoft.com/office/drawing/2014/main" id="{7DA826FB-36CF-4E0E-936E-463E42096AEB}"/>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2">
                  <a:extLst>
                    <a:ext uri="{FF2B5EF4-FFF2-40B4-BE49-F238E27FC236}">
                      <a16:creationId xmlns:a16="http://schemas.microsoft.com/office/drawing/2014/main" id="{E1D6401F-2A75-4400-8675-07699BB2B6E6}"/>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3">
                  <a:extLst>
                    <a:ext uri="{FF2B5EF4-FFF2-40B4-BE49-F238E27FC236}">
                      <a16:creationId xmlns:a16="http://schemas.microsoft.com/office/drawing/2014/main" id="{07C995AC-6B74-4EF6-A893-E7D6FA10DE2E}"/>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4">
                  <a:extLst>
                    <a:ext uri="{FF2B5EF4-FFF2-40B4-BE49-F238E27FC236}">
                      <a16:creationId xmlns:a16="http://schemas.microsoft.com/office/drawing/2014/main" id="{0434D412-25F4-4079-A2FC-4A19E8E8164B}"/>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5">
                  <a:extLst>
                    <a:ext uri="{FF2B5EF4-FFF2-40B4-BE49-F238E27FC236}">
                      <a16:creationId xmlns:a16="http://schemas.microsoft.com/office/drawing/2014/main" id="{1A0AE9A4-5361-42BC-B290-1ABB36F8121B}"/>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6">
                  <a:extLst>
                    <a:ext uri="{FF2B5EF4-FFF2-40B4-BE49-F238E27FC236}">
                      <a16:creationId xmlns:a16="http://schemas.microsoft.com/office/drawing/2014/main" id="{6921B300-61AA-45FC-88E4-6B63FF6A28C2}"/>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7">
                  <a:extLst>
                    <a:ext uri="{FF2B5EF4-FFF2-40B4-BE49-F238E27FC236}">
                      <a16:creationId xmlns:a16="http://schemas.microsoft.com/office/drawing/2014/main" id="{F07783A7-9A53-4DE2-88E9-119993CD90C9}"/>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8">
                  <a:extLst>
                    <a:ext uri="{FF2B5EF4-FFF2-40B4-BE49-F238E27FC236}">
                      <a16:creationId xmlns:a16="http://schemas.microsoft.com/office/drawing/2014/main" id="{C08AECB2-60D4-412D-B4F7-8B83F522E67A}"/>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a:extLst>
                    <a:ext uri="{FF2B5EF4-FFF2-40B4-BE49-F238E27FC236}">
                      <a16:creationId xmlns:a16="http://schemas.microsoft.com/office/drawing/2014/main" id="{323609A0-7CB3-44AC-93A3-0826921EB679}"/>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30">
                  <a:extLst>
                    <a:ext uri="{FF2B5EF4-FFF2-40B4-BE49-F238E27FC236}">
                      <a16:creationId xmlns:a16="http://schemas.microsoft.com/office/drawing/2014/main" id="{5E024A61-A35F-4046-9CBF-692C51BD0C28}"/>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31">
                  <a:extLst>
                    <a:ext uri="{FF2B5EF4-FFF2-40B4-BE49-F238E27FC236}">
                      <a16:creationId xmlns:a16="http://schemas.microsoft.com/office/drawing/2014/main" id="{6B37918E-1FFC-41C5-BBBB-3184FF7A8AEC}"/>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3CE1F4EC-381C-4837-9A0D-AF8CA4A6D2A9}"/>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2E5C3345-F1A6-4EE4-8C79-681107422576}"/>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Ninth Edition, (c) 2017 Pearson Education, Inc. All rights reserved. </a:t>
            </a:r>
          </a:p>
        </p:txBody>
      </p:sp>
      <p:sp>
        <p:nvSpPr>
          <p:cNvPr id="36" name="Rectangle 36">
            <a:extLst>
              <a:ext uri="{FF2B5EF4-FFF2-40B4-BE49-F238E27FC236}">
                <a16:creationId xmlns:a16="http://schemas.microsoft.com/office/drawing/2014/main" id="{9F59DA75-9427-45BE-BF53-F24876982B51}"/>
              </a:ext>
            </a:extLst>
          </p:cNvPr>
          <p:cNvSpPr>
            <a:spLocks noGrp="1" noChangeArrowheads="1"/>
          </p:cNvSpPr>
          <p:nvPr>
            <p:ph type="sldNum" sz="quarter" idx="12"/>
          </p:nvPr>
        </p:nvSpPr>
        <p:spPr>
          <a:xfrm>
            <a:off x="6553200" y="6400800"/>
            <a:ext cx="1905000" cy="457200"/>
          </a:xfrm>
        </p:spPr>
        <p:txBody>
          <a:bodyPr/>
          <a:lstStyle>
            <a:lvl1pPr>
              <a:defRPr/>
            </a:lvl1pPr>
          </a:lstStyle>
          <a:p>
            <a:fld id="{EF5F280D-61B1-4594-AECC-4832F89A1EA9}" type="slidenum">
              <a:rPr lang="en-US" altLang="en-US"/>
              <a:pPr/>
              <a:t>‹#›</a:t>
            </a:fld>
            <a:endParaRPr lang="en-US" altLang="en-US"/>
          </a:p>
        </p:txBody>
      </p:sp>
    </p:spTree>
    <p:extLst>
      <p:ext uri="{BB962C8B-B14F-4D97-AF65-F5344CB8AC3E}">
        <p14:creationId xmlns:p14="http://schemas.microsoft.com/office/powerpoint/2010/main" val="222295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9B6E5DCC-D2E7-4F77-BF8A-712900EAEE7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57C55111-86C5-4700-9B54-1F69B3E46DB2}"/>
              </a:ext>
            </a:extLst>
          </p:cNvPr>
          <p:cNvSpPr>
            <a:spLocks noGrp="1" noChangeArrowheads="1"/>
          </p:cNvSpPr>
          <p:nvPr>
            <p:ph type="sldNum" sz="quarter" idx="11"/>
          </p:nvPr>
        </p:nvSpPr>
        <p:spPr>
          <a:ln/>
        </p:spPr>
        <p:txBody>
          <a:bodyPr/>
          <a:lstStyle>
            <a:lvl1pPr>
              <a:defRPr/>
            </a:lvl1pPr>
          </a:lstStyle>
          <a:p>
            <a:fld id="{A2B989D2-59AE-499D-B0C8-AD743BD6DF63}" type="slidenum">
              <a:rPr lang="en-US" altLang="en-US"/>
              <a:pPr/>
              <a:t>‹#›</a:t>
            </a:fld>
            <a:endParaRPr lang="en-US" altLang="en-US"/>
          </a:p>
        </p:txBody>
      </p:sp>
    </p:spTree>
    <p:extLst>
      <p:ext uri="{BB962C8B-B14F-4D97-AF65-F5344CB8AC3E}">
        <p14:creationId xmlns:p14="http://schemas.microsoft.com/office/powerpoint/2010/main" val="206897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8BDCAC89-8A9C-4C08-87E5-5BD26D8E097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B6021C76-6508-4C98-B2DD-DB29F2C7E51C}"/>
              </a:ext>
            </a:extLst>
          </p:cNvPr>
          <p:cNvSpPr>
            <a:spLocks noGrp="1" noChangeArrowheads="1"/>
          </p:cNvSpPr>
          <p:nvPr>
            <p:ph type="sldNum" sz="quarter" idx="11"/>
          </p:nvPr>
        </p:nvSpPr>
        <p:spPr>
          <a:ln/>
        </p:spPr>
        <p:txBody>
          <a:bodyPr/>
          <a:lstStyle>
            <a:lvl1pPr>
              <a:defRPr/>
            </a:lvl1pPr>
          </a:lstStyle>
          <a:p>
            <a:fld id="{F6C23514-2F27-483A-BB5E-40839A93C485}" type="slidenum">
              <a:rPr lang="en-US" altLang="en-US"/>
              <a:pPr/>
              <a:t>‹#›</a:t>
            </a:fld>
            <a:endParaRPr lang="en-US" altLang="en-US"/>
          </a:p>
        </p:txBody>
      </p:sp>
    </p:spTree>
    <p:extLst>
      <p:ext uri="{BB962C8B-B14F-4D97-AF65-F5344CB8AC3E}">
        <p14:creationId xmlns:p14="http://schemas.microsoft.com/office/powerpoint/2010/main" val="2093553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D7787D0-52FC-4653-808E-F6E7BD80C4C4}"/>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B8395554-D011-4E88-9F70-4DA6FEF840EA}"/>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6" name="Group 30">
              <a:extLst>
                <a:ext uri="{FF2B5EF4-FFF2-40B4-BE49-F238E27FC236}">
                  <a16:creationId xmlns:a16="http://schemas.microsoft.com/office/drawing/2014/main" id="{247345DC-2355-4C2B-96C1-D1EFB38D836D}"/>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1C828729-B14A-494E-B6ED-E7E70CAE648B}"/>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8" name="Group 9">
                <a:extLst>
                  <a:ext uri="{FF2B5EF4-FFF2-40B4-BE49-F238E27FC236}">
                    <a16:creationId xmlns:a16="http://schemas.microsoft.com/office/drawing/2014/main" id="{EB3824B6-41E1-4DBD-B307-C2B3254DE59A}"/>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A490EEA-D984-48F4-89B3-1A0DE4AC8811}"/>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A326103F-EE5E-4750-A13B-B04412F054F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BD32A4E3-C87A-46F5-8192-106EF3A102F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0224FE4-5E30-4983-BF9A-9B82DB7D265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1E284762-5F63-4C7C-ACF1-0E46F8A0629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41EEDBFB-B725-4192-ACA4-99FFE8D6F284}"/>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 name="Group 29">
                <a:extLst>
                  <a:ext uri="{FF2B5EF4-FFF2-40B4-BE49-F238E27FC236}">
                    <a16:creationId xmlns:a16="http://schemas.microsoft.com/office/drawing/2014/main" id="{4B92858A-C474-4C1D-9F27-B407FBDBA7EB}"/>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E2BD246-7115-47AB-9154-19AC272CAA27}"/>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6D96452A-F86B-48A9-B473-1C068F21EB4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B26776AE-D7A7-4E11-9CC8-46A90E3A32FE}"/>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A4ADFD3E-BF02-425A-9146-3411992DE2E5}"/>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AEBB163E-4973-44CF-ACCD-00E6149C63DA}"/>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758A7BA8-728B-4C3B-B7AC-633ADB0B0FBC}"/>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EA524F7D-295B-41CC-A644-08C69B80C121}"/>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BBD1AAE2-B8E3-4C52-97A7-E9FF9B7F25B3}"/>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9BB37A6D-9571-4C3A-BB19-6D174F664B92}"/>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59139FED-A702-4EC1-BC4D-892FA5DCF18A}"/>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F4CC38DE-760C-4C23-ACF0-C45AB0C50813}"/>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1ADB6721-414B-4C6F-A938-6364797E1BD5}"/>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31A3EB81-2754-4CAE-B55F-4BCCFE40D4CE}"/>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971537ED-AF85-48BC-A66D-E35FC648F35A}"/>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BF68E2DB-B53B-4CB1-B15D-21145B7F1DF2}"/>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379A3420-C06E-4B55-A752-BCC4C7C47EE9}"/>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C021BC81-4168-4AA9-AFAD-04CAB7C83512}"/>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69AD2A25-A2B0-44D4-9193-C53465B7E866}"/>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1A09743E-BEC5-407E-BF51-4B2D9BCDBDB2}"/>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51CFD545-69A5-42D1-B27E-DD520A40A369}"/>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Eleventh Edition, (c) 2017 Pearson Education, Inc. All rights reserved. </a:t>
            </a:r>
          </a:p>
        </p:txBody>
      </p:sp>
      <p:sp>
        <p:nvSpPr>
          <p:cNvPr id="36" name="Rectangle 36">
            <a:extLst>
              <a:ext uri="{FF2B5EF4-FFF2-40B4-BE49-F238E27FC236}">
                <a16:creationId xmlns:a16="http://schemas.microsoft.com/office/drawing/2014/main" id="{6DEC6EF3-FC42-4DDB-860C-13ECB3477C37}"/>
              </a:ext>
            </a:extLst>
          </p:cNvPr>
          <p:cNvSpPr>
            <a:spLocks noGrp="1" noChangeArrowheads="1"/>
          </p:cNvSpPr>
          <p:nvPr>
            <p:ph type="sldNum" sz="quarter" idx="12"/>
          </p:nvPr>
        </p:nvSpPr>
        <p:spPr>
          <a:xfrm>
            <a:off x="6553200" y="6400800"/>
            <a:ext cx="1905000" cy="457200"/>
          </a:xfrm>
        </p:spPr>
        <p:txBody>
          <a:bodyPr/>
          <a:lstStyle>
            <a:lvl1pPr>
              <a:defRPr/>
            </a:lvl1pPr>
          </a:lstStyle>
          <a:p>
            <a:fld id="{E6CC38AF-09FD-4954-8A75-4C2217439B8A}" type="slidenum">
              <a:rPr lang="en-US" altLang="en-US"/>
              <a:pPr/>
              <a:t>‹#›</a:t>
            </a:fld>
            <a:endParaRPr lang="en-US" altLang="en-US"/>
          </a:p>
        </p:txBody>
      </p:sp>
    </p:spTree>
    <p:extLst>
      <p:ext uri="{BB962C8B-B14F-4D97-AF65-F5344CB8AC3E}">
        <p14:creationId xmlns:p14="http://schemas.microsoft.com/office/powerpoint/2010/main" val="1363494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9BD9068-0220-424B-B4C9-0651F02961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DAEB1394-329F-4CB4-AD32-E9C42C60EF3B}"/>
              </a:ext>
            </a:extLst>
          </p:cNvPr>
          <p:cNvSpPr>
            <a:spLocks noGrp="1" noChangeArrowheads="1"/>
          </p:cNvSpPr>
          <p:nvPr>
            <p:ph type="sldNum" sz="quarter" idx="11"/>
          </p:nvPr>
        </p:nvSpPr>
        <p:spPr>
          <a:ln/>
        </p:spPr>
        <p:txBody>
          <a:bodyPr/>
          <a:lstStyle>
            <a:lvl1pPr>
              <a:defRPr/>
            </a:lvl1pPr>
          </a:lstStyle>
          <a:p>
            <a:fld id="{10ECEE06-1D64-4C3B-881D-068F2920C440}" type="slidenum">
              <a:rPr lang="en-US" altLang="en-US"/>
              <a:pPr/>
              <a:t>‹#›</a:t>
            </a:fld>
            <a:endParaRPr lang="en-US" altLang="en-US"/>
          </a:p>
        </p:txBody>
      </p:sp>
    </p:spTree>
    <p:extLst>
      <p:ext uri="{BB962C8B-B14F-4D97-AF65-F5344CB8AC3E}">
        <p14:creationId xmlns:p14="http://schemas.microsoft.com/office/powerpoint/2010/main" val="53578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70E4A12A-E973-468A-BE86-BD02416FC2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98A07CF3-6B70-47D8-873F-1BB303A217E6}"/>
              </a:ext>
            </a:extLst>
          </p:cNvPr>
          <p:cNvSpPr>
            <a:spLocks noGrp="1" noChangeArrowheads="1"/>
          </p:cNvSpPr>
          <p:nvPr>
            <p:ph type="sldNum" sz="quarter" idx="11"/>
          </p:nvPr>
        </p:nvSpPr>
        <p:spPr>
          <a:ln/>
        </p:spPr>
        <p:txBody>
          <a:bodyPr/>
          <a:lstStyle>
            <a:lvl1pPr>
              <a:defRPr/>
            </a:lvl1pPr>
          </a:lstStyle>
          <a:p>
            <a:fld id="{8F490819-0F2B-43C1-9EB3-21DD22F29E2F}" type="slidenum">
              <a:rPr lang="en-US" altLang="en-US"/>
              <a:pPr/>
              <a:t>‹#›</a:t>
            </a:fld>
            <a:endParaRPr lang="en-US" altLang="en-US"/>
          </a:p>
        </p:txBody>
      </p:sp>
    </p:spTree>
    <p:extLst>
      <p:ext uri="{BB962C8B-B14F-4D97-AF65-F5344CB8AC3E}">
        <p14:creationId xmlns:p14="http://schemas.microsoft.com/office/powerpoint/2010/main" val="810271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92F8A04-57DB-4722-89FE-9FA0A49F235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1B16BC6-8BE4-4F1F-AE8B-1EADA3CE0353}"/>
              </a:ext>
            </a:extLst>
          </p:cNvPr>
          <p:cNvSpPr>
            <a:spLocks noGrp="1" noChangeArrowheads="1"/>
          </p:cNvSpPr>
          <p:nvPr>
            <p:ph type="sldNum" sz="quarter" idx="11"/>
          </p:nvPr>
        </p:nvSpPr>
        <p:spPr>
          <a:ln/>
        </p:spPr>
        <p:txBody>
          <a:bodyPr/>
          <a:lstStyle>
            <a:lvl1pPr>
              <a:defRPr/>
            </a:lvl1pPr>
          </a:lstStyle>
          <a:p>
            <a:fld id="{5D61FFA3-7DAF-4992-9E36-7DBDADBBA5D6}" type="slidenum">
              <a:rPr lang="en-US" altLang="en-US"/>
              <a:pPr/>
              <a:t>‹#›</a:t>
            </a:fld>
            <a:endParaRPr lang="en-US" altLang="en-US"/>
          </a:p>
        </p:txBody>
      </p:sp>
    </p:spTree>
    <p:extLst>
      <p:ext uri="{BB962C8B-B14F-4D97-AF65-F5344CB8AC3E}">
        <p14:creationId xmlns:p14="http://schemas.microsoft.com/office/powerpoint/2010/main" val="3052710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64345D2-8180-41EA-91AB-675BB32D927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9AE3A408-646C-479C-8BE6-408CEE3F3312}"/>
              </a:ext>
            </a:extLst>
          </p:cNvPr>
          <p:cNvSpPr>
            <a:spLocks noGrp="1" noChangeArrowheads="1"/>
          </p:cNvSpPr>
          <p:nvPr>
            <p:ph type="sldNum" sz="quarter" idx="11"/>
          </p:nvPr>
        </p:nvSpPr>
        <p:spPr>
          <a:ln/>
        </p:spPr>
        <p:txBody>
          <a:bodyPr/>
          <a:lstStyle>
            <a:lvl1pPr>
              <a:defRPr/>
            </a:lvl1pPr>
          </a:lstStyle>
          <a:p>
            <a:fld id="{C7B4EFDF-DBCD-4D0A-BB0B-7D7F33276D1B}" type="slidenum">
              <a:rPr lang="en-US" altLang="en-US"/>
              <a:pPr/>
              <a:t>‹#›</a:t>
            </a:fld>
            <a:endParaRPr lang="en-US" altLang="en-US"/>
          </a:p>
        </p:txBody>
      </p:sp>
    </p:spTree>
    <p:extLst>
      <p:ext uri="{BB962C8B-B14F-4D97-AF65-F5344CB8AC3E}">
        <p14:creationId xmlns:p14="http://schemas.microsoft.com/office/powerpoint/2010/main" val="1412555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EDE48D5A-79E1-4528-97FC-7A59C8454BF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458BD032-1B66-4C16-A37B-A2C00E301FDF}"/>
              </a:ext>
            </a:extLst>
          </p:cNvPr>
          <p:cNvSpPr>
            <a:spLocks noGrp="1" noChangeArrowheads="1"/>
          </p:cNvSpPr>
          <p:nvPr>
            <p:ph type="sldNum" sz="quarter" idx="11"/>
          </p:nvPr>
        </p:nvSpPr>
        <p:spPr>
          <a:ln/>
        </p:spPr>
        <p:txBody>
          <a:bodyPr/>
          <a:lstStyle>
            <a:lvl1pPr>
              <a:defRPr/>
            </a:lvl1pPr>
          </a:lstStyle>
          <a:p>
            <a:fld id="{BBDCBCA8-5B45-4309-ABEF-7F25577E53A2}" type="slidenum">
              <a:rPr lang="en-US" altLang="en-US"/>
              <a:pPr/>
              <a:t>‹#›</a:t>
            </a:fld>
            <a:endParaRPr lang="en-US" altLang="en-US"/>
          </a:p>
        </p:txBody>
      </p:sp>
    </p:spTree>
    <p:extLst>
      <p:ext uri="{BB962C8B-B14F-4D97-AF65-F5344CB8AC3E}">
        <p14:creationId xmlns:p14="http://schemas.microsoft.com/office/powerpoint/2010/main" val="4005108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C758F7DA-D8C7-414C-B176-D5322A607C8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DD491720-93D9-4F05-AD6D-97871221F414}"/>
              </a:ext>
            </a:extLst>
          </p:cNvPr>
          <p:cNvSpPr>
            <a:spLocks noGrp="1" noChangeArrowheads="1"/>
          </p:cNvSpPr>
          <p:nvPr>
            <p:ph type="sldNum" sz="quarter" idx="11"/>
          </p:nvPr>
        </p:nvSpPr>
        <p:spPr>
          <a:ln/>
        </p:spPr>
        <p:txBody>
          <a:bodyPr/>
          <a:lstStyle>
            <a:lvl1pPr>
              <a:defRPr/>
            </a:lvl1pPr>
          </a:lstStyle>
          <a:p>
            <a:fld id="{CC596DEC-688A-495B-90F3-1472E632205A}" type="slidenum">
              <a:rPr lang="en-US" altLang="en-US"/>
              <a:pPr/>
              <a:t>‹#›</a:t>
            </a:fld>
            <a:endParaRPr lang="en-US" altLang="en-US"/>
          </a:p>
        </p:txBody>
      </p:sp>
    </p:spTree>
    <p:extLst>
      <p:ext uri="{BB962C8B-B14F-4D97-AF65-F5344CB8AC3E}">
        <p14:creationId xmlns:p14="http://schemas.microsoft.com/office/powerpoint/2010/main" val="3771931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649EF61-0186-46F3-9CDE-EB45344779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529C60F7-1A85-4AAC-8DBA-E398A2F1ABBD}"/>
              </a:ext>
            </a:extLst>
          </p:cNvPr>
          <p:cNvSpPr>
            <a:spLocks noGrp="1" noChangeArrowheads="1"/>
          </p:cNvSpPr>
          <p:nvPr>
            <p:ph type="sldNum" sz="quarter" idx="11"/>
          </p:nvPr>
        </p:nvSpPr>
        <p:spPr>
          <a:ln/>
        </p:spPr>
        <p:txBody>
          <a:bodyPr/>
          <a:lstStyle>
            <a:lvl1pPr>
              <a:defRPr/>
            </a:lvl1pPr>
          </a:lstStyle>
          <a:p>
            <a:fld id="{47D18B56-623B-48B1-BC90-BB567D16DC22}" type="slidenum">
              <a:rPr lang="en-US" altLang="en-US"/>
              <a:pPr/>
              <a:t>‹#›</a:t>
            </a:fld>
            <a:endParaRPr lang="en-US" altLang="en-US"/>
          </a:p>
        </p:txBody>
      </p:sp>
    </p:spTree>
    <p:extLst>
      <p:ext uri="{BB962C8B-B14F-4D97-AF65-F5344CB8AC3E}">
        <p14:creationId xmlns:p14="http://schemas.microsoft.com/office/powerpoint/2010/main" val="162709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4EA53-A102-4CBB-A37E-36833EC7B57E}"/>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9DAE8A51-CEC1-482E-AC19-25DB61E7A0A9}"/>
              </a:ext>
            </a:extLst>
          </p:cNvPr>
          <p:cNvSpPr>
            <a:spLocks noGrp="1"/>
          </p:cNvSpPr>
          <p:nvPr>
            <p:ph type="sldNum" sz="quarter" idx="11"/>
          </p:nvPr>
        </p:nvSpPr>
        <p:spPr/>
        <p:txBody>
          <a:bodyPr/>
          <a:lstStyle>
            <a:lvl1pPr>
              <a:defRPr/>
            </a:lvl1pPr>
          </a:lstStyle>
          <a:p>
            <a:fld id="{6F702834-8FF0-46C1-963E-CA378E3F50CF}" type="slidenum">
              <a:rPr lang="en-US" altLang="en-US"/>
              <a:pPr/>
              <a:t>‹#›</a:t>
            </a:fld>
            <a:endParaRPr lang="en-US" altLang="en-US"/>
          </a:p>
        </p:txBody>
      </p:sp>
    </p:spTree>
    <p:extLst>
      <p:ext uri="{BB962C8B-B14F-4D97-AF65-F5344CB8AC3E}">
        <p14:creationId xmlns:p14="http://schemas.microsoft.com/office/powerpoint/2010/main" val="398529570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15641F7-B890-415C-B248-F09A828116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B09ED7F-2C93-4163-8518-31D84257884F}"/>
              </a:ext>
            </a:extLst>
          </p:cNvPr>
          <p:cNvSpPr>
            <a:spLocks noGrp="1" noChangeArrowheads="1"/>
          </p:cNvSpPr>
          <p:nvPr>
            <p:ph type="sldNum" sz="quarter" idx="11"/>
          </p:nvPr>
        </p:nvSpPr>
        <p:spPr>
          <a:ln/>
        </p:spPr>
        <p:txBody>
          <a:bodyPr/>
          <a:lstStyle>
            <a:lvl1pPr>
              <a:defRPr/>
            </a:lvl1pPr>
          </a:lstStyle>
          <a:p>
            <a:fld id="{CC799D6C-9D67-40B8-B684-007FBE7C9F28}" type="slidenum">
              <a:rPr lang="en-US" altLang="en-US"/>
              <a:pPr/>
              <a:t>‹#›</a:t>
            </a:fld>
            <a:endParaRPr lang="en-US" altLang="en-US"/>
          </a:p>
        </p:txBody>
      </p:sp>
    </p:spTree>
    <p:extLst>
      <p:ext uri="{BB962C8B-B14F-4D97-AF65-F5344CB8AC3E}">
        <p14:creationId xmlns:p14="http://schemas.microsoft.com/office/powerpoint/2010/main" val="3305034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FC21BAF9-D655-4A34-9E31-C0EC51D33B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6518A50-8F1F-4331-931B-3AE378F4F598}"/>
              </a:ext>
            </a:extLst>
          </p:cNvPr>
          <p:cNvSpPr>
            <a:spLocks noGrp="1" noChangeArrowheads="1"/>
          </p:cNvSpPr>
          <p:nvPr>
            <p:ph type="sldNum" sz="quarter" idx="11"/>
          </p:nvPr>
        </p:nvSpPr>
        <p:spPr>
          <a:ln/>
        </p:spPr>
        <p:txBody>
          <a:bodyPr/>
          <a:lstStyle>
            <a:lvl1pPr>
              <a:defRPr/>
            </a:lvl1pPr>
          </a:lstStyle>
          <a:p>
            <a:fld id="{ECF7C91F-229D-47FE-87C0-BC2C9B7FE6E9}" type="slidenum">
              <a:rPr lang="en-US" altLang="en-US"/>
              <a:pPr/>
              <a:t>‹#›</a:t>
            </a:fld>
            <a:endParaRPr lang="en-US" altLang="en-US"/>
          </a:p>
        </p:txBody>
      </p:sp>
    </p:spTree>
    <p:extLst>
      <p:ext uri="{BB962C8B-B14F-4D97-AF65-F5344CB8AC3E}">
        <p14:creationId xmlns:p14="http://schemas.microsoft.com/office/powerpoint/2010/main" val="755262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89A926C1-168B-437D-9974-46A3D38EB9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2CC5FCC-04EC-40BE-8CCB-6493EAED852B}"/>
              </a:ext>
            </a:extLst>
          </p:cNvPr>
          <p:cNvSpPr>
            <a:spLocks noGrp="1" noChangeArrowheads="1"/>
          </p:cNvSpPr>
          <p:nvPr>
            <p:ph type="sldNum" sz="quarter" idx="11"/>
          </p:nvPr>
        </p:nvSpPr>
        <p:spPr>
          <a:ln/>
        </p:spPr>
        <p:txBody>
          <a:bodyPr/>
          <a:lstStyle>
            <a:lvl1pPr>
              <a:defRPr/>
            </a:lvl1pPr>
          </a:lstStyle>
          <a:p>
            <a:fld id="{FC0F48DA-DC90-4628-AE30-921DB74ADB01}" type="slidenum">
              <a:rPr lang="en-US" altLang="en-US"/>
              <a:pPr/>
              <a:t>‹#›</a:t>
            </a:fld>
            <a:endParaRPr lang="en-US" altLang="en-US"/>
          </a:p>
        </p:txBody>
      </p:sp>
    </p:spTree>
    <p:extLst>
      <p:ext uri="{BB962C8B-B14F-4D97-AF65-F5344CB8AC3E}">
        <p14:creationId xmlns:p14="http://schemas.microsoft.com/office/powerpoint/2010/main" val="237932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FC712192-868D-474F-849F-D15646AE55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924C91DB-E5A4-4164-BEA3-43011A4B2F8C}"/>
              </a:ext>
            </a:extLst>
          </p:cNvPr>
          <p:cNvSpPr>
            <a:spLocks noGrp="1" noChangeArrowheads="1"/>
          </p:cNvSpPr>
          <p:nvPr>
            <p:ph type="sldNum" sz="quarter" idx="11"/>
          </p:nvPr>
        </p:nvSpPr>
        <p:spPr>
          <a:ln/>
        </p:spPr>
        <p:txBody>
          <a:bodyPr/>
          <a:lstStyle>
            <a:lvl1pPr>
              <a:defRPr/>
            </a:lvl1pPr>
          </a:lstStyle>
          <a:p>
            <a:fld id="{C21B1F07-C38F-4632-9237-BCAC6D7D2CB2}" type="slidenum">
              <a:rPr lang="en-US" altLang="en-US"/>
              <a:pPr/>
              <a:t>‹#›</a:t>
            </a:fld>
            <a:endParaRPr lang="en-US" altLang="en-US"/>
          </a:p>
        </p:txBody>
      </p:sp>
    </p:spTree>
    <p:extLst>
      <p:ext uri="{BB962C8B-B14F-4D97-AF65-F5344CB8AC3E}">
        <p14:creationId xmlns:p14="http://schemas.microsoft.com/office/powerpoint/2010/main" val="179758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B95AC081-43DF-4DDE-A4B0-E06BC36F9F7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97CDB900-F79D-40A8-9399-C30ECE098414}"/>
              </a:ext>
            </a:extLst>
          </p:cNvPr>
          <p:cNvSpPr>
            <a:spLocks noGrp="1" noChangeArrowheads="1"/>
          </p:cNvSpPr>
          <p:nvPr>
            <p:ph type="sldNum" sz="quarter" idx="11"/>
          </p:nvPr>
        </p:nvSpPr>
        <p:spPr>
          <a:ln/>
        </p:spPr>
        <p:txBody>
          <a:bodyPr/>
          <a:lstStyle>
            <a:lvl1pPr>
              <a:defRPr/>
            </a:lvl1pPr>
          </a:lstStyle>
          <a:p>
            <a:fld id="{27D6C4BF-7E7C-4B8D-BEFC-2313CEA867FF}" type="slidenum">
              <a:rPr lang="en-US" altLang="en-US"/>
              <a:pPr/>
              <a:t>‹#›</a:t>
            </a:fld>
            <a:endParaRPr lang="en-US" altLang="en-US"/>
          </a:p>
        </p:txBody>
      </p:sp>
    </p:spTree>
    <p:extLst>
      <p:ext uri="{BB962C8B-B14F-4D97-AF65-F5344CB8AC3E}">
        <p14:creationId xmlns:p14="http://schemas.microsoft.com/office/powerpoint/2010/main" val="12058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7109E1F6-71BE-44BC-9B45-832B35A18CB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3">
            <a:extLst>
              <a:ext uri="{FF2B5EF4-FFF2-40B4-BE49-F238E27FC236}">
                <a16:creationId xmlns:a16="http://schemas.microsoft.com/office/drawing/2014/main" id="{60DEEF44-F7E2-4551-A579-CBF54F79BC2A}"/>
              </a:ext>
            </a:extLst>
          </p:cNvPr>
          <p:cNvSpPr>
            <a:spLocks noGrp="1" noChangeArrowheads="1"/>
          </p:cNvSpPr>
          <p:nvPr>
            <p:ph type="sldNum" sz="quarter" idx="11"/>
          </p:nvPr>
        </p:nvSpPr>
        <p:spPr>
          <a:ln/>
        </p:spPr>
        <p:txBody>
          <a:bodyPr/>
          <a:lstStyle>
            <a:lvl1pPr>
              <a:defRPr/>
            </a:lvl1pPr>
          </a:lstStyle>
          <a:p>
            <a:fld id="{E4278C1D-1D9C-4082-B9C7-F0093BE63682}" type="slidenum">
              <a:rPr lang="en-US" altLang="en-US"/>
              <a:pPr/>
              <a:t>‹#›</a:t>
            </a:fld>
            <a:endParaRPr lang="en-US" altLang="en-US"/>
          </a:p>
        </p:txBody>
      </p:sp>
    </p:spTree>
    <p:extLst>
      <p:ext uri="{BB962C8B-B14F-4D97-AF65-F5344CB8AC3E}">
        <p14:creationId xmlns:p14="http://schemas.microsoft.com/office/powerpoint/2010/main" val="269468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A3B75E36-A95D-4F91-B2E3-A0F696487C8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3">
            <a:extLst>
              <a:ext uri="{FF2B5EF4-FFF2-40B4-BE49-F238E27FC236}">
                <a16:creationId xmlns:a16="http://schemas.microsoft.com/office/drawing/2014/main" id="{18925F6D-A51C-4B12-B5CA-B9A9C5E5CE86}"/>
              </a:ext>
            </a:extLst>
          </p:cNvPr>
          <p:cNvSpPr>
            <a:spLocks noGrp="1" noChangeArrowheads="1"/>
          </p:cNvSpPr>
          <p:nvPr>
            <p:ph type="sldNum" sz="quarter" idx="11"/>
          </p:nvPr>
        </p:nvSpPr>
        <p:spPr>
          <a:ln/>
        </p:spPr>
        <p:txBody>
          <a:bodyPr/>
          <a:lstStyle>
            <a:lvl1pPr>
              <a:defRPr/>
            </a:lvl1pPr>
          </a:lstStyle>
          <a:p>
            <a:fld id="{3AE4910D-F522-435C-8FE8-7212190F3269}" type="slidenum">
              <a:rPr lang="en-US" altLang="en-US"/>
              <a:pPr/>
              <a:t>‹#›</a:t>
            </a:fld>
            <a:endParaRPr lang="en-US" altLang="en-US"/>
          </a:p>
        </p:txBody>
      </p:sp>
    </p:spTree>
    <p:extLst>
      <p:ext uri="{BB962C8B-B14F-4D97-AF65-F5344CB8AC3E}">
        <p14:creationId xmlns:p14="http://schemas.microsoft.com/office/powerpoint/2010/main" val="264744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DDF9579A-D102-4FC2-BC19-91622896AFB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3">
            <a:extLst>
              <a:ext uri="{FF2B5EF4-FFF2-40B4-BE49-F238E27FC236}">
                <a16:creationId xmlns:a16="http://schemas.microsoft.com/office/drawing/2014/main" id="{EEAAA3E9-A3C2-490E-B332-755735EAF030}"/>
              </a:ext>
            </a:extLst>
          </p:cNvPr>
          <p:cNvSpPr>
            <a:spLocks noGrp="1" noChangeArrowheads="1"/>
          </p:cNvSpPr>
          <p:nvPr>
            <p:ph type="sldNum" sz="quarter" idx="11"/>
          </p:nvPr>
        </p:nvSpPr>
        <p:spPr>
          <a:ln/>
        </p:spPr>
        <p:txBody>
          <a:bodyPr/>
          <a:lstStyle>
            <a:lvl1pPr>
              <a:defRPr/>
            </a:lvl1pPr>
          </a:lstStyle>
          <a:p>
            <a:fld id="{14EB34E9-DE3C-4438-8403-9B3A4ADB0CB6}" type="slidenum">
              <a:rPr lang="en-US" altLang="en-US"/>
              <a:pPr/>
              <a:t>‹#›</a:t>
            </a:fld>
            <a:endParaRPr lang="en-US" altLang="en-US"/>
          </a:p>
        </p:txBody>
      </p:sp>
    </p:spTree>
    <p:extLst>
      <p:ext uri="{BB962C8B-B14F-4D97-AF65-F5344CB8AC3E}">
        <p14:creationId xmlns:p14="http://schemas.microsoft.com/office/powerpoint/2010/main" val="337189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B547EB71-CFDD-4B18-A82B-6FF2E501351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3BA644CE-AF04-4CE9-A374-6DAA5BB69D64}"/>
              </a:ext>
            </a:extLst>
          </p:cNvPr>
          <p:cNvSpPr>
            <a:spLocks noGrp="1" noChangeArrowheads="1"/>
          </p:cNvSpPr>
          <p:nvPr>
            <p:ph type="sldNum" sz="quarter" idx="11"/>
          </p:nvPr>
        </p:nvSpPr>
        <p:spPr>
          <a:ln/>
        </p:spPr>
        <p:txBody>
          <a:bodyPr/>
          <a:lstStyle>
            <a:lvl1pPr>
              <a:defRPr/>
            </a:lvl1pPr>
          </a:lstStyle>
          <a:p>
            <a:fld id="{4265B6E4-E28C-43D7-9FFD-5184CF1D9114}" type="slidenum">
              <a:rPr lang="en-US" altLang="en-US"/>
              <a:pPr/>
              <a:t>‹#›</a:t>
            </a:fld>
            <a:endParaRPr lang="en-US" altLang="en-US"/>
          </a:p>
        </p:txBody>
      </p:sp>
    </p:spTree>
    <p:extLst>
      <p:ext uri="{BB962C8B-B14F-4D97-AF65-F5344CB8AC3E}">
        <p14:creationId xmlns:p14="http://schemas.microsoft.com/office/powerpoint/2010/main" val="56899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664F9CC0-A1C5-4B3F-8336-B6BE36578D9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E4B6E7D9-CDB2-4BAE-91C3-855457BAA51E}"/>
              </a:ext>
            </a:extLst>
          </p:cNvPr>
          <p:cNvSpPr>
            <a:spLocks noGrp="1" noChangeArrowheads="1"/>
          </p:cNvSpPr>
          <p:nvPr>
            <p:ph type="sldNum" sz="quarter" idx="11"/>
          </p:nvPr>
        </p:nvSpPr>
        <p:spPr>
          <a:ln/>
        </p:spPr>
        <p:txBody>
          <a:bodyPr/>
          <a:lstStyle>
            <a:lvl1pPr>
              <a:defRPr/>
            </a:lvl1pPr>
          </a:lstStyle>
          <a:p>
            <a:fld id="{11287231-DF24-49D0-A55D-45F7A58D543B}" type="slidenum">
              <a:rPr lang="en-US" altLang="en-US"/>
              <a:pPr/>
              <a:t>‹#›</a:t>
            </a:fld>
            <a:endParaRPr lang="en-US" altLang="en-US"/>
          </a:p>
        </p:txBody>
      </p:sp>
    </p:spTree>
    <p:extLst>
      <p:ext uri="{BB962C8B-B14F-4D97-AF65-F5344CB8AC3E}">
        <p14:creationId xmlns:p14="http://schemas.microsoft.com/office/powerpoint/2010/main" val="325621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DB63923-8D06-4AAC-AC00-DD33B2CFAC0F}"/>
              </a:ext>
            </a:extLst>
          </p:cNvPr>
          <p:cNvGrpSpPr>
            <a:grpSpLocks/>
          </p:cNvGrpSpPr>
          <p:nvPr/>
        </p:nvGrpSpPr>
        <p:grpSpPr bwMode="auto">
          <a:xfrm>
            <a:off x="0" y="4367213"/>
            <a:ext cx="9131300" cy="2478087"/>
            <a:chOff x="0" y="2751"/>
            <a:chExt cx="5752" cy="1561"/>
          </a:xfrm>
        </p:grpSpPr>
        <p:sp>
          <p:nvSpPr>
            <p:cNvPr id="1032" name="Rectangle 3">
              <a:extLst>
                <a:ext uri="{FF2B5EF4-FFF2-40B4-BE49-F238E27FC236}">
                  <a16:creationId xmlns:a16="http://schemas.microsoft.com/office/drawing/2014/main" id="{FD342953-D543-4B9A-ADCE-59D016B3A156}"/>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1033" name="Group 4">
              <a:extLst>
                <a:ext uri="{FF2B5EF4-FFF2-40B4-BE49-F238E27FC236}">
                  <a16:creationId xmlns:a16="http://schemas.microsoft.com/office/drawing/2014/main" id="{429F7F5C-AAC5-4508-BD7A-E41F55D86FB1}"/>
                </a:ext>
              </a:extLst>
            </p:cNvPr>
            <p:cNvGrpSpPr>
              <a:grpSpLocks/>
            </p:cNvGrpSpPr>
            <p:nvPr/>
          </p:nvGrpSpPr>
          <p:grpSpPr bwMode="auto">
            <a:xfrm>
              <a:off x="4458" y="2751"/>
              <a:ext cx="1190" cy="1426"/>
              <a:chOff x="4458" y="2751"/>
              <a:chExt cx="1190" cy="1426"/>
            </a:xfrm>
          </p:grpSpPr>
          <p:sp>
            <p:nvSpPr>
              <p:cNvPr id="1034" name="Freeform 5">
                <a:extLst>
                  <a:ext uri="{FF2B5EF4-FFF2-40B4-BE49-F238E27FC236}">
                    <a16:creationId xmlns:a16="http://schemas.microsoft.com/office/drawing/2014/main" id="{60388F13-BAF4-4201-ACCC-E7F8EA797859}"/>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6">
                <a:extLst>
                  <a:ext uri="{FF2B5EF4-FFF2-40B4-BE49-F238E27FC236}">
                    <a16:creationId xmlns:a16="http://schemas.microsoft.com/office/drawing/2014/main" id="{63B1702E-77BD-4AA0-A6AB-A9BD67CA99B9}"/>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7">
                <a:extLst>
                  <a:ext uri="{FF2B5EF4-FFF2-40B4-BE49-F238E27FC236}">
                    <a16:creationId xmlns:a16="http://schemas.microsoft.com/office/drawing/2014/main" id="{5C995F68-737B-49E0-92F7-8CCFEF37EDEF}"/>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8">
                <a:extLst>
                  <a:ext uri="{FF2B5EF4-FFF2-40B4-BE49-F238E27FC236}">
                    <a16:creationId xmlns:a16="http://schemas.microsoft.com/office/drawing/2014/main" id="{53CC1B6B-4185-4FA3-AAAA-496B309D99EC}"/>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9">
                <a:extLst>
                  <a:ext uri="{FF2B5EF4-FFF2-40B4-BE49-F238E27FC236}">
                    <a16:creationId xmlns:a16="http://schemas.microsoft.com/office/drawing/2014/main" id="{312C46D0-2001-4A0F-BDE4-7CBCEF490435}"/>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10">
                <a:extLst>
                  <a:ext uri="{FF2B5EF4-FFF2-40B4-BE49-F238E27FC236}">
                    <a16:creationId xmlns:a16="http://schemas.microsoft.com/office/drawing/2014/main" id="{F9AEF228-173A-4C20-905E-61C7AF02CDEC}"/>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1040" name="Group 11">
                <a:extLst>
                  <a:ext uri="{FF2B5EF4-FFF2-40B4-BE49-F238E27FC236}">
                    <a16:creationId xmlns:a16="http://schemas.microsoft.com/office/drawing/2014/main" id="{2ED3CC09-D305-467A-A938-AA385196B2E3}"/>
                  </a:ext>
                </a:extLst>
              </p:cNvPr>
              <p:cNvGrpSpPr>
                <a:grpSpLocks/>
              </p:cNvGrpSpPr>
              <p:nvPr/>
            </p:nvGrpSpPr>
            <p:grpSpPr bwMode="auto">
              <a:xfrm>
                <a:off x="4458" y="2991"/>
                <a:ext cx="999" cy="797"/>
                <a:chOff x="4458" y="2991"/>
                <a:chExt cx="999" cy="797"/>
              </a:xfrm>
            </p:grpSpPr>
            <p:sp>
              <p:nvSpPr>
                <p:cNvPr id="1041" name="Freeform 12">
                  <a:extLst>
                    <a:ext uri="{FF2B5EF4-FFF2-40B4-BE49-F238E27FC236}">
                      <a16:creationId xmlns:a16="http://schemas.microsoft.com/office/drawing/2014/main" id="{64205C0F-A923-4B33-8963-9747F0E80642}"/>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3">
                  <a:extLst>
                    <a:ext uri="{FF2B5EF4-FFF2-40B4-BE49-F238E27FC236}">
                      <a16:creationId xmlns:a16="http://schemas.microsoft.com/office/drawing/2014/main" id="{C8911C28-088B-44F8-9BEF-281190B2E7B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4">
                  <a:extLst>
                    <a:ext uri="{FF2B5EF4-FFF2-40B4-BE49-F238E27FC236}">
                      <a16:creationId xmlns:a16="http://schemas.microsoft.com/office/drawing/2014/main" id="{AE602EB1-96A5-43C8-8214-AE9545553AB5}"/>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5">
                  <a:extLst>
                    <a:ext uri="{FF2B5EF4-FFF2-40B4-BE49-F238E27FC236}">
                      <a16:creationId xmlns:a16="http://schemas.microsoft.com/office/drawing/2014/main" id="{AC0B89B3-B9F0-40C8-98F2-7B0C544D5080}"/>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6">
                  <a:extLst>
                    <a:ext uri="{FF2B5EF4-FFF2-40B4-BE49-F238E27FC236}">
                      <a16:creationId xmlns:a16="http://schemas.microsoft.com/office/drawing/2014/main" id="{DF7D7905-B287-46CA-BBA3-7D7C941B6EA8}"/>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7">
                  <a:extLst>
                    <a:ext uri="{FF2B5EF4-FFF2-40B4-BE49-F238E27FC236}">
                      <a16:creationId xmlns:a16="http://schemas.microsoft.com/office/drawing/2014/main" id="{D21A0964-9A68-47B9-B010-3B2A65C813BE}"/>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8">
                  <a:extLst>
                    <a:ext uri="{FF2B5EF4-FFF2-40B4-BE49-F238E27FC236}">
                      <a16:creationId xmlns:a16="http://schemas.microsoft.com/office/drawing/2014/main" id="{3A48AB1B-E3E6-4AEE-BB26-4450D5C8F452}"/>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9">
                  <a:extLst>
                    <a:ext uri="{FF2B5EF4-FFF2-40B4-BE49-F238E27FC236}">
                      <a16:creationId xmlns:a16="http://schemas.microsoft.com/office/drawing/2014/main" id="{C9FB5E77-B117-496C-AF6A-BA3D8CBAA6FD}"/>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0">
                  <a:extLst>
                    <a:ext uri="{FF2B5EF4-FFF2-40B4-BE49-F238E27FC236}">
                      <a16:creationId xmlns:a16="http://schemas.microsoft.com/office/drawing/2014/main" id="{E6150D17-DEAA-4BDD-A6CF-CBEFEB93C474}"/>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1">
                  <a:extLst>
                    <a:ext uri="{FF2B5EF4-FFF2-40B4-BE49-F238E27FC236}">
                      <a16:creationId xmlns:a16="http://schemas.microsoft.com/office/drawing/2014/main" id="{C659BA70-E1DA-4790-A579-ABA80AF92F44}"/>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22">
                  <a:extLst>
                    <a:ext uri="{FF2B5EF4-FFF2-40B4-BE49-F238E27FC236}">
                      <a16:creationId xmlns:a16="http://schemas.microsoft.com/office/drawing/2014/main" id="{973623AA-F67E-409F-9DD7-82AC7D3D25DF}"/>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3">
                  <a:extLst>
                    <a:ext uri="{FF2B5EF4-FFF2-40B4-BE49-F238E27FC236}">
                      <a16:creationId xmlns:a16="http://schemas.microsoft.com/office/drawing/2014/main" id="{CA9F278D-BF8D-4B12-928E-B11F8BB87F6D}"/>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4">
                  <a:extLst>
                    <a:ext uri="{FF2B5EF4-FFF2-40B4-BE49-F238E27FC236}">
                      <a16:creationId xmlns:a16="http://schemas.microsoft.com/office/drawing/2014/main" id="{F174B8B6-F42A-4064-925A-E38E1C7044A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5">
                  <a:extLst>
                    <a:ext uri="{FF2B5EF4-FFF2-40B4-BE49-F238E27FC236}">
                      <a16:creationId xmlns:a16="http://schemas.microsoft.com/office/drawing/2014/main" id="{71D0EFF4-9E28-4E53-B1BD-9481840B5BEF}"/>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6">
                  <a:extLst>
                    <a:ext uri="{FF2B5EF4-FFF2-40B4-BE49-F238E27FC236}">
                      <a16:creationId xmlns:a16="http://schemas.microsoft.com/office/drawing/2014/main" id="{F9F96BE7-13FF-4DD1-A9B0-183D1EDC260B}"/>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Freeform 27">
                  <a:extLst>
                    <a:ext uri="{FF2B5EF4-FFF2-40B4-BE49-F238E27FC236}">
                      <a16:creationId xmlns:a16="http://schemas.microsoft.com/office/drawing/2014/main" id="{8D5F06DA-075D-4CE7-AAC3-572717A6F0AA}"/>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8">
                  <a:extLst>
                    <a:ext uri="{FF2B5EF4-FFF2-40B4-BE49-F238E27FC236}">
                      <a16:creationId xmlns:a16="http://schemas.microsoft.com/office/drawing/2014/main" id="{65394D51-9812-4DBE-B572-057C179861F2}"/>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Freeform 29">
                  <a:extLst>
                    <a:ext uri="{FF2B5EF4-FFF2-40B4-BE49-F238E27FC236}">
                      <a16:creationId xmlns:a16="http://schemas.microsoft.com/office/drawing/2014/main" id="{1E7983E0-CF48-4FF8-A985-0E641BB1E2BA}"/>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95C26C5-B6B2-4BEE-A838-6B435AFB2687}"/>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A6572E9E-BA04-4FC4-9D2E-F6E7996B9E95}"/>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9648" name="Rectangle 32">
            <a:extLst>
              <a:ext uri="{FF2B5EF4-FFF2-40B4-BE49-F238E27FC236}">
                <a16:creationId xmlns:a16="http://schemas.microsoft.com/office/drawing/2014/main" id="{55827B44-5916-4CB5-83B6-F8930027C46C}"/>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239649" name="Rectangle 33">
            <a:extLst>
              <a:ext uri="{FF2B5EF4-FFF2-40B4-BE49-F238E27FC236}">
                <a16:creationId xmlns:a16="http://schemas.microsoft.com/office/drawing/2014/main" id="{62C77CC6-3820-469F-84EA-C5224639EAE0}"/>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AA0BACB0-D27F-4AA8-AB10-8EFF3C8D6BFB}" type="slidenum">
              <a:rPr lang="en-US" altLang="en-US"/>
              <a:pPr/>
              <a:t>‹#›</a:t>
            </a:fld>
            <a:endParaRPr lang="en-US" altLang="en-US"/>
          </a:p>
        </p:txBody>
      </p:sp>
      <p:sp>
        <p:nvSpPr>
          <p:cNvPr id="1031" name="Rectangle 34">
            <a:extLst>
              <a:ext uri="{FF2B5EF4-FFF2-40B4-BE49-F238E27FC236}">
                <a16:creationId xmlns:a16="http://schemas.microsoft.com/office/drawing/2014/main" id="{3A3B044F-F9AA-4E50-B7CF-F5D955487E6A}"/>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defRPr/>
            </a:pPr>
            <a:r>
              <a:rPr lang="en-US" altLang="en-US" sz="1000" dirty="0">
                <a:latin typeface="Arial" pitchFamily="34" charset="0"/>
                <a:cs typeface="+mn-cs"/>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3995" r:id="rId1"/>
    <p:sldLayoutId id="2147483996"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BBE19D6C-C485-4884-9076-AFBBFE3F12A3}"/>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CA5EEBE5-BE9E-400D-8341-0558A7898265}"/>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33" name="Group 28">
              <a:extLst>
                <a:ext uri="{FF2B5EF4-FFF2-40B4-BE49-F238E27FC236}">
                  <a16:creationId xmlns:a16="http://schemas.microsoft.com/office/drawing/2014/main" id="{F423BC3D-D8EB-4ADD-A9EC-29AA2D633832}"/>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9A5B698-D6D0-4D39-AA7C-3F79FC3AAF75}"/>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FCD7323C-7425-4190-9F21-8B8641CEF600}"/>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B0E2626D-EEBF-40D1-812F-8128ED053A8B}"/>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2CE5CAE4-C522-4933-BA41-3BFA39ABD6B2}"/>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521FB07B-0642-4590-9825-1CE2B02122C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DFCD6BD4-A827-49BE-9D55-67966671853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40" name="Group 27">
                <a:extLst>
                  <a:ext uri="{FF2B5EF4-FFF2-40B4-BE49-F238E27FC236}">
                    <a16:creationId xmlns:a16="http://schemas.microsoft.com/office/drawing/2014/main" id="{E8D9F2FB-2A99-4428-98E0-3CB81D060062}"/>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C79041FC-168D-4414-96BD-E509C130BA2C}"/>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00173C5D-FE2E-4BF1-B9A4-8394BB8AA8A8}"/>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65E6EC07-476D-4D0D-9244-354E194966A8}"/>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5B0C390C-2739-41A4-888F-2D676F21CD35}"/>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F99F43AC-F893-4B3F-8B1F-FBB621C888A2}"/>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ABF89FE3-2C14-4E1B-AB9D-CF9999973A1A}"/>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724C2F04-DBF9-49D7-8A71-5A5C7824D300}"/>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FFC42B4C-7306-4ABC-BF34-2727AFBFE43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0711EDF7-1D93-42B6-BDA1-FDA63A0DC8DA}"/>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364A393A-4664-4008-9068-DD3474E38497}"/>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B47736A7-DE99-4DBC-9032-3B3312D669E1}"/>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62B8ED47-7E14-481F-8515-AE8013D79BF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D9DDC0E6-1C05-42BB-B40F-B50C028D2C34}"/>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0E095634-C652-44CF-84F8-5059068DE987}"/>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AC2C1C5-A821-406B-BDCE-A5069F7F11B8}"/>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7F948B8-2299-4F69-9AB5-9CCE7E22C8C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1E7CB41C-CE06-4DDF-AFDD-B6677224128F}"/>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8F9E0DBE-C49C-437E-B785-E7A5A34AFB56}"/>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D7FA0DE3-EA8C-498C-8E0B-9B583A3B481A}"/>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8F43B005-5B79-4743-BCEC-D88D12DF1B33}"/>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DCF7268-6BA4-4851-A890-9DB6F2CA1080}"/>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E61636E6-025E-4AD0-A8B7-4BFAD62CA12F}"/>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3D78815A-C807-4F82-9795-0693D9BA1923}" type="slidenum">
              <a:rPr lang="en-US" altLang="en-US"/>
              <a:pPr/>
              <a:t>‹#›</a:t>
            </a:fld>
            <a:endParaRPr lang="en-US" altLang="en-US"/>
          </a:p>
        </p:txBody>
      </p:sp>
      <p:sp>
        <p:nvSpPr>
          <p:cNvPr id="1031" name="Rectangle 35">
            <a:extLst>
              <a:ext uri="{FF2B5EF4-FFF2-40B4-BE49-F238E27FC236}">
                <a16:creationId xmlns:a16="http://schemas.microsoft.com/office/drawing/2014/main" id="{1687632B-8709-45CF-B090-C402C839C99A}"/>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defRPr/>
            </a:pPr>
            <a:r>
              <a:rPr lang="en-US" altLang="en-US" sz="1000" dirty="0">
                <a:latin typeface="Arial" pitchFamily="34" charset="0"/>
              </a:rPr>
              <a:t>Liang, Introduction to Java Programming, Eleventh Edition, (c) 2017 Pearson Education, Inc. All rights reserved. </a:t>
            </a:r>
          </a:p>
        </p:txBody>
      </p:sp>
    </p:spTree>
    <p:extLst>
      <p:ext uri="{BB962C8B-B14F-4D97-AF65-F5344CB8AC3E}">
        <p14:creationId xmlns:p14="http://schemas.microsoft.com/office/powerpoint/2010/main" val="2255905667"/>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8" Type="http://schemas.openxmlformats.org/officeDocument/2006/relationships/hyperlink" Target="html/ComputeAngles.bat" TargetMode="External"/><Relationship Id="rId3" Type="http://schemas.openxmlformats.org/officeDocument/2006/relationships/notesSlide" Target="../notesSlides/notesSlide2.xml"/><Relationship Id="rId7" Type="http://schemas.openxmlformats.org/officeDocument/2006/relationships/hyperlink" Target="https://liveexample.pearsoncmg.com/html/ComputeAngles.html"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http://www.cs.armstrong.edu/liang/javaslidenote.doc" TargetMode="Externa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hyperlink" Target="html/OrderTwoCities.bat" TargetMode="External"/><Relationship Id="rId5" Type="http://schemas.openxmlformats.org/officeDocument/2006/relationships/hyperlink" Target="https://liveexample.pearsoncmg.com/html/OrderTwoCities.html" TargetMode="External"/><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jpeg"/><Relationship Id="rId4" Type="http://schemas.openxmlformats.org/officeDocument/2006/relationships/image" Target="../media/image14.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ml/GuessBirthday.bat" TargetMode="External"/><Relationship Id="rId4" Type="http://schemas.openxmlformats.org/officeDocument/2006/relationships/hyperlink" Target="https://liveexample.pearsoncmg.com/html/GuessBirthday.html" TargetMode="Externa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55.xml.rels><?xml version="1.0" encoding="UTF-8" standalone="yes"?>
<Relationships xmlns="http://schemas.openxmlformats.org/package/2006/relationships"><Relationship Id="rId3" Type="http://schemas.openxmlformats.org/officeDocument/2006/relationships/hyperlink" Target="https://liveexample.pearsoncmg.com/html/HexDigit2Dec.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ml/HexDigit2Dec.bat"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liveexample.pearsoncmg.com/html/LotteryUsingStr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ml/LotteryUsingStrings.ba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62.xml.rels><?xml version="1.0" encoding="UTF-8" standalone="yes"?>
<Relationships xmlns="http://schemas.openxmlformats.org/package/2006/relationships"><Relationship Id="rId3" Type="http://schemas.openxmlformats.org/officeDocument/2006/relationships/hyperlink" Target="https://liveexample.pearsoncmg.com/html/FormatDemo.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ml/FormatDemo.bat"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F65643F9-8E62-4133-B08D-0077A12D2DA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465B8C-499E-47CF-A769-3A9895D41C57}"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FC757DB8-A43B-4A11-8741-BA8F970C2A73}"/>
              </a:ext>
            </a:extLst>
          </p:cNvPr>
          <p:cNvSpPr>
            <a:spLocks noGrp="1" noChangeArrowheads="1"/>
          </p:cNvSpPr>
          <p:nvPr>
            <p:ph type="title"/>
          </p:nvPr>
        </p:nvSpPr>
        <p:spPr>
          <a:xfrm>
            <a:off x="693738" y="893763"/>
            <a:ext cx="7772400" cy="1143000"/>
          </a:xfrm>
        </p:spPr>
        <p:txBody>
          <a:bodyPr/>
          <a:lstStyle/>
          <a:p>
            <a:r>
              <a:rPr lang="en-US" altLang="en-US" sz="3600"/>
              <a:t>Chapter 4 Mathematical Functions, Characters, and Strings  </a:t>
            </a:r>
            <a:br>
              <a:rPr lang="en-US" altLang="en-US" sz="3600" b="1"/>
            </a:br>
            <a:endParaRPr lang="en-US" altLang="en-US" sz="36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FDE9FBD3-85BB-4ECD-918C-E4C7C729F4F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9D369E-E8D3-4844-8921-61084446E6DB}" type="slidenum">
              <a:rPr lang="en-US" altLang="en-US" sz="1400"/>
              <a:pPr>
                <a:spcBef>
                  <a:spcPct val="0"/>
                </a:spcBef>
                <a:buClrTx/>
                <a:buSzTx/>
                <a:buFontTx/>
                <a:buNone/>
              </a:pPr>
              <a:t>10</a:t>
            </a:fld>
            <a:endParaRPr lang="en-US" altLang="en-US" sz="1400"/>
          </a:p>
        </p:txBody>
      </p:sp>
      <p:sp>
        <p:nvSpPr>
          <p:cNvPr id="14339" name="Rectangle 2">
            <a:extLst>
              <a:ext uri="{FF2B5EF4-FFF2-40B4-BE49-F238E27FC236}">
                <a16:creationId xmlns:a16="http://schemas.microsoft.com/office/drawing/2014/main" id="{E8FA1D8B-DBB2-4683-A727-9EC16113094C}"/>
              </a:ext>
            </a:extLst>
          </p:cNvPr>
          <p:cNvSpPr>
            <a:spLocks noGrp="1" noChangeArrowheads="1"/>
          </p:cNvSpPr>
          <p:nvPr>
            <p:ph type="title"/>
          </p:nvPr>
        </p:nvSpPr>
        <p:spPr>
          <a:xfrm>
            <a:off x="685800" y="0"/>
            <a:ext cx="7772400" cy="1428750"/>
          </a:xfrm>
        </p:spPr>
        <p:txBody>
          <a:bodyPr/>
          <a:lstStyle/>
          <a:p>
            <a:r>
              <a:rPr lang="en-US" altLang="en-US"/>
              <a:t>min, max, and abs</a:t>
            </a:r>
          </a:p>
        </p:txBody>
      </p:sp>
      <p:sp>
        <p:nvSpPr>
          <p:cNvPr id="14340" name="Rectangle 3">
            <a:extLst>
              <a:ext uri="{FF2B5EF4-FFF2-40B4-BE49-F238E27FC236}">
                <a16:creationId xmlns:a16="http://schemas.microsoft.com/office/drawing/2014/main" id="{7D1F01B6-6430-4AB1-AEC6-1A7D6FC89E6E}"/>
              </a:ext>
            </a:extLst>
          </p:cNvPr>
          <p:cNvSpPr>
            <a:spLocks noGrp="1" noChangeArrowheads="1"/>
          </p:cNvSpPr>
          <p:nvPr>
            <p:ph type="body" idx="1"/>
          </p:nvPr>
        </p:nvSpPr>
        <p:spPr>
          <a:xfrm>
            <a:off x="152400" y="1371600"/>
            <a:ext cx="4038600" cy="4495800"/>
          </a:xfrm>
        </p:spPr>
        <p:txBody>
          <a:bodyPr/>
          <a:lstStyle/>
          <a:p>
            <a:pPr>
              <a:spcBef>
                <a:spcPct val="50000"/>
              </a:spcBef>
            </a:pPr>
            <a:r>
              <a:rPr lang="en-US" altLang="en-US" sz="2200">
                <a:latin typeface="Courier New" panose="02070309020205020404" pitchFamily="49" charset="0"/>
              </a:rPr>
              <a:t>max(a, b)</a:t>
            </a:r>
            <a:r>
              <a:rPr lang="en-US" altLang="en-US" sz="2200"/>
              <a:t>and </a:t>
            </a:r>
            <a:r>
              <a:rPr lang="en-US" altLang="en-US" sz="2200">
                <a:latin typeface="Courier New" panose="02070309020205020404" pitchFamily="49" charset="0"/>
              </a:rPr>
              <a:t>min(a, b)</a:t>
            </a:r>
            <a:endParaRPr lang="en-US" altLang="en-US" sz="2400"/>
          </a:p>
          <a:p>
            <a:pPr marL="377825" lvl="1" indent="0">
              <a:buFontTx/>
              <a:buNone/>
            </a:pPr>
            <a:r>
              <a:rPr lang="en-US" altLang="en-US" sz="2000"/>
              <a:t>Returns the maximum or minimum of two parameters.</a:t>
            </a:r>
          </a:p>
          <a:p>
            <a:pPr algn="just">
              <a:spcBef>
                <a:spcPct val="50000"/>
              </a:spcBef>
            </a:pPr>
            <a:r>
              <a:rPr lang="en-US" altLang="en-US" sz="2200">
                <a:latin typeface="Courier New" panose="02070309020205020404" pitchFamily="49" charset="0"/>
              </a:rPr>
              <a:t>abs(a)</a:t>
            </a:r>
            <a:endParaRPr lang="en-US" altLang="en-US" sz="2400"/>
          </a:p>
          <a:p>
            <a:pPr marL="377825" lvl="1" indent="0">
              <a:buFontTx/>
              <a:buNone/>
            </a:pPr>
            <a:r>
              <a:rPr lang="en-US" altLang="en-US" sz="2000"/>
              <a:t>Returns the absolute value of the parameter.</a:t>
            </a:r>
          </a:p>
          <a:p>
            <a:pPr>
              <a:spcBef>
                <a:spcPct val="50000"/>
              </a:spcBef>
            </a:pPr>
            <a:r>
              <a:rPr lang="en-US" altLang="en-US" sz="2200">
                <a:latin typeface="Courier New" panose="02070309020205020404" pitchFamily="49" charset="0"/>
              </a:rPr>
              <a:t>random()</a:t>
            </a:r>
            <a:endParaRPr lang="en-US" altLang="en-US" sz="2400"/>
          </a:p>
          <a:p>
            <a:pPr marL="377825" lvl="1" indent="0">
              <a:buFontTx/>
              <a:buNone/>
            </a:pPr>
            <a:r>
              <a:rPr lang="en-US" altLang="en-US" sz="2000"/>
              <a:t>Returns a random </a:t>
            </a:r>
            <a:r>
              <a:rPr lang="en-US" altLang="en-US" sz="2000">
                <a:latin typeface="Courier New" panose="02070309020205020404" pitchFamily="49" charset="0"/>
              </a:rPr>
              <a:t>double</a:t>
            </a:r>
            <a:r>
              <a:rPr lang="en-US" altLang="en-US" sz="2000"/>
              <a:t> value</a:t>
            </a:r>
            <a:br>
              <a:rPr lang="en-US" altLang="en-US" sz="2000"/>
            </a:br>
            <a:r>
              <a:rPr lang="en-US" altLang="en-US" sz="2000"/>
              <a:t>in the range [0.0, 1.0).</a:t>
            </a:r>
          </a:p>
        </p:txBody>
      </p:sp>
      <p:sp>
        <p:nvSpPr>
          <p:cNvPr id="14341" name="Rectangle 5">
            <a:extLst>
              <a:ext uri="{FF2B5EF4-FFF2-40B4-BE49-F238E27FC236}">
                <a16:creationId xmlns:a16="http://schemas.microsoft.com/office/drawing/2014/main" id="{926443E4-EA26-4E34-8448-33715EFF1B40}"/>
              </a:ext>
            </a:extLst>
          </p:cNvPr>
          <p:cNvSpPr>
            <a:spLocks noChangeArrowheads="1"/>
          </p:cNvSpPr>
          <p:nvPr/>
        </p:nvSpPr>
        <p:spPr bwMode="auto">
          <a:xfrm>
            <a:off x="4419600" y="1371600"/>
            <a:ext cx="4419600" cy="464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200" b="1">
                <a:latin typeface="Courier New" panose="02070309020205020404" pitchFamily="49" charset="0"/>
                <a:cs typeface="Courier New" panose="02070309020205020404" pitchFamily="49" charset="0"/>
              </a:rPr>
              <a:t>Examples:</a:t>
            </a:r>
          </a:p>
          <a:p>
            <a:pPr>
              <a:buFont typeface="Monotype Sorts"/>
              <a:buNone/>
            </a:pPr>
            <a:endParaRPr lang="en-US" altLang="en-US" sz="2200" b="1">
              <a:latin typeface="Courier New" panose="02070309020205020404" pitchFamily="49" charset="0"/>
              <a:cs typeface="Courier New" panose="02070309020205020404" pitchFamily="49" charset="0"/>
            </a:endParaRPr>
          </a:p>
          <a:p>
            <a:pPr>
              <a:buFont typeface="Monotype Sorts"/>
              <a:buNone/>
            </a:pPr>
            <a:r>
              <a:rPr lang="en-US" altLang="en-US" sz="2200" b="1">
                <a:latin typeface="Courier New" panose="02070309020205020404" pitchFamily="49" charset="0"/>
                <a:cs typeface="Courier New" panose="02070309020205020404" pitchFamily="49" charset="0"/>
              </a:rPr>
              <a:t>Math.max(2, 3) returns 3 </a:t>
            </a:r>
            <a:endParaRPr lang="en-US" altLang="en-US" sz="2200" b="1">
              <a:latin typeface="Courier"/>
              <a:cs typeface="Times New Roman" panose="02020603050405020304" pitchFamily="18" charset="0"/>
            </a:endParaRPr>
          </a:p>
          <a:p>
            <a:pPr>
              <a:buFont typeface="Monotype Sorts"/>
              <a:buNone/>
            </a:pPr>
            <a:r>
              <a:rPr lang="en-US" altLang="en-US" sz="2200" b="1">
                <a:latin typeface="Courier New" panose="02070309020205020404" pitchFamily="49" charset="0"/>
                <a:cs typeface="Courier New" panose="02070309020205020404" pitchFamily="49" charset="0"/>
              </a:rPr>
              <a:t>Math.max(2.5, 3) returns 3.0 </a:t>
            </a:r>
            <a:endParaRPr lang="en-US" altLang="en-US" sz="2200" b="1">
              <a:latin typeface="Courier New" panose="02070309020205020404" pitchFamily="49" charset="0"/>
              <a:cs typeface="Times New Roman" panose="02020603050405020304" pitchFamily="18" charset="0"/>
            </a:endParaRPr>
          </a:p>
          <a:p>
            <a:pPr>
              <a:buFont typeface="Monotype Sorts"/>
              <a:buNone/>
            </a:pPr>
            <a:r>
              <a:rPr lang="en-US" altLang="en-US" sz="2200" b="1">
                <a:latin typeface="Courier New" panose="02070309020205020404" pitchFamily="49" charset="0"/>
                <a:cs typeface="Courier New" panose="02070309020205020404" pitchFamily="49" charset="0"/>
              </a:rPr>
              <a:t>Math.min(2.5, 3.6) returns 2.5 </a:t>
            </a:r>
            <a:endParaRPr lang="en-US" altLang="en-US" sz="2200" b="1">
              <a:latin typeface="Courier New" panose="02070309020205020404" pitchFamily="49" charset="0"/>
              <a:cs typeface="Times New Roman" panose="02020603050405020304" pitchFamily="18" charset="0"/>
            </a:endParaRPr>
          </a:p>
          <a:p>
            <a:pPr>
              <a:buFont typeface="Monotype Sorts"/>
              <a:buNone/>
            </a:pPr>
            <a:r>
              <a:rPr lang="en-US" altLang="en-US" sz="2200" b="1">
                <a:latin typeface="Courier New" panose="02070309020205020404" pitchFamily="49" charset="0"/>
                <a:cs typeface="Courier New" panose="02070309020205020404" pitchFamily="49" charset="0"/>
              </a:rPr>
              <a:t>Math.abs(-2) returns 2</a:t>
            </a:r>
            <a:endParaRPr lang="en-US" altLang="en-US" sz="2200" b="1">
              <a:latin typeface="Courier New" panose="02070309020205020404" pitchFamily="49" charset="0"/>
              <a:cs typeface="Times New Roman" panose="02020603050405020304" pitchFamily="18" charset="0"/>
            </a:endParaRPr>
          </a:p>
          <a:p>
            <a:pPr>
              <a:buFont typeface="Monotype Sorts"/>
              <a:buNone/>
            </a:pPr>
            <a:r>
              <a:rPr lang="en-US" altLang="en-US" sz="2200" b="1">
                <a:latin typeface="Courier New" panose="02070309020205020404" pitchFamily="49" charset="0"/>
                <a:cs typeface="Times New Roman" panose="02020603050405020304" pitchFamily="18" charset="0"/>
              </a:rPr>
              <a:t>Math.abs(-2.1) returns 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AA36B5F4-FFEC-4AD4-A18B-89CBD8119D1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03C233-D6BE-4EC5-8B83-BACF7CB6B751}" type="slidenum">
              <a:rPr lang="en-US" altLang="en-US" sz="1400"/>
              <a:pPr>
                <a:spcBef>
                  <a:spcPct val="0"/>
                </a:spcBef>
                <a:buClrTx/>
                <a:buSzTx/>
                <a:buFontTx/>
                <a:buNone/>
              </a:pPr>
              <a:t>11</a:t>
            </a:fld>
            <a:endParaRPr lang="en-US" altLang="en-US" sz="1400"/>
          </a:p>
        </p:txBody>
      </p:sp>
      <p:sp>
        <p:nvSpPr>
          <p:cNvPr id="15363" name="Rectangle 2">
            <a:extLst>
              <a:ext uri="{FF2B5EF4-FFF2-40B4-BE49-F238E27FC236}">
                <a16:creationId xmlns:a16="http://schemas.microsoft.com/office/drawing/2014/main" id="{31963D4F-7A13-49AD-BC05-675AC65235B3}"/>
              </a:ext>
            </a:extLst>
          </p:cNvPr>
          <p:cNvSpPr>
            <a:spLocks noGrp="1" noChangeArrowheads="1"/>
          </p:cNvSpPr>
          <p:nvPr>
            <p:ph type="title"/>
          </p:nvPr>
        </p:nvSpPr>
        <p:spPr>
          <a:xfrm>
            <a:off x="685800" y="228600"/>
            <a:ext cx="7772400" cy="685800"/>
          </a:xfrm>
        </p:spPr>
        <p:txBody>
          <a:bodyPr/>
          <a:lstStyle/>
          <a:p>
            <a:r>
              <a:rPr lang="en-US" altLang="en-US">
                <a:cs typeface="Courier New" panose="02070309020205020404" pitchFamily="49" charset="0"/>
              </a:rPr>
              <a:t>The </a:t>
            </a:r>
            <a:r>
              <a:rPr lang="en-US" altLang="en-US" u="sng">
                <a:cs typeface="Courier New" panose="02070309020205020404" pitchFamily="49" charset="0"/>
              </a:rPr>
              <a:t>random</a:t>
            </a:r>
            <a:r>
              <a:rPr lang="en-US" altLang="en-US">
                <a:cs typeface="Courier New" panose="02070309020205020404" pitchFamily="49" charset="0"/>
              </a:rPr>
              <a:t> Method</a:t>
            </a:r>
            <a:endParaRPr lang="en-US" altLang="en-US"/>
          </a:p>
        </p:txBody>
      </p:sp>
      <p:sp>
        <p:nvSpPr>
          <p:cNvPr id="15364" name="Rectangle 3">
            <a:extLst>
              <a:ext uri="{FF2B5EF4-FFF2-40B4-BE49-F238E27FC236}">
                <a16:creationId xmlns:a16="http://schemas.microsoft.com/office/drawing/2014/main" id="{27469E76-5FCC-4CCE-A4D2-2597E70C28F6}"/>
              </a:ext>
            </a:extLst>
          </p:cNvPr>
          <p:cNvSpPr>
            <a:spLocks noGrp="1" noChangeArrowheads="1"/>
          </p:cNvSpPr>
          <p:nvPr>
            <p:ph type="body" idx="1"/>
          </p:nvPr>
        </p:nvSpPr>
        <p:spPr>
          <a:xfrm>
            <a:off x="228600" y="1143000"/>
            <a:ext cx="8686800" cy="838200"/>
          </a:xfrm>
        </p:spPr>
        <p:txBody>
          <a:bodyPr/>
          <a:lstStyle/>
          <a:p>
            <a:pPr marL="0" indent="0">
              <a:spcBef>
                <a:spcPct val="50000"/>
              </a:spcBef>
              <a:buFont typeface="Monotype Sorts"/>
              <a:buNone/>
            </a:pPr>
            <a:r>
              <a:rPr lang="en-US" altLang="en-US" sz="2400">
                <a:cs typeface="Courier New" panose="02070309020205020404" pitchFamily="49" charset="0"/>
              </a:rPr>
              <a:t>Generates a random </a:t>
            </a:r>
            <a:r>
              <a:rPr lang="en-US" altLang="en-US" sz="2400" u="sng">
                <a:cs typeface="Courier New" panose="02070309020205020404" pitchFamily="49" charset="0"/>
              </a:rPr>
              <a:t>double</a:t>
            </a:r>
            <a:r>
              <a:rPr lang="en-US" altLang="en-US" sz="2400">
                <a:cs typeface="Courier New" panose="02070309020205020404" pitchFamily="49" charset="0"/>
              </a:rPr>
              <a:t> value greater than or equal to 0.0 and less than 1.0 (</a:t>
            </a:r>
            <a:r>
              <a:rPr lang="en-US" altLang="en-US" sz="2400" u="sng">
                <a:cs typeface="Courier New" panose="02070309020205020404" pitchFamily="49" charset="0"/>
              </a:rPr>
              <a:t>0 &lt;= Math.random() &lt; 1.0</a:t>
            </a:r>
            <a:r>
              <a:rPr lang="en-US" altLang="en-US" sz="2400">
                <a:cs typeface="Courier New" panose="02070309020205020404" pitchFamily="49" charset="0"/>
              </a:rPr>
              <a:t>).</a:t>
            </a:r>
            <a:r>
              <a:rPr lang="en-US" altLang="en-US" sz="2400"/>
              <a:t> </a:t>
            </a:r>
          </a:p>
        </p:txBody>
      </p:sp>
      <p:sp>
        <p:nvSpPr>
          <p:cNvPr id="15365" name="Rectangle 5">
            <a:extLst>
              <a:ext uri="{FF2B5EF4-FFF2-40B4-BE49-F238E27FC236}">
                <a16:creationId xmlns:a16="http://schemas.microsoft.com/office/drawing/2014/main" id="{368E96C0-7E33-44AD-B707-7B3048A723A8}"/>
              </a:ext>
            </a:extLst>
          </p:cNvPr>
          <p:cNvSpPr>
            <a:spLocks noChangeArrowheads="1"/>
          </p:cNvSpPr>
          <p:nvPr/>
        </p:nvSpPr>
        <p:spPr bwMode="auto">
          <a:xfrm>
            <a:off x="228600" y="2286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a:buNone/>
            </a:pPr>
            <a:r>
              <a:rPr lang="en-US" altLang="en-US" sz="1600">
                <a:cs typeface="Courier New" panose="02070309020205020404" pitchFamily="49" charset="0"/>
              </a:rPr>
              <a:t>Examples:</a:t>
            </a:r>
            <a:endParaRPr lang="en-US" altLang="en-US" sz="1600"/>
          </a:p>
        </p:txBody>
      </p:sp>
      <p:sp>
        <p:nvSpPr>
          <p:cNvPr id="15366" name="Rectangle 7">
            <a:extLst>
              <a:ext uri="{FF2B5EF4-FFF2-40B4-BE49-F238E27FC236}">
                <a16:creationId xmlns:a16="http://schemas.microsoft.com/office/drawing/2014/main" id="{7A4D7B5A-98D2-4C25-A027-764715A2241E}"/>
              </a:ext>
            </a:extLst>
          </p:cNvPr>
          <p:cNvSpPr>
            <a:spLocks noChangeArrowheads="1"/>
          </p:cNvSpPr>
          <p:nvPr/>
        </p:nvSpPr>
        <p:spPr bwMode="auto">
          <a:xfrm>
            <a:off x="189547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5367" name="Object 6">
            <a:extLst>
              <a:ext uri="{FF2B5EF4-FFF2-40B4-BE49-F238E27FC236}">
                <a16:creationId xmlns:a16="http://schemas.microsoft.com/office/drawing/2014/main" id="{DFB79A3D-C8AF-4BCE-AF54-E4EEFDD7CE0C}"/>
              </a:ext>
            </a:extLst>
          </p:cNvPr>
          <p:cNvGraphicFramePr>
            <a:graphicFrameLocks noChangeAspect="1"/>
          </p:cNvGraphicFramePr>
          <p:nvPr/>
        </p:nvGraphicFramePr>
        <p:xfrm>
          <a:off x="533400" y="2895600"/>
          <a:ext cx="8001000" cy="1438275"/>
        </p:xfrm>
        <a:graphic>
          <a:graphicData uri="http://schemas.openxmlformats.org/presentationml/2006/ole">
            <mc:AlternateContent xmlns:mc="http://schemas.openxmlformats.org/markup-compatibility/2006">
              <mc:Choice xmlns:v="urn:schemas-microsoft-com:vml" Requires="v">
                <p:oleObj spid="_x0000_s1028" r:id="rId3" imgW="5353812" imgH="958596" progId="Word.Picture.8">
                  <p:embed/>
                </p:oleObj>
              </mc:Choice>
              <mc:Fallback>
                <p:oleObj r:id="rId3" imgW="5353812" imgH="95859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95600"/>
                        <a:ext cx="8001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Rectangle 8">
            <a:extLst>
              <a:ext uri="{FF2B5EF4-FFF2-40B4-BE49-F238E27FC236}">
                <a16:creationId xmlns:a16="http://schemas.microsoft.com/office/drawing/2014/main" id="{7750768A-E391-458F-BEF5-9872E6015107}"/>
              </a:ext>
            </a:extLst>
          </p:cNvPr>
          <p:cNvSpPr>
            <a:spLocks noChangeArrowheads="1"/>
          </p:cNvSpPr>
          <p:nvPr/>
        </p:nvSpPr>
        <p:spPr bwMode="auto">
          <a:xfrm>
            <a:off x="228600" y="4572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a:buNone/>
            </a:pPr>
            <a:r>
              <a:rPr lang="en-US" altLang="en-US" sz="1600">
                <a:cs typeface="Courier New" panose="02070309020205020404" pitchFamily="49" charset="0"/>
              </a:rPr>
              <a:t>In general,</a:t>
            </a:r>
            <a:endParaRPr lang="en-US" altLang="en-US" sz="1600"/>
          </a:p>
        </p:txBody>
      </p:sp>
      <p:sp>
        <p:nvSpPr>
          <p:cNvPr id="15369" name="Rectangle 10">
            <a:extLst>
              <a:ext uri="{FF2B5EF4-FFF2-40B4-BE49-F238E27FC236}">
                <a16:creationId xmlns:a16="http://schemas.microsoft.com/office/drawing/2014/main" id="{043C505B-D2A1-4459-A288-4D4575A3FCEC}"/>
              </a:ext>
            </a:extLst>
          </p:cNvPr>
          <p:cNvSpPr>
            <a:spLocks noChangeArrowheads="1"/>
          </p:cNvSpPr>
          <p:nvPr/>
        </p:nvSpPr>
        <p:spPr bwMode="auto">
          <a:xfrm>
            <a:off x="1895475"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5370" name="Object 9">
            <a:extLst>
              <a:ext uri="{FF2B5EF4-FFF2-40B4-BE49-F238E27FC236}">
                <a16:creationId xmlns:a16="http://schemas.microsoft.com/office/drawing/2014/main" id="{F9FFBD30-B3A0-488B-9F47-38271D9527DB}"/>
              </a:ext>
            </a:extLst>
          </p:cNvPr>
          <p:cNvGraphicFramePr>
            <a:graphicFrameLocks noChangeAspect="1"/>
          </p:cNvGraphicFramePr>
          <p:nvPr/>
        </p:nvGraphicFramePr>
        <p:xfrm>
          <a:off x="457200" y="5181600"/>
          <a:ext cx="8534400" cy="638175"/>
        </p:xfrm>
        <a:graphic>
          <a:graphicData uri="http://schemas.openxmlformats.org/presentationml/2006/ole">
            <mc:AlternateContent xmlns:mc="http://schemas.openxmlformats.org/markup-compatibility/2006">
              <mc:Choice xmlns:v="urn:schemas-microsoft-com:vml" Requires="v">
                <p:oleObj spid="_x0000_s1029" r:id="rId5" imgW="5353812" imgH="399288" progId="Word.Picture.8">
                  <p:embed/>
                </p:oleObj>
              </mc:Choice>
              <mc:Fallback>
                <p:oleObj r:id="rId5" imgW="5353812" imgH="399288"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5181600"/>
                        <a:ext cx="8534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2AA246D1-6218-468A-9556-5D2EE6FA0AA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D72E01-46B2-4F01-98E2-C9EC6B679FB0}" type="slidenum">
              <a:rPr lang="en-US" altLang="en-US" sz="1400"/>
              <a:pPr>
                <a:spcBef>
                  <a:spcPct val="0"/>
                </a:spcBef>
                <a:buClrTx/>
                <a:buSzTx/>
                <a:buFontTx/>
                <a:buNone/>
              </a:pPr>
              <a:t>12</a:t>
            </a:fld>
            <a:endParaRPr lang="en-US" altLang="en-US" sz="1400"/>
          </a:p>
        </p:txBody>
      </p:sp>
      <p:sp>
        <p:nvSpPr>
          <p:cNvPr id="16387" name="Rectangle 2">
            <a:extLst>
              <a:ext uri="{FF2B5EF4-FFF2-40B4-BE49-F238E27FC236}">
                <a16:creationId xmlns:a16="http://schemas.microsoft.com/office/drawing/2014/main" id="{8E88E32D-1934-4B27-AA9D-96EBA56087DB}"/>
              </a:ext>
            </a:extLst>
          </p:cNvPr>
          <p:cNvSpPr>
            <a:spLocks noGrp="1" noChangeArrowheads="1"/>
          </p:cNvSpPr>
          <p:nvPr>
            <p:ph type="title"/>
          </p:nvPr>
        </p:nvSpPr>
        <p:spPr>
          <a:xfrm>
            <a:off x="685800" y="0"/>
            <a:ext cx="7772400" cy="1428750"/>
          </a:xfrm>
        </p:spPr>
        <p:txBody>
          <a:bodyPr/>
          <a:lstStyle/>
          <a:p>
            <a:r>
              <a:rPr lang="en-US" altLang="en-US"/>
              <a:t>Case Study: Computing Angles of a Triangle </a:t>
            </a:r>
          </a:p>
        </p:txBody>
      </p:sp>
      <p:sp>
        <p:nvSpPr>
          <p:cNvPr id="16388" name="Rectangle 3">
            <a:extLst>
              <a:ext uri="{FF2B5EF4-FFF2-40B4-BE49-F238E27FC236}">
                <a16:creationId xmlns:a16="http://schemas.microsoft.com/office/drawing/2014/main" id="{78814E1C-56C9-445A-9342-9AAD80C231D4}"/>
              </a:ext>
            </a:extLst>
          </p:cNvPr>
          <p:cNvSpPr>
            <a:spLocks noChangeArrowheads="1"/>
          </p:cNvSpPr>
          <p:nvPr/>
        </p:nvSpPr>
        <p:spPr bwMode="auto">
          <a:xfrm>
            <a:off x="0" y="2622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6389" name="Rectangle 4">
            <a:extLst>
              <a:ext uri="{FF2B5EF4-FFF2-40B4-BE49-F238E27FC236}">
                <a16:creationId xmlns:a16="http://schemas.microsoft.com/office/drawing/2014/main" id="{2EEF54E4-4FB2-49D6-A3EC-A13B83A92382}"/>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6390" name="Rectangle 5">
            <a:extLst>
              <a:ext uri="{FF2B5EF4-FFF2-40B4-BE49-F238E27FC236}">
                <a16:creationId xmlns:a16="http://schemas.microsoft.com/office/drawing/2014/main" id="{D34A8B95-9F26-49ED-A4E9-115931F4F897}"/>
              </a:ext>
            </a:extLst>
          </p:cNvPr>
          <p:cNvSpPr>
            <a:spLocks noChangeArrowheads="1"/>
          </p:cNvSpPr>
          <p:nvPr/>
        </p:nvSpPr>
        <p:spPr bwMode="auto">
          <a:xfrm>
            <a:off x="0" y="2833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6391" name="Rectangle 6">
            <a:extLst>
              <a:ext uri="{FF2B5EF4-FFF2-40B4-BE49-F238E27FC236}">
                <a16:creationId xmlns:a16="http://schemas.microsoft.com/office/drawing/2014/main" id="{51C6E790-C405-4B2D-9DE9-B4D216FCD0CF}"/>
              </a:ext>
            </a:extLst>
          </p:cNvPr>
          <p:cNvSpPr>
            <a:spLocks noGrp="1" noChangeArrowheads="1"/>
          </p:cNvSpPr>
          <p:nvPr>
            <p:ph type="body" idx="1"/>
          </p:nvPr>
        </p:nvSpPr>
        <p:spPr>
          <a:xfrm>
            <a:off x="304800" y="3659188"/>
            <a:ext cx="8610600" cy="1498600"/>
          </a:xfrm>
        </p:spPr>
        <p:txBody>
          <a:bodyPr/>
          <a:lstStyle/>
          <a:p>
            <a:pPr marL="0" indent="0">
              <a:lnSpc>
                <a:spcPct val="90000"/>
              </a:lnSpc>
              <a:buFont typeface="Monotype Sorts"/>
              <a:buNone/>
            </a:pPr>
            <a:r>
              <a:rPr lang="en-US" altLang="en-US"/>
              <a:t>Write a program that prompts the user to enter the x- and y-coordinates of the three corner points in a triangle and then displays the triangle’s angles. </a:t>
            </a:r>
          </a:p>
        </p:txBody>
      </p:sp>
      <p:sp>
        <p:nvSpPr>
          <p:cNvPr id="16392" name="Rectangle 8">
            <a:extLst>
              <a:ext uri="{FF2B5EF4-FFF2-40B4-BE49-F238E27FC236}">
                <a16:creationId xmlns:a16="http://schemas.microsoft.com/office/drawing/2014/main" id="{7D3708B7-FB89-4E79-92E4-25E932A72688}"/>
              </a:ext>
            </a:extLst>
          </p:cNvPr>
          <p:cNvSpPr>
            <a:spLocks noChangeArrowheads="1"/>
          </p:cNvSpPr>
          <p:nvPr/>
        </p:nvSpPr>
        <p:spPr bwMode="auto">
          <a:xfrm>
            <a:off x="0"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6393" name="Object 7">
            <a:extLst>
              <a:ext uri="{FF2B5EF4-FFF2-40B4-BE49-F238E27FC236}">
                <a16:creationId xmlns:a16="http://schemas.microsoft.com/office/drawing/2014/main" id="{0C8744D4-DE15-4E59-A88F-C54E39F1E2F1}"/>
              </a:ext>
            </a:extLst>
          </p:cNvPr>
          <p:cNvGraphicFramePr>
            <a:graphicFrameLocks noChangeAspect="1"/>
          </p:cNvGraphicFramePr>
          <p:nvPr/>
        </p:nvGraphicFramePr>
        <p:xfrm>
          <a:off x="309563" y="1508125"/>
          <a:ext cx="8410575" cy="1908175"/>
        </p:xfrm>
        <a:graphic>
          <a:graphicData uri="http://schemas.openxmlformats.org/presentationml/2006/ole">
            <mc:AlternateContent xmlns:mc="http://schemas.openxmlformats.org/markup-compatibility/2006">
              <mc:Choice xmlns:v="urn:schemas-microsoft-com:vml" Requires="v">
                <p:oleObj spid="_x0000_s2051" name="Picture" r:id="rId4" imgW="5093625" imgH="1155318" progId="Word.Picture.8">
                  <p:embed/>
                </p:oleObj>
              </mc:Choice>
              <mc:Fallback>
                <p:oleObj name="Picture" r:id="rId4" imgW="5093625" imgH="1155318"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1508125"/>
                        <a:ext cx="841057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4" name="Rectangle 11">
            <a:extLst>
              <a:ext uri="{FF2B5EF4-FFF2-40B4-BE49-F238E27FC236}">
                <a16:creationId xmlns:a16="http://schemas.microsoft.com/office/drawing/2014/main" id="{2B4CDB39-FCC1-40C9-903C-8D9296F07936}"/>
              </a:ext>
            </a:extLst>
          </p:cNvPr>
          <p:cNvSpPr>
            <a:spLocks noChangeArrowheads="1"/>
          </p:cNvSpPr>
          <p:nvPr/>
        </p:nvSpPr>
        <p:spPr bwMode="auto">
          <a:xfrm>
            <a:off x="269875" y="5130800"/>
            <a:ext cx="6797675" cy="563563"/>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5888" indent="-115888">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t>IMPORTANT NOTE: If you cannot run the buttons, see </a:t>
            </a:r>
            <a:r>
              <a:rPr lang="en-US" altLang="en-US" sz="2000">
                <a:hlinkClick r:id="rId6"/>
              </a:rPr>
              <a:t>https://liveexample.pearsoncmg.com/slide/javaslidenote.doc</a:t>
            </a:r>
            <a:r>
              <a:rPr lang="en-US" altLang="en-US" sz="2000"/>
              <a:t>.</a:t>
            </a:r>
          </a:p>
        </p:txBody>
      </p:sp>
      <p:sp>
        <p:nvSpPr>
          <p:cNvPr id="16395" name="Rectangle 8">
            <a:hlinkClick r:id="rId7"/>
            <a:extLst>
              <a:ext uri="{FF2B5EF4-FFF2-40B4-BE49-F238E27FC236}">
                <a16:creationId xmlns:a16="http://schemas.microsoft.com/office/drawing/2014/main" id="{7E966874-52F2-4505-BEE5-D1DAB7C13BEC}"/>
              </a:ext>
            </a:extLst>
          </p:cNvPr>
          <p:cNvSpPr>
            <a:spLocks noChangeArrowheads="1"/>
          </p:cNvSpPr>
          <p:nvPr/>
        </p:nvSpPr>
        <p:spPr bwMode="auto">
          <a:xfrm>
            <a:off x="5033963" y="5848350"/>
            <a:ext cx="2619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ComputeAngles</a:t>
            </a:r>
          </a:p>
        </p:txBody>
      </p:sp>
      <p:sp>
        <p:nvSpPr>
          <p:cNvPr id="16396" name="AutoShape 10">
            <a:hlinkClick r:id="rId8" action="ppaction://program" highlightClick="1"/>
            <a:extLst>
              <a:ext uri="{FF2B5EF4-FFF2-40B4-BE49-F238E27FC236}">
                <a16:creationId xmlns:a16="http://schemas.microsoft.com/office/drawing/2014/main" id="{55DE8DB9-AD7B-4E52-A525-F7B45A37EA79}"/>
              </a:ext>
            </a:extLst>
          </p:cNvPr>
          <p:cNvSpPr>
            <a:spLocks noChangeArrowheads="1"/>
          </p:cNvSpPr>
          <p:nvPr/>
        </p:nvSpPr>
        <p:spPr bwMode="auto">
          <a:xfrm>
            <a:off x="7797800" y="5848350"/>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78615" y="1657349"/>
            <a:ext cx="8948365" cy="4741863"/>
          </a:xfrm>
        </p:spPr>
        <p:txBody>
          <a:bodyPr>
            <a:noAutofit/>
          </a:bodyPr>
          <a:lstStyle/>
          <a:p>
            <a:pPr>
              <a:lnSpc>
                <a:spcPct val="130000"/>
              </a:lnSpc>
            </a:pPr>
            <a:r>
              <a:rPr lang="en-US" sz="1800" dirty="0">
                <a:latin typeface="Calibri" panose="020F0502020204030204" pitchFamily="34" charset="0"/>
                <a:cs typeface="Calibri" panose="020F0502020204030204" pitchFamily="34" charset="0"/>
              </a:rPr>
              <a:t>Evaluate the following method calls:</a:t>
            </a:r>
            <a:endParaRPr lang="tr-TR" sz="1800" dirty="0">
              <a:latin typeface="Calibri" panose="020F0502020204030204" pitchFamily="34" charset="0"/>
              <a:cs typeface="Calibri" panose="020F0502020204030204" pitchFamily="34" charset="0"/>
            </a:endParaRPr>
          </a:p>
          <a:p>
            <a:pPr>
              <a:lnSpc>
                <a:spcPct val="130000"/>
              </a:lnSpc>
            </a:pPr>
            <a:r>
              <a:rPr lang="tr-TR" sz="1400" b="1" dirty="0">
                <a:latin typeface="Consolas" panose="020B0609020204030204" pitchFamily="49" charset="0"/>
                <a:cs typeface="Calibri" panose="020F0502020204030204" pitchFamily="34" charset="0"/>
              </a:rPr>
              <a:t>(a) </a:t>
            </a:r>
            <a:r>
              <a:rPr lang="tr-TR" sz="1400" b="1" dirty="0" err="1">
                <a:latin typeface="Consolas" panose="020B0609020204030204" pitchFamily="49" charset="0"/>
                <a:cs typeface="Calibri" panose="020F0502020204030204" pitchFamily="34" charset="0"/>
              </a:rPr>
              <a:t>Math.sqrt</a:t>
            </a:r>
            <a:r>
              <a:rPr lang="tr-TR" sz="1400" b="1" dirty="0">
                <a:latin typeface="Consolas" panose="020B0609020204030204" pitchFamily="49" charset="0"/>
                <a:cs typeface="Calibri" panose="020F0502020204030204" pitchFamily="34" charset="0"/>
              </a:rPr>
              <a:t>(4)                 (b) </a:t>
            </a:r>
            <a:r>
              <a:rPr lang="tr-TR" sz="1400" b="1" dirty="0" err="1">
                <a:latin typeface="Consolas" panose="020B0609020204030204" pitchFamily="49" charset="0"/>
                <a:cs typeface="Calibri" panose="020F0502020204030204" pitchFamily="34" charset="0"/>
              </a:rPr>
              <a:t>Math.sin</a:t>
            </a:r>
            <a:r>
              <a:rPr lang="tr-TR" sz="1400" b="1" dirty="0">
                <a:latin typeface="Consolas" panose="020B0609020204030204" pitchFamily="49" charset="0"/>
                <a:cs typeface="Calibri" panose="020F0502020204030204" pitchFamily="34" charset="0"/>
              </a:rPr>
              <a:t>(2 * </a:t>
            </a:r>
            <a:r>
              <a:rPr lang="tr-TR" sz="1400" b="1" dirty="0" err="1">
                <a:latin typeface="Consolas" panose="020B0609020204030204" pitchFamily="49" charset="0"/>
                <a:cs typeface="Calibri" panose="020F0502020204030204" pitchFamily="34" charset="0"/>
              </a:rPr>
              <a:t>Math.PI</a:t>
            </a:r>
            <a:r>
              <a:rPr lang="tr-TR" sz="1400" b="1" dirty="0">
                <a:latin typeface="Consolas" panose="020B0609020204030204" pitchFamily="49" charset="0"/>
                <a:cs typeface="Calibri" panose="020F0502020204030204" pitchFamily="34" charset="0"/>
              </a:rPr>
              <a:t>)  (c) </a:t>
            </a:r>
            <a:r>
              <a:rPr lang="tr-TR" sz="1400" b="1" dirty="0" err="1">
                <a:latin typeface="Consolas" panose="020B0609020204030204" pitchFamily="49" charset="0"/>
                <a:cs typeface="Calibri" panose="020F0502020204030204" pitchFamily="34" charset="0"/>
              </a:rPr>
              <a:t>Math.cos</a:t>
            </a:r>
            <a:r>
              <a:rPr lang="tr-TR" sz="1400" b="1" dirty="0">
                <a:latin typeface="Consolas" panose="020B0609020204030204" pitchFamily="49" charset="0"/>
                <a:cs typeface="Calibri" panose="020F0502020204030204" pitchFamily="34" charset="0"/>
              </a:rPr>
              <a:t>(2 * </a:t>
            </a:r>
            <a:r>
              <a:rPr lang="tr-TR" sz="1400" b="1" dirty="0" err="1">
                <a:latin typeface="Consolas" panose="020B0609020204030204" pitchFamily="49" charset="0"/>
                <a:cs typeface="Calibri" panose="020F0502020204030204" pitchFamily="34" charset="0"/>
              </a:rPr>
              <a:t>Math.PI</a:t>
            </a:r>
            <a:r>
              <a:rPr lang="tr-TR" sz="1400" b="1" dirty="0">
                <a:latin typeface="Consolas" panose="020B0609020204030204" pitchFamily="49" charset="0"/>
                <a:cs typeface="Calibri" panose="020F0502020204030204" pitchFamily="34" charset="0"/>
              </a:rPr>
              <a:t>)</a:t>
            </a:r>
          </a:p>
          <a:p>
            <a:pPr>
              <a:lnSpc>
                <a:spcPct val="130000"/>
              </a:lnSpc>
            </a:pPr>
            <a:r>
              <a:rPr lang="tr-TR" sz="1400" b="1" dirty="0">
                <a:latin typeface="Consolas" panose="020B0609020204030204" pitchFamily="49" charset="0"/>
                <a:cs typeface="Calibri" panose="020F0502020204030204" pitchFamily="34" charset="0"/>
              </a:rPr>
              <a:t>(d) </a:t>
            </a:r>
            <a:r>
              <a:rPr lang="tr-TR" sz="1400" b="1" dirty="0" err="1">
                <a:latin typeface="Consolas" panose="020B0609020204030204" pitchFamily="49" charset="0"/>
                <a:cs typeface="Calibri" panose="020F0502020204030204" pitchFamily="34" charset="0"/>
              </a:rPr>
              <a:t>Math.pow</a:t>
            </a:r>
            <a:r>
              <a:rPr lang="tr-TR" sz="1400" b="1" dirty="0">
                <a:latin typeface="Consolas" panose="020B0609020204030204" pitchFamily="49" charset="0"/>
                <a:cs typeface="Calibri" panose="020F0502020204030204" pitchFamily="34" charset="0"/>
              </a:rPr>
              <a:t>(2, 2)               (e) Math.log(</a:t>
            </a:r>
            <a:r>
              <a:rPr lang="tr-TR" sz="1400" b="1" dirty="0" err="1">
                <a:latin typeface="Consolas" panose="020B0609020204030204" pitchFamily="49" charset="0"/>
                <a:cs typeface="Calibri" panose="020F0502020204030204" pitchFamily="34" charset="0"/>
              </a:rPr>
              <a:t>Math.E</a:t>
            </a:r>
            <a:r>
              <a:rPr lang="tr-TR" sz="1400" b="1" dirty="0">
                <a:latin typeface="Consolas" panose="020B0609020204030204" pitchFamily="49" charset="0"/>
                <a:cs typeface="Calibri" panose="020F0502020204030204" pitchFamily="34" charset="0"/>
              </a:rPr>
              <a:t>)       (f) </a:t>
            </a:r>
            <a:r>
              <a:rPr lang="tr-TR" sz="1400" b="1" dirty="0" err="1">
                <a:latin typeface="Consolas" panose="020B0609020204030204" pitchFamily="49" charset="0"/>
                <a:cs typeface="Calibri" panose="020F0502020204030204" pitchFamily="34" charset="0"/>
              </a:rPr>
              <a:t>Math.exp</a:t>
            </a:r>
            <a:r>
              <a:rPr lang="tr-TR" sz="1400" b="1" dirty="0">
                <a:latin typeface="Consolas" panose="020B0609020204030204" pitchFamily="49" charset="0"/>
                <a:cs typeface="Calibri" panose="020F0502020204030204" pitchFamily="34" charset="0"/>
              </a:rPr>
              <a:t>(1)</a:t>
            </a:r>
          </a:p>
          <a:p>
            <a:pPr>
              <a:lnSpc>
                <a:spcPct val="130000"/>
              </a:lnSpc>
            </a:pPr>
            <a:r>
              <a:rPr lang="tr-TR" sz="1400" b="1" dirty="0">
                <a:latin typeface="Consolas" panose="020B0609020204030204" pitchFamily="49" charset="0"/>
                <a:cs typeface="Calibri" panose="020F0502020204030204" pitchFamily="34" charset="0"/>
              </a:rPr>
              <a:t>(g) </a:t>
            </a:r>
            <a:r>
              <a:rPr lang="tr-TR" sz="1400" b="1" dirty="0" err="1">
                <a:latin typeface="Consolas" panose="020B0609020204030204" pitchFamily="49" charset="0"/>
                <a:cs typeface="Calibri" panose="020F0502020204030204" pitchFamily="34" charset="0"/>
              </a:rPr>
              <a:t>Math.max</a:t>
            </a:r>
            <a:r>
              <a:rPr lang="tr-TR" sz="1400" b="1" dirty="0">
                <a:latin typeface="Consolas" panose="020B0609020204030204" pitchFamily="49" charset="0"/>
                <a:cs typeface="Calibri" panose="020F0502020204030204" pitchFamily="34" charset="0"/>
              </a:rPr>
              <a:t>(2, </a:t>
            </a:r>
            <a:r>
              <a:rPr lang="tr-TR" sz="1400" b="1" dirty="0" err="1">
                <a:latin typeface="Consolas" panose="020B0609020204030204" pitchFamily="49" charset="0"/>
                <a:cs typeface="Calibri" panose="020F0502020204030204" pitchFamily="34" charset="0"/>
              </a:rPr>
              <a:t>Math.min</a:t>
            </a:r>
            <a:r>
              <a:rPr lang="tr-TR" sz="1400" b="1" dirty="0">
                <a:latin typeface="Consolas" panose="020B0609020204030204" pitchFamily="49" charset="0"/>
                <a:cs typeface="Calibri" panose="020F0502020204030204" pitchFamily="34" charset="0"/>
              </a:rPr>
              <a:t>(3, 4))  (h) </a:t>
            </a:r>
            <a:r>
              <a:rPr lang="tr-TR" sz="1400" b="1" dirty="0" err="1">
                <a:latin typeface="Consolas" panose="020B0609020204030204" pitchFamily="49" charset="0"/>
                <a:cs typeface="Calibri" panose="020F0502020204030204" pitchFamily="34" charset="0"/>
              </a:rPr>
              <a:t>Math.rint</a:t>
            </a:r>
            <a:r>
              <a:rPr lang="tr-TR" sz="1400" b="1" dirty="0">
                <a:latin typeface="Consolas" panose="020B0609020204030204" pitchFamily="49" charset="0"/>
                <a:cs typeface="Calibri" panose="020F0502020204030204" pitchFamily="34" charset="0"/>
              </a:rPr>
              <a:t>(-2.5)        (i) </a:t>
            </a:r>
            <a:r>
              <a:rPr lang="tr-TR" sz="1400" b="1" dirty="0" err="1">
                <a:latin typeface="Consolas" panose="020B0609020204030204" pitchFamily="49" charset="0"/>
                <a:cs typeface="Calibri" panose="020F0502020204030204" pitchFamily="34" charset="0"/>
              </a:rPr>
              <a:t>Math.ceil</a:t>
            </a:r>
            <a:r>
              <a:rPr lang="tr-TR" sz="1400" b="1" dirty="0">
                <a:latin typeface="Consolas" panose="020B0609020204030204" pitchFamily="49" charset="0"/>
                <a:cs typeface="Calibri" panose="020F0502020204030204" pitchFamily="34" charset="0"/>
              </a:rPr>
              <a:t>(-2.5)</a:t>
            </a:r>
          </a:p>
          <a:p>
            <a:pPr>
              <a:lnSpc>
                <a:spcPct val="130000"/>
              </a:lnSpc>
            </a:pPr>
            <a:r>
              <a:rPr lang="tr-TR" sz="1400" b="1" dirty="0">
                <a:latin typeface="Consolas" panose="020B0609020204030204" pitchFamily="49" charset="0"/>
                <a:cs typeface="Calibri" panose="020F0502020204030204" pitchFamily="34" charset="0"/>
              </a:rPr>
              <a:t>(j) </a:t>
            </a:r>
            <a:r>
              <a:rPr lang="tr-TR" sz="1400" b="1" dirty="0" err="1">
                <a:latin typeface="Consolas" panose="020B0609020204030204" pitchFamily="49" charset="0"/>
                <a:cs typeface="Calibri" panose="020F0502020204030204" pitchFamily="34" charset="0"/>
              </a:rPr>
              <a:t>Math.floor</a:t>
            </a:r>
            <a:r>
              <a:rPr lang="tr-TR" sz="1400" b="1" dirty="0">
                <a:latin typeface="Consolas" panose="020B0609020204030204" pitchFamily="49" charset="0"/>
                <a:cs typeface="Calibri" panose="020F0502020204030204" pitchFamily="34" charset="0"/>
              </a:rPr>
              <a:t>(-2.5)             (k) </a:t>
            </a:r>
            <a:r>
              <a:rPr lang="tr-TR" sz="1400" b="1" dirty="0" err="1">
                <a:latin typeface="Consolas" panose="020B0609020204030204" pitchFamily="49" charset="0"/>
                <a:cs typeface="Calibri" panose="020F0502020204030204" pitchFamily="34" charset="0"/>
              </a:rPr>
              <a:t>Math.round</a:t>
            </a:r>
            <a:r>
              <a:rPr lang="tr-TR" sz="1400" b="1" dirty="0">
                <a:latin typeface="Consolas" panose="020B0609020204030204" pitchFamily="49" charset="0"/>
                <a:cs typeface="Calibri" panose="020F0502020204030204" pitchFamily="34" charset="0"/>
              </a:rPr>
              <a:t>(-2.5f)      (l) </a:t>
            </a:r>
            <a:r>
              <a:rPr lang="tr-TR" sz="1400" b="1" dirty="0" err="1">
                <a:latin typeface="Consolas" panose="020B0609020204030204" pitchFamily="49" charset="0"/>
                <a:cs typeface="Calibri" panose="020F0502020204030204" pitchFamily="34" charset="0"/>
              </a:rPr>
              <a:t>Math.round</a:t>
            </a:r>
            <a:r>
              <a:rPr lang="tr-TR" sz="1400" b="1" dirty="0">
                <a:latin typeface="Consolas" panose="020B0609020204030204" pitchFamily="49" charset="0"/>
                <a:cs typeface="Calibri" panose="020F0502020204030204" pitchFamily="34" charset="0"/>
              </a:rPr>
              <a:t>(-2.5)</a:t>
            </a:r>
          </a:p>
          <a:p>
            <a:pPr>
              <a:lnSpc>
                <a:spcPct val="130000"/>
              </a:lnSpc>
            </a:pPr>
            <a:r>
              <a:rPr lang="tr-TR" sz="1400" b="1" dirty="0">
                <a:latin typeface="Consolas" panose="020B0609020204030204" pitchFamily="49" charset="0"/>
                <a:cs typeface="Calibri" panose="020F0502020204030204" pitchFamily="34" charset="0"/>
              </a:rPr>
              <a:t>(m) </a:t>
            </a:r>
            <a:r>
              <a:rPr lang="tr-TR" sz="1400" b="1" dirty="0" err="1">
                <a:latin typeface="Consolas" panose="020B0609020204030204" pitchFamily="49" charset="0"/>
                <a:cs typeface="Calibri" panose="020F0502020204030204" pitchFamily="34" charset="0"/>
              </a:rPr>
              <a:t>Math.rint</a:t>
            </a:r>
            <a:r>
              <a:rPr lang="tr-TR" sz="1400" b="1" dirty="0">
                <a:latin typeface="Consolas" panose="020B0609020204030204" pitchFamily="49" charset="0"/>
                <a:cs typeface="Calibri" panose="020F0502020204030204" pitchFamily="34" charset="0"/>
              </a:rPr>
              <a:t>(2.5)               (n) </a:t>
            </a:r>
            <a:r>
              <a:rPr lang="tr-TR" sz="1400" b="1" dirty="0" err="1">
                <a:latin typeface="Consolas" panose="020B0609020204030204" pitchFamily="49" charset="0"/>
                <a:cs typeface="Calibri" panose="020F0502020204030204" pitchFamily="34" charset="0"/>
              </a:rPr>
              <a:t>Math.ceil</a:t>
            </a:r>
            <a:r>
              <a:rPr lang="tr-TR" sz="1400" b="1" dirty="0">
                <a:latin typeface="Consolas" panose="020B0609020204030204" pitchFamily="49" charset="0"/>
                <a:cs typeface="Calibri" panose="020F0502020204030204" pitchFamily="34" charset="0"/>
              </a:rPr>
              <a:t>(2.5)         (o) </a:t>
            </a:r>
            <a:r>
              <a:rPr lang="tr-TR" sz="1400" b="1" dirty="0" err="1">
                <a:latin typeface="Consolas" panose="020B0609020204030204" pitchFamily="49" charset="0"/>
                <a:cs typeface="Calibri" panose="020F0502020204030204" pitchFamily="34" charset="0"/>
              </a:rPr>
              <a:t>Math.floor</a:t>
            </a:r>
            <a:r>
              <a:rPr lang="tr-TR" sz="1400" b="1" dirty="0">
                <a:latin typeface="Consolas" panose="020B0609020204030204" pitchFamily="49" charset="0"/>
                <a:cs typeface="Calibri" panose="020F0502020204030204" pitchFamily="34" charset="0"/>
              </a:rPr>
              <a:t>(2.5)</a:t>
            </a:r>
          </a:p>
          <a:p>
            <a:pPr>
              <a:lnSpc>
                <a:spcPct val="130000"/>
              </a:lnSpc>
            </a:pPr>
            <a:r>
              <a:rPr lang="tr-TR" sz="1400" b="1" dirty="0">
                <a:latin typeface="Consolas" panose="020B0609020204030204" pitchFamily="49" charset="0"/>
                <a:cs typeface="Calibri" panose="020F0502020204030204" pitchFamily="34" charset="0"/>
              </a:rPr>
              <a:t>(p) </a:t>
            </a:r>
            <a:r>
              <a:rPr lang="tr-TR" sz="1400" b="1" dirty="0" err="1">
                <a:latin typeface="Consolas" panose="020B0609020204030204" pitchFamily="49" charset="0"/>
                <a:cs typeface="Calibri" panose="020F0502020204030204" pitchFamily="34" charset="0"/>
              </a:rPr>
              <a:t>Math.round</a:t>
            </a:r>
            <a:r>
              <a:rPr lang="tr-TR" sz="1400" b="1" dirty="0">
                <a:latin typeface="Consolas" panose="020B0609020204030204" pitchFamily="49" charset="0"/>
                <a:cs typeface="Calibri" panose="020F0502020204030204" pitchFamily="34" charset="0"/>
              </a:rPr>
              <a:t>(</a:t>
            </a:r>
            <a:r>
              <a:rPr lang="tr-TR" sz="1400" b="1" dirty="0" err="1">
                <a:latin typeface="Consolas" panose="020B0609020204030204" pitchFamily="49" charset="0"/>
                <a:cs typeface="Calibri" panose="020F0502020204030204" pitchFamily="34" charset="0"/>
              </a:rPr>
              <a:t>Math.abs</a:t>
            </a:r>
            <a:r>
              <a:rPr lang="tr-TR" sz="1400" b="1" dirty="0">
                <a:latin typeface="Consolas" panose="020B0609020204030204" pitchFamily="49" charset="0"/>
                <a:cs typeface="Calibri" panose="020F0502020204030204" pitchFamily="34" charset="0"/>
              </a:rPr>
              <a:t>(-2.5))   (q) </a:t>
            </a:r>
            <a:r>
              <a:rPr lang="tr-TR" sz="1400" b="1" dirty="0" err="1">
                <a:latin typeface="Consolas" panose="020B0609020204030204" pitchFamily="49" charset="0"/>
                <a:cs typeface="Calibri" panose="020F0502020204030204" pitchFamily="34" charset="0"/>
              </a:rPr>
              <a:t>Math.round</a:t>
            </a:r>
            <a:r>
              <a:rPr lang="tr-TR" sz="1400" b="1" dirty="0">
                <a:latin typeface="Consolas" panose="020B0609020204030204" pitchFamily="49" charset="0"/>
                <a:cs typeface="Calibri" panose="020F0502020204030204" pitchFamily="34" charset="0"/>
              </a:rPr>
              <a:t>(2.5f)       (r) </a:t>
            </a:r>
            <a:r>
              <a:rPr lang="tr-TR" sz="1400" b="1" dirty="0" err="1">
                <a:latin typeface="Consolas" panose="020B0609020204030204" pitchFamily="49" charset="0"/>
                <a:cs typeface="Calibri" panose="020F0502020204030204" pitchFamily="34" charset="0"/>
              </a:rPr>
              <a:t>Math.round</a:t>
            </a:r>
            <a:r>
              <a:rPr lang="tr-TR" sz="1400" b="1" dirty="0">
                <a:latin typeface="Consolas" panose="020B0609020204030204" pitchFamily="49" charset="0"/>
                <a:cs typeface="Calibri" panose="020F0502020204030204" pitchFamily="34" charset="0"/>
              </a:rPr>
              <a:t>(2.5)</a:t>
            </a:r>
          </a:p>
          <a:p>
            <a:pPr marL="0" indent="0">
              <a:lnSpc>
                <a:spcPct val="130000"/>
              </a:lnSpc>
              <a:buNone/>
            </a:pPr>
            <a:r>
              <a:rPr lang="tr-TR" sz="1800" b="1" dirty="0">
                <a:solidFill>
                  <a:srgbClr val="92D050"/>
                </a:solidFill>
                <a:latin typeface="Calibri" panose="020F0502020204030204" pitchFamily="34" charset="0"/>
                <a:cs typeface="Calibri" panose="020F0502020204030204" pitchFamily="34" charset="0"/>
              </a:rPr>
              <a:t>      &lt;--- ANSWER ---&gt;</a:t>
            </a:r>
          </a:p>
          <a:p>
            <a:pPr>
              <a:lnSpc>
                <a:spcPct val="130000"/>
              </a:lnSpc>
            </a:pPr>
            <a:r>
              <a:rPr lang="tr-TR" sz="1400" b="1" dirty="0">
                <a:solidFill>
                  <a:srgbClr val="0070C0"/>
                </a:solidFill>
                <a:latin typeface="Consolas" panose="020B0609020204030204" pitchFamily="49" charset="0"/>
                <a:cs typeface="Calibri" panose="020F0502020204030204" pitchFamily="34" charset="0"/>
              </a:rPr>
              <a:t>(a) 2.0                          (b) 0                      (c) 1</a:t>
            </a:r>
          </a:p>
          <a:p>
            <a:pPr>
              <a:lnSpc>
                <a:spcPct val="130000"/>
              </a:lnSpc>
            </a:pPr>
            <a:r>
              <a:rPr lang="tr-TR" sz="1400" b="1" dirty="0">
                <a:solidFill>
                  <a:srgbClr val="0070C0"/>
                </a:solidFill>
                <a:latin typeface="Consolas" panose="020B0609020204030204" pitchFamily="49" charset="0"/>
                <a:cs typeface="Calibri" panose="020F0502020204030204" pitchFamily="34" charset="0"/>
              </a:rPr>
              <a:t>(d) 4.0                          (e) 1.0                    (f) 2.718</a:t>
            </a:r>
          </a:p>
          <a:p>
            <a:pPr>
              <a:lnSpc>
                <a:spcPct val="130000"/>
              </a:lnSpc>
            </a:pPr>
            <a:r>
              <a:rPr lang="tr-TR" sz="1400" b="1" dirty="0">
                <a:solidFill>
                  <a:srgbClr val="0070C0"/>
                </a:solidFill>
                <a:latin typeface="Consolas" panose="020B0609020204030204" pitchFamily="49" charset="0"/>
                <a:cs typeface="Calibri" panose="020F0502020204030204" pitchFamily="34" charset="0"/>
              </a:rPr>
              <a:t>(g) 3                            (h) -2.0                   (i) -2.0</a:t>
            </a:r>
          </a:p>
          <a:p>
            <a:pPr>
              <a:lnSpc>
                <a:spcPct val="130000"/>
              </a:lnSpc>
            </a:pPr>
            <a:r>
              <a:rPr lang="tr-TR" sz="1400" b="1" dirty="0">
                <a:solidFill>
                  <a:srgbClr val="0070C0"/>
                </a:solidFill>
                <a:latin typeface="Consolas" panose="020B0609020204030204" pitchFamily="49" charset="0"/>
                <a:cs typeface="Calibri" panose="020F0502020204030204" pitchFamily="34" charset="0"/>
              </a:rPr>
              <a:t>(j) -3.0                         (k) -2                     (l) -2</a:t>
            </a:r>
          </a:p>
          <a:p>
            <a:pPr>
              <a:lnSpc>
                <a:spcPct val="130000"/>
              </a:lnSpc>
            </a:pPr>
            <a:r>
              <a:rPr lang="tr-TR" sz="1400" b="1" dirty="0">
                <a:solidFill>
                  <a:srgbClr val="0070C0"/>
                </a:solidFill>
                <a:latin typeface="Consolas" panose="020B0609020204030204" pitchFamily="49" charset="0"/>
                <a:cs typeface="Calibri" panose="020F0502020204030204" pitchFamily="34" charset="0"/>
              </a:rPr>
              <a:t>(m) 2.0                          (n) 3.0                    (o) 2.0</a:t>
            </a:r>
          </a:p>
          <a:p>
            <a:pPr>
              <a:lnSpc>
                <a:spcPct val="130000"/>
              </a:lnSpc>
            </a:pPr>
            <a:r>
              <a:rPr lang="tr-TR" sz="1400" b="1" dirty="0">
                <a:solidFill>
                  <a:srgbClr val="0070C0"/>
                </a:solidFill>
                <a:latin typeface="Consolas" panose="020B0609020204030204" pitchFamily="49" charset="0"/>
                <a:cs typeface="Calibri" panose="020F0502020204030204" pitchFamily="34" charset="0"/>
              </a:rPr>
              <a:t>(p) 3                            (q) 3                      (r) 3</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3430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additive="base">
                                        <p:cTn id="6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 calcmode="lin" valueType="num">
                                      <p:cBhvr additive="base">
                                        <p:cTn id="7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True or false?</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argument for trigonometric methods is an angle in radians.</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Write a statement that converts 47 degrees to radians and assigns the result to a variable.</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Write a statement that converts</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π / 7 </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an angle in degrees and assigns the result to a variable.</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True</a:t>
            </a:r>
          </a:p>
          <a:p>
            <a:r>
              <a:rPr lang="fr-FR" sz="1600" dirty="0">
                <a:solidFill>
                  <a:srgbClr val="0070C0"/>
                </a:solidFill>
                <a:latin typeface="Consolas" panose="020B0609020204030204" pitchFamily="49" charset="0"/>
                <a:cs typeface="Calibri" panose="020F0502020204030204" pitchFamily="34" charset="0"/>
              </a:rPr>
              <a:t>double radians = </a:t>
            </a:r>
            <a:r>
              <a:rPr lang="fr-FR" sz="1600" dirty="0" err="1">
                <a:solidFill>
                  <a:srgbClr val="0070C0"/>
                </a:solidFill>
                <a:latin typeface="Consolas" panose="020B0609020204030204" pitchFamily="49" charset="0"/>
                <a:cs typeface="Calibri" panose="020F0502020204030204" pitchFamily="34" charset="0"/>
              </a:rPr>
              <a:t>Math.toRadians</a:t>
            </a:r>
            <a:r>
              <a:rPr lang="fr-FR" sz="1600" dirty="0">
                <a:solidFill>
                  <a:srgbClr val="0070C0"/>
                </a:solidFill>
                <a:latin typeface="Consolas" panose="020B0609020204030204" pitchFamily="49" charset="0"/>
                <a:cs typeface="Calibri" panose="020F0502020204030204" pitchFamily="34" charset="0"/>
              </a:rPr>
              <a:t>(47);</a:t>
            </a:r>
            <a:endParaRPr lang="tr-TR" sz="1600" dirty="0">
              <a:solidFill>
                <a:srgbClr val="0070C0"/>
              </a:solidFill>
              <a:latin typeface="Consolas" panose="020B0609020204030204" pitchFamily="49" charset="0"/>
              <a:cs typeface="Calibri" panose="020F0502020204030204" pitchFamily="34" charset="0"/>
            </a:endParaRPr>
          </a:p>
          <a:p>
            <a:r>
              <a:rPr lang="tr-TR" sz="1600" dirty="0">
                <a:solidFill>
                  <a:srgbClr val="0070C0"/>
                </a:solidFill>
                <a:latin typeface="Consolas" panose="020B0609020204030204" pitchFamily="49" charset="0"/>
                <a:cs typeface="Calibri" panose="020F0502020204030204" pitchFamily="34" charset="0"/>
              </a:rPr>
              <a:t>d</a:t>
            </a:r>
            <a:r>
              <a:rPr lang="en-US" sz="1600" dirty="0" err="1">
                <a:solidFill>
                  <a:srgbClr val="0070C0"/>
                </a:solidFill>
                <a:latin typeface="Consolas" panose="020B0609020204030204" pitchFamily="49" charset="0"/>
                <a:cs typeface="Calibri" panose="020F0502020204030204" pitchFamily="34" charset="0"/>
              </a:rPr>
              <a:t>ouble</a:t>
            </a:r>
            <a:r>
              <a:rPr lang="en-US" sz="1600" dirty="0">
                <a:solidFill>
                  <a:srgbClr val="0070C0"/>
                </a:solidFill>
                <a:latin typeface="Consolas" panose="020B0609020204030204" pitchFamily="49" charset="0"/>
                <a:cs typeface="Calibri" panose="020F0502020204030204" pitchFamily="34" charset="0"/>
              </a:rPr>
              <a:t> degree = </a:t>
            </a:r>
            <a:r>
              <a:rPr lang="en-US" sz="1600" dirty="0" err="1">
                <a:solidFill>
                  <a:srgbClr val="0070C0"/>
                </a:solidFill>
                <a:latin typeface="Consolas" panose="020B0609020204030204" pitchFamily="49" charset="0"/>
                <a:cs typeface="Calibri" panose="020F0502020204030204" pitchFamily="34" charset="0"/>
              </a:rPr>
              <a:t>Math.toDegrees</a:t>
            </a:r>
            <a:r>
              <a:rPr lang="en-US" sz="1600" dirty="0">
                <a:solidFill>
                  <a:srgbClr val="0070C0"/>
                </a:solidFill>
                <a:latin typeface="Consolas" panose="020B0609020204030204" pitchFamily="49" charset="0"/>
                <a:cs typeface="Calibri" panose="020F0502020204030204" pitchFamily="34" charset="0"/>
              </a:rPr>
              <a:t>(</a:t>
            </a:r>
            <a:r>
              <a:rPr lang="en-US" sz="1600" dirty="0" err="1">
                <a:solidFill>
                  <a:srgbClr val="0070C0"/>
                </a:solidFill>
                <a:latin typeface="Consolas" panose="020B0609020204030204" pitchFamily="49" charset="0"/>
                <a:cs typeface="Calibri" panose="020F0502020204030204" pitchFamily="34" charset="0"/>
              </a:rPr>
              <a:t>Math.PI</a:t>
            </a:r>
            <a:r>
              <a:rPr lang="en-US" sz="1600" dirty="0">
                <a:solidFill>
                  <a:srgbClr val="0070C0"/>
                </a:solidFill>
                <a:latin typeface="Consolas" panose="020B0609020204030204" pitchFamily="49" charset="0"/>
                <a:cs typeface="Calibri" panose="020F0502020204030204" pitchFamily="34" charset="0"/>
              </a:rPr>
              <a:t> / 7);</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1418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539475" y="1657349"/>
            <a:ext cx="8187560" cy="4741863"/>
          </a:xfrm>
        </p:spPr>
        <p:txBody>
          <a:bodyPr>
            <a:normAutofit/>
          </a:bodyPr>
          <a:lstStyle/>
          <a:p>
            <a:r>
              <a:rPr lang="en-US" sz="2000" dirty="0">
                <a:latin typeface="Calibri" panose="020F0502020204030204" pitchFamily="34" charset="0"/>
                <a:cs typeface="Calibri" panose="020F0502020204030204" pitchFamily="34" charset="0"/>
              </a:rPr>
              <a:t>Write an expression that obtains a random integer between 34 and 55.</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Write an expression that obtains a random integer between 0 and 999.</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Write an expression that obtains a random number between 5.5 and 55.5.</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34 + (</a:t>
            </a:r>
            <a:r>
              <a:rPr lang="tr-TR" sz="1600" dirty="0" err="1">
                <a:solidFill>
                  <a:srgbClr val="0070C0"/>
                </a:solidFill>
                <a:latin typeface="Consolas" panose="020B0609020204030204" pitchFamily="49" charset="0"/>
                <a:cs typeface="Calibri" panose="020F0502020204030204" pitchFamily="34" charset="0"/>
              </a:rPr>
              <a:t>int</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Math.random</a:t>
            </a:r>
            <a:r>
              <a:rPr lang="tr-TR" sz="1600" dirty="0">
                <a:solidFill>
                  <a:srgbClr val="0070C0"/>
                </a:solidFill>
                <a:latin typeface="Consolas" panose="020B0609020204030204" pitchFamily="49" charset="0"/>
                <a:cs typeface="Calibri" panose="020F0502020204030204" pitchFamily="34" charset="0"/>
              </a:rPr>
              <a:t>() * (55 - 34))</a:t>
            </a:r>
            <a:br>
              <a:rPr lang="tr-TR" sz="1600" dirty="0">
                <a:solidFill>
                  <a:srgbClr val="0070C0"/>
                </a:solidFill>
                <a:latin typeface="Consolas" panose="020B0609020204030204" pitchFamily="49" charset="0"/>
                <a:cs typeface="Calibri" panose="020F0502020204030204" pitchFamily="34" charset="0"/>
              </a:rPr>
            </a:br>
            <a:endParaRPr lang="tr-TR" sz="1600" dirty="0">
              <a:solidFill>
                <a:srgbClr val="0070C0"/>
              </a:solidFill>
              <a:latin typeface="Consolas" panose="020B0609020204030204" pitchFamily="49" charset="0"/>
              <a:cs typeface="Calibri" panose="020F0502020204030204" pitchFamily="34" charset="0"/>
            </a:endParaRPr>
          </a:p>
          <a:p>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int</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Math.random</a:t>
            </a:r>
            <a:r>
              <a:rPr lang="tr-TR" sz="1600" dirty="0">
                <a:solidFill>
                  <a:srgbClr val="0070C0"/>
                </a:solidFill>
                <a:latin typeface="Consolas" panose="020B0609020204030204" pitchFamily="49" charset="0"/>
                <a:cs typeface="Calibri" panose="020F0502020204030204" pitchFamily="34" charset="0"/>
              </a:rPr>
              <a:t>() * 1000)</a:t>
            </a:r>
            <a:br>
              <a:rPr lang="tr-TR" sz="1600" dirty="0">
                <a:solidFill>
                  <a:srgbClr val="0070C0"/>
                </a:solidFill>
                <a:latin typeface="Consolas" panose="020B0609020204030204" pitchFamily="49" charset="0"/>
                <a:cs typeface="Calibri" panose="020F0502020204030204" pitchFamily="34" charset="0"/>
              </a:rPr>
            </a:br>
            <a:endParaRPr lang="tr-TR" sz="1600" dirty="0">
              <a:solidFill>
                <a:srgbClr val="0070C0"/>
              </a:solidFill>
              <a:latin typeface="Consolas" panose="020B0609020204030204" pitchFamily="49" charset="0"/>
              <a:cs typeface="Calibri" panose="020F0502020204030204" pitchFamily="34" charset="0"/>
            </a:endParaRPr>
          </a:p>
          <a:p>
            <a:r>
              <a:rPr lang="tr-TR" sz="1600" dirty="0">
                <a:solidFill>
                  <a:srgbClr val="0070C0"/>
                </a:solidFill>
                <a:latin typeface="Consolas" panose="020B0609020204030204" pitchFamily="49" charset="0"/>
                <a:cs typeface="Calibri" panose="020F0502020204030204" pitchFamily="34" charset="0"/>
              </a:rPr>
              <a:t>5.5 + (</a:t>
            </a:r>
            <a:r>
              <a:rPr lang="tr-TR" sz="1600" dirty="0" err="1">
                <a:solidFill>
                  <a:srgbClr val="0070C0"/>
                </a:solidFill>
                <a:latin typeface="Consolas" panose="020B0609020204030204" pitchFamily="49" charset="0"/>
                <a:cs typeface="Calibri" panose="020F0502020204030204" pitchFamily="34" charset="0"/>
              </a:rPr>
              <a:t>Math.random</a:t>
            </a:r>
            <a:r>
              <a:rPr lang="tr-TR" sz="1600" dirty="0">
                <a:solidFill>
                  <a:srgbClr val="0070C0"/>
                </a:solidFill>
                <a:latin typeface="Consolas" panose="020B0609020204030204" pitchFamily="49" charset="0"/>
                <a:cs typeface="Calibri" panose="020F0502020204030204" pitchFamily="34" charset="0"/>
              </a:rPr>
              <a:t>() * (55.5 - 5.5))</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1040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Why does the Math class not need to be imported?</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The Math class is in the </a:t>
            </a:r>
            <a:r>
              <a:rPr lang="en-US" sz="1600" dirty="0" err="1">
                <a:solidFill>
                  <a:srgbClr val="0070C0"/>
                </a:solidFill>
                <a:latin typeface="Consolas" panose="020B0609020204030204" pitchFamily="49" charset="0"/>
                <a:cs typeface="Calibri" panose="020F0502020204030204" pitchFamily="34" charset="0"/>
              </a:rPr>
              <a:t>java.lang</a:t>
            </a:r>
            <a:r>
              <a:rPr lang="en-US" sz="1600" dirty="0">
                <a:solidFill>
                  <a:srgbClr val="0070C0"/>
                </a:solidFill>
                <a:latin typeface="Consolas" panose="020B0609020204030204" pitchFamily="49" charset="0"/>
                <a:cs typeface="Calibri" panose="020F0502020204030204" pitchFamily="34" charset="0"/>
              </a:rPr>
              <a:t> package. </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Any class in the </a:t>
            </a:r>
            <a:r>
              <a:rPr lang="en-US" sz="1600" dirty="0" err="1">
                <a:solidFill>
                  <a:srgbClr val="0070C0"/>
                </a:solidFill>
                <a:latin typeface="Consolas" panose="020B0609020204030204" pitchFamily="49" charset="0"/>
                <a:cs typeface="Calibri" panose="020F0502020204030204" pitchFamily="34" charset="0"/>
              </a:rPr>
              <a:t>java.lang</a:t>
            </a:r>
            <a:r>
              <a:rPr lang="en-US" sz="1600" dirty="0">
                <a:solidFill>
                  <a:srgbClr val="0070C0"/>
                </a:solidFill>
                <a:latin typeface="Consolas" panose="020B0609020204030204" pitchFamily="49" charset="0"/>
                <a:cs typeface="Calibri" panose="020F0502020204030204" pitchFamily="34" charset="0"/>
              </a:rPr>
              <a:t> package is automatically imported. </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So, there is no need to import it explicitly.</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022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tr-TR" sz="2000" dirty="0" err="1">
                <a:latin typeface="Calibri" panose="020F0502020204030204" pitchFamily="34" charset="0"/>
                <a:cs typeface="Calibri" panose="020F0502020204030204" pitchFamily="34" charset="0"/>
              </a:rPr>
              <a:t>What</a:t>
            </a:r>
            <a:r>
              <a:rPr lang="tr-TR" sz="2000" dirty="0">
                <a:latin typeface="Calibri" panose="020F0502020204030204" pitchFamily="34" charset="0"/>
                <a:cs typeface="Calibri" panose="020F0502020204030204" pitchFamily="34" charset="0"/>
              </a:rPr>
              <a:t> is </a:t>
            </a:r>
            <a:r>
              <a:rPr lang="tr-TR" sz="1800" b="1" dirty="0">
                <a:latin typeface="Consolas" panose="020B0609020204030204" pitchFamily="49" charset="0"/>
                <a:cs typeface="Calibri" panose="020F0502020204030204" pitchFamily="34" charset="0"/>
              </a:rPr>
              <a:t>Math.log(</a:t>
            </a:r>
            <a:r>
              <a:rPr lang="tr-TR" sz="1800" b="1" dirty="0" err="1">
                <a:latin typeface="Consolas" panose="020B0609020204030204" pitchFamily="49" charset="0"/>
                <a:cs typeface="Calibri" panose="020F0502020204030204" pitchFamily="34" charset="0"/>
              </a:rPr>
              <a:t>Math.exp</a:t>
            </a:r>
            <a:r>
              <a:rPr lang="tr-TR" sz="1800" b="1" dirty="0">
                <a:latin typeface="Consolas" panose="020B0609020204030204" pitchFamily="49" charset="0"/>
                <a:cs typeface="Calibri" panose="020F0502020204030204" pitchFamily="34" charset="0"/>
              </a:rPr>
              <a:t>(5.5))</a:t>
            </a:r>
            <a:r>
              <a:rPr lang="tr-TR"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r>
              <a:rPr lang="tr-TR" sz="2000" dirty="0" err="1">
                <a:latin typeface="Calibri" panose="020F0502020204030204" pitchFamily="34" charset="0"/>
                <a:cs typeface="Calibri" panose="020F0502020204030204" pitchFamily="34" charset="0"/>
              </a:rPr>
              <a:t>What</a:t>
            </a:r>
            <a:r>
              <a:rPr lang="tr-TR" sz="2000" dirty="0">
                <a:latin typeface="Calibri" panose="020F0502020204030204" pitchFamily="34" charset="0"/>
                <a:cs typeface="Calibri" panose="020F0502020204030204" pitchFamily="34" charset="0"/>
              </a:rPr>
              <a:t> is </a:t>
            </a:r>
            <a:r>
              <a:rPr lang="tr-TR" sz="1800" b="1" dirty="0" err="1">
                <a:latin typeface="Consolas" panose="020B0609020204030204" pitchFamily="49" charset="0"/>
                <a:cs typeface="Calibri" panose="020F0502020204030204" pitchFamily="34" charset="0"/>
              </a:rPr>
              <a:t>Math.exp</a:t>
            </a:r>
            <a:r>
              <a:rPr lang="tr-TR" sz="1800" b="1" dirty="0">
                <a:latin typeface="Consolas" panose="020B0609020204030204" pitchFamily="49" charset="0"/>
                <a:cs typeface="Calibri" panose="020F0502020204030204" pitchFamily="34" charset="0"/>
              </a:rPr>
              <a:t>(Math.log(5.5))</a:t>
            </a:r>
            <a:r>
              <a:rPr lang="tr-TR"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r>
              <a:rPr lang="tr-TR" sz="2000" dirty="0" err="1">
                <a:latin typeface="Calibri" panose="020F0502020204030204" pitchFamily="34" charset="0"/>
                <a:cs typeface="Calibri" panose="020F0502020204030204" pitchFamily="34" charset="0"/>
              </a:rPr>
              <a:t>What</a:t>
            </a:r>
            <a:r>
              <a:rPr lang="tr-TR" sz="2000" dirty="0">
                <a:latin typeface="Calibri" panose="020F0502020204030204" pitchFamily="34" charset="0"/>
                <a:cs typeface="Calibri" panose="020F0502020204030204" pitchFamily="34" charset="0"/>
              </a:rPr>
              <a:t> is </a:t>
            </a:r>
            <a:r>
              <a:rPr lang="tr-TR" sz="1800" b="1" dirty="0" err="1">
                <a:latin typeface="Consolas" panose="020B0609020204030204" pitchFamily="49" charset="0"/>
                <a:cs typeface="Calibri" panose="020F0502020204030204" pitchFamily="34" charset="0"/>
              </a:rPr>
              <a:t>Math.asin</a:t>
            </a:r>
            <a:r>
              <a:rPr lang="tr-TR" sz="1800" b="1" dirty="0">
                <a:latin typeface="Consolas" panose="020B0609020204030204" pitchFamily="49" charset="0"/>
                <a:cs typeface="Calibri" panose="020F0502020204030204" pitchFamily="34" charset="0"/>
              </a:rPr>
              <a:t>(</a:t>
            </a:r>
            <a:r>
              <a:rPr lang="tr-TR" sz="1800" b="1" dirty="0" err="1">
                <a:latin typeface="Consolas" panose="020B0609020204030204" pitchFamily="49" charset="0"/>
                <a:cs typeface="Calibri" panose="020F0502020204030204" pitchFamily="34" charset="0"/>
              </a:rPr>
              <a:t>Math.sin</a:t>
            </a:r>
            <a:r>
              <a:rPr lang="tr-TR" sz="1800" b="1" dirty="0">
                <a:latin typeface="Consolas" panose="020B0609020204030204" pitchFamily="49" charset="0"/>
                <a:cs typeface="Calibri" panose="020F0502020204030204" pitchFamily="34" charset="0"/>
              </a:rPr>
              <a:t>(</a:t>
            </a:r>
            <a:r>
              <a:rPr lang="tr-TR" sz="1800" b="1" dirty="0" err="1">
                <a:latin typeface="Consolas" panose="020B0609020204030204" pitchFamily="49" charset="0"/>
                <a:cs typeface="Calibri" panose="020F0502020204030204" pitchFamily="34" charset="0"/>
              </a:rPr>
              <a:t>Math.PI</a:t>
            </a:r>
            <a:r>
              <a:rPr lang="tr-TR" sz="1800" b="1" dirty="0">
                <a:latin typeface="Consolas" panose="020B0609020204030204" pitchFamily="49" charset="0"/>
                <a:cs typeface="Calibri" panose="020F0502020204030204" pitchFamily="34" charset="0"/>
              </a:rPr>
              <a:t> / 6))</a:t>
            </a:r>
            <a:r>
              <a:rPr lang="tr-TR"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r>
              <a:rPr lang="tr-TR" sz="2000" dirty="0" err="1">
                <a:latin typeface="Calibri" panose="020F0502020204030204" pitchFamily="34" charset="0"/>
                <a:cs typeface="Calibri" panose="020F0502020204030204" pitchFamily="34" charset="0"/>
              </a:rPr>
              <a:t>What</a:t>
            </a:r>
            <a:r>
              <a:rPr lang="tr-TR" sz="2000" dirty="0">
                <a:latin typeface="Calibri" panose="020F0502020204030204" pitchFamily="34" charset="0"/>
                <a:cs typeface="Calibri" panose="020F0502020204030204" pitchFamily="34" charset="0"/>
              </a:rPr>
              <a:t> is </a:t>
            </a:r>
            <a:r>
              <a:rPr lang="tr-TR" sz="1800" b="1" dirty="0" err="1">
                <a:latin typeface="Consolas" panose="020B0609020204030204" pitchFamily="49" charset="0"/>
                <a:cs typeface="Calibri" panose="020F0502020204030204" pitchFamily="34" charset="0"/>
              </a:rPr>
              <a:t>Math.sin</a:t>
            </a:r>
            <a:r>
              <a:rPr lang="tr-TR" sz="1800" b="1" dirty="0">
                <a:latin typeface="Consolas" panose="020B0609020204030204" pitchFamily="49" charset="0"/>
                <a:cs typeface="Calibri" panose="020F0502020204030204" pitchFamily="34" charset="0"/>
              </a:rPr>
              <a:t>(</a:t>
            </a:r>
            <a:r>
              <a:rPr lang="tr-TR" sz="1800" b="1" dirty="0" err="1">
                <a:latin typeface="Consolas" panose="020B0609020204030204" pitchFamily="49" charset="0"/>
                <a:cs typeface="Calibri" panose="020F0502020204030204" pitchFamily="34" charset="0"/>
              </a:rPr>
              <a:t>Math.asin</a:t>
            </a:r>
            <a:r>
              <a:rPr lang="tr-TR" sz="1800" b="1" dirty="0">
                <a:latin typeface="Consolas" panose="020B0609020204030204" pitchFamily="49" charset="0"/>
                <a:cs typeface="Calibri" panose="020F0502020204030204" pitchFamily="34" charset="0"/>
              </a:rPr>
              <a:t>(</a:t>
            </a:r>
            <a:r>
              <a:rPr lang="tr-TR" sz="1800" b="1" dirty="0" err="1">
                <a:latin typeface="Consolas" panose="020B0609020204030204" pitchFamily="49" charset="0"/>
                <a:cs typeface="Calibri" panose="020F0502020204030204" pitchFamily="34" charset="0"/>
              </a:rPr>
              <a:t>Math.PI</a:t>
            </a:r>
            <a:r>
              <a:rPr lang="tr-TR" sz="1800" b="1" dirty="0">
                <a:latin typeface="Consolas" panose="020B0609020204030204" pitchFamily="49" charset="0"/>
                <a:cs typeface="Calibri" panose="020F0502020204030204" pitchFamily="34" charset="0"/>
              </a:rPr>
              <a:t> / 6))</a:t>
            </a:r>
            <a:r>
              <a:rPr lang="tr-TR"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5.5</a:t>
            </a:r>
          </a:p>
          <a:p>
            <a:r>
              <a:rPr lang="tr-TR" sz="1600" dirty="0">
                <a:solidFill>
                  <a:srgbClr val="0070C0"/>
                </a:solidFill>
                <a:latin typeface="Consolas" panose="020B0609020204030204" pitchFamily="49" charset="0"/>
                <a:cs typeface="Calibri" panose="020F0502020204030204" pitchFamily="34" charset="0"/>
              </a:rPr>
              <a:t>5.5</a:t>
            </a:r>
          </a:p>
          <a:p>
            <a:r>
              <a:rPr lang="tr-TR" sz="1600" dirty="0">
                <a:solidFill>
                  <a:srgbClr val="0070C0"/>
                </a:solidFill>
                <a:latin typeface="Consolas" panose="020B0609020204030204" pitchFamily="49" charset="0"/>
                <a:cs typeface="Calibri" panose="020F0502020204030204" pitchFamily="34" charset="0"/>
              </a:rPr>
              <a:t>0.5235987755982988</a:t>
            </a:r>
          </a:p>
          <a:p>
            <a:r>
              <a:rPr lang="tr-TR" sz="1600" dirty="0">
                <a:solidFill>
                  <a:srgbClr val="0070C0"/>
                </a:solidFill>
                <a:latin typeface="Consolas" panose="020B0609020204030204" pitchFamily="49" charset="0"/>
                <a:cs typeface="Calibri" panose="020F0502020204030204" pitchFamily="34" charset="0"/>
              </a:rPr>
              <a:t>0.5235987755982988</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2023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2CC9450C-FD40-4B24-AB3A-34790DA4908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874FD6-FCA3-45C6-89B0-181F874A7C76}" type="slidenum">
              <a:rPr lang="en-US" altLang="en-US" sz="1400"/>
              <a:pPr>
                <a:spcBef>
                  <a:spcPct val="0"/>
                </a:spcBef>
                <a:buClrTx/>
                <a:buSzTx/>
                <a:buFontTx/>
                <a:buNone/>
              </a:pPr>
              <a:t>18</a:t>
            </a:fld>
            <a:endParaRPr lang="en-US" altLang="en-US" sz="1400"/>
          </a:p>
        </p:txBody>
      </p:sp>
      <p:sp>
        <p:nvSpPr>
          <p:cNvPr id="18435" name="Rectangle 2">
            <a:extLst>
              <a:ext uri="{FF2B5EF4-FFF2-40B4-BE49-F238E27FC236}">
                <a16:creationId xmlns:a16="http://schemas.microsoft.com/office/drawing/2014/main" id="{AA89962A-AC6B-47C3-9B07-C84ECF920885}"/>
              </a:ext>
            </a:extLst>
          </p:cNvPr>
          <p:cNvSpPr>
            <a:spLocks noGrp="1" noChangeArrowheads="1"/>
          </p:cNvSpPr>
          <p:nvPr>
            <p:ph type="title"/>
          </p:nvPr>
        </p:nvSpPr>
        <p:spPr>
          <a:xfrm>
            <a:off x="685800" y="304800"/>
            <a:ext cx="7772400" cy="533400"/>
          </a:xfrm>
        </p:spPr>
        <p:txBody>
          <a:bodyPr/>
          <a:lstStyle/>
          <a:p>
            <a:r>
              <a:rPr lang="en-US" altLang="en-US"/>
              <a:t>Character Data Type</a:t>
            </a:r>
            <a:endParaRPr lang="en-US" altLang="en-US" b="1"/>
          </a:p>
        </p:txBody>
      </p:sp>
      <p:sp>
        <p:nvSpPr>
          <p:cNvPr id="18436" name="Rectangle 3">
            <a:extLst>
              <a:ext uri="{FF2B5EF4-FFF2-40B4-BE49-F238E27FC236}">
                <a16:creationId xmlns:a16="http://schemas.microsoft.com/office/drawing/2014/main" id="{A88BD5E6-F3B5-40F7-BAC6-E6F2E32AFC1F}"/>
              </a:ext>
            </a:extLst>
          </p:cNvPr>
          <p:cNvSpPr>
            <a:spLocks noGrp="1" noChangeArrowheads="1"/>
          </p:cNvSpPr>
          <p:nvPr>
            <p:ph type="body" idx="1"/>
          </p:nvPr>
        </p:nvSpPr>
        <p:spPr>
          <a:xfrm>
            <a:off x="152400" y="1219200"/>
            <a:ext cx="6477000" cy="2362200"/>
          </a:xfrm>
        </p:spPr>
        <p:txBody>
          <a:bodyPr/>
          <a:lstStyle/>
          <a:p>
            <a:pPr algn="just">
              <a:buFont typeface="Monotype Sorts"/>
              <a:buNone/>
            </a:pPr>
            <a:r>
              <a:rPr lang="en-US" altLang="en-US" sz="3000"/>
              <a:t>char letter = 'A'; (ASCII)       </a:t>
            </a:r>
          </a:p>
          <a:p>
            <a:pPr algn="just">
              <a:buFont typeface="Monotype Sorts"/>
              <a:buNone/>
            </a:pPr>
            <a:r>
              <a:rPr lang="en-US" altLang="en-US" sz="3000"/>
              <a:t>char numChar = '4'; (ASCII)</a:t>
            </a:r>
          </a:p>
          <a:p>
            <a:pPr>
              <a:lnSpc>
                <a:spcPct val="30000"/>
              </a:lnSpc>
              <a:spcBef>
                <a:spcPct val="100000"/>
              </a:spcBef>
              <a:buFont typeface="Monotype Sorts"/>
              <a:buNone/>
            </a:pPr>
            <a:r>
              <a:rPr lang="en-US" altLang="en-US" sz="3000"/>
              <a:t>char letter = '\u0041'; (Unicode)</a:t>
            </a:r>
          </a:p>
          <a:p>
            <a:pPr>
              <a:lnSpc>
                <a:spcPct val="30000"/>
              </a:lnSpc>
              <a:spcBef>
                <a:spcPct val="100000"/>
              </a:spcBef>
              <a:buFont typeface="Monotype Sorts"/>
              <a:buNone/>
            </a:pPr>
            <a:r>
              <a:rPr lang="en-US" altLang="en-US" sz="3000"/>
              <a:t>char numChar = '\u0034'; (Unicode)</a:t>
            </a:r>
          </a:p>
        </p:txBody>
      </p:sp>
      <p:sp>
        <p:nvSpPr>
          <p:cNvPr id="18437" name="Rectangle 5">
            <a:extLst>
              <a:ext uri="{FF2B5EF4-FFF2-40B4-BE49-F238E27FC236}">
                <a16:creationId xmlns:a16="http://schemas.microsoft.com/office/drawing/2014/main" id="{C9DA5598-3C0D-4D3E-B093-A0DD83B1E1B0}"/>
              </a:ext>
            </a:extLst>
          </p:cNvPr>
          <p:cNvSpPr>
            <a:spLocks noChangeArrowheads="1"/>
          </p:cNvSpPr>
          <p:nvPr/>
        </p:nvSpPr>
        <p:spPr bwMode="auto">
          <a:xfrm>
            <a:off x="5029200" y="10668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Four hexadecimal digits. </a:t>
            </a:r>
          </a:p>
        </p:txBody>
      </p:sp>
      <p:sp>
        <p:nvSpPr>
          <p:cNvPr id="18438" name="Line 6">
            <a:extLst>
              <a:ext uri="{FF2B5EF4-FFF2-40B4-BE49-F238E27FC236}">
                <a16:creationId xmlns:a16="http://schemas.microsoft.com/office/drawing/2014/main" id="{AFBD2962-7F0D-4177-B82A-40CD0D7C14AC}"/>
              </a:ext>
            </a:extLst>
          </p:cNvPr>
          <p:cNvSpPr>
            <a:spLocks noChangeShapeType="1"/>
          </p:cNvSpPr>
          <p:nvPr/>
        </p:nvSpPr>
        <p:spPr bwMode="auto">
          <a:xfrm flipH="1">
            <a:off x="2971800" y="1447800"/>
            <a:ext cx="21336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Rectangle 7">
            <a:extLst>
              <a:ext uri="{FF2B5EF4-FFF2-40B4-BE49-F238E27FC236}">
                <a16:creationId xmlns:a16="http://schemas.microsoft.com/office/drawing/2014/main" id="{539E4A07-8AC0-4F8C-AFCD-DF3AB436639C}"/>
              </a:ext>
            </a:extLst>
          </p:cNvPr>
          <p:cNvSpPr>
            <a:spLocks noChangeArrowheads="1"/>
          </p:cNvSpPr>
          <p:nvPr/>
        </p:nvSpPr>
        <p:spPr bwMode="auto">
          <a:xfrm>
            <a:off x="228600" y="3962400"/>
            <a:ext cx="876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buFont typeface="Monotype Sorts"/>
              <a:buNone/>
            </a:pPr>
            <a:r>
              <a:rPr lang="en-US" altLang="en-US" sz="2600">
                <a:cs typeface="Times New Roman" panose="02020603050405020304" pitchFamily="18" charset="0"/>
              </a:rPr>
              <a:t>NOTE: The increment and decrement operators can also be used on </a:t>
            </a:r>
            <a:r>
              <a:rPr lang="en-US" altLang="en-US" sz="2600" u="sng">
                <a:cs typeface="Times New Roman" panose="02020603050405020304" pitchFamily="18" charset="0"/>
              </a:rPr>
              <a:t>char</a:t>
            </a:r>
            <a:r>
              <a:rPr lang="en-US" altLang="en-US" sz="2600">
                <a:cs typeface="Times New Roman" panose="02020603050405020304" pitchFamily="18" charset="0"/>
              </a:rPr>
              <a:t> variables to get the next or preceding Unicode character. For example, the following statements display character </a:t>
            </a:r>
            <a:r>
              <a:rPr lang="en-US" altLang="en-US" sz="2600" u="sng">
                <a:cs typeface="Times New Roman" panose="02020603050405020304" pitchFamily="18" charset="0"/>
              </a:rPr>
              <a:t>b</a:t>
            </a:r>
            <a:r>
              <a:rPr lang="en-US" altLang="en-US" sz="2600">
                <a:cs typeface="Times New Roman" panose="02020603050405020304" pitchFamily="18" charset="0"/>
              </a:rPr>
              <a:t>.</a:t>
            </a:r>
          </a:p>
          <a:p>
            <a:pPr lvl="1" algn="just">
              <a:buFontTx/>
              <a:buNone/>
            </a:pPr>
            <a:r>
              <a:rPr lang="en-US" altLang="en-US" sz="2600">
                <a:cs typeface="Times New Roman" panose="02020603050405020304" pitchFamily="18" charset="0"/>
              </a:rPr>
              <a:t>    char ch = 'a';</a:t>
            </a:r>
          </a:p>
          <a:p>
            <a:pPr lvl="1" algn="just">
              <a:buFontTx/>
              <a:buNone/>
            </a:pPr>
            <a:r>
              <a:rPr lang="en-US" altLang="en-US" sz="2600">
                <a:cs typeface="Times New Roman" panose="02020603050405020304" pitchFamily="18" charset="0"/>
              </a:rPr>
              <a:t>    System.out.println(++ch);</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DDEE30A7-DA08-4AD6-A049-083F450A265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BA6819D-AAFB-4BDF-B207-85FA0B70742E}" type="slidenum">
              <a:rPr lang="en-US" altLang="en-US" sz="1400"/>
              <a:pPr>
                <a:spcBef>
                  <a:spcPct val="0"/>
                </a:spcBef>
                <a:buClrTx/>
                <a:buSzTx/>
                <a:buFontTx/>
                <a:buNone/>
              </a:pPr>
              <a:t>19</a:t>
            </a:fld>
            <a:endParaRPr lang="en-US" altLang="en-US" sz="1400"/>
          </a:p>
        </p:txBody>
      </p:sp>
      <p:sp>
        <p:nvSpPr>
          <p:cNvPr id="19459" name="Rectangle 2">
            <a:extLst>
              <a:ext uri="{FF2B5EF4-FFF2-40B4-BE49-F238E27FC236}">
                <a16:creationId xmlns:a16="http://schemas.microsoft.com/office/drawing/2014/main" id="{4D642A25-92A3-4259-916B-8F870FD46F25}"/>
              </a:ext>
            </a:extLst>
          </p:cNvPr>
          <p:cNvSpPr>
            <a:spLocks noGrp="1" noChangeArrowheads="1"/>
          </p:cNvSpPr>
          <p:nvPr>
            <p:ph type="title"/>
          </p:nvPr>
        </p:nvSpPr>
        <p:spPr>
          <a:xfrm>
            <a:off x="685800" y="228600"/>
            <a:ext cx="7772400" cy="609600"/>
          </a:xfrm>
        </p:spPr>
        <p:txBody>
          <a:bodyPr/>
          <a:lstStyle/>
          <a:p>
            <a:r>
              <a:rPr lang="en-US" altLang="en-US"/>
              <a:t>Unicode Format</a:t>
            </a:r>
            <a:endParaRPr lang="en-US" altLang="en-US">
              <a:latin typeface="Book Antiqua" panose="02040602050305030304" pitchFamily="18" charset="0"/>
            </a:endParaRPr>
          </a:p>
        </p:txBody>
      </p:sp>
      <p:sp>
        <p:nvSpPr>
          <p:cNvPr id="19460" name="Text Box 7">
            <a:extLst>
              <a:ext uri="{FF2B5EF4-FFF2-40B4-BE49-F238E27FC236}">
                <a16:creationId xmlns:a16="http://schemas.microsoft.com/office/drawing/2014/main" id="{EE59F270-E72E-4A3D-B559-7096390E8D50}"/>
              </a:ext>
            </a:extLst>
          </p:cNvPr>
          <p:cNvSpPr txBox="1">
            <a:spLocks noChangeArrowheads="1"/>
          </p:cNvSpPr>
          <p:nvPr/>
        </p:nvSpPr>
        <p:spPr bwMode="auto">
          <a:xfrm>
            <a:off x="304800" y="9906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Java characters use </a:t>
            </a:r>
            <a:r>
              <a:rPr lang="en-US" altLang="en-US" sz="2800" i="1">
                <a:cs typeface="Times New Roman" panose="02020603050405020304" pitchFamily="18" charset="0"/>
              </a:rPr>
              <a:t>Unicode</a:t>
            </a:r>
            <a:r>
              <a:rPr lang="en-US" altLang="en-US" sz="2800">
                <a:cs typeface="Times New Roman" panose="02020603050405020304" pitchFamily="18" charset="0"/>
              </a:rPr>
              <a:t>, a 16-bit encoding scheme established by the Unicode Consortium to support the interchange, processing, and display of written texts in the world’s diverse languages. Unicode takes two bytes, preceded by \u, expressed in four hexadecimal numbers that run from </a:t>
            </a:r>
            <a:r>
              <a:rPr lang="en-US" altLang="en-US" sz="2800" u="sng">
                <a:cs typeface="Times New Roman" panose="02020603050405020304" pitchFamily="18" charset="0"/>
              </a:rPr>
              <a:t>'\u0000'</a:t>
            </a:r>
            <a:r>
              <a:rPr lang="en-US" altLang="en-US" sz="2800">
                <a:cs typeface="Times New Roman" panose="02020603050405020304" pitchFamily="18" charset="0"/>
              </a:rPr>
              <a:t> to </a:t>
            </a:r>
            <a:r>
              <a:rPr lang="en-US" altLang="en-US" sz="2800" u="sng">
                <a:cs typeface="Times New Roman" panose="02020603050405020304" pitchFamily="18" charset="0"/>
              </a:rPr>
              <a:t>'\uFFFF'</a:t>
            </a:r>
            <a:r>
              <a:rPr lang="en-US" altLang="en-US" sz="2800">
                <a:cs typeface="Times New Roman" panose="02020603050405020304" pitchFamily="18" charset="0"/>
              </a:rPr>
              <a:t>.</a:t>
            </a:r>
            <a:r>
              <a:rPr lang="en-US" altLang="en-US" sz="2800"/>
              <a:t> So, Unicode can represent </a:t>
            </a:r>
            <a:r>
              <a:rPr lang="en-US" altLang="en-US" sz="2800">
                <a:latin typeface="Courier New" panose="02070309020205020404" pitchFamily="49" charset="0"/>
                <a:cs typeface="Times New Roman" panose="02020603050405020304" pitchFamily="18" charset="0"/>
              </a:rPr>
              <a:t>65535 + 1 characters</a:t>
            </a:r>
            <a:r>
              <a:rPr lang="en-US" altLang="en-US" sz="2800"/>
              <a:t>.</a:t>
            </a:r>
          </a:p>
        </p:txBody>
      </p:sp>
      <p:pic>
        <p:nvPicPr>
          <p:cNvPr id="19461" name="Picture 8">
            <a:extLst>
              <a:ext uri="{FF2B5EF4-FFF2-40B4-BE49-F238E27FC236}">
                <a16:creationId xmlns:a16="http://schemas.microsoft.com/office/drawing/2014/main" id="{FD88DD4E-B93B-4313-BF5B-062EA6462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181600"/>
            <a:ext cx="25527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Text Box 9">
            <a:extLst>
              <a:ext uri="{FF2B5EF4-FFF2-40B4-BE49-F238E27FC236}">
                <a16:creationId xmlns:a16="http://schemas.microsoft.com/office/drawing/2014/main" id="{B3049CE9-3524-44C8-A1DE-08883BBFE2B0}"/>
              </a:ext>
            </a:extLst>
          </p:cNvPr>
          <p:cNvSpPr txBox="1">
            <a:spLocks noChangeArrowheads="1"/>
          </p:cNvSpPr>
          <p:nvPr/>
        </p:nvSpPr>
        <p:spPr bwMode="auto">
          <a:xfrm>
            <a:off x="1752600" y="4267200"/>
            <a:ext cx="525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Times New Roman" panose="02020603050405020304" pitchFamily="18" charset="0"/>
              </a:rPr>
              <a:t>Unicode \u03b1 \u03b2 \u03b3 for three Greek letters</a:t>
            </a:r>
          </a:p>
        </p:txBody>
      </p:sp>
      <p:sp>
        <p:nvSpPr>
          <p:cNvPr id="19463" name="Line 10">
            <a:extLst>
              <a:ext uri="{FF2B5EF4-FFF2-40B4-BE49-F238E27FC236}">
                <a16:creationId xmlns:a16="http://schemas.microsoft.com/office/drawing/2014/main" id="{8B4E7C16-45B0-4FC0-8B48-8B29B1024C89}"/>
              </a:ext>
            </a:extLst>
          </p:cNvPr>
          <p:cNvSpPr>
            <a:spLocks noChangeShapeType="1"/>
          </p:cNvSpPr>
          <p:nvPr/>
        </p:nvSpPr>
        <p:spPr bwMode="auto">
          <a:xfrm>
            <a:off x="3124200" y="4572000"/>
            <a:ext cx="22860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11">
            <a:extLst>
              <a:ext uri="{FF2B5EF4-FFF2-40B4-BE49-F238E27FC236}">
                <a16:creationId xmlns:a16="http://schemas.microsoft.com/office/drawing/2014/main" id="{7458BC77-8AB3-483D-873A-E7AB97E9AF97}"/>
              </a:ext>
            </a:extLst>
          </p:cNvPr>
          <p:cNvSpPr>
            <a:spLocks noChangeShapeType="1"/>
          </p:cNvSpPr>
          <p:nvPr/>
        </p:nvSpPr>
        <p:spPr bwMode="auto">
          <a:xfrm>
            <a:off x="4038600" y="4572000"/>
            <a:ext cx="15240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12">
            <a:extLst>
              <a:ext uri="{FF2B5EF4-FFF2-40B4-BE49-F238E27FC236}">
                <a16:creationId xmlns:a16="http://schemas.microsoft.com/office/drawing/2014/main" id="{014AA5B4-18B8-4297-A1A8-FEBC6F9F536D}"/>
              </a:ext>
            </a:extLst>
          </p:cNvPr>
          <p:cNvSpPr>
            <a:spLocks noChangeShapeType="1"/>
          </p:cNvSpPr>
          <p:nvPr/>
        </p:nvSpPr>
        <p:spPr bwMode="auto">
          <a:xfrm>
            <a:off x="4800600" y="4572000"/>
            <a:ext cx="8382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C29AB098-3FA6-4268-AD50-271CF2FC73D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22B701-E0FF-4962-A8D0-FCFB49B822DF}"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CB6D2FAA-B54A-40A5-B9BE-737CFDF174D6}"/>
              </a:ext>
            </a:extLst>
          </p:cNvPr>
          <p:cNvSpPr>
            <a:spLocks noGrp="1" noChangeArrowheads="1"/>
          </p:cNvSpPr>
          <p:nvPr>
            <p:ph type="title"/>
          </p:nvPr>
        </p:nvSpPr>
        <p:spPr>
          <a:xfrm>
            <a:off x="155575" y="125413"/>
            <a:ext cx="8763000" cy="665162"/>
          </a:xfrm>
        </p:spPr>
        <p:txBody>
          <a:bodyPr/>
          <a:lstStyle/>
          <a:p>
            <a:r>
              <a:rPr lang="en-US" altLang="en-US" sz="4000"/>
              <a:t>Motivations</a:t>
            </a:r>
          </a:p>
        </p:txBody>
      </p:sp>
      <p:sp>
        <p:nvSpPr>
          <p:cNvPr id="5124" name="Rectangle 3">
            <a:extLst>
              <a:ext uri="{FF2B5EF4-FFF2-40B4-BE49-F238E27FC236}">
                <a16:creationId xmlns:a16="http://schemas.microsoft.com/office/drawing/2014/main" id="{1FEAE357-5923-494F-B599-B807AEB3A122}"/>
              </a:ext>
            </a:extLst>
          </p:cNvPr>
          <p:cNvSpPr>
            <a:spLocks noGrp="1" noChangeArrowheads="1"/>
          </p:cNvSpPr>
          <p:nvPr>
            <p:ph type="body" idx="1"/>
          </p:nvPr>
        </p:nvSpPr>
        <p:spPr>
          <a:xfrm>
            <a:off x="309563" y="893763"/>
            <a:ext cx="8645525" cy="2709862"/>
          </a:xfrm>
        </p:spPr>
        <p:txBody>
          <a:bodyPr/>
          <a:lstStyle/>
          <a:p>
            <a:pPr marL="0" indent="0">
              <a:lnSpc>
                <a:spcPct val="90000"/>
              </a:lnSpc>
              <a:buFont typeface="Monotype Sorts"/>
              <a:buNone/>
            </a:pPr>
            <a:r>
              <a:rPr lang="en-US" altLang="en-US" sz="2800"/>
              <a:t>Suppose you need to estimate the area enclosed by four cities, given the GPS locations (latitude and longitude) of these cities, as shown in the following diagram. How would you write a program to solve this problem? You will be able to write such a program after completing this chapter.</a:t>
            </a:r>
          </a:p>
        </p:txBody>
      </p:sp>
      <p:sp>
        <p:nvSpPr>
          <p:cNvPr id="5125" name="Rectangle 4">
            <a:extLst>
              <a:ext uri="{FF2B5EF4-FFF2-40B4-BE49-F238E27FC236}">
                <a16:creationId xmlns:a16="http://schemas.microsoft.com/office/drawing/2014/main" id="{DF6A32C9-219A-4883-9E30-9612FC91D758}"/>
              </a:ext>
            </a:extLst>
          </p:cNvPr>
          <p:cNvSpPr>
            <a:spLocks noChangeArrowheads="1"/>
          </p:cNvSpPr>
          <p:nvPr/>
        </p:nvSpPr>
        <p:spPr bwMode="auto">
          <a:xfrm>
            <a:off x="0" y="2424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5126" name="Picture 7">
            <a:extLst>
              <a:ext uri="{FF2B5EF4-FFF2-40B4-BE49-F238E27FC236}">
                <a16:creationId xmlns:a16="http://schemas.microsoft.com/office/drawing/2014/main" id="{4E31ECA5-CE2F-413A-ACAD-0F2BDEF19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3389313"/>
            <a:ext cx="8104187"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4CBB761E-BFDB-4E41-BECA-F9682AEB26F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87DFAB-8680-4A8F-9A2A-3E0A13A95A26}" type="slidenum">
              <a:rPr lang="en-US" altLang="en-US" sz="1400"/>
              <a:pPr>
                <a:spcBef>
                  <a:spcPct val="0"/>
                </a:spcBef>
                <a:buClrTx/>
                <a:buSzTx/>
                <a:buFontTx/>
                <a:buNone/>
              </a:pPr>
              <a:t>20</a:t>
            </a:fld>
            <a:endParaRPr lang="en-US" altLang="en-US" sz="1400"/>
          </a:p>
        </p:txBody>
      </p:sp>
      <p:sp>
        <p:nvSpPr>
          <p:cNvPr id="20483" name="Rectangle 2">
            <a:extLst>
              <a:ext uri="{FF2B5EF4-FFF2-40B4-BE49-F238E27FC236}">
                <a16:creationId xmlns:a16="http://schemas.microsoft.com/office/drawing/2014/main" id="{EA4E35CD-4213-4C54-B1A0-434CCDE52C09}"/>
              </a:ext>
            </a:extLst>
          </p:cNvPr>
          <p:cNvSpPr>
            <a:spLocks noGrp="1" noChangeArrowheads="1"/>
          </p:cNvSpPr>
          <p:nvPr>
            <p:ph type="title"/>
          </p:nvPr>
        </p:nvSpPr>
        <p:spPr>
          <a:xfrm>
            <a:off x="152400" y="228600"/>
            <a:ext cx="8763000" cy="1158875"/>
          </a:xfrm>
        </p:spPr>
        <p:txBody>
          <a:bodyPr/>
          <a:lstStyle/>
          <a:p>
            <a:r>
              <a:rPr lang="en-US" altLang="en-US"/>
              <a:t>ASCII Code for Commonly Used Characters</a:t>
            </a:r>
          </a:p>
        </p:txBody>
      </p:sp>
      <p:sp>
        <p:nvSpPr>
          <p:cNvPr id="20484" name="Text Box 3">
            <a:extLst>
              <a:ext uri="{FF2B5EF4-FFF2-40B4-BE49-F238E27FC236}">
                <a16:creationId xmlns:a16="http://schemas.microsoft.com/office/drawing/2014/main" id="{FEE5929F-9923-47EA-BA51-BBB5894EBB70}"/>
              </a:ext>
            </a:extLst>
          </p:cNvPr>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 name="Rectangle 2">
            <a:extLst>
              <a:ext uri="{FF2B5EF4-FFF2-40B4-BE49-F238E27FC236}">
                <a16:creationId xmlns:a16="http://schemas.microsoft.com/office/drawing/2014/main" id="{99631CDF-7D5A-4A76-9781-A94F90D6493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20486" name="Object 2">
            <a:extLst>
              <a:ext uri="{FF2B5EF4-FFF2-40B4-BE49-F238E27FC236}">
                <a16:creationId xmlns:a16="http://schemas.microsoft.com/office/drawing/2014/main" id="{6FF7AD9E-3DF9-4E0E-B89F-8D87C2D99DF4}"/>
              </a:ext>
            </a:extLst>
          </p:cNvPr>
          <p:cNvGraphicFramePr>
            <a:graphicFrameLocks noChangeAspect="1"/>
          </p:cNvGraphicFramePr>
          <p:nvPr/>
        </p:nvGraphicFramePr>
        <p:xfrm>
          <a:off x="228600" y="1854200"/>
          <a:ext cx="8693150" cy="1997075"/>
        </p:xfrm>
        <a:graphic>
          <a:graphicData uri="http://schemas.openxmlformats.org/presentationml/2006/ole">
            <mc:AlternateContent xmlns:mc="http://schemas.openxmlformats.org/markup-compatibility/2006">
              <mc:Choice xmlns:v="urn:schemas-microsoft-com:vml" Requires="v">
                <p:oleObj spid="_x0000_s3075" name="Picture" r:id="rId3" imgW="3725889" imgH="851894" progId="Word.Picture.8">
                  <p:embed/>
                </p:oleObj>
              </mc:Choice>
              <mc:Fallback>
                <p:oleObj name="Picture" r:id="rId3" imgW="3725889" imgH="851894"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854200"/>
                        <a:ext cx="86931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97A3C8AF-FA56-42A8-8DE7-55A35E46614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E78216-53BF-4681-B25F-21A763F6E2F0}" type="slidenum">
              <a:rPr lang="en-US" altLang="en-US" sz="1400"/>
              <a:pPr>
                <a:spcBef>
                  <a:spcPct val="0"/>
                </a:spcBef>
                <a:buClrTx/>
                <a:buSzTx/>
                <a:buFontTx/>
                <a:buNone/>
              </a:pPr>
              <a:t>21</a:t>
            </a:fld>
            <a:endParaRPr lang="en-US" altLang="en-US" sz="1400"/>
          </a:p>
        </p:txBody>
      </p:sp>
      <p:sp>
        <p:nvSpPr>
          <p:cNvPr id="21507" name="Rectangle 2">
            <a:extLst>
              <a:ext uri="{FF2B5EF4-FFF2-40B4-BE49-F238E27FC236}">
                <a16:creationId xmlns:a16="http://schemas.microsoft.com/office/drawing/2014/main" id="{4D52D3A2-A633-4E63-A6A1-5196D22E9FAE}"/>
              </a:ext>
            </a:extLst>
          </p:cNvPr>
          <p:cNvSpPr>
            <a:spLocks noGrp="1" noChangeArrowheads="1"/>
          </p:cNvSpPr>
          <p:nvPr>
            <p:ph type="title"/>
          </p:nvPr>
        </p:nvSpPr>
        <p:spPr>
          <a:xfrm>
            <a:off x="152400" y="228600"/>
            <a:ext cx="8763000" cy="742950"/>
          </a:xfrm>
        </p:spPr>
        <p:txBody>
          <a:bodyPr/>
          <a:lstStyle/>
          <a:p>
            <a:r>
              <a:rPr lang="en-US" altLang="en-US" sz="4000"/>
              <a:t>Escape Sequences for Special Characters</a:t>
            </a:r>
          </a:p>
        </p:txBody>
      </p:sp>
      <p:pic>
        <p:nvPicPr>
          <p:cNvPr id="21508" name="Picture 5">
            <a:extLst>
              <a:ext uri="{FF2B5EF4-FFF2-40B4-BE49-F238E27FC236}">
                <a16:creationId xmlns:a16="http://schemas.microsoft.com/office/drawing/2014/main" id="{1D1AE132-9449-47C6-8498-BD35CB1CB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1316038"/>
            <a:ext cx="8745537"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951020AE-6D06-4E9F-9807-EDDE51422D2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1C2B71-B20A-4D99-8336-D5DDF85EB959}" type="slidenum">
              <a:rPr lang="en-US" altLang="en-US" sz="1400"/>
              <a:pPr>
                <a:spcBef>
                  <a:spcPct val="0"/>
                </a:spcBef>
                <a:buClrTx/>
                <a:buSzTx/>
                <a:buFontTx/>
                <a:buNone/>
              </a:pPr>
              <a:t>22</a:t>
            </a:fld>
            <a:endParaRPr lang="en-US" altLang="en-US" sz="1400"/>
          </a:p>
        </p:txBody>
      </p:sp>
      <p:sp>
        <p:nvSpPr>
          <p:cNvPr id="22531" name="Rectangle 2">
            <a:extLst>
              <a:ext uri="{FF2B5EF4-FFF2-40B4-BE49-F238E27FC236}">
                <a16:creationId xmlns:a16="http://schemas.microsoft.com/office/drawing/2014/main" id="{0287FDDD-0738-40DB-8BC1-29767BC81E2E}"/>
              </a:ext>
            </a:extLst>
          </p:cNvPr>
          <p:cNvSpPr>
            <a:spLocks noGrp="1" noChangeArrowheads="1"/>
          </p:cNvSpPr>
          <p:nvPr>
            <p:ph type="title"/>
          </p:nvPr>
        </p:nvSpPr>
        <p:spPr>
          <a:xfrm>
            <a:off x="152400" y="228600"/>
            <a:ext cx="8763000" cy="685800"/>
          </a:xfrm>
        </p:spPr>
        <p:txBody>
          <a:bodyPr/>
          <a:lstStyle/>
          <a:p>
            <a:r>
              <a:rPr lang="en-US" altLang="en-US"/>
              <a:t>Appendix B: ASCII Character Set</a:t>
            </a:r>
            <a:endParaRPr lang="en-US" altLang="en-US">
              <a:latin typeface="Book Antiqua" panose="02040602050305030304" pitchFamily="18" charset="0"/>
            </a:endParaRPr>
          </a:p>
        </p:txBody>
      </p:sp>
      <p:sp>
        <p:nvSpPr>
          <p:cNvPr id="22532" name="Text Box 3">
            <a:extLst>
              <a:ext uri="{FF2B5EF4-FFF2-40B4-BE49-F238E27FC236}">
                <a16:creationId xmlns:a16="http://schemas.microsoft.com/office/drawing/2014/main" id="{4058AB19-2DDD-4CB5-8225-FAD03503ECAD}"/>
              </a:ext>
            </a:extLst>
          </p:cNvPr>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2533" name="Text Box 4">
            <a:extLst>
              <a:ext uri="{FF2B5EF4-FFF2-40B4-BE49-F238E27FC236}">
                <a16:creationId xmlns:a16="http://schemas.microsoft.com/office/drawing/2014/main" id="{27A9D85C-D4E1-41E7-9BC2-5D328AFF9FA9}"/>
              </a:ext>
            </a:extLst>
          </p:cNvPr>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ASCII Character Set is a subset of the Unicode from \u0000 to \u007f</a:t>
            </a:r>
          </a:p>
        </p:txBody>
      </p:sp>
      <p:graphicFrame>
        <p:nvGraphicFramePr>
          <p:cNvPr id="22534" name="Object 5">
            <a:extLst>
              <a:ext uri="{FF2B5EF4-FFF2-40B4-BE49-F238E27FC236}">
                <a16:creationId xmlns:a16="http://schemas.microsoft.com/office/drawing/2014/main" id="{78F917EA-7538-41AA-B569-6A22D3373476}"/>
              </a:ext>
            </a:extLst>
          </p:cNvPr>
          <p:cNvGraphicFramePr>
            <a:graphicFrameLocks noChangeAspect="1"/>
          </p:cNvGraphicFramePr>
          <p:nvPr/>
        </p:nvGraphicFramePr>
        <p:xfrm>
          <a:off x="228600" y="2209800"/>
          <a:ext cx="8763000" cy="3786188"/>
        </p:xfrm>
        <a:graphic>
          <a:graphicData uri="http://schemas.openxmlformats.org/presentationml/2006/ole">
            <mc:AlternateContent xmlns:mc="http://schemas.openxmlformats.org/markup-compatibility/2006">
              <mc:Choice xmlns:v="urn:schemas-microsoft-com:vml" Requires="v">
                <p:oleObj spid="_x0000_s4099" name="Bitmap Image" r:id="rId3" imgW="6828112" imgH="2949196" progId="Paint.Picture">
                  <p:embed/>
                </p:oleObj>
              </mc:Choice>
              <mc:Fallback>
                <p:oleObj name="Bitmap Image" r:id="rId3" imgW="6828112" imgH="294919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8763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AEFD0F2D-DA58-4EBE-A802-9FE1E8B8669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F70F52-6BAE-4F39-A1BD-2A72C244786B}" type="slidenum">
              <a:rPr lang="en-US" altLang="en-US" sz="1400"/>
              <a:pPr>
                <a:spcBef>
                  <a:spcPct val="0"/>
                </a:spcBef>
                <a:buClrTx/>
                <a:buSzTx/>
                <a:buFontTx/>
                <a:buNone/>
              </a:pPr>
              <a:t>23</a:t>
            </a:fld>
            <a:endParaRPr lang="en-US" altLang="en-US" sz="1400"/>
          </a:p>
        </p:txBody>
      </p:sp>
      <p:sp>
        <p:nvSpPr>
          <p:cNvPr id="23555" name="Rectangle 2">
            <a:extLst>
              <a:ext uri="{FF2B5EF4-FFF2-40B4-BE49-F238E27FC236}">
                <a16:creationId xmlns:a16="http://schemas.microsoft.com/office/drawing/2014/main" id="{08A1897C-DEE4-4CDD-9A09-0F9C7E1FF5F3}"/>
              </a:ext>
            </a:extLst>
          </p:cNvPr>
          <p:cNvSpPr>
            <a:spLocks noGrp="1" noChangeArrowheads="1"/>
          </p:cNvSpPr>
          <p:nvPr>
            <p:ph type="title"/>
          </p:nvPr>
        </p:nvSpPr>
        <p:spPr>
          <a:xfrm>
            <a:off x="609600" y="228600"/>
            <a:ext cx="7772400" cy="685800"/>
          </a:xfrm>
        </p:spPr>
        <p:txBody>
          <a:bodyPr/>
          <a:lstStyle/>
          <a:p>
            <a:r>
              <a:rPr lang="en-US" altLang="en-US"/>
              <a:t>ASCII Character Set, cont.</a:t>
            </a:r>
            <a:endParaRPr lang="en-US" altLang="en-US">
              <a:latin typeface="Book Antiqua" panose="02040602050305030304" pitchFamily="18" charset="0"/>
            </a:endParaRPr>
          </a:p>
        </p:txBody>
      </p:sp>
      <p:sp>
        <p:nvSpPr>
          <p:cNvPr id="23556" name="Text Box 3">
            <a:extLst>
              <a:ext uri="{FF2B5EF4-FFF2-40B4-BE49-F238E27FC236}">
                <a16:creationId xmlns:a16="http://schemas.microsoft.com/office/drawing/2014/main" id="{2EA5B310-DDD1-4789-BED5-BE316E617D9C}"/>
              </a:ext>
            </a:extLst>
          </p:cNvPr>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3557" name="Text Box 4">
            <a:extLst>
              <a:ext uri="{FF2B5EF4-FFF2-40B4-BE49-F238E27FC236}">
                <a16:creationId xmlns:a16="http://schemas.microsoft.com/office/drawing/2014/main" id="{5FE2195C-CBB3-46BE-A8D1-34ECED10BF70}"/>
              </a:ext>
            </a:extLst>
          </p:cNvPr>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ASCII Character Set is a subset of the Unicode from \u0000 to \u007f</a:t>
            </a:r>
          </a:p>
        </p:txBody>
      </p:sp>
      <p:graphicFrame>
        <p:nvGraphicFramePr>
          <p:cNvPr id="23558" name="Object 6">
            <a:extLst>
              <a:ext uri="{FF2B5EF4-FFF2-40B4-BE49-F238E27FC236}">
                <a16:creationId xmlns:a16="http://schemas.microsoft.com/office/drawing/2014/main" id="{AE81ACB8-5898-4191-A41A-470E0277F49B}"/>
              </a:ext>
            </a:extLst>
          </p:cNvPr>
          <p:cNvGraphicFramePr>
            <a:graphicFrameLocks noChangeAspect="1"/>
          </p:cNvGraphicFramePr>
          <p:nvPr/>
        </p:nvGraphicFramePr>
        <p:xfrm>
          <a:off x="152400" y="2514600"/>
          <a:ext cx="8839200" cy="2828925"/>
        </p:xfrm>
        <a:graphic>
          <a:graphicData uri="http://schemas.openxmlformats.org/presentationml/2006/ole">
            <mc:AlternateContent xmlns:mc="http://schemas.openxmlformats.org/markup-compatibility/2006">
              <mc:Choice xmlns:v="urn:schemas-microsoft-com:vml" Requires="v">
                <p:oleObj spid="_x0000_s5123" name="Bitmap Image" r:id="rId3" imgW="6309907" imgH="2019048" progId="Paint.Picture">
                  <p:embed/>
                </p:oleObj>
              </mc:Choice>
              <mc:Fallback>
                <p:oleObj name="Bitmap Image" r:id="rId3" imgW="6309907" imgH="2019048"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14600"/>
                        <a:ext cx="8839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8E064990-7A2F-45EF-82A7-8FB20621E54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CC0BF3-4880-45D3-8B53-19A3A893A271}" type="slidenum">
              <a:rPr lang="en-US" altLang="en-US" sz="1400"/>
              <a:pPr>
                <a:spcBef>
                  <a:spcPct val="0"/>
                </a:spcBef>
                <a:buClrTx/>
                <a:buSzTx/>
                <a:buFontTx/>
                <a:buNone/>
              </a:pPr>
              <a:t>24</a:t>
            </a:fld>
            <a:endParaRPr lang="en-US" altLang="en-US" sz="1400"/>
          </a:p>
        </p:txBody>
      </p:sp>
      <p:sp>
        <p:nvSpPr>
          <p:cNvPr id="24579" name="Rectangle 2">
            <a:extLst>
              <a:ext uri="{FF2B5EF4-FFF2-40B4-BE49-F238E27FC236}">
                <a16:creationId xmlns:a16="http://schemas.microsoft.com/office/drawing/2014/main" id="{708BFA19-C982-41A6-8F9B-4F792754ECC3}"/>
              </a:ext>
            </a:extLst>
          </p:cNvPr>
          <p:cNvSpPr>
            <a:spLocks noGrp="1" noChangeArrowheads="1"/>
          </p:cNvSpPr>
          <p:nvPr>
            <p:ph type="title"/>
          </p:nvPr>
        </p:nvSpPr>
        <p:spPr>
          <a:xfrm>
            <a:off x="685800" y="0"/>
            <a:ext cx="7772400" cy="1428750"/>
          </a:xfrm>
        </p:spPr>
        <p:txBody>
          <a:bodyPr/>
          <a:lstStyle/>
          <a:p>
            <a:r>
              <a:rPr lang="en-US" altLang="en-US"/>
              <a:t>Casting between char and Numeric Types</a:t>
            </a:r>
            <a:endParaRPr lang="en-US" altLang="en-US">
              <a:latin typeface="Book Antiqua" panose="02040602050305030304" pitchFamily="18" charset="0"/>
            </a:endParaRPr>
          </a:p>
        </p:txBody>
      </p:sp>
      <p:sp>
        <p:nvSpPr>
          <p:cNvPr id="24580" name="Text Box 3">
            <a:extLst>
              <a:ext uri="{FF2B5EF4-FFF2-40B4-BE49-F238E27FC236}">
                <a16:creationId xmlns:a16="http://schemas.microsoft.com/office/drawing/2014/main" id="{7489B3F3-7E63-4DE4-AE48-7CC8CAE0356C}"/>
              </a:ext>
            </a:extLst>
          </p:cNvPr>
          <p:cNvSpPr txBox="1">
            <a:spLocks noChangeArrowheads="1"/>
          </p:cNvSpPr>
          <p:nvPr/>
        </p:nvSpPr>
        <p:spPr bwMode="auto">
          <a:xfrm>
            <a:off x="304800" y="1752600"/>
            <a:ext cx="8686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600" b="1">
                <a:latin typeface="Courier New" panose="02070309020205020404" pitchFamily="49" charset="0"/>
              </a:rPr>
              <a:t>int i = </a:t>
            </a:r>
            <a:r>
              <a:rPr lang="en-US" altLang="en-US" sz="3000" b="1">
                <a:latin typeface="Courier New" panose="02070309020205020404" pitchFamily="49" charset="0"/>
              </a:rPr>
              <a:t>'</a:t>
            </a:r>
            <a:r>
              <a:rPr lang="en-US" altLang="en-US" sz="2600" b="1">
                <a:latin typeface="Courier New" panose="02070309020205020404" pitchFamily="49" charset="0"/>
              </a:rPr>
              <a:t>a</a:t>
            </a:r>
            <a:r>
              <a:rPr lang="en-US" altLang="en-US" sz="3000" b="1">
                <a:latin typeface="Courier New" panose="02070309020205020404" pitchFamily="49" charset="0"/>
              </a:rPr>
              <a:t>'</a:t>
            </a:r>
            <a:r>
              <a:rPr lang="en-US" altLang="en-US" sz="2600" b="1">
                <a:latin typeface="Courier New" panose="02070309020205020404" pitchFamily="49" charset="0"/>
              </a:rPr>
              <a:t>; // Same as int i = (int)</a:t>
            </a:r>
            <a:r>
              <a:rPr lang="en-US" altLang="en-US" sz="3000" b="1">
                <a:latin typeface="Courier New" panose="02070309020205020404" pitchFamily="49" charset="0"/>
              </a:rPr>
              <a:t>'</a:t>
            </a:r>
            <a:r>
              <a:rPr lang="en-US" altLang="en-US" sz="2600" b="1">
                <a:latin typeface="Courier New" panose="02070309020205020404" pitchFamily="49" charset="0"/>
              </a:rPr>
              <a:t>a</a:t>
            </a:r>
            <a:r>
              <a:rPr lang="en-US" altLang="en-US" sz="3000" b="1">
                <a:latin typeface="Courier New" panose="02070309020205020404" pitchFamily="49" charset="0"/>
              </a:rPr>
              <a:t>'</a:t>
            </a:r>
            <a:r>
              <a:rPr lang="en-US" altLang="en-US" sz="2600" b="1">
                <a:latin typeface="Courier New" panose="02070309020205020404" pitchFamily="49" charset="0"/>
              </a:rPr>
              <a:t>;</a:t>
            </a:r>
          </a:p>
          <a:p>
            <a:pPr>
              <a:spcBef>
                <a:spcPct val="50000"/>
              </a:spcBef>
              <a:buClrTx/>
              <a:buSzTx/>
              <a:buFontTx/>
              <a:buNone/>
            </a:pPr>
            <a:endParaRPr lang="en-US" altLang="en-US" sz="2600" b="1">
              <a:latin typeface="Courier New" panose="02070309020205020404" pitchFamily="49" charset="0"/>
            </a:endParaRPr>
          </a:p>
          <a:p>
            <a:pPr>
              <a:spcBef>
                <a:spcPct val="50000"/>
              </a:spcBef>
              <a:buClrTx/>
              <a:buSzTx/>
              <a:buFontTx/>
              <a:buNone/>
            </a:pPr>
            <a:r>
              <a:rPr lang="en-US" altLang="en-US" sz="2600" b="1">
                <a:latin typeface="Courier New" panose="02070309020205020404" pitchFamily="49" charset="0"/>
              </a:rPr>
              <a:t>char c = 97; // Same as char c = (char)97;</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7E95053C-9962-4B18-8908-E5D747C3BDA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82AF0B-A0B3-4F11-AB8E-95B7A161FFDC}" type="slidenum">
              <a:rPr lang="en-US" altLang="en-US" sz="1400"/>
              <a:pPr>
                <a:spcBef>
                  <a:spcPct val="0"/>
                </a:spcBef>
                <a:buClrTx/>
                <a:buSzTx/>
                <a:buFontTx/>
                <a:buNone/>
              </a:pPr>
              <a:t>25</a:t>
            </a:fld>
            <a:endParaRPr lang="en-US" altLang="en-US" sz="1400"/>
          </a:p>
        </p:txBody>
      </p:sp>
      <p:sp>
        <p:nvSpPr>
          <p:cNvPr id="25603" name="Rectangle 2">
            <a:extLst>
              <a:ext uri="{FF2B5EF4-FFF2-40B4-BE49-F238E27FC236}">
                <a16:creationId xmlns:a16="http://schemas.microsoft.com/office/drawing/2014/main" id="{77C0EEE5-BDCD-42FF-BEA5-575202AEF649}"/>
              </a:ext>
            </a:extLst>
          </p:cNvPr>
          <p:cNvSpPr>
            <a:spLocks noGrp="1" noChangeArrowheads="1"/>
          </p:cNvSpPr>
          <p:nvPr>
            <p:ph type="title"/>
          </p:nvPr>
        </p:nvSpPr>
        <p:spPr>
          <a:xfrm>
            <a:off x="685800" y="0"/>
            <a:ext cx="7772400" cy="1428750"/>
          </a:xfrm>
        </p:spPr>
        <p:txBody>
          <a:bodyPr/>
          <a:lstStyle/>
          <a:p>
            <a:r>
              <a:rPr lang="en-US" altLang="en-US"/>
              <a:t>Comparing and Testing Characters</a:t>
            </a:r>
            <a:endParaRPr lang="en-US" altLang="en-US">
              <a:latin typeface="Book Antiqua" panose="02040602050305030304" pitchFamily="18" charset="0"/>
            </a:endParaRPr>
          </a:p>
        </p:txBody>
      </p:sp>
      <p:sp>
        <p:nvSpPr>
          <p:cNvPr id="25604" name="Text Box 3">
            <a:extLst>
              <a:ext uri="{FF2B5EF4-FFF2-40B4-BE49-F238E27FC236}">
                <a16:creationId xmlns:a16="http://schemas.microsoft.com/office/drawing/2014/main" id="{E4FE58B7-1B1F-4276-B36E-CBD9AC9FCAEE}"/>
              </a:ext>
            </a:extLst>
          </p:cNvPr>
          <p:cNvSpPr txBox="1">
            <a:spLocks noChangeArrowheads="1"/>
          </p:cNvSpPr>
          <p:nvPr/>
        </p:nvSpPr>
        <p:spPr bwMode="auto">
          <a:xfrm>
            <a:off x="304800" y="1752600"/>
            <a:ext cx="86868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800" b="1"/>
              <a:t>if</a:t>
            </a:r>
            <a:r>
              <a:rPr lang="en-US" altLang="en-US" sz="2800"/>
              <a:t> (ch &gt;= </a:t>
            </a:r>
            <a:r>
              <a:rPr lang="en-US" altLang="en-US" sz="2800" b="1"/>
              <a:t>'A' </a:t>
            </a:r>
            <a:r>
              <a:rPr lang="en-US" altLang="en-US" sz="2800"/>
              <a:t>&amp;&amp; ch &lt;= </a:t>
            </a:r>
            <a:r>
              <a:rPr lang="en-US" altLang="en-US" sz="2800" b="1"/>
              <a:t>'Z'</a:t>
            </a:r>
            <a:r>
              <a:rPr lang="en-US" altLang="en-US" sz="2800"/>
              <a:t>) </a:t>
            </a:r>
            <a:endParaRPr lang="en-US" altLang="en-US" sz="2800" u="sng"/>
          </a:p>
          <a:p>
            <a:pPr>
              <a:spcBef>
                <a:spcPct val="0"/>
              </a:spcBef>
              <a:buClrTx/>
              <a:buSzTx/>
              <a:buFontTx/>
              <a:buNone/>
            </a:pPr>
            <a:r>
              <a:rPr lang="en-US" altLang="en-US" sz="2800"/>
              <a:t>  System.out.println(ch + </a:t>
            </a:r>
            <a:r>
              <a:rPr lang="en-US" altLang="en-US" sz="2800" b="1"/>
              <a:t>" is an uppercase letter"</a:t>
            </a:r>
            <a:r>
              <a:rPr lang="en-US" altLang="en-US" sz="2800"/>
              <a:t>); </a:t>
            </a:r>
            <a:endParaRPr lang="en-US" altLang="en-US" sz="2800" u="sng"/>
          </a:p>
          <a:p>
            <a:pPr>
              <a:spcBef>
                <a:spcPct val="0"/>
              </a:spcBef>
              <a:buClrTx/>
              <a:buSzTx/>
              <a:buFontTx/>
              <a:buNone/>
            </a:pPr>
            <a:r>
              <a:rPr lang="en-US" altLang="en-US" sz="2800" b="1"/>
              <a:t>else if</a:t>
            </a:r>
            <a:r>
              <a:rPr lang="en-US" altLang="en-US" sz="2800"/>
              <a:t> (ch &gt;= </a:t>
            </a:r>
            <a:r>
              <a:rPr lang="en-US" altLang="en-US" sz="2800" b="1"/>
              <a:t>'a' </a:t>
            </a:r>
            <a:r>
              <a:rPr lang="en-US" altLang="en-US" sz="2800"/>
              <a:t>&amp;&amp; ch &lt;= </a:t>
            </a:r>
            <a:r>
              <a:rPr lang="en-US" altLang="en-US" sz="2800" b="1"/>
              <a:t>'z'</a:t>
            </a:r>
            <a:r>
              <a:rPr lang="en-US" altLang="en-US" sz="2800"/>
              <a:t>) </a:t>
            </a:r>
            <a:endParaRPr lang="en-US" altLang="en-US" sz="2800" u="sng"/>
          </a:p>
          <a:p>
            <a:pPr>
              <a:spcBef>
                <a:spcPct val="0"/>
              </a:spcBef>
              <a:buClrTx/>
              <a:buSzTx/>
              <a:buFontTx/>
              <a:buNone/>
            </a:pPr>
            <a:r>
              <a:rPr lang="en-US" altLang="en-US" sz="2800"/>
              <a:t>  System.out.println(ch + </a:t>
            </a:r>
            <a:r>
              <a:rPr lang="en-US" altLang="en-US" sz="2800" b="1"/>
              <a:t>" is a lowercase letter"</a:t>
            </a:r>
            <a:r>
              <a:rPr lang="en-US" altLang="en-US" sz="2800"/>
              <a:t>); </a:t>
            </a:r>
            <a:endParaRPr lang="en-US" altLang="en-US" sz="2800" u="sng"/>
          </a:p>
          <a:p>
            <a:pPr>
              <a:spcBef>
                <a:spcPct val="0"/>
              </a:spcBef>
              <a:buClrTx/>
              <a:buSzTx/>
              <a:buFontTx/>
              <a:buNone/>
            </a:pPr>
            <a:r>
              <a:rPr lang="en-US" altLang="en-US" sz="2800" b="1"/>
              <a:t>else if</a:t>
            </a:r>
            <a:r>
              <a:rPr lang="en-US" altLang="en-US" sz="2800"/>
              <a:t> (ch &gt;= </a:t>
            </a:r>
            <a:r>
              <a:rPr lang="en-US" altLang="en-US" sz="2800" b="1"/>
              <a:t>'0' </a:t>
            </a:r>
            <a:r>
              <a:rPr lang="en-US" altLang="en-US" sz="2800"/>
              <a:t>&amp;&amp; ch &lt;= </a:t>
            </a:r>
            <a:r>
              <a:rPr lang="en-US" altLang="en-US" sz="2800" b="1"/>
              <a:t>'9'</a:t>
            </a:r>
            <a:r>
              <a:rPr lang="en-US" altLang="en-US" sz="2800"/>
              <a:t>) </a:t>
            </a:r>
            <a:endParaRPr lang="en-US" altLang="en-US" sz="2800" u="sng"/>
          </a:p>
          <a:p>
            <a:pPr>
              <a:spcBef>
                <a:spcPct val="0"/>
              </a:spcBef>
              <a:buClrTx/>
              <a:buSzTx/>
              <a:buFontTx/>
              <a:buNone/>
            </a:pPr>
            <a:r>
              <a:rPr lang="en-US" altLang="en-US" sz="2800"/>
              <a:t>  System.out.println(ch + </a:t>
            </a:r>
            <a:r>
              <a:rPr lang="en-US" altLang="en-US" sz="2800" b="1"/>
              <a:t>" is a numeric character"</a:t>
            </a:r>
            <a:r>
              <a:rPr lang="en-US" altLang="en-US" sz="2800"/>
              <a:t>); </a:t>
            </a:r>
            <a:endParaRPr lang="en-US" altLang="en-US" sz="2800" u="sng"/>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F6BA3A2C-8237-4F8E-AA9D-AEE38C38BFA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E443F4F-FA9C-46F2-B164-B95136F4AE0E}" type="slidenum">
              <a:rPr lang="en-US" altLang="en-US" sz="1400"/>
              <a:pPr>
                <a:spcBef>
                  <a:spcPct val="0"/>
                </a:spcBef>
                <a:buClrTx/>
                <a:buSzTx/>
                <a:buFontTx/>
                <a:buNone/>
              </a:pPr>
              <a:t>26</a:t>
            </a:fld>
            <a:endParaRPr lang="en-US" altLang="en-US" sz="1400"/>
          </a:p>
        </p:txBody>
      </p:sp>
      <p:sp>
        <p:nvSpPr>
          <p:cNvPr id="26627" name="Rectangle 2">
            <a:extLst>
              <a:ext uri="{FF2B5EF4-FFF2-40B4-BE49-F238E27FC236}">
                <a16:creationId xmlns:a16="http://schemas.microsoft.com/office/drawing/2014/main" id="{7EB7D156-D71F-485A-9E2B-E356FEA304A8}"/>
              </a:ext>
            </a:extLst>
          </p:cNvPr>
          <p:cNvSpPr>
            <a:spLocks noGrp="1" noChangeArrowheads="1"/>
          </p:cNvSpPr>
          <p:nvPr>
            <p:ph type="title"/>
          </p:nvPr>
        </p:nvSpPr>
        <p:spPr>
          <a:xfrm>
            <a:off x="228600" y="228600"/>
            <a:ext cx="8686800" cy="685800"/>
          </a:xfrm>
        </p:spPr>
        <p:txBody>
          <a:bodyPr/>
          <a:lstStyle/>
          <a:p>
            <a:r>
              <a:rPr lang="en-US" altLang="en-US" sz="4800"/>
              <a:t>Methods in the Character Class</a:t>
            </a:r>
            <a:endParaRPr lang="en-US" altLang="en-US" sz="4500">
              <a:cs typeface="Times New Roman" panose="02020603050405020304" pitchFamily="18" charset="0"/>
            </a:endParaRPr>
          </a:p>
        </p:txBody>
      </p:sp>
      <p:sp>
        <p:nvSpPr>
          <p:cNvPr id="3" name="Rectangle 2">
            <a:extLst>
              <a:ext uri="{FF2B5EF4-FFF2-40B4-BE49-F238E27FC236}">
                <a16:creationId xmlns:a16="http://schemas.microsoft.com/office/drawing/2014/main" id="{D93B13F4-2FBE-48AD-AEEE-F53C9DF1174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26629" name="Object 3">
            <a:extLst>
              <a:ext uri="{FF2B5EF4-FFF2-40B4-BE49-F238E27FC236}">
                <a16:creationId xmlns:a16="http://schemas.microsoft.com/office/drawing/2014/main" id="{9A121973-9E9E-4F3A-8195-DAD9209E283D}"/>
              </a:ext>
            </a:extLst>
          </p:cNvPr>
          <p:cNvGraphicFramePr>
            <a:graphicFrameLocks noChangeAspect="1"/>
          </p:cNvGraphicFramePr>
          <p:nvPr/>
        </p:nvGraphicFramePr>
        <p:xfrm>
          <a:off x="247650" y="1431925"/>
          <a:ext cx="8648700" cy="3225800"/>
        </p:xfrm>
        <a:graphic>
          <a:graphicData uri="http://schemas.openxmlformats.org/presentationml/2006/ole">
            <mc:AlternateContent xmlns:mc="http://schemas.openxmlformats.org/markup-compatibility/2006">
              <mc:Choice xmlns:v="urn:schemas-microsoft-com:vml" Requires="v">
                <p:oleObj spid="_x0000_s6147" name="Picture" r:id="rId3" imgW="4023656" imgH="1640348" progId="Word.Picture.8">
                  <p:embed/>
                </p:oleObj>
              </mc:Choice>
              <mc:Fallback>
                <p:oleObj name="Picture" r:id="rId3" imgW="4023656" imgH="1640348"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1431925"/>
                        <a:ext cx="86487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600" dirty="0">
                <a:latin typeface="Calibri" panose="020F0502020204030204" pitchFamily="34" charset="0"/>
                <a:cs typeface="Calibri" panose="020F0502020204030204" pitchFamily="34" charset="0"/>
              </a:rPr>
              <a:t>Use print statements to find out the ASCII code for '1', 'A', 'B', 'a', and 'b'.</a:t>
            </a:r>
            <a:endParaRPr lang="tr-TR"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Use print statements to find out the character for the decimal codes 40, 59, 79, 85, and 90.</a:t>
            </a:r>
            <a:endParaRPr lang="tr-TR"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Use print statements to find out the character for the hexadecimal code 40, 5A, 71, 72, and 7A.</a:t>
            </a:r>
            <a:endParaRPr lang="tr-TR" sz="1600" dirty="0">
              <a:latin typeface="Calibri" panose="020F0502020204030204" pitchFamily="34" charset="0"/>
              <a:cs typeface="Calibri" panose="020F0502020204030204" pitchFamily="34" charset="0"/>
            </a:endParaRPr>
          </a:p>
          <a:p>
            <a:pPr marL="0" indent="0">
              <a:buNone/>
            </a:pPr>
            <a:r>
              <a:rPr lang="tr-TR" sz="1600" b="1" dirty="0">
                <a:solidFill>
                  <a:srgbClr val="92D050"/>
                </a:solidFill>
                <a:latin typeface="Calibri" panose="020F0502020204030204" pitchFamily="34" charset="0"/>
                <a:cs typeface="Calibri" panose="020F0502020204030204" pitchFamily="34" charset="0"/>
              </a:rPr>
              <a:t>      &lt;--- ANSWER ---&gt;</a:t>
            </a:r>
          </a:p>
          <a:p>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int</a:t>
            </a:r>
            <a:r>
              <a:rPr lang="tr-TR" sz="1200" dirty="0">
                <a:solidFill>
                  <a:srgbClr val="0070C0"/>
                </a:solidFill>
                <a:latin typeface="Consolas" panose="020B0609020204030204" pitchFamily="49" charset="0"/>
                <a:cs typeface="Calibri" panose="020F0502020204030204" pitchFamily="34" charset="0"/>
              </a:rPr>
              <a:t>)'1');</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int</a:t>
            </a:r>
            <a:r>
              <a:rPr lang="tr-TR" sz="1200" dirty="0">
                <a:solidFill>
                  <a:srgbClr val="0070C0"/>
                </a:solidFill>
                <a:latin typeface="Consolas" panose="020B0609020204030204" pitchFamily="49" charset="0"/>
                <a:cs typeface="Calibri" panose="020F0502020204030204" pitchFamily="34" charset="0"/>
              </a:rPr>
              <a:t>)'A');</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int</a:t>
            </a:r>
            <a:r>
              <a:rPr lang="tr-TR" sz="1200" dirty="0">
                <a:solidFill>
                  <a:srgbClr val="0070C0"/>
                </a:solidFill>
                <a:latin typeface="Consolas" panose="020B0609020204030204" pitchFamily="49" charset="0"/>
                <a:cs typeface="Calibri" panose="020F0502020204030204" pitchFamily="34" charset="0"/>
              </a:rPr>
              <a:t>)'B');</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int</a:t>
            </a:r>
            <a:r>
              <a:rPr lang="tr-TR" sz="1200" dirty="0">
                <a:solidFill>
                  <a:srgbClr val="0070C0"/>
                </a:solidFill>
                <a:latin typeface="Consolas" panose="020B0609020204030204" pitchFamily="49" charset="0"/>
                <a:cs typeface="Calibri" panose="020F0502020204030204" pitchFamily="34" charset="0"/>
              </a:rPr>
              <a:t>)'a');</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int</a:t>
            </a:r>
            <a:r>
              <a:rPr lang="tr-TR" sz="1200" dirty="0">
                <a:solidFill>
                  <a:srgbClr val="0070C0"/>
                </a:solidFill>
                <a:latin typeface="Consolas" panose="020B0609020204030204" pitchFamily="49" charset="0"/>
                <a:cs typeface="Calibri" panose="020F0502020204030204" pitchFamily="34" charset="0"/>
              </a:rPr>
              <a:t>)'b');</a:t>
            </a:r>
          </a:p>
          <a:p>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char</a:t>
            </a:r>
            <a:r>
              <a:rPr lang="tr-TR" sz="1200" dirty="0">
                <a:solidFill>
                  <a:srgbClr val="0070C0"/>
                </a:solidFill>
                <a:latin typeface="Consolas" panose="020B0609020204030204" pitchFamily="49" charset="0"/>
                <a:cs typeface="Calibri" panose="020F0502020204030204" pitchFamily="34" charset="0"/>
              </a:rPr>
              <a:t>)40);</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char</a:t>
            </a:r>
            <a:r>
              <a:rPr lang="tr-TR" sz="1200" dirty="0">
                <a:solidFill>
                  <a:srgbClr val="0070C0"/>
                </a:solidFill>
                <a:latin typeface="Consolas" panose="020B0609020204030204" pitchFamily="49" charset="0"/>
                <a:cs typeface="Calibri" panose="020F0502020204030204" pitchFamily="34" charset="0"/>
              </a:rPr>
              <a:t>)59);</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char</a:t>
            </a:r>
            <a:r>
              <a:rPr lang="tr-TR" sz="1200" dirty="0">
                <a:solidFill>
                  <a:srgbClr val="0070C0"/>
                </a:solidFill>
                <a:latin typeface="Consolas" panose="020B0609020204030204" pitchFamily="49" charset="0"/>
                <a:cs typeface="Calibri" panose="020F0502020204030204" pitchFamily="34" charset="0"/>
              </a:rPr>
              <a:t>)79);</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char</a:t>
            </a:r>
            <a:r>
              <a:rPr lang="tr-TR" sz="1200" dirty="0">
                <a:solidFill>
                  <a:srgbClr val="0070C0"/>
                </a:solidFill>
                <a:latin typeface="Consolas" panose="020B0609020204030204" pitchFamily="49" charset="0"/>
                <a:cs typeface="Calibri" panose="020F0502020204030204" pitchFamily="34" charset="0"/>
              </a:rPr>
              <a:t>)85);</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char</a:t>
            </a:r>
            <a:r>
              <a:rPr lang="tr-TR" sz="1200" dirty="0">
                <a:solidFill>
                  <a:srgbClr val="0070C0"/>
                </a:solidFill>
                <a:latin typeface="Consolas" panose="020B0609020204030204" pitchFamily="49" charset="0"/>
                <a:cs typeface="Calibri" panose="020F0502020204030204" pitchFamily="34" charset="0"/>
              </a:rPr>
              <a:t>)90);</a:t>
            </a:r>
          </a:p>
          <a:p>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char</a:t>
            </a:r>
            <a:r>
              <a:rPr lang="tr-TR" sz="1200" dirty="0">
                <a:solidFill>
                  <a:srgbClr val="0070C0"/>
                </a:solidFill>
                <a:latin typeface="Consolas" panose="020B0609020204030204" pitchFamily="49" charset="0"/>
                <a:cs typeface="Calibri" panose="020F0502020204030204" pitchFamily="34" charset="0"/>
              </a:rPr>
              <a:t>)0X40);</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char</a:t>
            </a:r>
            <a:r>
              <a:rPr lang="tr-TR" sz="1200" dirty="0">
                <a:solidFill>
                  <a:srgbClr val="0070C0"/>
                </a:solidFill>
                <a:latin typeface="Consolas" panose="020B0609020204030204" pitchFamily="49" charset="0"/>
                <a:cs typeface="Calibri" panose="020F0502020204030204" pitchFamily="34" charset="0"/>
              </a:rPr>
              <a:t>)0X5A);</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char</a:t>
            </a:r>
            <a:r>
              <a:rPr lang="tr-TR" sz="1200" dirty="0">
                <a:solidFill>
                  <a:srgbClr val="0070C0"/>
                </a:solidFill>
                <a:latin typeface="Consolas" panose="020B0609020204030204" pitchFamily="49" charset="0"/>
                <a:cs typeface="Calibri" panose="020F0502020204030204" pitchFamily="34" charset="0"/>
              </a:rPr>
              <a:t>)0X71);</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char</a:t>
            </a:r>
            <a:r>
              <a:rPr lang="tr-TR" sz="1200" dirty="0">
                <a:solidFill>
                  <a:srgbClr val="0070C0"/>
                </a:solidFill>
                <a:latin typeface="Consolas" panose="020B0609020204030204" pitchFamily="49" charset="0"/>
                <a:cs typeface="Calibri" panose="020F0502020204030204" pitchFamily="34" charset="0"/>
              </a:rPr>
              <a:t>)0X72);</a:t>
            </a:r>
            <a:br>
              <a:rPr lang="tr-TR" sz="1200" dirty="0">
                <a:solidFill>
                  <a:srgbClr val="0070C0"/>
                </a:solidFill>
                <a:latin typeface="Consolas" panose="020B0609020204030204" pitchFamily="49" charset="0"/>
                <a:cs typeface="Calibri" panose="020F0502020204030204" pitchFamily="34" charset="0"/>
              </a:rPr>
            </a:br>
            <a:r>
              <a:rPr lang="tr-TR" sz="1200" dirty="0" err="1">
                <a:solidFill>
                  <a:srgbClr val="0070C0"/>
                </a:solidFill>
                <a:latin typeface="Consolas" panose="020B0609020204030204" pitchFamily="49" charset="0"/>
                <a:cs typeface="Calibri" panose="020F0502020204030204" pitchFamily="34" charset="0"/>
              </a:rPr>
              <a:t>System.out.println</a:t>
            </a:r>
            <a:r>
              <a:rPr lang="tr-TR" sz="1200" dirty="0">
                <a:solidFill>
                  <a:srgbClr val="0070C0"/>
                </a:solidFill>
                <a:latin typeface="Consolas" panose="020B0609020204030204" pitchFamily="49" charset="0"/>
                <a:cs typeface="Calibri" panose="020F0502020204030204" pitchFamily="34" charset="0"/>
              </a:rPr>
              <a:t>((</a:t>
            </a:r>
            <a:r>
              <a:rPr lang="tr-TR" sz="1200" dirty="0" err="1">
                <a:solidFill>
                  <a:srgbClr val="0070C0"/>
                </a:solidFill>
                <a:latin typeface="Consolas" panose="020B0609020204030204" pitchFamily="49" charset="0"/>
                <a:cs typeface="Calibri" panose="020F0502020204030204" pitchFamily="34" charset="0"/>
              </a:rPr>
              <a:t>char</a:t>
            </a:r>
            <a:r>
              <a:rPr lang="tr-TR" sz="1200" dirty="0">
                <a:solidFill>
                  <a:srgbClr val="0070C0"/>
                </a:solidFill>
                <a:latin typeface="Consolas" panose="020B0609020204030204" pitchFamily="49" charset="0"/>
                <a:cs typeface="Calibri" panose="020F0502020204030204" pitchFamily="34" charset="0"/>
              </a:rPr>
              <a:t>)0X7A);</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2076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lnSpcReduction="10000"/>
          </a:bodyPr>
          <a:lstStyle/>
          <a:p>
            <a:r>
              <a:rPr lang="en-US" sz="2000" dirty="0">
                <a:latin typeface="Calibri" panose="020F0502020204030204" pitchFamily="34" charset="0"/>
                <a:cs typeface="Calibri" panose="020F0502020204030204" pitchFamily="34" charset="0"/>
              </a:rPr>
              <a:t>Which of the following are correct literals for characters?</a:t>
            </a:r>
            <a:br>
              <a:rPr lang="tr-TR" sz="2000" dirty="0">
                <a:latin typeface="Calibri" panose="020F0502020204030204" pitchFamily="34" charset="0"/>
                <a:cs typeface="Calibri" panose="020F0502020204030204" pitchFamily="34" charset="0"/>
              </a:rPr>
            </a:br>
            <a:r>
              <a:rPr lang="en-US" sz="1600" b="1" dirty="0">
                <a:latin typeface="Consolas" panose="020B0609020204030204" pitchFamily="49" charset="0"/>
                <a:cs typeface="Calibri" panose="020F0502020204030204" pitchFamily="34" charset="0"/>
              </a:rPr>
              <a:t>'1', '\u345dE', '\u3fFa', '\b', '\t'</a:t>
            </a:r>
            <a:endParaRPr lang="tr-TR" sz="1600" b="1" dirty="0">
              <a:latin typeface="Consolas" panose="020B0609020204030204" pitchFamily="49"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How do you display the characters </a:t>
            </a:r>
            <a:r>
              <a:rPr lang="en-US" sz="1800" b="1" dirty="0">
                <a:latin typeface="Consolas" panose="020B0609020204030204" pitchFamily="49" charset="0"/>
                <a:cs typeface="Calibri" panose="020F0502020204030204" pitchFamily="34" charset="0"/>
              </a:rPr>
              <a:t>\</a:t>
            </a:r>
            <a:r>
              <a:rPr lang="en-US" sz="2000" dirty="0">
                <a:latin typeface="Calibri" panose="020F0502020204030204" pitchFamily="34" charset="0"/>
                <a:cs typeface="Calibri" panose="020F0502020204030204" pitchFamily="34" charset="0"/>
              </a:rPr>
              <a:t> and </a:t>
            </a:r>
            <a:r>
              <a:rPr lang="en-US" sz="1800" b="1" dirty="0">
                <a:latin typeface="Consolas" panose="020B0609020204030204" pitchFamily="49" charset="0"/>
                <a:cs typeface="Calibri" panose="020F0502020204030204" pitchFamily="34" charset="0"/>
              </a:rPr>
              <a:t>"</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Evaluate the </a:t>
            </a:r>
            <a:r>
              <a:rPr lang="tr-TR" sz="2000" dirty="0" err="1">
                <a:latin typeface="Calibri" panose="020F0502020204030204" pitchFamily="34" charset="0"/>
                <a:cs typeface="Calibri" panose="020F0502020204030204" pitchFamily="34" charset="0"/>
              </a:rPr>
              <a:t>values</a:t>
            </a:r>
            <a:r>
              <a:rPr lang="tr-TR" sz="2000" dirty="0">
                <a:latin typeface="Calibri" panose="020F0502020204030204" pitchFamily="34" charset="0"/>
                <a:cs typeface="Calibri" panose="020F0502020204030204" pitchFamily="34" charset="0"/>
              </a:rPr>
              <a:t> of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following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variables</a:t>
            </a:r>
            <a:r>
              <a:rPr lang="en-US"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int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'1';</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int j = '1' + '2' * ('4' - '3') + 'b' / 'a';</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int k = 'a';</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char c = 90;</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'\u345dE' is wrong. It must have exactly four hex numbers in the Unicode.</a:t>
            </a:r>
            <a:endParaRPr lang="tr-TR" sz="1600" dirty="0">
              <a:solidFill>
                <a:srgbClr val="0070C0"/>
              </a:solidFill>
              <a:latin typeface="Consolas" panose="020B0609020204030204" pitchFamily="49" charset="0"/>
              <a:cs typeface="Calibri" panose="020F0502020204030204" pitchFamily="34" charset="0"/>
            </a:endParaRPr>
          </a:p>
          <a:p>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and</a:t>
            </a:r>
            <a:r>
              <a:rPr lang="tr-TR" sz="1600" dirty="0">
                <a:solidFill>
                  <a:srgbClr val="0070C0"/>
                </a:solidFill>
                <a:latin typeface="Consolas" panose="020B0609020204030204" pitchFamily="49" charset="0"/>
                <a:cs typeface="Calibri" panose="020F0502020204030204" pitchFamily="34" charset="0"/>
              </a:rPr>
              <a:t> '\"'</a:t>
            </a:r>
          </a:p>
          <a:p>
            <a:r>
              <a:rPr lang="en-US" sz="1600" dirty="0" err="1">
                <a:solidFill>
                  <a:srgbClr val="0070C0"/>
                </a:solidFill>
                <a:latin typeface="Consolas" panose="020B0609020204030204" pitchFamily="49" charset="0"/>
                <a:cs typeface="Calibri" panose="020F0502020204030204" pitchFamily="34" charset="0"/>
              </a:rPr>
              <a:t>i</a:t>
            </a:r>
            <a:r>
              <a:rPr lang="en-US" sz="1600" dirty="0">
                <a:solidFill>
                  <a:srgbClr val="0070C0"/>
                </a:solidFill>
                <a:latin typeface="Consolas" panose="020B0609020204030204" pitchFamily="49" charset="0"/>
                <a:cs typeface="Calibri" panose="020F0502020204030204" pitchFamily="34" charset="0"/>
              </a:rPr>
              <a:t> is 49, since the ASCII code of '1' is 49.</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j is 100.</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k is 97 since the ASCII code of 'a' is 97.</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c is character 'Z' since (int) 'Z' is 90.</a:t>
            </a:r>
            <a:endParaRPr lang="tr-TR" sz="1600" dirty="0">
              <a:solidFill>
                <a:srgbClr val="0070C0"/>
              </a:solidFill>
              <a:latin typeface="Consolas" panose="020B0609020204030204" pitchFamily="49" charset="0"/>
              <a:cs typeface="Calibri" panose="020F0502020204030204" pitchFamily="34" charset="0"/>
            </a:endParaRPr>
          </a:p>
          <a:p>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9054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385854" y="1657349"/>
            <a:ext cx="8487505" cy="4741863"/>
          </a:xfrm>
        </p:spPr>
        <p:txBody>
          <a:bodyPr>
            <a:noAutofit/>
          </a:bodyPr>
          <a:lstStyle/>
          <a:p>
            <a:r>
              <a:rPr lang="en-US" sz="2000" dirty="0">
                <a:latin typeface="Calibri" panose="020F0502020204030204" pitchFamily="34" charset="0"/>
                <a:cs typeface="Calibri" panose="020F0502020204030204" pitchFamily="34" charset="0"/>
              </a:rPr>
              <a:t>Can the following conversions involving casting be allowed? If so, find the converted result.</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endParaRPr lang="tr-TR" sz="800" dirty="0">
              <a:latin typeface="Calibri" panose="020F0502020204030204" pitchFamily="34" charset="0"/>
              <a:cs typeface="Calibri" panose="020F0502020204030204" pitchFamily="34" charset="0"/>
            </a:endParaRPr>
          </a:p>
          <a:p>
            <a:r>
              <a:rPr lang="en-US" sz="1600" dirty="0">
                <a:latin typeface="Consolas" panose="020B0609020204030204" pitchFamily="49" charset="0"/>
                <a:cs typeface="Calibri" panose="020F0502020204030204" pitchFamily="34" charset="0"/>
              </a:rPr>
              <a:t>char c = 'A';</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float f = 1000.34f;</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int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(int)c;</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int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(int)f;</a:t>
            </a:r>
            <a:br>
              <a:rPr lang="tr-TR" sz="1600" dirty="0">
                <a:latin typeface="Consolas" panose="020B0609020204030204" pitchFamily="49" charset="0"/>
                <a:cs typeface="Calibri" panose="020F0502020204030204" pitchFamily="34" charset="0"/>
              </a:rPr>
            </a:br>
            <a:br>
              <a:rPr lang="tr-TR" sz="1600" dirty="0">
                <a:latin typeface="Consolas" panose="020B0609020204030204" pitchFamily="49" charset="0"/>
                <a:cs typeface="Calibri" panose="020F0502020204030204" pitchFamily="34" charset="0"/>
              </a:rPr>
            </a:br>
            <a:endParaRPr lang="tr-TR" sz="800" dirty="0">
              <a:latin typeface="Consolas" panose="020B0609020204030204" pitchFamily="49" charset="0"/>
              <a:cs typeface="Calibri" panose="020F0502020204030204" pitchFamily="34" charset="0"/>
            </a:endParaRPr>
          </a:p>
          <a:p>
            <a:r>
              <a:rPr lang="en-US" sz="1600" dirty="0">
                <a:latin typeface="Consolas" panose="020B0609020204030204" pitchFamily="49" charset="0"/>
                <a:cs typeface="Calibri" panose="020F0502020204030204" pitchFamily="34" charset="0"/>
              </a:rPr>
              <a:t>double d = 1000.34;</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int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97;</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int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(int)d;</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char c = (char)</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br>
              <a:rPr lang="tr-TR" sz="1600" dirty="0">
                <a:latin typeface="Consolas" panose="020B0609020204030204" pitchFamily="49" charset="0"/>
                <a:cs typeface="Calibri" panose="020F0502020204030204" pitchFamily="34" charset="0"/>
              </a:rPr>
            </a:br>
            <a:endParaRPr lang="tr-TR" sz="8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char c = 'A';</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float f = 1000.34f;</a:t>
            </a:r>
            <a:br>
              <a:rPr lang="tr-TR" sz="1600" dirty="0">
                <a:solidFill>
                  <a:srgbClr val="0070C0"/>
                </a:solidFill>
                <a:latin typeface="Consolas" panose="020B0609020204030204" pitchFamily="49" charset="0"/>
                <a:cs typeface="Calibri" panose="020F0502020204030204" pitchFamily="34" charset="0"/>
              </a:rPr>
            </a:br>
            <a:r>
              <a:rPr lang="en-US" sz="1600" dirty="0" err="1">
                <a:solidFill>
                  <a:srgbClr val="0070C0"/>
                </a:solidFill>
                <a:latin typeface="Consolas" panose="020B0609020204030204" pitchFamily="49" charset="0"/>
                <a:cs typeface="Calibri" panose="020F0502020204030204" pitchFamily="34" charset="0"/>
              </a:rPr>
              <a:t>i</a:t>
            </a:r>
            <a:r>
              <a:rPr lang="en-US" sz="1600" dirty="0">
                <a:solidFill>
                  <a:srgbClr val="0070C0"/>
                </a:solidFill>
                <a:latin typeface="Consolas" panose="020B0609020204030204" pitchFamily="49" charset="0"/>
                <a:cs typeface="Calibri" panose="020F0502020204030204" pitchFamily="34" charset="0"/>
              </a:rPr>
              <a:t> = (int)c; // </a:t>
            </a:r>
            <a:r>
              <a:rPr lang="en-US" sz="1600" dirty="0" err="1">
                <a:solidFill>
                  <a:srgbClr val="0070C0"/>
                </a:solidFill>
                <a:latin typeface="Consolas" panose="020B0609020204030204" pitchFamily="49" charset="0"/>
                <a:cs typeface="Calibri" panose="020F0502020204030204" pitchFamily="34" charset="0"/>
              </a:rPr>
              <a:t>i</a:t>
            </a:r>
            <a:r>
              <a:rPr lang="en-US" sz="1600" dirty="0">
                <a:solidFill>
                  <a:srgbClr val="0070C0"/>
                </a:solidFill>
                <a:latin typeface="Consolas" panose="020B0609020204030204" pitchFamily="49" charset="0"/>
                <a:cs typeface="Calibri" panose="020F0502020204030204" pitchFamily="34" charset="0"/>
              </a:rPr>
              <a:t> becomes 65</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int </a:t>
            </a:r>
            <a:r>
              <a:rPr lang="en-US" sz="1600" dirty="0" err="1">
                <a:solidFill>
                  <a:srgbClr val="0070C0"/>
                </a:solidFill>
                <a:latin typeface="Consolas" panose="020B0609020204030204" pitchFamily="49" charset="0"/>
                <a:cs typeface="Calibri" panose="020F0502020204030204" pitchFamily="34" charset="0"/>
              </a:rPr>
              <a:t>i</a:t>
            </a:r>
            <a:r>
              <a:rPr lang="en-US" sz="1600" dirty="0">
                <a:solidFill>
                  <a:srgbClr val="0070C0"/>
                </a:solidFill>
                <a:latin typeface="Consolas" panose="020B0609020204030204" pitchFamily="49" charset="0"/>
                <a:cs typeface="Calibri" panose="020F0502020204030204" pitchFamily="34" charset="0"/>
              </a:rPr>
              <a:t> = (int)f; // </a:t>
            </a:r>
            <a:r>
              <a:rPr lang="en-US" sz="1600" dirty="0" err="1">
                <a:solidFill>
                  <a:srgbClr val="0070C0"/>
                </a:solidFill>
                <a:latin typeface="Consolas" panose="020B0609020204030204" pitchFamily="49" charset="0"/>
                <a:cs typeface="Calibri" panose="020F0502020204030204" pitchFamily="34" charset="0"/>
              </a:rPr>
              <a:t>i</a:t>
            </a:r>
            <a:r>
              <a:rPr lang="en-US" sz="1600" dirty="0">
                <a:solidFill>
                  <a:srgbClr val="0070C0"/>
                </a:solidFill>
                <a:latin typeface="Consolas" panose="020B0609020204030204" pitchFamily="49" charset="0"/>
                <a:cs typeface="Calibri" panose="020F0502020204030204" pitchFamily="34" charset="0"/>
              </a:rPr>
              <a:t> becomes 1000</a:t>
            </a:r>
            <a:br>
              <a:rPr lang="tr-TR" sz="1600" dirty="0">
                <a:solidFill>
                  <a:srgbClr val="0070C0"/>
                </a:solidFill>
                <a:latin typeface="Consolas" panose="020B0609020204030204" pitchFamily="49" charset="0"/>
                <a:cs typeface="Calibri" panose="020F0502020204030204" pitchFamily="34" charset="0"/>
              </a:rPr>
            </a:br>
            <a:br>
              <a:rPr lang="tr-TR" sz="1600" dirty="0">
                <a:solidFill>
                  <a:srgbClr val="0070C0"/>
                </a:solidFill>
                <a:latin typeface="Consolas" panose="020B0609020204030204" pitchFamily="49" charset="0"/>
                <a:cs typeface="Calibri" panose="020F0502020204030204" pitchFamily="34" charset="0"/>
              </a:rPr>
            </a:br>
            <a:endParaRPr lang="tr-TR" sz="800" dirty="0">
              <a:solidFill>
                <a:srgbClr val="0070C0"/>
              </a:solidFill>
              <a:latin typeface="Consolas" panose="020B0609020204030204" pitchFamily="49" charset="0"/>
              <a:cs typeface="Calibri" panose="020F0502020204030204" pitchFamily="34" charset="0"/>
            </a:endParaRPr>
          </a:p>
          <a:p>
            <a:r>
              <a:rPr lang="en-US" sz="1600" dirty="0">
                <a:solidFill>
                  <a:srgbClr val="0070C0"/>
                </a:solidFill>
                <a:latin typeface="Consolas" panose="020B0609020204030204" pitchFamily="49" charset="0"/>
                <a:cs typeface="Calibri" panose="020F0502020204030204" pitchFamily="34" charset="0"/>
              </a:rPr>
              <a:t>double d = 1000.34;</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int </a:t>
            </a:r>
            <a:r>
              <a:rPr lang="en-US" sz="1600" dirty="0" err="1">
                <a:solidFill>
                  <a:srgbClr val="0070C0"/>
                </a:solidFill>
                <a:latin typeface="Consolas" panose="020B0609020204030204" pitchFamily="49" charset="0"/>
                <a:cs typeface="Calibri" panose="020F0502020204030204" pitchFamily="34" charset="0"/>
              </a:rPr>
              <a:t>i</a:t>
            </a:r>
            <a:r>
              <a:rPr lang="en-US" sz="1600" dirty="0">
                <a:solidFill>
                  <a:srgbClr val="0070C0"/>
                </a:solidFill>
                <a:latin typeface="Consolas" panose="020B0609020204030204" pitchFamily="49" charset="0"/>
                <a:cs typeface="Calibri" panose="020F0502020204030204" pitchFamily="34" charset="0"/>
              </a:rPr>
              <a:t> = 97;</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int </a:t>
            </a:r>
            <a:r>
              <a:rPr lang="en-US" sz="1600" dirty="0" err="1">
                <a:solidFill>
                  <a:srgbClr val="0070C0"/>
                </a:solidFill>
                <a:latin typeface="Consolas" panose="020B0609020204030204" pitchFamily="49" charset="0"/>
                <a:cs typeface="Calibri" panose="020F0502020204030204" pitchFamily="34" charset="0"/>
              </a:rPr>
              <a:t>i</a:t>
            </a:r>
            <a:r>
              <a:rPr lang="en-US" sz="1600" dirty="0">
                <a:solidFill>
                  <a:srgbClr val="0070C0"/>
                </a:solidFill>
                <a:latin typeface="Consolas" panose="020B0609020204030204" pitchFamily="49" charset="0"/>
                <a:cs typeface="Calibri" panose="020F0502020204030204" pitchFamily="34" charset="0"/>
              </a:rPr>
              <a:t> = (int)d; // </a:t>
            </a:r>
            <a:r>
              <a:rPr lang="en-US" sz="1600" dirty="0" err="1">
                <a:solidFill>
                  <a:srgbClr val="0070C0"/>
                </a:solidFill>
                <a:latin typeface="Consolas" panose="020B0609020204030204" pitchFamily="49" charset="0"/>
                <a:cs typeface="Calibri" panose="020F0502020204030204" pitchFamily="34" charset="0"/>
              </a:rPr>
              <a:t>i</a:t>
            </a:r>
            <a:r>
              <a:rPr lang="en-US" sz="1600" dirty="0">
                <a:solidFill>
                  <a:srgbClr val="0070C0"/>
                </a:solidFill>
                <a:latin typeface="Consolas" panose="020B0609020204030204" pitchFamily="49" charset="0"/>
                <a:cs typeface="Calibri" panose="020F0502020204030204" pitchFamily="34" charset="0"/>
              </a:rPr>
              <a:t> becomes 1000</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char c = (char)</a:t>
            </a:r>
            <a:r>
              <a:rPr lang="en-US" sz="1600" dirty="0" err="1">
                <a:solidFill>
                  <a:srgbClr val="0070C0"/>
                </a:solidFill>
                <a:latin typeface="Consolas" panose="020B0609020204030204" pitchFamily="49" charset="0"/>
                <a:cs typeface="Calibri" panose="020F0502020204030204" pitchFamily="34" charset="0"/>
              </a:rPr>
              <a:t>i</a:t>
            </a:r>
            <a:r>
              <a:rPr lang="en-US" sz="1600" dirty="0">
                <a:solidFill>
                  <a:srgbClr val="0070C0"/>
                </a:solidFill>
                <a:latin typeface="Consolas" panose="020B0609020204030204" pitchFamily="49" charset="0"/>
                <a:cs typeface="Calibri" panose="020F0502020204030204" pitchFamily="34" charset="0"/>
              </a:rPr>
              <a:t>; // c becomes 'a'</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8117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8E1EF169-6A3B-4182-BE46-0DCBC6B9B84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666961-2B9B-4E5D-A413-4BB0C10CEB56}" type="slidenum">
              <a:rPr lang="en-US" altLang="en-US" sz="140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CEABF10C-5A1D-4A8C-9506-B6E1F744A34C}"/>
              </a:ext>
            </a:extLst>
          </p:cNvPr>
          <p:cNvSpPr>
            <a:spLocks noGrp="1" noChangeArrowheads="1"/>
          </p:cNvSpPr>
          <p:nvPr>
            <p:ph type="title"/>
          </p:nvPr>
        </p:nvSpPr>
        <p:spPr>
          <a:xfrm>
            <a:off x="457200" y="228600"/>
            <a:ext cx="8458200" cy="381000"/>
          </a:xfrm>
        </p:spPr>
        <p:txBody>
          <a:bodyPr/>
          <a:lstStyle/>
          <a:p>
            <a:r>
              <a:rPr lang="en-US" altLang="en-US" sz="3600"/>
              <a:t>Objectives</a:t>
            </a:r>
          </a:p>
        </p:txBody>
      </p:sp>
      <p:sp>
        <p:nvSpPr>
          <p:cNvPr id="6148" name="Rectangle 3">
            <a:extLst>
              <a:ext uri="{FF2B5EF4-FFF2-40B4-BE49-F238E27FC236}">
                <a16:creationId xmlns:a16="http://schemas.microsoft.com/office/drawing/2014/main" id="{358968E0-80A5-4BDE-82B5-2E6DAD81207A}"/>
              </a:ext>
            </a:extLst>
          </p:cNvPr>
          <p:cNvSpPr>
            <a:spLocks noGrp="1" noChangeArrowheads="1"/>
          </p:cNvSpPr>
          <p:nvPr>
            <p:ph type="body" idx="1"/>
          </p:nvPr>
        </p:nvSpPr>
        <p:spPr>
          <a:xfrm>
            <a:off x="155575" y="817563"/>
            <a:ext cx="8839200" cy="5568950"/>
          </a:xfrm>
        </p:spPr>
        <p:txBody>
          <a:bodyPr/>
          <a:lstStyle/>
          <a:p>
            <a:r>
              <a:rPr lang="en-US" altLang="en-US" sz="1400"/>
              <a:t>To solve mathematics problems by using the methods in the </a:t>
            </a:r>
            <a:r>
              <a:rPr lang="en-US" altLang="en-US" sz="1400" b="1"/>
              <a:t>Math</a:t>
            </a:r>
            <a:r>
              <a:rPr lang="en-US" altLang="en-US" sz="1400"/>
              <a:t> class (§4.2).</a:t>
            </a:r>
          </a:p>
          <a:p>
            <a:r>
              <a:rPr lang="en-US" altLang="en-US" sz="1400"/>
              <a:t> To represent characters using the </a:t>
            </a:r>
            <a:r>
              <a:rPr lang="en-US" altLang="en-US" sz="1400" b="1"/>
              <a:t>char</a:t>
            </a:r>
            <a:r>
              <a:rPr lang="en-US" altLang="en-US" sz="1400"/>
              <a:t> type (§4.3).</a:t>
            </a:r>
          </a:p>
          <a:p>
            <a:r>
              <a:rPr lang="en-US" altLang="en-US" sz="1400"/>
              <a:t>To encode characters using ASCII and Unicode (§4.3.1).</a:t>
            </a:r>
          </a:p>
          <a:p>
            <a:r>
              <a:rPr lang="en-US" altLang="en-US" sz="1400"/>
              <a:t>To represent special characters using the escape sequences (§4.4.2).</a:t>
            </a:r>
          </a:p>
          <a:p>
            <a:r>
              <a:rPr lang="en-US" altLang="en-US" sz="1400"/>
              <a:t>To cast a numeric value to a character and cast a character to an integer (§4.3.3).</a:t>
            </a:r>
          </a:p>
          <a:p>
            <a:r>
              <a:rPr lang="en-US" altLang="en-US" sz="1400"/>
              <a:t>To compare and test characters using the static methods in the </a:t>
            </a:r>
            <a:r>
              <a:rPr lang="en-US" altLang="en-US" sz="1400" b="1"/>
              <a:t>Character</a:t>
            </a:r>
            <a:r>
              <a:rPr lang="en-US" altLang="en-US" sz="1400"/>
              <a:t> class (§4.3.4).</a:t>
            </a:r>
          </a:p>
          <a:p>
            <a:r>
              <a:rPr lang="en-US" altLang="en-US" sz="1400"/>
              <a:t>To introduce objects and instance methods (</a:t>
            </a:r>
            <a:r>
              <a:rPr lang="en-US" altLang="en-US" sz="1400" b="1"/>
              <a:t>§</a:t>
            </a:r>
            <a:r>
              <a:rPr lang="en-US" altLang="en-US" sz="1400"/>
              <a:t>4.4).</a:t>
            </a:r>
          </a:p>
          <a:p>
            <a:r>
              <a:rPr lang="en-US" altLang="en-US" sz="1400"/>
              <a:t>To represent strings using the </a:t>
            </a:r>
            <a:r>
              <a:rPr lang="en-US" altLang="en-US" sz="1400" b="1"/>
              <a:t>String</a:t>
            </a:r>
            <a:r>
              <a:rPr lang="en-US" altLang="en-US" sz="1400"/>
              <a:t> objects (§4.4).</a:t>
            </a:r>
          </a:p>
          <a:p>
            <a:r>
              <a:rPr lang="en-US" altLang="en-US" sz="1400"/>
              <a:t>To return the string length using the </a:t>
            </a:r>
            <a:r>
              <a:rPr lang="en-US" altLang="en-US" sz="1400" b="1"/>
              <a:t>length()</a:t>
            </a:r>
            <a:r>
              <a:rPr lang="en-US" altLang="en-US" sz="1400"/>
              <a:t> method (§4.4.1).</a:t>
            </a:r>
          </a:p>
          <a:p>
            <a:r>
              <a:rPr lang="en-US" altLang="en-US" sz="1400"/>
              <a:t>To return a character in the string using the </a:t>
            </a:r>
            <a:r>
              <a:rPr lang="en-US" altLang="en-US" sz="1400" b="1"/>
              <a:t>charAt(i)</a:t>
            </a:r>
            <a:r>
              <a:rPr lang="en-US" altLang="en-US" sz="1400"/>
              <a:t> method (§4.4.2).</a:t>
            </a:r>
          </a:p>
          <a:p>
            <a:r>
              <a:rPr lang="en-US" altLang="en-US" sz="1400"/>
              <a:t>To use the </a:t>
            </a:r>
            <a:r>
              <a:rPr lang="en-US" altLang="en-US" sz="1400" b="1"/>
              <a:t>+</a:t>
            </a:r>
            <a:r>
              <a:rPr lang="en-US" altLang="en-US" sz="1400"/>
              <a:t> operator to concatenate strings (§4.4.3). </a:t>
            </a:r>
          </a:p>
          <a:p>
            <a:r>
              <a:rPr lang="en-US" altLang="en-US" sz="1400"/>
              <a:t>To read strings from the console (§4.4.4).</a:t>
            </a:r>
          </a:p>
          <a:p>
            <a:r>
              <a:rPr lang="en-US" altLang="en-US" sz="1400"/>
              <a:t>To read a character from the console (§4.4.5).</a:t>
            </a:r>
          </a:p>
          <a:p>
            <a:r>
              <a:rPr lang="en-US" altLang="en-US" sz="1400"/>
              <a:t>To compare strings using the </a:t>
            </a:r>
            <a:r>
              <a:rPr lang="en-US" altLang="en-US" sz="1400" b="1"/>
              <a:t>equals</a:t>
            </a:r>
            <a:r>
              <a:rPr lang="en-US" altLang="en-US" sz="1400"/>
              <a:t> method and the </a:t>
            </a:r>
            <a:r>
              <a:rPr lang="en-US" altLang="en-US" sz="1400" b="1"/>
              <a:t>compareTo</a:t>
            </a:r>
            <a:r>
              <a:rPr lang="en-US" altLang="en-US" sz="1400"/>
              <a:t> methods (§4.4.6).</a:t>
            </a:r>
          </a:p>
          <a:p>
            <a:r>
              <a:rPr lang="en-US" altLang="en-US" sz="1400"/>
              <a:t>To obtain substrings (§4.4.7).</a:t>
            </a:r>
          </a:p>
          <a:p>
            <a:r>
              <a:rPr lang="en-US" altLang="en-US" sz="1400"/>
              <a:t>To find a character or a substring in a string using the </a:t>
            </a:r>
            <a:r>
              <a:rPr lang="en-US" altLang="en-US" sz="1400" b="1"/>
              <a:t>indexOf</a:t>
            </a:r>
            <a:r>
              <a:rPr lang="en-US" altLang="en-US" sz="1400"/>
              <a:t> method (§4.4.8).</a:t>
            </a:r>
          </a:p>
          <a:p>
            <a:r>
              <a:rPr lang="en-US" altLang="en-US" sz="1400"/>
              <a:t>To program using characters and strings (</a:t>
            </a:r>
            <a:r>
              <a:rPr lang="en-US" altLang="en-US" sz="1400" b="1"/>
              <a:t>GuessBirthday</a:t>
            </a:r>
            <a:r>
              <a:rPr lang="en-US" altLang="en-US" sz="1400"/>
              <a:t>) (§4.5.1).</a:t>
            </a:r>
          </a:p>
          <a:p>
            <a:r>
              <a:rPr lang="en-US" altLang="en-US" sz="1400"/>
              <a:t>To convert a hexadecimal character to a decimal value (</a:t>
            </a:r>
            <a:r>
              <a:rPr lang="en-US" altLang="en-US" sz="1400" b="1"/>
              <a:t>HexDigit2Dec</a:t>
            </a:r>
            <a:r>
              <a:rPr lang="en-US" altLang="en-US" sz="1400"/>
              <a:t>) (§4.5.2).</a:t>
            </a:r>
          </a:p>
          <a:p>
            <a:r>
              <a:rPr lang="en-US" altLang="en-US" sz="1400"/>
              <a:t>To revise the lottery program using strings (</a:t>
            </a:r>
            <a:r>
              <a:rPr lang="en-US" altLang="en-US" sz="1400" b="1"/>
              <a:t>LotteryUsingStrings</a:t>
            </a:r>
            <a:r>
              <a:rPr lang="en-US" altLang="en-US" sz="1400"/>
              <a:t>) (§4.5.3).</a:t>
            </a:r>
          </a:p>
          <a:p>
            <a:r>
              <a:rPr lang="en-US" altLang="en-US" sz="1400"/>
              <a:t>To format output using the </a:t>
            </a:r>
            <a:r>
              <a:rPr lang="en-US" altLang="en-US" sz="1400" b="1"/>
              <a:t>System.out.printf</a:t>
            </a:r>
            <a:r>
              <a:rPr lang="en-US" altLang="en-US" sz="1400"/>
              <a:t> method (§4.6).</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tr-TR" sz="2000" dirty="0">
                <a:latin typeface="Calibri" panose="020F0502020204030204" pitchFamily="34" charset="0"/>
                <a:cs typeface="Calibri" panose="020F0502020204030204" pitchFamily="34" charset="0"/>
              </a:rPr>
              <a:t>Show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output</a:t>
            </a:r>
            <a:r>
              <a:rPr lang="tr-TR" sz="2000" dirty="0">
                <a:latin typeface="Calibri" panose="020F0502020204030204" pitchFamily="34" charset="0"/>
                <a:cs typeface="Calibri" panose="020F0502020204030204" pitchFamily="34" charset="0"/>
              </a:rPr>
              <a:t> of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following</a:t>
            </a:r>
            <a:r>
              <a:rPr lang="tr-TR" sz="2000" dirty="0">
                <a:latin typeface="Calibri" panose="020F0502020204030204" pitchFamily="34" charset="0"/>
                <a:cs typeface="Calibri" panose="020F0502020204030204" pitchFamily="34" charset="0"/>
              </a:rPr>
              <a:t> program:</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tr-TR" sz="1600" dirty="0" err="1">
                <a:latin typeface="Consolas" panose="020B0609020204030204" pitchFamily="49" charset="0"/>
                <a:cs typeface="Calibri" panose="020F0502020204030204" pitchFamily="34" charset="0"/>
              </a:rPr>
              <a:t>public</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class</a:t>
            </a:r>
            <a:r>
              <a:rPr lang="tr-TR" sz="1600" dirty="0">
                <a:latin typeface="Consolas" panose="020B0609020204030204" pitchFamily="49" charset="0"/>
                <a:cs typeface="Calibri" panose="020F0502020204030204" pitchFamily="34" charset="0"/>
              </a:rPr>
              <a:t> Test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public</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static</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void</a:t>
            </a:r>
            <a:r>
              <a:rPr lang="tr-TR" sz="1600" dirty="0">
                <a:latin typeface="Consolas" panose="020B0609020204030204" pitchFamily="49" charset="0"/>
                <a:cs typeface="Calibri" panose="020F0502020204030204" pitchFamily="34" charset="0"/>
              </a:rPr>
              <a:t> main(</a:t>
            </a:r>
            <a:r>
              <a:rPr lang="tr-TR" sz="1600" dirty="0" err="1">
                <a:latin typeface="Consolas" panose="020B0609020204030204" pitchFamily="49" charset="0"/>
                <a:cs typeface="Calibri" panose="020F0502020204030204" pitchFamily="34" charset="0"/>
              </a:rPr>
              <a:t>String</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args</a:t>
            </a:r>
            <a:r>
              <a:rPr lang="tr-TR"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char</a:t>
            </a:r>
            <a:r>
              <a:rPr lang="tr-TR" sz="1600" dirty="0">
                <a:latin typeface="Consolas" panose="020B0609020204030204" pitchFamily="49" charset="0"/>
                <a:cs typeface="Calibri" panose="020F0502020204030204" pitchFamily="34" charset="0"/>
              </a:rPr>
              <a:t> x = 'a';</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char</a:t>
            </a:r>
            <a:r>
              <a:rPr lang="tr-TR" sz="1600" dirty="0">
                <a:latin typeface="Consolas" panose="020B0609020204030204" pitchFamily="49" charset="0"/>
                <a:cs typeface="Calibri" panose="020F0502020204030204" pitchFamily="34" charset="0"/>
              </a:rPr>
              <a:t> y = 'c';</a:t>
            </a:r>
            <a:br>
              <a:rPr lang="tr-TR" sz="1600" dirty="0">
                <a:latin typeface="Consolas" panose="020B0609020204030204" pitchFamily="49" charset="0"/>
                <a:cs typeface="Calibri" panose="020F0502020204030204" pitchFamily="34" charset="0"/>
              </a:rPr>
            </a:b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(++x);</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(y++);</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(x - y);</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b</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c</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-2</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4590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Write the code that generates a random lowercase letter.</a:t>
            </a:r>
            <a:endParaRPr lang="tr-TR" sz="2000" dirty="0">
              <a:latin typeface="Calibri" panose="020F0502020204030204" pitchFamily="34" charset="0"/>
              <a:cs typeface="Calibri" panose="020F0502020204030204" pitchFamily="34" charset="0"/>
            </a:endParaRPr>
          </a:p>
          <a:p>
            <a:r>
              <a:rPr lang="tr-TR" sz="2000" dirty="0">
                <a:latin typeface="Calibri" panose="020F0502020204030204" pitchFamily="34" charset="0"/>
                <a:cs typeface="Calibri" panose="020F0502020204030204" pitchFamily="34" charset="0"/>
              </a:rPr>
              <a:t>Show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output</a:t>
            </a:r>
            <a:r>
              <a:rPr lang="tr-TR" sz="2000" dirty="0">
                <a:latin typeface="Calibri" panose="020F0502020204030204" pitchFamily="34" charset="0"/>
                <a:cs typeface="Calibri" panose="020F0502020204030204" pitchFamily="34" charset="0"/>
              </a:rPr>
              <a:t> of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following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statements</a:t>
            </a:r>
            <a:r>
              <a:rPr lang="tr-TR" sz="2000" dirty="0">
                <a:latin typeface="Calibri" panose="020F0502020204030204" pitchFamily="34" charset="0"/>
                <a:cs typeface="Calibri" panose="020F0502020204030204" pitchFamily="34" charset="0"/>
              </a:rPr>
              <a:t>:</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('a' &lt; 'b');</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('a' &lt;= 'A');</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('a' &gt; 'b');</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('a' &gt;= 'A');</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('a' == 'a');</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('a' != 'b');</a:t>
            </a:r>
            <a:br>
              <a:rPr lang="tr-TR" sz="2000" dirty="0">
                <a:latin typeface="Calibri" panose="020F0502020204030204" pitchFamily="34" charset="0"/>
                <a:cs typeface="Calibri" panose="020F0502020204030204" pitchFamily="34" charset="0"/>
              </a:rPr>
            </a:br>
            <a:endParaRPr lang="tr-TR" sz="1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sv-SE" sz="1600" dirty="0">
                <a:solidFill>
                  <a:srgbClr val="0070C0"/>
                </a:solidFill>
                <a:latin typeface="Consolas" panose="020B0609020204030204" pitchFamily="49" charset="0"/>
                <a:cs typeface="Calibri" panose="020F0502020204030204" pitchFamily="34" charset="0"/>
              </a:rPr>
              <a:t>(int)(Math.random() * 26 + 'a')</a:t>
            </a:r>
            <a:endParaRPr lang="tr-TR" sz="1600" dirty="0">
              <a:solidFill>
                <a:srgbClr val="0070C0"/>
              </a:solidFill>
              <a:latin typeface="Consolas" panose="020B0609020204030204" pitchFamily="49" charset="0"/>
              <a:cs typeface="Calibri" panose="020F0502020204030204" pitchFamily="34" charset="0"/>
            </a:endParaRPr>
          </a:p>
          <a:p>
            <a:r>
              <a:rPr lang="da-DK" sz="1600" dirty="0">
                <a:solidFill>
                  <a:srgbClr val="0070C0"/>
                </a:solidFill>
                <a:latin typeface="Consolas" panose="020B0609020204030204" pitchFamily="49" charset="0"/>
                <a:cs typeface="Calibri" panose="020F0502020204030204" pitchFamily="34" charset="0"/>
              </a:rPr>
              <a:t>true</a:t>
            </a:r>
          </a:p>
          <a:p>
            <a:r>
              <a:rPr lang="da-DK" sz="1600" dirty="0">
                <a:solidFill>
                  <a:srgbClr val="0070C0"/>
                </a:solidFill>
                <a:latin typeface="Consolas" panose="020B0609020204030204" pitchFamily="49" charset="0"/>
                <a:cs typeface="Calibri" panose="020F0502020204030204" pitchFamily="34" charset="0"/>
              </a:rPr>
              <a:t>false</a:t>
            </a:r>
          </a:p>
          <a:p>
            <a:r>
              <a:rPr lang="da-DK" sz="1600" dirty="0">
                <a:solidFill>
                  <a:srgbClr val="0070C0"/>
                </a:solidFill>
                <a:latin typeface="Consolas" panose="020B0609020204030204" pitchFamily="49" charset="0"/>
                <a:cs typeface="Calibri" panose="020F0502020204030204" pitchFamily="34" charset="0"/>
              </a:rPr>
              <a:t>false</a:t>
            </a:r>
          </a:p>
          <a:p>
            <a:r>
              <a:rPr lang="da-DK" sz="1600" dirty="0">
                <a:solidFill>
                  <a:srgbClr val="0070C0"/>
                </a:solidFill>
                <a:latin typeface="Consolas" panose="020B0609020204030204" pitchFamily="49" charset="0"/>
                <a:cs typeface="Calibri" panose="020F0502020204030204" pitchFamily="34" charset="0"/>
              </a:rPr>
              <a:t>true</a:t>
            </a:r>
          </a:p>
          <a:p>
            <a:r>
              <a:rPr lang="da-DK" sz="1600" dirty="0">
                <a:solidFill>
                  <a:srgbClr val="0070C0"/>
                </a:solidFill>
                <a:latin typeface="Consolas" panose="020B0609020204030204" pitchFamily="49" charset="0"/>
                <a:cs typeface="Calibri" panose="020F0502020204030204" pitchFamily="34" charset="0"/>
              </a:rPr>
              <a:t>true 	</a:t>
            </a:r>
          </a:p>
          <a:p>
            <a:r>
              <a:rPr lang="da-DK" sz="1600" dirty="0">
                <a:solidFill>
                  <a:srgbClr val="0070C0"/>
                </a:solidFill>
                <a:latin typeface="Consolas" panose="020B0609020204030204" pitchFamily="49" charset="0"/>
                <a:cs typeface="Calibri" panose="020F0502020204030204" pitchFamily="34" charset="0"/>
              </a:rPr>
              <a:t>true</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064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anim calcmode="lin" valueType="num">
                                      <p:cBhvr additive="base">
                                        <p:cTn id="7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 calcmode="lin" valueType="num">
                                      <p:cBhvr additive="base">
                                        <p:cTn id="8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anim calcmode="lin" valueType="num">
                                      <p:cBhvr additive="base">
                                        <p:cTn id="8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15" end="15"/>
                                            </p:txEl>
                                          </p:spTgt>
                                        </p:tgtEl>
                                        <p:attrNameLst>
                                          <p:attrName>style.visibility</p:attrName>
                                        </p:attrNameLst>
                                      </p:cBhvr>
                                      <p:to>
                                        <p:strVal val="visible"/>
                                      </p:to>
                                    </p:set>
                                    <p:anim calcmode="lin" valueType="num">
                                      <p:cBhvr additive="base">
                                        <p:cTn id="9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AC04730E-2847-45DB-836C-793E9A8E35D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F7BE56-3FD3-433E-8475-65C5A5A6EB33}" type="slidenum">
              <a:rPr lang="en-US" altLang="en-US" sz="1400"/>
              <a:pPr>
                <a:spcBef>
                  <a:spcPct val="0"/>
                </a:spcBef>
                <a:buClrTx/>
                <a:buSzTx/>
                <a:buFontTx/>
                <a:buNone/>
              </a:pPr>
              <a:t>32</a:t>
            </a:fld>
            <a:endParaRPr lang="en-US" altLang="en-US" sz="1400"/>
          </a:p>
        </p:txBody>
      </p:sp>
      <p:sp>
        <p:nvSpPr>
          <p:cNvPr id="27651" name="Rectangle 2">
            <a:extLst>
              <a:ext uri="{FF2B5EF4-FFF2-40B4-BE49-F238E27FC236}">
                <a16:creationId xmlns:a16="http://schemas.microsoft.com/office/drawing/2014/main" id="{DF62B769-0FFD-4C70-A59F-408726E5BEE9}"/>
              </a:ext>
            </a:extLst>
          </p:cNvPr>
          <p:cNvSpPr>
            <a:spLocks noGrp="1" noChangeArrowheads="1"/>
          </p:cNvSpPr>
          <p:nvPr>
            <p:ph type="title"/>
          </p:nvPr>
        </p:nvSpPr>
        <p:spPr>
          <a:xfrm>
            <a:off x="228600" y="228600"/>
            <a:ext cx="8686800" cy="685800"/>
          </a:xfrm>
        </p:spPr>
        <p:txBody>
          <a:bodyPr/>
          <a:lstStyle/>
          <a:p>
            <a:r>
              <a:rPr lang="en-US" altLang="en-US" sz="4500">
                <a:cs typeface="Times New Roman" panose="02020603050405020304" pitchFamily="18" charset="0"/>
              </a:rPr>
              <a:t>The String Type </a:t>
            </a:r>
          </a:p>
        </p:txBody>
      </p:sp>
      <p:sp>
        <p:nvSpPr>
          <p:cNvPr id="27652" name="Rectangle 3">
            <a:extLst>
              <a:ext uri="{FF2B5EF4-FFF2-40B4-BE49-F238E27FC236}">
                <a16:creationId xmlns:a16="http://schemas.microsoft.com/office/drawing/2014/main" id="{152D8A17-D2E8-49D7-B9C3-6D9EB42FEF74}"/>
              </a:ext>
            </a:extLst>
          </p:cNvPr>
          <p:cNvSpPr>
            <a:spLocks noGrp="1" noChangeArrowheads="1"/>
          </p:cNvSpPr>
          <p:nvPr>
            <p:ph type="body" idx="1"/>
          </p:nvPr>
        </p:nvSpPr>
        <p:spPr>
          <a:xfrm>
            <a:off x="228600" y="1066800"/>
            <a:ext cx="8686800" cy="5257800"/>
          </a:xfrm>
        </p:spPr>
        <p:txBody>
          <a:bodyPr/>
          <a:lstStyle/>
          <a:p>
            <a:pPr marL="0" indent="0">
              <a:spcBef>
                <a:spcPct val="0"/>
              </a:spcBef>
              <a:buClrTx/>
              <a:buSzTx/>
              <a:buFontTx/>
              <a:buNone/>
            </a:pPr>
            <a:r>
              <a:rPr lang="en-US" altLang="en-US" sz="2500">
                <a:cs typeface="Courier New" panose="02070309020205020404" pitchFamily="49" charset="0"/>
              </a:rPr>
              <a:t>The char type only represents one character. To represent a string of characters, use the data type called String. For example, </a:t>
            </a:r>
          </a:p>
          <a:p>
            <a:pPr marL="0" indent="0">
              <a:spcBef>
                <a:spcPct val="0"/>
              </a:spcBef>
              <a:buClrTx/>
              <a:buSzTx/>
              <a:buFontTx/>
              <a:buNone/>
            </a:pPr>
            <a:r>
              <a:rPr lang="en-US" altLang="en-US" sz="2500">
                <a:cs typeface="Courier New" panose="02070309020205020404" pitchFamily="49" charset="0"/>
              </a:rPr>
              <a:t> </a:t>
            </a:r>
          </a:p>
          <a:p>
            <a:pPr marL="0" indent="0">
              <a:spcBef>
                <a:spcPct val="0"/>
              </a:spcBef>
              <a:buClrTx/>
              <a:buSzTx/>
              <a:buFontTx/>
              <a:buNone/>
            </a:pPr>
            <a:r>
              <a:rPr lang="en-US" altLang="en-US" sz="2500">
                <a:cs typeface="Courier New" panose="02070309020205020404" pitchFamily="49" charset="0"/>
              </a:rPr>
              <a:t>String message = "Welcome to Java";</a:t>
            </a:r>
            <a:endParaRPr lang="en-US" altLang="en-US" sz="2500">
              <a:cs typeface="Times New Roman" panose="02020603050405020304" pitchFamily="18" charset="0"/>
            </a:endParaRPr>
          </a:p>
          <a:p>
            <a:pPr marL="0" indent="0">
              <a:spcBef>
                <a:spcPct val="0"/>
              </a:spcBef>
              <a:buClrTx/>
              <a:buSzTx/>
              <a:buFontTx/>
              <a:buNone/>
            </a:pPr>
            <a:r>
              <a:rPr lang="en-US" altLang="en-US" sz="2500">
                <a:cs typeface="Courier New" panose="02070309020205020404" pitchFamily="49" charset="0"/>
              </a:rPr>
              <a:t> </a:t>
            </a:r>
            <a:endParaRPr lang="en-US" altLang="en-US" sz="2500">
              <a:cs typeface="Times New Roman" panose="02020603050405020304" pitchFamily="18" charset="0"/>
            </a:endParaRPr>
          </a:p>
          <a:p>
            <a:pPr marL="0" indent="0">
              <a:spcBef>
                <a:spcPct val="0"/>
              </a:spcBef>
              <a:buClrTx/>
              <a:buSzTx/>
              <a:buFontTx/>
              <a:buNone/>
            </a:pPr>
            <a:r>
              <a:rPr lang="en-US" altLang="en-US" sz="2500">
                <a:cs typeface="Courier New" panose="02070309020205020404" pitchFamily="49" charset="0"/>
              </a:rPr>
              <a:t>String is actually a predefined class in the Java library just like the System class and Scanner class. The String type is not a primitive type. It is known as a </a:t>
            </a:r>
            <a:r>
              <a:rPr lang="en-US" altLang="en-US" sz="2500" i="1">
                <a:cs typeface="Courier New" panose="02070309020205020404" pitchFamily="49" charset="0"/>
              </a:rPr>
              <a:t>reference type</a:t>
            </a:r>
            <a:r>
              <a:rPr lang="en-US" altLang="en-US" sz="2500">
                <a:cs typeface="Courier New" panose="02070309020205020404" pitchFamily="49" charset="0"/>
              </a:rPr>
              <a:t>. Any Java class can be used as a reference type for a variable. Reference data types will be thoroughly discussed in Chapter 9, “Objects and Classes.” For the time being, you just need to know how to declare a String variable, how to assign a string to the variable, how to concatenate strings, and to perform simple operations for strings.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D1F6199F-B26D-43F8-A98C-26BD5872CD0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88DCF5-2AEB-4A70-B2BD-F8EF3CD7C9BA}" type="slidenum">
              <a:rPr lang="en-US" altLang="en-US" sz="1400"/>
              <a:pPr>
                <a:spcBef>
                  <a:spcPct val="0"/>
                </a:spcBef>
                <a:buClrTx/>
                <a:buSzTx/>
                <a:buFontTx/>
                <a:buNone/>
              </a:pPr>
              <a:t>33</a:t>
            </a:fld>
            <a:endParaRPr lang="en-US" altLang="en-US" sz="1400"/>
          </a:p>
        </p:txBody>
      </p:sp>
      <p:sp>
        <p:nvSpPr>
          <p:cNvPr id="28675" name="Rectangle 2">
            <a:extLst>
              <a:ext uri="{FF2B5EF4-FFF2-40B4-BE49-F238E27FC236}">
                <a16:creationId xmlns:a16="http://schemas.microsoft.com/office/drawing/2014/main" id="{14A0A0B5-D907-4E54-8A0B-CE8CAA1766C3}"/>
              </a:ext>
            </a:extLst>
          </p:cNvPr>
          <p:cNvSpPr>
            <a:spLocks noGrp="1" noChangeArrowheads="1"/>
          </p:cNvSpPr>
          <p:nvPr>
            <p:ph type="title"/>
          </p:nvPr>
        </p:nvSpPr>
        <p:spPr>
          <a:xfrm>
            <a:off x="79375" y="228600"/>
            <a:ext cx="8909050" cy="857250"/>
          </a:xfrm>
        </p:spPr>
        <p:txBody>
          <a:bodyPr/>
          <a:lstStyle/>
          <a:p>
            <a:r>
              <a:rPr lang="en-US" altLang="en-US" sz="4800"/>
              <a:t>Simple Methods for </a:t>
            </a:r>
            <a:r>
              <a:rPr lang="en-US" altLang="en-US" sz="4800" b="1"/>
              <a:t>String</a:t>
            </a:r>
            <a:r>
              <a:rPr lang="en-US" altLang="en-US" sz="4800"/>
              <a:t> Objects</a:t>
            </a:r>
          </a:p>
        </p:txBody>
      </p:sp>
      <p:sp>
        <p:nvSpPr>
          <p:cNvPr id="3" name="Rectangle 6">
            <a:extLst>
              <a:ext uri="{FF2B5EF4-FFF2-40B4-BE49-F238E27FC236}">
                <a16:creationId xmlns:a16="http://schemas.microsoft.com/office/drawing/2014/main" id="{FC412B5C-240C-43B9-9F51-AF7DC431AB9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7">
            <a:extLst>
              <a:ext uri="{FF2B5EF4-FFF2-40B4-BE49-F238E27FC236}">
                <a16:creationId xmlns:a16="http://schemas.microsoft.com/office/drawing/2014/main" id="{844355E2-C121-4EA8-AE4E-95E4A42B911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8">
            <a:extLst>
              <a:ext uri="{FF2B5EF4-FFF2-40B4-BE49-F238E27FC236}">
                <a16:creationId xmlns:a16="http://schemas.microsoft.com/office/drawing/2014/main" id="{9A4B8D01-2C57-4032-B4DA-2A9F826A307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Rectangle 10">
            <a:extLst>
              <a:ext uri="{FF2B5EF4-FFF2-40B4-BE49-F238E27FC236}">
                <a16:creationId xmlns:a16="http://schemas.microsoft.com/office/drawing/2014/main" id="{942E2ADE-D0BE-4934-A349-0C55E18399C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28680" name="Object 6">
            <a:extLst>
              <a:ext uri="{FF2B5EF4-FFF2-40B4-BE49-F238E27FC236}">
                <a16:creationId xmlns:a16="http://schemas.microsoft.com/office/drawing/2014/main" id="{22333005-A486-4615-B15C-0889B8B41FF5}"/>
              </a:ext>
            </a:extLst>
          </p:cNvPr>
          <p:cNvGraphicFramePr>
            <a:graphicFrameLocks noChangeAspect="1"/>
          </p:cNvGraphicFramePr>
          <p:nvPr/>
        </p:nvGraphicFramePr>
        <p:xfrm>
          <a:off x="0" y="1355725"/>
          <a:ext cx="9126538" cy="2879725"/>
        </p:xfrm>
        <a:graphic>
          <a:graphicData uri="http://schemas.openxmlformats.org/presentationml/2006/ole">
            <mc:AlternateContent xmlns:mc="http://schemas.openxmlformats.org/markup-compatibility/2006">
              <mc:Choice xmlns:v="urn:schemas-microsoft-com:vml" Requires="v">
                <p:oleObj spid="_x0000_s7171" name="Picture" r:id="rId3" imgW="4184449" imgH="1315679" progId="Word.Picture.8">
                  <p:embed/>
                </p:oleObj>
              </mc:Choice>
              <mc:Fallback>
                <p:oleObj name="Picture" r:id="rId3" imgW="4184449" imgH="1315679"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55725"/>
                        <a:ext cx="912653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1ADA0A01-D427-48F8-987B-C990528DF07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F650DE-702E-4877-A65C-E36E7FA5906D}" type="slidenum">
              <a:rPr lang="en-US" altLang="en-US" sz="1400"/>
              <a:pPr>
                <a:spcBef>
                  <a:spcPct val="0"/>
                </a:spcBef>
                <a:buClrTx/>
                <a:buSzTx/>
                <a:buFontTx/>
                <a:buNone/>
              </a:pPr>
              <a:t>34</a:t>
            </a:fld>
            <a:endParaRPr lang="en-US" altLang="en-US" sz="1400"/>
          </a:p>
        </p:txBody>
      </p:sp>
      <p:sp>
        <p:nvSpPr>
          <p:cNvPr id="29699" name="Rectangle 2">
            <a:extLst>
              <a:ext uri="{FF2B5EF4-FFF2-40B4-BE49-F238E27FC236}">
                <a16:creationId xmlns:a16="http://schemas.microsoft.com/office/drawing/2014/main" id="{0CCF8EE5-1CBB-4B67-8047-DB25DF7550CD}"/>
              </a:ext>
            </a:extLst>
          </p:cNvPr>
          <p:cNvSpPr>
            <a:spLocks noGrp="1" noChangeArrowheads="1"/>
          </p:cNvSpPr>
          <p:nvPr>
            <p:ph type="title"/>
          </p:nvPr>
        </p:nvSpPr>
        <p:spPr>
          <a:xfrm>
            <a:off x="79375" y="228600"/>
            <a:ext cx="8909050" cy="857250"/>
          </a:xfrm>
        </p:spPr>
        <p:txBody>
          <a:bodyPr/>
          <a:lstStyle/>
          <a:p>
            <a:r>
              <a:rPr lang="en-US" altLang="en-US" sz="4800"/>
              <a:t>Simple Methods for </a:t>
            </a:r>
            <a:r>
              <a:rPr lang="en-US" altLang="en-US" sz="4800" b="1"/>
              <a:t>String</a:t>
            </a:r>
            <a:r>
              <a:rPr lang="en-US" altLang="en-US" sz="4800"/>
              <a:t> Objects</a:t>
            </a:r>
          </a:p>
        </p:txBody>
      </p:sp>
      <p:sp>
        <p:nvSpPr>
          <p:cNvPr id="3" name="Rectangle 6">
            <a:extLst>
              <a:ext uri="{FF2B5EF4-FFF2-40B4-BE49-F238E27FC236}">
                <a16:creationId xmlns:a16="http://schemas.microsoft.com/office/drawing/2014/main" id="{5B0361C3-BA38-40D3-9123-197D763CF70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9701" name="Rectangle 3">
            <a:extLst>
              <a:ext uri="{FF2B5EF4-FFF2-40B4-BE49-F238E27FC236}">
                <a16:creationId xmlns:a16="http://schemas.microsoft.com/office/drawing/2014/main" id="{ECA19A3B-835E-461A-9ECE-0D5966B37B74}"/>
              </a:ext>
            </a:extLst>
          </p:cNvPr>
          <p:cNvSpPr txBox="1">
            <a:spLocks noChangeArrowheads="1"/>
          </p:cNvSpPr>
          <p:nvPr/>
        </p:nvSpPr>
        <p:spPr bwMode="auto">
          <a:xfrm>
            <a:off x="155575" y="1431925"/>
            <a:ext cx="875665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t>Strings are objects in Java. The methods in the preceding table can only be invoked from a specific string instance. For this reason, these methods are called </a:t>
            </a:r>
            <a:r>
              <a:rPr lang="en-US" altLang="en-US" sz="2800" i="1"/>
              <a:t>instance methods</a:t>
            </a:r>
            <a:r>
              <a:rPr lang="en-US" altLang="en-US" sz="2800"/>
              <a:t>. A non-instance method is called a </a:t>
            </a:r>
            <a:r>
              <a:rPr lang="en-US" altLang="en-US" sz="2800" i="1"/>
              <a:t>static method</a:t>
            </a:r>
            <a:r>
              <a:rPr lang="en-US" altLang="en-US" sz="2800"/>
              <a:t>. A static method can be invoked without using an object. All the methods defined in the </a:t>
            </a:r>
            <a:r>
              <a:rPr lang="en-US" altLang="en-US" sz="2800" b="1"/>
              <a:t>Math</a:t>
            </a:r>
            <a:r>
              <a:rPr lang="en-US" altLang="en-US" sz="2800"/>
              <a:t> class are static methods. They are not tied to a specific object instance. The syntax to invoke an instance method is </a:t>
            </a:r>
          </a:p>
          <a:p>
            <a:pPr>
              <a:spcBef>
                <a:spcPct val="0"/>
              </a:spcBef>
              <a:buClrTx/>
              <a:buSzTx/>
              <a:buFontTx/>
              <a:buNone/>
            </a:pPr>
            <a:endParaRPr lang="en-US" altLang="en-US" sz="2800" b="1"/>
          </a:p>
          <a:p>
            <a:pPr>
              <a:spcBef>
                <a:spcPct val="0"/>
              </a:spcBef>
              <a:buClrTx/>
              <a:buSzTx/>
              <a:buFontTx/>
              <a:buNone/>
            </a:pPr>
            <a:r>
              <a:rPr lang="en-US" altLang="en-US" sz="2800" b="1"/>
              <a:t>referenceVariable.methodName(arguments)</a:t>
            </a:r>
            <a:r>
              <a:rPr lang="en-US" altLang="en-US" sz="2800"/>
              <a:t>. </a:t>
            </a:r>
            <a:endParaRPr lang="en-US" altLang="en-US" sz="2900">
              <a:cs typeface="Times New Roman" panose="02020603050405020304"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D2B5719D-7C56-4F67-ABF0-608752F249B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F44F06-7813-4690-949F-33B0E85F6018}" type="slidenum">
              <a:rPr lang="en-US" altLang="en-US" sz="1400"/>
              <a:pPr>
                <a:spcBef>
                  <a:spcPct val="0"/>
                </a:spcBef>
                <a:buClrTx/>
                <a:buSzTx/>
                <a:buFontTx/>
                <a:buNone/>
              </a:pPr>
              <a:t>35</a:t>
            </a:fld>
            <a:endParaRPr lang="en-US" altLang="en-US" sz="1400"/>
          </a:p>
        </p:txBody>
      </p:sp>
      <p:sp>
        <p:nvSpPr>
          <p:cNvPr id="30723" name="Rectangle 2">
            <a:extLst>
              <a:ext uri="{FF2B5EF4-FFF2-40B4-BE49-F238E27FC236}">
                <a16:creationId xmlns:a16="http://schemas.microsoft.com/office/drawing/2014/main" id="{D9DF8792-A9DD-423F-887E-EEDFEF5DFDD7}"/>
              </a:ext>
            </a:extLst>
          </p:cNvPr>
          <p:cNvSpPr>
            <a:spLocks noGrp="1" noChangeArrowheads="1"/>
          </p:cNvSpPr>
          <p:nvPr>
            <p:ph type="title"/>
          </p:nvPr>
        </p:nvSpPr>
        <p:spPr>
          <a:xfrm>
            <a:off x="79375" y="228600"/>
            <a:ext cx="8909050" cy="857250"/>
          </a:xfrm>
        </p:spPr>
        <p:txBody>
          <a:bodyPr/>
          <a:lstStyle/>
          <a:p>
            <a:r>
              <a:rPr lang="en-US" altLang="en-US" sz="4800"/>
              <a:t>Getting String Length</a:t>
            </a:r>
          </a:p>
        </p:txBody>
      </p:sp>
      <p:sp>
        <p:nvSpPr>
          <p:cNvPr id="3" name="Rectangle 6">
            <a:extLst>
              <a:ext uri="{FF2B5EF4-FFF2-40B4-BE49-F238E27FC236}">
                <a16:creationId xmlns:a16="http://schemas.microsoft.com/office/drawing/2014/main" id="{BE07EB4C-50EC-43A0-859E-8D8614D0B1D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0725" name="Rectangle 3">
            <a:extLst>
              <a:ext uri="{FF2B5EF4-FFF2-40B4-BE49-F238E27FC236}">
                <a16:creationId xmlns:a16="http://schemas.microsoft.com/office/drawing/2014/main" id="{5C36FFB1-70BF-45C6-9822-EF14CF345898}"/>
              </a:ext>
            </a:extLst>
          </p:cNvPr>
          <p:cNvSpPr txBox="1">
            <a:spLocks noChangeArrowheads="1"/>
          </p:cNvSpPr>
          <p:nvPr/>
        </p:nvSpPr>
        <p:spPr bwMode="auto">
          <a:xfrm>
            <a:off x="155575" y="1431925"/>
            <a:ext cx="875665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String message = </a:t>
            </a:r>
            <a:r>
              <a:rPr lang="en-US" altLang="en-US" sz="2800" b="1"/>
              <a:t>"Welcome to Java"</a:t>
            </a:r>
            <a:r>
              <a:rPr lang="en-US" altLang="en-US" sz="2800"/>
              <a:t>;</a:t>
            </a:r>
            <a:endParaRPr lang="en-US" altLang="en-US" sz="2800" u="sng"/>
          </a:p>
          <a:p>
            <a:pPr>
              <a:buFont typeface="Monotype Sorts"/>
              <a:buNone/>
            </a:pPr>
            <a:r>
              <a:rPr lang="en-US" altLang="en-US" sz="2800"/>
              <a:t>System.out.println(</a:t>
            </a:r>
            <a:r>
              <a:rPr lang="en-US" altLang="en-US" sz="2800" b="1"/>
              <a:t>"The length of "</a:t>
            </a:r>
            <a:r>
              <a:rPr lang="en-US" altLang="en-US" sz="2800"/>
              <a:t> + message + </a:t>
            </a:r>
            <a:r>
              <a:rPr lang="en-US" altLang="en-US" sz="2800" b="1"/>
              <a:t>" is " </a:t>
            </a:r>
            <a:endParaRPr lang="en-US" altLang="en-US" sz="2800" u="sng"/>
          </a:p>
          <a:p>
            <a:pPr>
              <a:buFont typeface="Monotype Sorts"/>
              <a:buNone/>
            </a:pPr>
            <a:r>
              <a:rPr lang="en-US" altLang="en-US" sz="2800" b="1"/>
              <a:t>  </a:t>
            </a:r>
            <a:r>
              <a:rPr lang="en-US" altLang="en-US" sz="2800"/>
              <a:t>+ message.length());</a:t>
            </a:r>
            <a:endParaRPr lang="en-US" altLang="en-US" sz="2800" u="sng"/>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24FE04F0-7C80-4663-9A7E-3AD033E1884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FA2BBA-ED27-4B9C-BD7E-46F763BE7603}" type="slidenum">
              <a:rPr lang="en-US" altLang="en-US" sz="1400"/>
              <a:pPr>
                <a:spcBef>
                  <a:spcPct val="0"/>
                </a:spcBef>
                <a:buClrTx/>
                <a:buSzTx/>
                <a:buFontTx/>
                <a:buNone/>
              </a:pPr>
              <a:t>36</a:t>
            </a:fld>
            <a:endParaRPr lang="en-US" altLang="en-US" sz="1400"/>
          </a:p>
        </p:txBody>
      </p:sp>
      <p:sp>
        <p:nvSpPr>
          <p:cNvPr id="31747" name="Rectangle 2">
            <a:extLst>
              <a:ext uri="{FF2B5EF4-FFF2-40B4-BE49-F238E27FC236}">
                <a16:creationId xmlns:a16="http://schemas.microsoft.com/office/drawing/2014/main" id="{428F85DE-4BB6-49D8-AC1A-58021A5474C9}"/>
              </a:ext>
            </a:extLst>
          </p:cNvPr>
          <p:cNvSpPr>
            <a:spLocks noGrp="1" noChangeArrowheads="1"/>
          </p:cNvSpPr>
          <p:nvPr>
            <p:ph type="title"/>
          </p:nvPr>
        </p:nvSpPr>
        <p:spPr>
          <a:xfrm>
            <a:off x="79375" y="228600"/>
            <a:ext cx="8909050" cy="857250"/>
          </a:xfrm>
        </p:spPr>
        <p:txBody>
          <a:bodyPr/>
          <a:lstStyle/>
          <a:p>
            <a:r>
              <a:rPr lang="en-US" altLang="en-US" sz="4800"/>
              <a:t>Getting Characters from a String </a:t>
            </a:r>
          </a:p>
        </p:txBody>
      </p:sp>
      <p:sp>
        <p:nvSpPr>
          <p:cNvPr id="3" name="Rectangle 6">
            <a:extLst>
              <a:ext uri="{FF2B5EF4-FFF2-40B4-BE49-F238E27FC236}">
                <a16:creationId xmlns:a16="http://schemas.microsoft.com/office/drawing/2014/main" id="{D8E34439-9F64-481F-9F66-01FBC0F0071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1749" name="Rectangle 3">
            <a:extLst>
              <a:ext uri="{FF2B5EF4-FFF2-40B4-BE49-F238E27FC236}">
                <a16:creationId xmlns:a16="http://schemas.microsoft.com/office/drawing/2014/main" id="{7F159F7F-CE60-4256-ABAC-5E38C1FF8787}"/>
              </a:ext>
            </a:extLst>
          </p:cNvPr>
          <p:cNvSpPr txBox="1">
            <a:spLocks noChangeArrowheads="1"/>
          </p:cNvSpPr>
          <p:nvPr/>
        </p:nvSpPr>
        <p:spPr bwMode="auto">
          <a:xfrm>
            <a:off x="155575" y="4235450"/>
            <a:ext cx="875665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String message = </a:t>
            </a:r>
            <a:r>
              <a:rPr lang="en-US" altLang="en-US" sz="2800" b="1"/>
              <a:t>"Welcome to Java"</a:t>
            </a:r>
            <a:r>
              <a:rPr lang="en-US" altLang="en-US" sz="2800"/>
              <a:t>;</a:t>
            </a:r>
            <a:endParaRPr lang="en-US" altLang="en-US" sz="2800" u="sng"/>
          </a:p>
          <a:p>
            <a:pPr>
              <a:buFont typeface="Monotype Sorts"/>
              <a:buNone/>
            </a:pPr>
            <a:r>
              <a:rPr lang="en-US" altLang="en-US" sz="2800"/>
              <a:t>System.out.println(</a:t>
            </a:r>
            <a:r>
              <a:rPr lang="en-US" altLang="en-US" sz="2800" b="1"/>
              <a:t>"The first character in message is "</a:t>
            </a:r>
            <a:r>
              <a:rPr lang="en-US" altLang="en-US" sz="2800"/>
              <a:t> </a:t>
            </a:r>
          </a:p>
          <a:p>
            <a:pPr>
              <a:buFont typeface="Monotype Sorts"/>
              <a:buNone/>
            </a:pPr>
            <a:r>
              <a:rPr lang="en-US" altLang="en-US" sz="2800"/>
              <a:t>   + message.charAt(0));</a:t>
            </a:r>
            <a:endParaRPr lang="en-US" altLang="en-US" sz="2800" u="sng"/>
          </a:p>
        </p:txBody>
      </p:sp>
      <p:pic>
        <p:nvPicPr>
          <p:cNvPr id="31750" name="Picture 7">
            <a:extLst>
              <a:ext uri="{FF2B5EF4-FFF2-40B4-BE49-F238E27FC236}">
                <a16:creationId xmlns:a16="http://schemas.microsoft.com/office/drawing/2014/main" id="{E0D0E1A6-4E94-48FE-B655-C8C6AC96F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 y="1358900"/>
            <a:ext cx="9004300" cy="199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03D9AD36-7728-4977-A840-F635A2B73B1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0E5C73-3E1C-4E67-BB6F-DEF78C8C3B8D}" type="slidenum">
              <a:rPr lang="en-US" altLang="en-US" sz="1400"/>
              <a:pPr>
                <a:spcBef>
                  <a:spcPct val="0"/>
                </a:spcBef>
                <a:buClrTx/>
                <a:buSzTx/>
                <a:buFontTx/>
                <a:buNone/>
              </a:pPr>
              <a:t>37</a:t>
            </a:fld>
            <a:endParaRPr lang="en-US" altLang="en-US" sz="1400"/>
          </a:p>
        </p:txBody>
      </p:sp>
      <p:sp>
        <p:nvSpPr>
          <p:cNvPr id="32771" name="Rectangle 2">
            <a:extLst>
              <a:ext uri="{FF2B5EF4-FFF2-40B4-BE49-F238E27FC236}">
                <a16:creationId xmlns:a16="http://schemas.microsoft.com/office/drawing/2014/main" id="{60A95E7B-2163-4C55-9DE4-46B1DB341139}"/>
              </a:ext>
            </a:extLst>
          </p:cNvPr>
          <p:cNvSpPr>
            <a:spLocks noGrp="1" noChangeArrowheads="1"/>
          </p:cNvSpPr>
          <p:nvPr>
            <p:ph type="title"/>
          </p:nvPr>
        </p:nvSpPr>
        <p:spPr>
          <a:xfrm>
            <a:off x="685800" y="228600"/>
            <a:ext cx="7772400" cy="685800"/>
          </a:xfrm>
        </p:spPr>
        <p:txBody>
          <a:bodyPr/>
          <a:lstStyle/>
          <a:p>
            <a:r>
              <a:rPr lang="en-US" altLang="en-US" sz="4000"/>
              <a:t>Converting Strings</a:t>
            </a:r>
          </a:p>
        </p:txBody>
      </p:sp>
      <p:sp>
        <p:nvSpPr>
          <p:cNvPr id="32772" name="Rectangle 3">
            <a:extLst>
              <a:ext uri="{FF2B5EF4-FFF2-40B4-BE49-F238E27FC236}">
                <a16:creationId xmlns:a16="http://schemas.microsoft.com/office/drawing/2014/main" id="{A8F4166A-5AD6-407A-945F-5F28F3F8DB51}"/>
              </a:ext>
            </a:extLst>
          </p:cNvPr>
          <p:cNvSpPr>
            <a:spLocks noGrp="1" noChangeArrowheads="1"/>
          </p:cNvSpPr>
          <p:nvPr>
            <p:ph type="body" idx="1"/>
          </p:nvPr>
        </p:nvSpPr>
        <p:spPr>
          <a:xfrm>
            <a:off x="228600" y="990600"/>
            <a:ext cx="8763000" cy="5486400"/>
          </a:xfrm>
        </p:spPr>
        <p:txBody>
          <a:bodyPr/>
          <a:lstStyle/>
          <a:p>
            <a:pPr marL="0" indent="0">
              <a:buFont typeface="Monotype Sorts"/>
              <a:buNone/>
            </a:pPr>
            <a:r>
              <a:rPr lang="en-US" altLang="en-US" sz="2800" dirty="0"/>
              <a:t>"Welcome".</a:t>
            </a:r>
            <a:r>
              <a:rPr lang="en-US" altLang="en-US" sz="2800" dirty="0" err="1"/>
              <a:t>toLowerCase</a:t>
            </a:r>
            <a:r>
              <a:rPr lang="en-US" altLang="en-US" sz="2800" dirty="0"/>
              <a:t>() returns a new string, welcome.</a:t>
            </a:r>
            <a:endParaRPr lang="en-US" altLang="en-US" sz="2800" b="1" i="1" dirty="0"/>
          </a:p>
          <a:p>
            <a:pPr marL="0" indent="0">
              <a:buFont typeface="Monotype Sorts"/>
              <a:buNone/>
            </a:pPr>
            <a:endParaRPr lang="tr-TR" altLang="en-US" sz="2800" dirty="0"/>
          </a:p>
          <a:p>
            <a:pPr marL="0" indent="0">
              <a:buFont typeface="Monotype Sorts"/>
              <a:buNone/>
            </a:pPr>
            <a:r>
              <a:rPr lang="en-US" altLang="en-US" sz="2800" dirty="0"/>
              <a:t>"Welcome".</a:t>
            </a:r>
            <a:r>
              <a:rPr lang="en-US" altLang="en-US" sz="2800" dirty="0" err="1"/>
              <a:t>toUpperCase</a:t>
            </a:r>
            <a:r>
              <a:rPr lang="en-US" altLang="en-US" sz="2800" dirty="0"/>
              <a:t>() returns a new string, WELCOME.</a:t>
            </a:r>
            <a:endParaRPr lang="en-US" altLang="en-US" sz="2800" b="1" i="1" dirty="0"/>
          </a:p>
          <a:p>
            <a:pPr marL="0" indent="0">
              <a:buFont typeface="Monotype Sorts"/>
              <a:buNone/>
            </a:pPr>
            <a:endParaRPr lang="tr-TR" altLang="en-US" sz="2800" dirty="0"/>
          </a:p>
          <a:p>
            <a:pPr marL="0" indent="0">
              <a:buFont typeface="Monotype Sorts"/>
              <a:buNone/>
            </a:pPr>
            <a:r>
              <a:rPr lang="en-US" altLang="en-US" sz="2800" dirty="0"/>
              <a:t>"  Welcome  ".trim() returns a new string, Welcome.</a:t>
            </a:r>
            <a:endParaRPr lang="en-US" altLang="en-US" sz="2800" b="1" i="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155BE168-B4B7-4E60-A12D-85DCD0661A9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C7EE2F-BD5B-4CFB-9549-1855E84DF96D}" type="slidenum">
              <a:rPr lang="en-US" altLang="en-US" sz="1400"/>
              <a:pPr>
                <a:spcBef>
                  <a:spcPct val="0"/>
                </a:spcBef>
                <a:buClrTx/>
                <a:buSzTx/>
                <a:buFontTx/>
                <a:buNone/>
              </a:pPr>
              <a:t>38</a:t>
            </a:fld>
            <a:endParaRPr lang="en-US" altLang="en-US" sz="1400"/>
          </a:p>
        </p:txBody>
      </p:sp>
      <p:sp>
        <p:nvSpPr>
          <p:cNvPr id="33795" name="Rectangle 2">
            <a:extLst>
              <a:ext uri="{FF2B5EF4-FFF2-40B4-BE49-F238E27FC236}">
                <a16:creationId xmlns:a16="http://schemas.microsoft.com/office/drawing/2014/main" id="{EEAD00B1-15C2-4B56-8CC7-865BD6D2A08B}"/>
              </a:ext>
            </a:extLst>
          </p:cNvPr>
          <p:cNvSpPr>
            <a:spLocks noGrp="1" noChangeArrowheads="1"/>
          </p:cNvSpPr>
          <p:nvPr>
            <p:ph type="title"/>
          </p:nvPr>
        </p:nvSpPr>
        <p:spPr>
          <a:xfrm>
            <a:off x="228600" y="228600"/>
            <a:ext cx="8686800" cy="685800"/>
          </a:xfrm>
        </p:spPr>
        <p:txBody>
          <a:bodyPr/>
          <a:lstStyle/>
          <a:p>
            <a:r>
              <a:rPr lang="en-US" altLang="en-US" sz="4500">
                <a:cs typeface="Times New Roman" panose="02020603050405020304" pitchFamily="18" charset="0"/>
              </a:rPr>
              <a:t>String Concatenation </a:t>
            </a:r>
          </a:p>
        </p:txBody>
      </p:sp>
      <p:sp>
        <p:nvSpPr>
          <p:cNvPr id="33796" name="Rectangle 3">
            <a:extLst>
              <a:ext uri="{FF2B5EF4-FFF2-40B4-BE49-F238E27FC236}">
                <a16:creationId xmlns:a16="http://schemas.microsoft.com/office/drawing/2014/main" id="{2AC9A6BD-AE03-474F-96CA-744076714FB9}"/>
              </a:ext>
            </a:extLst>
          </p:cNvPr>
          <p:cNvSpPr>
            <a:spLocks noGrp="1" noChangeArrowheads="1"/>
          </p:cNvSpPr>
          <p:nvPr>
            <p:ph type="body" idx="1"/>
          </p:nvPr>
        </p:nvSpPr>
        <p:spPr>
          <a:xfrm>
            <a:off x="0" y="1066800"/>
            <a:ext cx="9144000" cy="5257800"/>
          </a:xfrm>
        </p:spPr>
        <p:txBody>
          <a:bodyPr/>
          <a:lstStyle/>
          <a:p>
            <a:pPr marL="0" indent="0">
              <a:spcBef>
                <a:spcPct val="0"/>
              </a:spcBef>
              <a:buClrTx/>
              <a:buSzTx/>
              <a:buFont typeface="Monotype Sorts"/>
              <a:buNone/>
            </a:pPr>
            <a:r>
              <a:rPr lang="en-US" altLang="en-US" sz="2800"/>
              <a:t>String s3 = s1.concat(s2); or String s3 = s1 + s2;</a:t>
            </a:r>
            <a:endParaRPr lang="en-US" altLang="en-US" sz="2800" u="sng"/>
          </a:p>
          <a:p>
            <a:pPr marL="0" indent="0">
              <a:spcBef>
                <a:spcPct val="0"/>
              </a:spcBef>
              <a:buClrTx/>
              <a:buSzTx/>
              <a:buFont typeface="Monotype Sorts"/>
              <a:buNone/>
            </a:pPr>
            <a:endParaRPr lang="en-US" altLang="en-US" sz="2800" u="sng"/>
          </a:p>
          <a:p>
            <a:pPr marL="0" indent="0">
              <a:spcBef>
                <a:spcPct val="0"/>
              </a:spcBef>
              <a:buClrTx/>
              <a:buSzTx/>
              <a:buFontTx/>
              <a:buNone/>
            </a:pPr>
            <a:r>
              <a:rPr lang="en-US" altLang="en-US" sz="2900">
                <a:cs typeface="Times New Roman" panose="02020603050405020304" pitchFamily="18" charset="0"/>
              </a:rPr>
              <a:t>// Three strings are concatenated</a:t>
            </a:r>
          </a:p>
          <a:p>
            <a:pPr marL="0" indent="0">
              <a:spcBef>
                <a:spcPct val="0"/>
              </a:spcBef>
              <a:buClrTx/>
              <a:buSzTx/>
              <a:buFontTx/>
              <a:buNone/>
            </a:pPr>
            <a:r>
              <a:rPr lang="en-US" altLang="en-US" sz="2900">
                <a:cs typeface="Times New Roman" panose="02020603050405020304" pitchFamily="18" charset="0"/>
              </a:rPr>
              <a:t>String message = "Welcome " + "to " + "Java";</a:t>
            </a:r>
          </a:p>
          <a:p>
            <a:pPr marL="0" indent="0">
              <a:spcBef>
                <a:spcPct val="0"/>
              </a:spcBef>
              <a:buClrTx/>
              <a:buSzTx/>
              <a:buFontTx/>
              <a:buNone/>
            </a:pPr>
            <a:r>
              <a:rPr lang="en-US" altLang="en-US" sz="2900">
                <a:cs typeface="Times New Roman" panose="02020603050405020304" pitchFamily="18" charset="0"/>
              </a:rPr>
              <a:t> </a:t>
            </a:r>
          </a:p>
          <a:p>
            <a:pPr marL="0" indent="0">
              <a:spcBef>
                <a:spcPct val="0"/>
              </a:spcBef>
              <a:buClrTx/>
              <a:buSzTx/>
              <a:buFontTx/>
              <a:buNone/>
            </a:pPr>
            <a:r>
              <a:rPr lang="en-US" altLang="en-US" sz="2900">
                <a:cs typeface="Times New Roman" panose="02020603050405020304" pitchFamily="18" charset="0"/>
              </a:rPr>
              <a:t>// String Chapter is concatenated with number 2</a:t>
            </a:r>
          </a:p>
          <a:p>
            <a:pPr marL="0" indent="0">
              <a:spcBef>
                <a:spcPct val="0"/>
              </a:spcBef>
              <a:buClrTx/>
              <a:buSzTx/>
              <a:buFontTx/>
              <a:buNone/>
            </a:pPr>
            <a:r>
              <a:rPr lang="en-US" altLang="en-US" sz="2900">
                <a:cs typeface="Times New Roman" panose="02020603050405020304" pitchFamily="18" charset="0"/>
              </a:rPr>
              <a:t>String s = "Chapter" + 2; // s becomes Chapter2</a:t>
            </a:r>
          </a:p>
          <a:p>
            <a:pPr marL="0" indent="0">
              <a:spcBef>
                <a:spcPct val="0"/>
              </a:spcBef>
              <a:buClrTx/>
              <a:buSzTx/>
              <a:buFontTx/>
              <a:buNone/>
            </a:pPr>
            <a:r>
              <a:rPr lang="en-US" altLang="en-US" sz="2900">
                <a:cs typeface="Times New Roman" panose="02020603050405020304" pitchFamily="18" charset="0"/>
              </a:rPr>
              <a:t> </a:t>
            </a:r>
          </a:p>
          <a:p>
            <a:pPr marL="0" indent="0">
              <a:spcBef>
                <a:spcPct val="0"/>
              </a:spcBef>
              <a:buClrTx/>
              <a:buSzTx/>
              <a:buFontTx/>
              <a:buNone/>
            </a:pPr>
            <a:r>
              <a:rPr lang="en-US" altLang="en-US" sz="2900">
                <a:cs typeface="Times New Roman" panose="02020603050405020304" pitchFamily="18" charset="0"/>
              </a:rPr>
              <a:t>// String Supplement is concatenated with character B</a:t>
            </a:r>
          </a:p>
          <a:p>
            <a:pPr marL="0" indent="0">
              <a:spcBef>
                <a:spcPct val="0"/>
              </a:spcBef>
              <a:buClrTx/>
              <a:buSzTx/>
              <a:buFontTx/>
              <a:buNone/>
            </a:pPr>
            <a:r>
              <a:rPr lang="en-US" altLang="en-US" sz="2900">
                <a:cs typeface="Times New Roman" panose="02020603050405020304" pitchFamily="18" charset="0"/>
              </a:rPr>
              <a:t>String s1 = "Supplement" + 'B'; // s1 becomes SupplementB</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A4961A55-0129-45BC-A5A9-6C9DFC21DFF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A13698-CAC5-4CE4-8166-D35B6F481A44}" type="slidenum">
              <a:rPr lang="en-US" altLang="en-US" sz="1400"/>
              <a:pPr>
                <a:spcBef>
                  <a:spcPct val="0"/>
                </a:spcBef>
                <a:buClrTx/>
                <a:buSzTx/>
                <a:buFontTx/>
                <a:buNone/>
              </a:pPr>
              <a:t>39</a:t>
            </a:fld>
            <a:endParaRPr lang="en-US" altLang="en-US" sz="1400"/>
          </a:p>
        </p:txBody>
      </p:sp>
      <p:sp>
        <p:nvSpPr>
          <p:cNvPr id="34819" name="Rectangle 2">
            <a:extLst>
              <a:ext uri="{FF2B5EF4-FFF2-40B4-BE49-F238E27FC236}">
                <a16:creationId xmlns:a16="http://schemas.microsoft.com/office/drawing/2014/main" id="{5E3489F3-BEFD-453C-B45B-06C3D2FB0D36}"/>
              </a:ext>
            </a:extLst>
          </p:cNvPr>
          <p:cNvSpPr>
            <a:spLocks noGrp="1" noChangeArrowheads="1"/>
          </p:cNvSpPr>
          <p:nvPr>
            <p:ph type="title"/>
          </p:nvPr>
        </p:nvSpPr>
        <p:spPr>
          <a:xfrm>
            <a:off x="228600" y="228600"/>
            <a:ext cx="8686800" cy="685800"/>
          </a:xfrm>
        </p:spPr>
        <p:txBody>
          <a:bodyPr/>
          <a:lstStyle/>
          <a:p>
            <a:r>
              <a:rPr lang="en-US" altLang="en-US" sz="4800"/>
              <a:t>Reading a String from the Console </a:t>
            </a:r>
            <a:endParaRPr lang="en-US" altLang="en-US" sz="4500">
              <a:cs typeface="Times New Roman" panose="02020603050405020304" pitchFamily="18" charset="0"/>
            </a:endParaRPr>
          </a:p>
        </p:txBody>
      </p:sp>
      <p:sp>
        <p:nvSpPr>
          <p:cNvPr id="34820" name="Rectangle 3">
            <a:extLst>
              <a:ext uri="{FF2B5EF4-FFF2-40B4-BE49-F238E27FC236}">
                <a16:creationId xmlns:a16="http://schemas.microsoft.com/office/drawing/2014/main" id="{401793F8-71B5-4040-A709-C8B21F3E106A}"/>
              </a:ext>
            </a:extLst>
          </p:cNvPr>
          <p:cNvSpPr>
            <a:spLocks noGrp="1" noChangeArrowheads="1"/>
          </p:cNvSpPr>
          <p:nvPr>
            <p:ph type="body" idx="1"/>
          </p:nvPr>
        </p:nvSpPr>
        <p:spPr>
          <a:xfrm>
            <a:off x="0" y="1066800"/>
            <a:ext cx="9144000" cy="5257800"/>
          </a:xfrm>
        </p:spPr>
        <p:txBody>
          <a:bodyPr/>
          <a:lstStyle/>
          <a:p>
            <a:pPr marL="0" indent="0">
              <a:buFont typeface="Monotype Sorts"/>
              <a:buNone/>
            </a:pPr>
            <a:r>
              <a:rPr lang="en-US" altLang="en-US" sz="2700"/>
              <a:t>Scanner input = </a:t>
            </a:r>
            <a:r>
              <a:rPr lang="en-US" altLang="en-US" sz="2700" b="1"/>
              <a:t>new</a:t>
            </a:r>
            <a:r>
              <a:rPr lang="en-US" altLang="en-US" sz="2700"/>
              <a:t> Scanner(System.in);</a:t>
            </a:r>
            <a:endParaRPr lang="en-US" altLang="en-US" sz="2700" u="sng"/>
          </a:p>
          <a:p>
            <a:pPr marL="0" indent="0">
              <a:buFont typeface="Monotype Sorts"/>
              <a:buNone/>
            </a:pPr>
            <a:r>
              <a:rPr lang="en-US" altLang="en-US" sz="2700"/>
              <a:t>System.out.print(</a:t>
            </a:r>
            <a:r>
              <a:rPr lang="en-US" altLang="en-US" sz="2700" b="1"/>
              <a:t>"Enter three words separated by spaces: "</a:t>
            </a:r>
            <a:r>
              <a:rPr lang="en-US" altLang="en-US" sz="2700"/>
              <a:t>);</a:t>
            </a:r>
            <a:endParaRPr lang="en-US" altLang="en-US" sz="2700" u="sng"/>
          </a:p>
          <a:p>
            <a:pPr marL="0" indent="0">
              <a:buFont typeface="Monotype Sorts"/>
              <a:buNone/>
            </a:pPr>
            <a:r>
              <a:rPr lang="en-US" altLang="en-US" sz="2700"/>
              <a:t>String s1 = input.next();</a:t>
            </a:r>
            <a:endParaRPr lang="en-US" altLang="en-US" sz="2700" u="sng"/>
          </a:p>
          <a:p>
            <a:pPr marL="0" indent="0">
              <a:buFont typeface="Monotype Sorts"/>
              <a:buNone/>
            </a:pPr>
            <a:r>
              <a:rPr lang="en-US" altLang="en-US" sz="2700"/>
              <a:t>String s2 = input.next();</a:t>
            </a:r>
            <a:endParaRPr lang="en-US" altLang="en-US" sz="2700" u="sng"/>
          </a:p>
          <a:p>
            <a:pPr marL="0" indent="0">
              <a:buFont typeface="Monotype Sorts"/>
              <a:buNone/>
            </a:pPr>
            <a:r>
              <a:rPr lang="en-US" altLang="en-US" sz="2700"/>
              <a:t>String s3 = input.next();</a:t>
            </a:r>
            <a:endParaRPr lang="en-US" altLang="en-US" sz="2700" u="sng"/>
          </a:p>
          <a:p>
            <a:pPr marL="0" indent="0">
              <a:buFont typeface="Monotype Sorts"/>
              <a:buNone/>
            </a:pPr>
            <a:r>
              <a:rPr lang="en-US" altLang="en-US" sz="2700"/>
              <a:t>System.out.println(</a:t>
            </a:r>
            <a:r>
              <a:rPr lang="en-US" altLang="en-US" sz="2700" b="1"/>
              <a:t>"s1 is " </a:t>
            </a:r>
            <a:r>
              <a:rPr lang="en-US" altLang="en-US" sz="2700"/>
              <a:t>+ s1);</a:t>
            </a:r>
            <a:endParaRPr lang="en-US" altLang="en-US" sz="2700" u="sng"/>
          </a:p>
          <a:p>
            <a:pPr marL="0" indent="0">
              <a:buFont typeface="Monotype Sorts"/>
              <a:buNone/>
            </a:pPr>
            <a:r>
              <a:rPr lang="en-US" altLang="en-US" sz="2700"/>
              <a:t>System.out.println(</a:t>
            </a:r>
            <a:r>
              <a:rPr lang="en-US" altLang="en-US" sz="2700" b="1"/>
              <a:t>"s2 is " </a:t>
            </a:r>
            <a:r>
              <a:rPr lang="en-US" altLang="en-US" sz="2700"/>
              <a:t>+ s2);</a:t>
            </a:r>
            <a:endParaRPr lang="en-US" altLang="en-US" sz="2700" u="sng"/>
          </a:p>
          <a:p>
            <a:pPr marL="0" indent="0">
              <a:buFont typeface="Monotype Sorts"/>
              <a:buNone/>
            </a:pPr>
            <a:r>
              <a:rPr lang="en-US" altLang="en-US" sz="2700"/>
              <a:t>System.out.println(</a:t>
            </a:r>
            <a:r>
              <a:rPr lang="en-US" altLang="en-US" sz="2700" b="1"/>
              <a:t>"s3 is " </a:t>
            </a:r>
            <a:r>
              <a:rPr lang="en-US" altLang="en-US" sz="2700"/>
              <a:t>+ s3);</a:t>
            </a:r>
            <a:endParaRPr lang="en-US" altLang="en-US" sz="2700" u="sng"/>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544BDA54-6E8F-4A34-A856-396F6021A92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30E680-2C0D-4431-A477-6B1AE47EBB71}"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76CE0409-E122-4B28-9E4C-B47788D4EA1C}"/>
              </a:ext>
            </a:extLst>
          </p:cNvPr>
          <p:cNvSpPr>
            <a:spLocks noGrp="1" noChangeArrowheads="1"/>
          </p:cNvSpPr>
          <p:nvPr>
            <p:ph type="title"/>
          </p:nvPr>
        </p:nvSpPr>
        <p:spPr>
          <a:xfrm>
            <a:off x="685800" y="0"/>
            <a:ext cx="7772400" cy="1428750"/>
          </a:xfrm>
        </p:spPr>
        <p:txBody>
          <a:bodyPr/>
          <a:lstStyle/>
          <a:p>
            <a:r>
              <a:rPr lang="en-US" altLang="en-US"/>
              <a:t>Mathematical Functions </a:t>
            </a:r>
          </a:p>
        </p:txBody>
      </p:sp>
      <p:sp>
        <p:nvSpPr>
          <p:cNvPr id="7172" name="Rectangle 3">
            <a:extLst>
              <a:ext uri="{FF2B5EF4-FFF2-40B4-BE49-F238E27FC236}">
                <a16:creationId xmlns:a16="http://schemas.microsoft.com/office/drawing/2014/main" id="{40B24B7F-0ED6-4B1D-A8BF-213B696B17EB}"/>
              </a:ext>
            </a:extLst>
          </p:cNvPr>
          <p:cNvSpPr>
            <a:spLocks noGrp="1" noChangeArrowheads="1"/>
          </p:cNvSpPr>
          <p:nvPr>
            <p:ph type="body" idx="1"/>
          </p:nvPr>
        </p:nvSpPr>
        <p:spPr>
          <a:xfrm>
            <a:off x="309563" y="1355725"/>
            <a:ext cx="8610600" cy="1997075"/>
          </a:xfrm>
        </p:spPr>
        <p:txBody>
          <a:bodyPr/>
          <a:lstStyle/>
          <a:p>
            <a:pPr marL="0" indent="0">
              <a:buFont typeface="Monotype Sorts"/>
              <a:buNone/>
            </a:pPr>
            <a:r>
              <a:rPr lang="en-US" altLang="en-US"/>
              <a:t>Java provides many useful methods in the </a:t>
            </a:r>
            <a:r>
              <a:rPr lang="en-US" altLang="en-US" b="1"/>
              <a:t>Math</a:t>
            </a:r>
            <a:r>
              <a:rPr lang="en-US" altLang="en-US"/>
              <a:t> class for performing common mathematical functions.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9E5A1644-2946-4DDA-860C-B942491F6D3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1BC65A-9664-4130-ACA7-BE358956D59F}" type="slidenum">
              <a:rPr lang="en-US" altLang="en-US" sz="1400"/>
              <a:pPr>
                <a:spcBef>
                  <a:spcPct val="0"/>
                </a:spcBef>
                <a:buClrTx/>
                <a:buSzTx/>
                <a:buFontTx/>
                <a:buNone/>
              </a:pPr>
              <a:t>40</a:t>
            </a:fld>
            <a:endParaRPr lang="en-US" altLang="en-US" sz="1400"/>
          </a:p>
        </p:txBody>
      </p:sp>
      <p:sp>
        <p:nvSpPr>
          <p:cNvPr id="35843" name="Rectangle 2">
            <a:extLst>
              <a:ext uri="{FF2B5EF4-FFF2-40B4-BE49-F238E27FC236}">
                <a16:creationId xmlns:a16="http://schemas.microsoft.com/office/drawing/2014/main" id="{C71197E7-39F0-4CC8-AE55-CF3197A7BBDB}"/>
              </a:ext>
            </a:extLst>
          </p:cNvPr>
          <p:cNvSpPr>
            <a:spLocks noGrp="1" noChangeArrowheads="1"/>
          </p:cNvSpPr>
          <p:nvPr>
            <p:ph type="title"/>
          </p:nvPr>
        </p:nvSpPr>
        <p:spPr>
          <a:xfrm>
            <a:off x="228600" y="228600"/>
            <a:ext cx="8686800" cy="1511300"/>
          </a:xfrm>
        </p:spPr>
        <p:txBody>
          <a:bodyPr/>
          <a:lstStyle/>
          <a:p>
            <a:r>
              <a:rPr lang="en-US" altLang="en-US" sz="4800"/>
              <a:t>Reading a Character from the Console </a:t>
            </a:r>
            <a:endParaRPr lang="en-US" altLang="en-US" sz="4500">
              <a:cs typeface="Times New Roman" panose="02020603050405020304" pitchFamily="18" charset="0"/>
            </a:endParaRPr>
          </a:p>
        </p:txBody>
      </p:sp>
      <p:sp>
        <p:nvSpPr>
          <p:cNvPr id="35844" name="Rectangle 3">
            <a:extLst>
              <a:ext uri="{FF2B5EF4-FFF2-40B4-BE49-F238E27FC236}">
                <a16:creationId xmlns:a16="http://schemas.microsoft.com/office/drawing/2014/main" id="{E75AF59D-5983-4097-955A-B68C876E84A9}"/>
              </a:ext>
            </a:extLst>
          </p:cNvPr>
          <p:cNvSpPr>
            <a:spLocks noGrp="1" noChangeArrowheads="1"/>
          </p:cNvSpPr>
          <p:nvPr>
            <p:ph type="body" idx="1"/>
          </p:nvPr>
        </p:nvSpPr>
        <p:spPr>
          <a:xfrm>
            <a:off x="117475" y="2084388"/>
            <a:ext cx="8909050" cy="3802062"/>
          </a:xfrm>
        </p:spPr>
        <p:txBody>
          <a:bodyPr/>
          <a:lstStyle/>
          <a:p>
            <a:pPr marL="0" indent="0">
              <a:buFont typeface="Monotype Sorts"/>
              <a:buNone/>
            </a:pPr>
            <a:r>
              <a:rPr lang="en-US" altLang="en-US" sz="3000"/>
              <a:t>Scanner input = </a:t>
            </a:r>
            <a:r>
              <a:rPr lang="en-US" altLang="en-US" sz="3000" b="1"/>
              <a:t>new</a:t>
            </a:r>
            <a:r>
              <a:rPr lang="en-US" altLang="en-US" sz="3000"/>
              <a:t> Scanner(System.in);</a:t>
            </a:r>
            <a:endParaRPr lang="en-US" altLang="en-US" sz="3000" u="sng"/>
          </a:p>
          <a:p>
            <a:pPr marL="0" indent="0">
              <a:buFont typeface="Monotype Sorts"/>
              <a:buNone/>
            </a:pPr>
            <a:r>
              <a:rPr lang="en-US" altLang="en-US" sz="3000"/>
              <a:t>System.out.print(</a:t>
            </a:r>
            <a:r>
              <a:rPr lang="en-US" altLang="en-US" sz="3000" b="1"/>
              <a:t>"Enter a character: "</a:t>
            </a:r>
            <a:r>
              <a:rPr lang="en-US" altLang="en-US" sz="3000"/>
              <a:t>);</a:t>
            </a:r>
            <a:endParaRPr lang="en-US" altLang="en-US" sz="3000" u="sng"/>
          </a:p>
          <a:p>
            <a:pPr marL="0" indent="0">
              <a:buFont typeface="Monotype Sorts"/>
              <a:buNone/>
            </a:pPr>
            <a:r>
              <a:rPr lang="en-US" altLang="en-US" sz="3000"/>
              <a:t>String s = input.nextLine();</a:t>
            </a:r>
            <a:endParaRPr lang="en-US" altLang="en-US" sz="3000" u="sng"/>
          </a:p>
          <a:p>
            <a:pPr marL="0" indent="0">
              <a:buFont typeface="Monotype Sorts"/>
              <a:buNone/>
            </a:pPr>
            <a:r>
              <a:rPr lang="en-US" altLang="en-US" sz="3000" b="1"/>
              <a:t>char</a:t>
            </a:r>
            <a:r>
              <a:rPr lang="en-US" altLang="en-US" sz="3000"/>
              <a:t> ch = s.charAt(</a:t>
            </a:r>
            <a:r>
              <a:rPr lang="en-US" altLang="en-US" sz="3000" b="1"/>
              <a:t>0</a:t>
            </a:r>
            <a:r>
              <a:rPr lang="en-US" altLang="en-US" sz="3000"/>
              <a:t>);</a:t>
            </a:r>
            <a:endParaRPr lang="en-US" altLang="en-US" sz="3000" u="sng"/>
          </a:p>
          <a:p>
            <a:pPr marL="0" indent="0">
              <a:buFont typeface="Monotype Sorts"/>
              <a:buNone/>
            </a:pPr>
            <a:r>
              <a:rPr lang="en-US" altLang="en-US" sz="3000"/>
              <a:t>System.out.println(</a:t>
            </a:r>
            <a:r>
              <a:rPr lang="en-US" altLang="en-US" sz="3000" b="1"/>
              <a:t>"The character entered is " </a:t>
            </a:r>
            <a:r>
              <a:rPr lang="en-US" altLang="en-US" sz="3000"/>
              <a:t>+ ch);</a:t>
            </a:r>
            <a:endParaRPr lang="en-US" altLang="en-US" sz="3000" u="sng"/>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59723D36-E76C-4AF1-AAE8-FA789C7610C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EED6DE-6C02-4CE3-9D1B-C746F2F950C0}" type="slidenum">
              <a:rPr lang="en-US" altLang="en-US" sz="1400"/>
              <a:pPr>
                <a:spcBef>
                  <a:spcPct val="0"/>
                </a:spcBef>
                <a:buClrTx/>
                <a:buSzTx/>
                <a:buFontTx/>
                <a:buNone/>
              </a:pPr>
              <a:t>41</a:t>
            </a:fld>
            <a:endParaRPr lang="en-US" altLang="en-US" sz="1400"/>
          </a:p>
        </p:txBody>
      </p:sp>
      <p:sp>
        <p:nvSpPr>
          <p:cNvPr id="36867" name="Rectangle 2">
            <a:extLst>
              <a:ext uri="{FF2B5EF4-FFF2-40B4-BE49-F238E27FC236}">
                <a16:creationId xmlns:a16="http://schemas.microsoft.com/office/drawing/2014/main" id="{1DC06091-EE09-438E-97C3-8C096C4AF648}"/>
              </a:ext>
            </a:extLst>
          </p:cNvPr>
          <p:cNvSpPr>
            <a:spLocks noGrp="1" noChangeArrowheads="1"/>
          </p:cNvSpPr>
          <p:nvPr>
            <p:ph type="title"/>
          </p:nvPr>
        </p:nvSpPr>
        <p:spPr>
          <a:xfrm>
            <a:off x="228600" y="228600"/>
            <a:ext cx="8686800" cy="1511300"/>
          </a:xfrm>
        </p:spPr>
        <p:txBody>
          <a:bodyPr/>
          <a:lstStyle/>
          <a:p>
            <a:r>
              <a:rPr lang="en-US" altLang="en-US" sz="4800"/>
              <a:t>Comparing Strings</a:t>
            </a:r>
            <a:endParaRPr lang="en-US" altLang="en-US" sz="4500">
              <a:cs typeface="Times New Roman" panose="02020603050405020304" pitchFamily="18" charset="0"/>
            </a:endParaRPr>
          </a:p>
        </p:txBody>
      </p:sp>
      <p:sp>
        <p:nvSpPr>
          <p:cNvPr id="3" name="Rectangle 2">
            <a:extLst>
              <a:ext uri="{FF2B5EF4-FFF2-40B4-BE49-F238E27FC236}">
                <a16:creationId xmlns:a16="http://schemas.microsoft.com/office/drawing/2014/main" id="{D5E66470-7908-456E-8EA5-9E3D7F51FAD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36869" name="Object 3">
            <a:extLst>
              <a:ext uri="{FF2B5EF4-FFF2-40B4-BE49-F238E27FC236}">
                <a16:creationId xmlns:a16="http://schemas.microsoft.com/office/drawing/2014/main" id="{D32292B8-3839-40C5-8DC5-4DD4C221C743}"/>
              </a:ext>
            </a:extLst>
          </p:cNvPr>
          <p:cNvGraphicFramePr>
            <a:graphicFrameLocks noChangeAspect="1"/>
          </p:cNvGraphicFramePr>
          <p:nvPr/>
        </p:nvGraphicFramePr>
        <p:xfrm>
          <a:off x="231775" y="2008188"/>
          <a:ext cx="8667750" cy="2457450"/>
        </p:xfrm>
        <a:graphic>
          <a:graphicData uri="http://schemas.openxmlformats.org/presentationml/2006/ole">
            <mc:AlternateContent xmlns:mc="http://schemas.openxmlformats.org/markup-compatibility/2006">
              <mc:Choice xmlns:v="urn:schemas-microsoft-com:vml" Requires="v">
                <p:oleObj spid="_x0000_s8195" name="Picture" r:id="rId3" imgW="4912445" imgH="1398803" progId="Word.Picture.8">
                  <p:embed/>
                </p:oleObj>
              </mc:Choice>
              <mc:Fallback>
                <p:oleObj name="Picture" r:id="rId3" imgW="4912445" imgH="1398803"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2008188"/>
                        <a:ext cx="866775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8">
            <a:hlinkClick r:id="rId5"/>
            <a:extLst>
              <a:ext uri="{FF2B5EF4-FFF2-40B4-BE49-F238E27FC236}">
                <a16:creationId xmlns:a16="http://schemas.microsoft.com/office/drawing/2014/main" id="{63820544-3793-427B-8807-14905186F53D}"/>
              </a:ext>
            </a:extLst>
          </p:cNvPr>
          <p:cNvSpPr>
            <a:spLocks noChangeArrowheads="1"/>
          </p:cNvSpPr>
          <p:nvPr/>
        </p:nvSpPr>
        <p:spPr bwMode="auto">
          <a:xfrm>
            <a:off x="4765675" y="5426075"/>
            <a:ext cx="2619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OrderTwoCities</a:t>
            </a:r>
          </a:p>
        </p:txBody>
      </p:sp>
      <p:sp>
        <p:nvSpPr>
          <p:cNvPr id="36871" name="AutoShape 10">
            <a:hlinkClick r:id="rId6" action="ppaction://program" highlightClick="1"/>
            <a:extLst>
              <a:ext uri="{FF2B5EF4-FFF2-40B4-BE49-F238E27FC236}">
                <a16:creationId xmlns:a16="http://schemas.microsoft.com/office/drawing/2014/main" id="{B7BCF749-CF80-4CC9-92D4-0B9462A9DB31}"/>
              </a:ext>
            </a:extLst>
          </p:cNvPr>
          <p:cNvSpPr>
            <a:spLocks noChangeArrowheads="1"/>
          </p:cNvSpPr>
          <p:nvPr/>
        </p:nvSpPr>
        <p:spPr bwMode="auto">
          <a:xfrm>
            <a:off x="7529513" y="5426075"/>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579532DF-D178-4B4D-BA39-B11939FC8B0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5BE3A7-B710-40B4-BEC2-A39142CBA08E}" type="slidenum">
              <a:rPr lang="en-US" altLang="en-US" sz="1400"/>
              <a:pPr>
                <a:spcBef>
                  <a:spcPct val="0"/>
                </a:spcBef>
                <a:buClrTx/>
                <a:buSzTx/>
                <a:buFontTx/>
                <a:buNone/>
              </a:pPr>
              <a:t>42</a:t>
            </a:fld>
            <a:endParaRPr lang="en-US" altLang="en-US" sz="1400"/>
          </a:p>
        </p:txBody>
      </p:sp>
      <p:sp>
        <p:nvSpPr>
          <p:cNvPr id="37891" name="Rectangle 2">
            <a:extLst>
              <a:ext uri="{FF2B5EF4-FFF2-40B4-BE49-F238E27FC236}">
                <a16:creationId xmlns:a16="http://schemas.microsoft.com/office/drawing/2014/main" id="{C02904B7-05F4-4DA4-8A47-0311578BFF9E}"/>
              </a:ext>
            </a:extLst>
          </p:cNvPr>
          <p:cNvSpPr>
            <a:spLocks noGrp="1" noChangeArrowheads="1"/>
          </p:cNvSpPr>
          <p:nvPr>
            <p:ph type="title"/>
          </p:nvPr>
        </p:nvSpPr>
        <p:spPr>
          <a:xfrm>
            <a:off x="228600" y="228600"/>
            <a:ext cx="8686800" cy="895350"/>
          </a:xfrm>
        </p:spPr>
        <p:txBody>
          <a:bodyPr/>
          <a:lstStyle/>
          <a:p>
            <a:r>
              <a:rPr lang="en-US" altLang="en-US" sz="4800"/>
              <a:t>Obtaining Substrings</a:t>
            </a:r>
            <a:endParaRPr lang="en-US" altLang="en-US" sz="4500">
              <a:cs typeface="Times New Roman" panose="02020603050405020304" pitchFamily="18" charset="0"/>
            </a:endParaRPr>
          </a:p>
        </p:txBody>
      </p:sp>
      <p:sp>
        <p:nvSpPr>
          <p:cNvPr id="3" name="Rectangle 2">
            <a:extLst>
              <a:ext uri="{FF2B5EF4-FFF2-40B4-BE49-F238E27FC236}">
                <a16:creationId xmlns:a16="http://schemas.microsoft.com/office/drawing/2014/main" id="{2A11E71F-DFEA-4A1A-A514-DE6E29C8EDD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37893" name="Object 3">
            <a:extLst>
              <a:ext uri="{FF2B5EF4-FFF2-40B4-BE49-F238E27FC236}">
                <a16:creationId xmlns:a16="http://schemas.microsoft.com/office/drawing/2014/main" id="{8B4102A4-92FC-4371-881B-E2B4BFDEEA5C}"/>
              </a:ext>
            </a:extLst>
          </p:cNvPr>
          <p:cNvGraphicFramePr>
            <a:graphicFrameLocks noChangeAspect="1"/>
          </p:cNvGraphicFramePr>
          <p:nvPr/>
        </p:nvGraphicFramePr>
        <p:xfrm>
          <a:off x="193675" y="1277938"/>
          <a:ext cx="8751888" cy="2035175"/>
        </p:xfrm>
        <a:graphic>
          <a:graphicData uri="http://schemas.openxmlformats.org/presentationml/2006/ole">
            <mc:AlternateContent xmlns:mc="http://schemas.openxmlformats.org/markup-compatibility/2006">
              <mc:Choice xmlns:v="urn:schemas-microsoft-com:vml" Requires="v">
                <p:oleObj spid="_x0000_s9219" name="Picture" r:id="rId3" imgW="4929338" imgH="1143787" progId="Word.Picture.8">
                  <p:embed/>
                </p:oleObj>
              </mc:Choice>
              <mc:Fallback>
                <p:oleObj name="Picture" r:id="rId3" imgW="4929338" imgH="1143787"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277938"/>
                        <a:ext cx="8751888"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4" name="Picture 3" descr="aakmnuh0">
            <a:extLst>
              <a:ext uri="{FF2B5EF4-FFF2-40B4-BE49-F238E27FC236}">
                <a16:creationId xmlns:a16="http://schemas.microsoft.com/office/drawing/2014/main" id="{836E4FF9-8814-4180-818F-5ECF5B0630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3621088"/>
            <a:ext cx="8329612"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F8C21573-784E-467D-B46B-EEB60F8BCDA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E11580-74E8-49DD-9838-F3C5BBE539AC}" type="slidenum">
              <a:rPr lang="en-US" altLang="en-US" sz="1400"/>
              <a:pPr>
                <a:spcBef>
                  <a:spcPct val="0"/>
                </a:spcBef>
                <a:buClrTx/>
                <a:buSzTx/>
                <a:buFontTx/>
                <a:buNone/>
              </a:pPr>
              <a:t>43</a:t>
            </a:fld>
            <a:endParaRPr lang="en-US" altLang="en-US" sz="1400"/>
          </a:p>
        </p:txBody>
      </p:sp>
      <p:sp>
        <p:nvSpPr>
          <p:cNvPr id="38915" name="Rectangle 2">
            <a:extLst>
              <a:ext uri="{FF2B5EF4-FFF2-40B4-BE49-F238E27FC236}">
                <a16:creationId xmlns:a16="http://schemas.microsoft.com/office/drawing/2014/main" id="{F9D3C975-C4F1-488D-8E6E-F80347B01108}"/>
              </a:ext>
            </a:extLst>
          </p:cNvPr>
          <p:cNvSpPr>
            <a:spLocks noGrp="1" noChangeArrowheads="1"/>
          </p:cNvSpPr>
          <p:nvPr>
            <p:ph type="title"/>
          </p:nvPr>
        </p:nvSpPr>
        <p:spPr>
          <a:xfrm>
            <a:off x="228600" y="228600"/>
            <a:ext cx="8686800" cy="1241425"/>
          </a:xfrm>
        </p:spPr>
        <p:txBody>
          <a:bodyPr/>
          <a:lstStyle/>
          <a:p>
            <a:r>
              <a:rPr lang="en-US" altLang="en-US" sz="4800"/>
              <a:t>Finding a Character or a Substring in a String</a:t>
            </a:r>
            <a:endParaRPr lang="en-US" altLang="en-US" sz="4500">
              <a:cs typeface="Times New Roman" panose="02020603050405020304" pitchFamily="18" charset="0"/>
            </a:endParaRPr>
          </a:p>
        </p:txBody>
      </p:sp>
      <p:sp>
        <p:nvSpPr>
          <p:cNvPr id="3" name="Rectangle 2">
            <a:extLst>
              <a:ext uri="{FF2B5EF4-FFF2-40B4-BE49-F238E27FC236}">
                <a16:creationId xmlns:a16="http://schemas.microsoft.com/office/drawing/2014/main" id="{71216CF7-C2B4-44DD-B24E-2D82C6FD9E4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5" name="Rectangle 5">
            <a:extLst>
              <a:ext uri="{FF2B5EF4-FFF2-40B4-BE49-F238E27FC236}">
                <a16:creationId xmlns:a16="http://schemas.microsoft.com/office/drawing/2014/main" id="{66F21ACC-1023-4814-ABB4-B93C3A1A9BC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38918" name="Object 5">
            <a:extLst>
              <a:ext uri="{FF2B5EF4-FFF2-40B4-BE49-F238E27FC236}">
                <a16:creationId xmlns:a16="http://schemas.microsoft.com/office/drawing/2014/main" id="{40BC531E-171D-46C0-A389-565C4C5F3302}"/>
              </a:ext>
            </a:extLst>
          </p:cNvPr>
          <p:cNvGraphicFramePr>
            <a:graphicFrameLocks noChangeAspect="1"/>
          </p:cNvGraphicFramePr>
          <p:nvPr/>
        </p:nvGraphicFramePr>
        <p:xfrm>
          <a:off x="228600" y="1781175"/>
          <a:ext cx="8543925" cy="4256088"/>
        </p:xfrm>
        <a:graphic>
          <a:graphicData uri="http://schemas.openxmlformats.org/presentationml/2006/ole">
            <mc:AlternateContent xmlns:mc="http://schemas.openxmlformats.org/markup-compatibility/2006">
              <mc:Choice xmlns:v="urn:schemas-microsoft-com:vml" Requires="v">
                <p:oleObj spid="_x0000_s10243" name="Picture" r:id="rId3" imgW="4918526" imgH="2453157" progId="Word.Picture.8">
                  <p:embed/>
                </p:oleObj>
              </mc:Choice>
              <mc:Fallback>
                <p:oleObj name="Picture" r:id="rId3" imgW="4918526" imgH="2453157"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781175"/>
                        <a:ext cx="8543925"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DA54F31E-B637-4495-B662-C39E633C1AB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891D1C-19AB-4173-9F90-38E47D22B2CB}" type="slidenum">
              <a:rPr lang="en-US" altLang="en-US" sz="1400"/>
              <a:pPr>
                <a:spcBef>
                  <a:spcPct val="0"/>
                </a:spcBef>
                <a:buClrTx/>
                <a:buSzTx/>
                <a:buFontTx/>
                <a:buNone/>
              </a:pPr>
              <a:t>44</a:t>
            </a:fld>
            <a:endParaRPr lang="en-US" altLang="en-US" sz="1400"/>
          </a:p>
        </p:txBody>
      </p:sp>
      <p:sp>
        <p:nvSpPr>
          <p:cNvPr id="39939" name="Rectangle 2">
            <a:extLst>
              <a:ext uri="{FF2B5EF4-FFF2-40B4-BE49-F238E27FC236}">
                <a16:creationId xmlns:a16="http://schemas.microsoft.com/office/drawing/2014/main" id="{A6925793-182E-477C-B98E-2C162C760EC5}"/>
              </a:ext>
            </a:extLst>
          </p:cNvPr>
          <p:cNvSpPr>
            <a:spLocks noGrp="1" noChangeArrowheads="1"/>
          </p:cNvSpPr>
          <p:nvPr>
            <p:ph type="title"/>
          </p:nvPr>
        </p:nvSpPr>
        <p:spPr>
          <a:xfrm>
            <a:off x="228600" y="228600"/>
            <a:ext cx="8686800" cy="1241425"/>
          </a:xfrm>
        </p:spPr>
        <p:txBody>
          <a:bodyPr/>
          <a:lstStyle/>
          <a:p>
            <a:r>
              <a:rPr lang="en-US" altLang="en-US" sz="4800"/>
              <a:t>Finding a Character or a Substring in a String</a:t>
            </a:r>
            <a:endParaRPr lang="en-US" altLang="en-US" sz="4500">
              <a:cs typeface="Times New Roman" panose="02020603050405020304" pitchFamily="18" charset="0"/>
            </a:endParaRPr>
          </a:p>
        </p:txBody>
      </p:sp>
      <p:sp>
        <p:nvSpPr>
          <p:cNvPr id="3" name="Rectangle 2">
            <a:extLst>
              <a:ext uri="{FF2B5EF4-FFF2-40B4-BE49-F238E27FC236}">
                <a16:creationId xmlns:a16="http://schemas.microsoft.com/office/drawing/2014/main" id="{F033EEEA-0971-4536-8CC6-33795C6A936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5" name="Rectangle 5">
            <a:extLst>
              <a:ext uri="{FF2B5EF4-FFF2-40B4-BE49-F238E27FC236}">
                <a16:creationId xmlns:a16="http://schemas.microsoft.com/office/drawing/2014/main" id="{85753FCB-46C1-4FCD-AE9F-B921C9C81CE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5100E5BD-31D3-4949-AAC0-E824C131DCB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9943" name="Rectangle 2">
            <a:extLst>
              <a:ext uri="{FF2B5EF4-FFF2-40B4-BE49-F238E27FC236}">
                <a16:creationId xmlns:a16="http://schemas.microsoft.com/office/drawing/2014/main" id="{83C3CBBC-EE3F-4986-B28E-9463644D843B}"/>
              </a:ext>
            </a:extLst>
          </p:cNvPr>
          <p:cNvSpPr txBox="1">
            <a:spLocks noChangeArrowheads="1"/>
          </p:cNvSpPr>
          <p:nvPr/>
        </p:nvSpPr>
        <p:spPr bwMode="auto">
          <a:xfrm>
            <a:off x="155575" y="1778000"/>
            <a:ext cx="86868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b="1">
                <a:solidFill>
                  <a:schemeClr val="tx2"/>
                </a:solidFill>
              </a:rPr>
              <a:t>int</a:t>
            </a:r>
            <a:r>
              <a:rPr lang="en-US" altLang="en-US">
                <a:solidFill>
                  <a:schemeClr val="tx2"/>
                </a:solidFill>
              </a:rPr>
              <a:t> k = s.indexOf(' ');</a:t>
            </a:r>
          </a:p>
          <a:p>
            <a:pPr>
              <a:spcBef>
                <a:spcPct val="0"/>
              </a:spcBef>
              <a:buClrTx/>
              <a:buSzTx/>
              <a:buFontTx/>
              <a:buNone/>
            </a:pPr>
            <a:r>
              <a:rPr lang="en-US" altLang="en-US">
                <a:solidFill>
                  <a:schemeClr val="tx2"/>
                </a:solidFill>
              </a:rPr>
              <a:t>String firstName = s.substring(0, k);</a:t>
            </a:r>
          </a:p>
          <a:p>
            <a:pPr>
              <a:spcBef>
                <a:spcPct val="0"/>
              </a:spcBef>
              <a:buClrTx/>
              <a:buSzTx/>
              <a:buFontTx/>
              <a:buNone/>
            </a:pPr>
            <a:r>
              <a:rPr lang="en-US" altLang="en-US">
                <a:solidFill>
                  <a:schemeClr val="tx2"/>
                </a:solidFill>
              </a:rPr>
              <a:t>String lastName = s.substring(k + 1);</a:t>
            </a:r>
          </a:p>
        </p:txBody>
      </p:sp>
      <p:pic>
        <p:nvPicPr>
          <p:cNvPr id="39944" name="Picture 9">
            <a:extLst>
              <a:ext uri="{FF2B5EF4-FFF2-40B4-BE49-F238E27FC236}">
                <a16:creationId xmlns:a16="http://schemas.microsoft.com/office/drawing/2014/main" id="{B7E79906-1A8A-4103-B624-82150BF98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63" y="3352800"/>
            <a:ext cx="6765925" cy="291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827D4A8E-CD27-48C2-BF81-A7624FA71AD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C8226B-D526-4354-83B4-31309A4D7891}" type="slidenum">
              <a:rPr lang="en-US" altLang="en-US" sz="1400"/>
              <a:pPr>
                <a:spcBef>
                  <a:spcPct val="0"/>
                </a:spcBef>
                <a:buClrTx/>
                <a:buSzTx/>
                <a:buFontTx/>
                <a:buNone/>
              </a:pPr>
              <a:t>45</a:t>
            </a:fld>
            <a:endParaRPr lang="en-US" altLang="en-US" sz="1400"/>
          </a:p>
        </p:txBody>
      </p:sp>
      <p:sp>
        <p:nvSpPr>
          <p:cNvPr id="40963" name="Rectangle 2">
            <a:extLst>
              <a:ext uri="{FF2B5EF4-FFF2-40B4-BE49-F238E27FC236}">
                <a16:creationId xmlns:a16="http://schemas.microsoft.com/office/drawing/2014/main" id="{B3AE5CFB-8AF7-4C24-9181-BBE9C48B28A5}"/>
              </a:ext>
            </a:extLst>
          </p:cNvPr>
          <p:cNvSpPr>
            <a:spLocks noGrp="1" noChangeArrowheads="1"/>
          </p:cNvSpPr>
          <p:nvPr>
            <p:ph type="title"/>
          </p:nvPr>
        </p:nvSpPr>
        <p:spPr>
          <a:xfrm>
            <a:off x="228600" y="228600"/>
            <a:ext cx="8686800" cy="1241425"/>
          </a:xfrm>
        </p:spPr>
        <p:txBody>
          <a:bodyPr/>
          <a:lstStyle/>
          <a:p>
            <a:r>
              <a:rPr lang="en-US" altLang="en-US" sz="4800"/>
              <a:t>Conversion between Strings and Numbers</a:t>
            </a:r>
            <a:endParaRPr lang="en-US" altLang="en-US" sz="4500">
              <a:cs typeface="Times New Roman" panose="02020603050405020304" pitchFamily="18" charset="0"/>
            </a:endParaRPr>
          </a:p>
        </p:txBody>
      </p:sp>
      <p:sp>
        <p:nvSpPr>
          <p:cNvPr id="3" name="Rectangle 2">
            <a:extLst>
              <a:ext uri="{FF2B5EF4-FFF2-40B4-BE49-F238E27FC236}">
                <a16:creationId xmlns:a16="http://schemas.microsoft.com/office/drawing/2014/main" id="{3BA8D4E6-4F99-4BD0-B0C1-56F97193234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5" name="Rectangle 5">
            <a:extLst>
              <a:ext uri="{FF2B5EF4-FFF2-40B4-BE49-F238E27FC236}">
                <a16:creationId xmlns:a16="http://schemas.microsoft.com/office/drawing/2014/main" id="{B08B3EC1-BC0B-4A08-BCE9-0F6DBCA201A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EE8E088E-9548-4662-AA16-C96C393F52E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0967" name="Rectangle 2">
            <a:extLst>
              <a:ext uri="{FF2B5EF4-FFF2-40B4-BE49-F238E27FC236}">
                <a16:creationId xmlns:a16="http://schemas.microsoft.com/office/drawing/2014/main" id="{8701AC98-5D19-4EE7-BAB1-BC55F15FC7B9}"/>
              </a:ext>
            </a:extLst>
          </p:cNvPr>
          <p:cNvSpPr txBox="1">
            <a:spLocks noChangeArrowheads="1"/>
          </p:cNvSpPr>
          <p:nvPr/>
        </p:nvSpPr>
        <p:spPr bwMode="auto">
          <a:xfrm>
            <a:off x="241300" y="1970088"/>
            <a:ext cx="8686800"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b="1">
                <a:solidFill>
                  <a:schemeClr val="tx2"/>
                </a:solidFill>
              </a:rPr>
              <a:t>int</a:t>
            </a:r>
            <a:r>
              <a:rPr lang="en-US" altLang="en-US" sz="2800">
                <a:solidFill>
                  <a:schemeClr val="tx2"/>
                </a:solidFill>
              </a:rPr>
              <a:t> intValue = Integer.parseInt(intString);</a:t>
            </a:r>
          </a:p>
          <a:p>
            <a:pPr>
              <a:spcBef>
                <a:spcPct val="0"/>
              </a:spcBef>
              <a:buClrTx/>
              <a:buSzTx/>
              <a:buFontTx/>
              <a:buNone/>
            </a:pPr>
            <a:r>
              <a:rPr lang="en-US" altLang="en-US" sz="2800" b="1">
                <a:solidFill>
                  <a:schemeClr val="tx2"/>
                </a:solidFill>
              </a:rPr>
              <a:t>double</a:t>
            </a:r>
            <a:r>
              <a:rPr lang="en-US" altLang="en-US" sz="2800">
                <a:solidFill>
                  <a:schemeClr val="tx2"/>
                </a:solidFill>
              </a:rPr>
              <a:t> doubleValue = Double.parseDouble(doubleString);</a:t>
            </a:r>
            <a:endParaRPr lang="en-US" altLang="en-US" sz="2800" u="sng">
              <a:solidFill>
                <a:schemeClr val="tx2"/>
              </a:solidFill>
            </a:endParaRPr>
          </a:p>
          <a:p>
            <a:pPr>
              <a:spcBef>
                <a:spcPct val="0"/>
              </a:spcBef>
              <a:buClrTx/>
              <a:buSzTx/>
              <a:buFontTx/>
              <a:buNone/>
            </a:pPr>
            <a:endParaRPr lang="en-US" altLang="en-US" sz="2800" u="sng">
              <a:solidFill>
                <a:schemeClr val="tx2"/>
              </a:solidFill>
            </a:endParaRPr>
          </a:p>
          <a:p>
            <a:pPr>
              <a:spcBef>
                <a:spcPct val="0"/>
              </a:spcBef>
              <a:buClrTx/>
              <a:buSzTx/>
              <a:buFontTx/>
              <a:buNone/>
            </a:pPr>
            <a:r>
              <a:rPr lang="en-US" altLang="en-US" sz="2800">
                <a:solidFill>
                  <a:schemeClr val="tx2"/>
                </a:solidFill>
              </a:rPr>
              <a:t>String s = number + </a:t>
            </a:r>
            <a:r>
              <a:rPr lang="en-US" altLang="en-US" sz="2800" b="1">
                <a:solidFill>
                  <a:schemeClr val="tx2"/>
                </a:solidFill>
              </a:rPr>
              <a:t>""</a:t>
            </a:r>
            <a:r>
              <a:rPr lang="en-US" altLang="en-US" sz="2800">
                <a:solidFill>
                  <a:schemeClr val="tx2"/>
                </a:solidFill>
              </a:rPr>
              <a:t>;</a:t>
            </a:r>
            <a:endParaRPr lang="en-US" altLang="en-US" sz="2800" u="sng">
              <a:solidFill>
                <a:schemeClr val="tx2"/>
              </a:solidFill>
            </a:endParaRPr>
          </a:p>
          <a:p>
            <a:pPr>
              <a:spcBef>
                <a:spcPct val="0"/>
              </a:spcBef>
              <a:buClrTx/>
              <a:buSzTx/>
              <a:buFontTx/>
              <a:buNone/>
            </a:pPr>
            <a:endParaRPr lang="en-US" altLang="en-US" sz="2800" u="sng">
              <a:solidFill>
                <a:schemeClr val="tx2"/>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501070" y="1547155"/>
            <a:ext cx="8180265" cy="4741863"/>
          </a:xfrm>
        </p:spPr>
        <p:txBody>
          <a:bodyPr>
            <a:noAutofit/>
          </a:bodyPr>
          <a:lstStyle/>
          <a:p>
            <a:r>
              <a:rPr lang="en-US" sz="1600" dirty="0">
                <a:latin typeface="Calibri" panose="020F0502020204030204" pitchFamily="34" charset="0"/>
                <a:cs typeface="Calibri" panose="020F0502020204030204" pitchFamily="34" charset="0"/>
              </a:rPr>
              <a:t>Suppose that s1, s2, and s3 are three strings, given as follows:</a:t>
            </a:r>
            <a:br>
              <a:rPr lang="tr-TR" sz="1600" dirty="0">
                <a:latin typeface="Calibri" panose="020F0502020204030204" pitchFamily="34" charset="0"/>
                <a:cs typeface="Calibri" panose="020F0502020204030204" pitchFamily="34" charset="0"/>
              </a:rPr>
            </a:br>
            <a:r>
              <a:rPr lang="tr-TR" sz="1200" dirty="0">
                <a:latin typeface="Consolas" panose="020B0609020204030204" pitchFamily="49" charset="0"/>
                <a:cs typeface="Calibri" panose="020F0502020204030204" pitchFamily="34" charset="0"/>
              </a:rPr>
              <a:t>    S</a:t>
            </a:r>
            <a:r>
              <a:rPr lang="en-US" sz="1200" dirty="0" err="1">
                <a:latin typeface="Consolas" panose="020B0609020204030204" pitchFamily="49" charset="0"/>
                <a:cs typeface="Calibri" panose="020F0502020204030204" pitchFamily="34" charset="0"/>
              </a:rPr>
              <a:t>tring</a:t>
            </a:r>
            <a:r>
              <a:rPr lang="en-US" sz="1200" dirty="0">
                <a:latin typeface="Consolas" panose="020B0609020204030204" pitchFamily="49" charset="0"/>
                <a:cs typeface="Calibri" panose="020F0502020204030204" pitchFamily="34" charset="0"/>
              </a:rPr>
              <a:t> s1 = "Welcome to Java";</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String s2 = "Programming is fun";</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String s3 = "Welcome to Java";</a:t>
            </a:r>
            <a:br>
              <a:rPr lang="tr-TR" sz="1200" dirty="0">
                <a:latin typeface="Consolas" panose="020B0609020204030204" pitchFamily="49" charset="0"/>
                <a:cs typeface="Calibri" panose="020F0502020204030204" pitchFamily="34" charset="0"/>
              </a:rPr>
            </a:br>
            <a:r>
              <a:rPr lang="en-US" sz="1600" dirty="0">
                <a:latin typeface="Calibri" panose="020F0502020204030204" pitchFamily="34" charset="0"/>
                <a:cs typeface="Calibri" panose="020F0502020204030204" pitchFamily="34" charset="0"/>
              </a:rPr>
              <a:t>What are the results of the following expressions?</a:t>
            </a:r>
            <a:endParaRPr lang="tr-TR" sz="1600" dirty="0">
              <a:latin typeface="Calibri" panose="020F0502020204030204" pitchFamily="34" charset="0"/>
              <a:cs typeface="Calibri" panose="020F0502020204030204" pitchFamily="34" charset="0"/>
            </a:endParaRPr>
          </a:p>
          <a:p>
            <a:r>
              <a:rPr lang="en-US" sz="1200" dirty="0">
                <a:latin typeface="Consolas" panose="020B0609020204030204" pitchFamily="49" charset="0"/>
                <a:cs typeface="Calibri" panose="020F0502020204030204" pitchFamily="34" charset="0"/>
              </a:rPr>
              <a:t>a.</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 == s2</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b.</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s2 == s3</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c.</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s1.equals(s2) </a:t>
            </a:r>
          </a:p>
          <a:p>
            <a:r>
              <a:rPr lang="en-US" sz="1200" dirty="0">
                <a:latin typeface="Consolas" panose="020B0609020204030204" pitchFamily="49" charset="0"/>
                <a:cs typeface="Calibri" panose="020F0502020204030204" pitchFamily="34" charset="0"/>
              </a:rPr>
              <a:t>d.</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s1.equals(s3) </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e.</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s1.compareTo(s2) </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f.</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s2.compareTo(s3) </a:t>
            </a:r>
          </a:p>
          <a:p>
            <a:r>
              <a:rPr lang="en-US" sz="1200" dirty="0">
                <a:latin typeface="Consolas" panose="020B0609020204030204" pitchFamily="49" charset="0"/>
                <a:cs typeface="Calibri" panose="020F0502020204030204" pitchFamily="34" charset="0"/>
              </a:rPr>
              <a:t>g.</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s2.compareTo(s2)</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h.</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s1.charAt(0)</a:t>
            </a:r>
            <a:r>
              <a:rPr lang="tr-TR" sz="1200" dirty="0">
                <a:latin typeface="Consolas" panose="020B0609020204030204" pitchFamily="49" charset="0"/>
                <a:cs typeface="Calibri" panose="020F0502020204030204" pitchFamily="34" charset="0"/>
              </a:rPr>
              <a:t>             </a:t>
            </a:r>
            <a:r>
              <a:rPr lang="en-US" sz="1200" dirty="0" err="1">
                <a:latin typeface="Consolas" panose="020B0609020204030204" pitchFamily="49" charset="0"/>
                <a:cs typeface="Calibri" panose="020F0502020204030204" pitchFamily="34" charset="0"/>
              </a:rPr>
              <a:t>i</a:t>
            </a:r>
            <a:r>
              <a:rPr lang="en-US" sz="1200" dirty="0">
                <a:latin typeface="Consolas" panose="020B0609020204030204" pitchFamily="49" charset="0"/>
                <a:cs typeface="Calibri" panose="020F0502020204030204" pitchFamily="34" charset="0"/>
              </a:rPr>
              <a:t>.</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s1.indexOf('j')</a:t>
            </a:r>
          </a:p>
          <a:p>
            <a:r>
              <a:rPr lang="en-US" sz="1200" dirty="0">
                <a:latin typeface="Consolas" panose="020B0609020204030204" pitchFamily="49" charset="0"/>
                <a:cs typeface="Calibri" panose="020F0502020204030204" pitchFamily="34" charset="0"/>
              </a:rPr>
              <a:t>j.</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s1.indexOf("to")</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k.</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s1.lastIndexOf('a')</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l.</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s1.lastIndexOf("o", 15)</a:t>
            </a:r>
          </a:p>
          <a:p>
            <a:r>
              <a:rPr lang="en-US" sz="1200" dirty="0">
                <a:latin typeface="Consolas" panose="020B0609020204030204" pitchFamily="49" charset="0"/>
                <a:cs typeface="Calibri" panose="020F0502020204030204" pitchFamily="34" charset="0"/>
              </a:rPr>
              <a:t>m.</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s1.length()</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n.</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s1.substring(5)</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o.</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s1.substring(5, 11)</a:t>
            </a:r>
          </a:p>
          <a:p>
            <a:r>
              <a:rPr lang="en-US" sz="1200" dirty="0">
                <a:latin typeface="Consolas" panose="020B0609020204030204" pitchFamily="49" charset="0"/>
                <a:cs typeface="Calibri" panose="020F0502020204030204" pitchFamily="34" charset="0"/>
              </a:rPr>
              <a:t>p.</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s1.startsWith("</a:t>
            </a:r>
            <a:r>
              <a:rPr lang="en-US" sz="1200" dirty="0" err="1">
                <a:latin typeface="Consolas" panose="020B0609020204030204" pitchFamily="49" charset="0"/>
                <a:cs typeface="Calibri" panose="020F0502020204030204" pitchFamily="34" charset="0"/>
              </a:rPr>
              <a:t>Wel</a:t>
            </a:r>
            <a:r>
              <a:rPr lang="en-US" sz="1200" dirty="0">
                <a:latin typeface="Consolas" panose="020B0609020204030204" pitchFamily="49" charset="0"/>
                <a:cs typeface="Calibri" panose="020F0502020204030204" pitchFamily="34" charset="0"/>
              </a:rPr>
              <a:t>")</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q.</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s1.endsWith("Java")</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r.</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s1.toLowerCase()</a:t>
            </a:r>
          </a:p>
          <a:p>
            <a:r>
              <a:rPr lang="en-US" sz="1200" dirty="0">
                <a:latin typeface="Consolas" panose="020B0609020204030204" pitchFamily="49" charset="0"/>
                <a:cs typeface="Calibri" panose="020F0502020204030204" pitchFamily="34" charset="0"/>
              </a:rPr>
              <a:t>s.</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s1.toUpperCase()</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t.</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s1.concat(s2)</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u.</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s1.contains(s2)</a:t>
            </a:r>
          </a:p>
          <a:p>
            <a:r>
              <a:rPr lang="en-US" sz="1200" dirty="0">
                <a:latin typeface="Consolas" panose="020B0609020204030204" pitchFamily="49" charset="0"/>
                <a:cs typeface="Calibri" panose="020F0502020204030204" pitchFamily="34" charset="0"/>
              </a:rPr>
              <a:t>v.</a:t>
            </a:r>
            <a:r>
              <a:rPr lang="tr-TR" sz="1200" dirty="0">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"\t </a:t>
            </a:r>
            <a:r>
              <a:rPr lang="en-US" sz="1200" dirty="0" err="1">
                <a:latin typeface="Consolas" panose="020B0609020204030204" pitchFamily="49" charset="0"/>
                <a:cs typeface="Calibri" panose="020F0502020204030204" pitchFamily="34" charset="0"/>
              </a:rPr>
              <a:t>Wel</a:t>
            </a:r>
            <a:r>
              <a:rPr lang="en-US" sz="1200" dirty="0">
                <a:latin typeface="Consolas" panose="020B0609020204030204" pitchFamily="49" charset="0"/>
                <a:cs typeface="Calibri" panose="020F0502020204030204" pitchFamily="34" charset="0"/>
              </a:rPr>
              <a:t> \</a:t>
            </a:r>
            <a:r>
              <a:rPr lang="en-US" sz="1200" dirty="0" err="1">
                <a:latin typeface="Consolas" panose="020B0609020204030204" pitchFamily="49" charset="0"/>
                <a:cs typeface="Calibri" panose="020F0502020204030204" pitchFamily="34" charset="0"/>
              </a:rPr>
              <a:t>t".trim</a:t>
            </a:r>
            <a:r>
              <a:rPr lang="en-US" sz="1200" dirty="0">
                <a:latin typeface="Consolas" panose="020B0609020204030204" pitchFamily="49" charset="0"/>
                <a:cs typeface="Calibri" panose="020F0502020204030204" pitchFamily="34" charset="0"/>
              </a:rPr>
              <a:t>()</a:t>
            </a:r>
            <a:endParaRPr lang="tr-TR" sz="1200" dirty="0">
              <a:latin typeface="Consolas" panose="020B0609020204030204" pitchFamily="49" charset="0"/>
              <a:cs typeface="Calibri" panose="020F0502020204030204" pitchFamily="34" charset="0"/>
            </a:endParaRPr>
          </a:p>
          <a:p>
            <a:pPr marL="0" indent="0">
              <a:buNone/>
            </a:pPr>
            <a:r>
              <a:rPr lang="tr-TR" sz="1800" b="1" dirty="0">
                <a:solidFill>
                  <a:srgbClr val="92D050"/>
                </a:solidFill>
                <a:latin typeface="Calibri" panose="020F0502020204030204" pitchFamily="34" charset="0"/>
                <a:cs typeface="Calibri" panose="020F0502020204030204" pitchFamily="34" charset="0"/>
              </a:rPr>
              <a:t>      &lt;--- ANSWER ---&gt;</a:t>
            </a:r>
          </a:p>
          <a:p>
            <a:r>
              <a:rPr lang="en-US" sz="1200" dirty="0">
                <a:solidFill>
                  <a:srgbClr val="0070C0"/>
                </a:solidFill>
                <a:latin typeface="Consolas" panose="020B0609020204030204" pitchFamily="49" charset="0"/>
                <a:cs typeface="Calibri" panose="020F0502020204030204" pitchFamily="34" charset="0"/>
              </a:rPr>
              <a:t>a.</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false</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b.</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false</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c.</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false</a:t>
            </a:r>
          </a:p>
          <a:p>
            <a:r>
              <a:rPr lang="en-US" sz="1200" dirty="0">
                <a:solidFill>
                  <a:srgbClr val="0070C0"/>
                </a:solidFill>
                <a:latin typeface="Consolas" panose="020B0609020204030204" pitchFamily="49" charset="0"/>
                <a:cs typeface="Calibri" panose="020F0502020204030204" pitchFamily="34" charset="0"/>
              </a:rPr>
              <a:t>d.</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true</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e.</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a positive number</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f.</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a negative number</a:t>
            </a:r>
          </a:p>
          <a:p>
            <a:r>
              <a:rPr lang="en-US" sz="1200" dirty="0">
                <a:solidFill>
                  <a:srgbClr val="0070C0"/>
                </a:solidFill>
                <a:latin typeface="Consolas" panose="020B0609020204030204" pitchFamily="49" charset="0"/>
                <a:cs typeface="Calibri" panose="020F0502020204030204" pitchFamily="34" charset="0"/>
              </a:rPr>
              <a:t>g.</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0</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h.</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W</a:t>
            </a:r>
            <a:r>
              <a:rPr lang="tr-TR" sz="1200" dirty="0">
                <a:solidFill>
                  <a:srgbClr val="0070C0"/>
                </a:solidFill>
                <a:latin typeface="Consolas" panose="020B0609020204030204" pitchFamily="49" charset="0"/>
                <a:cs typeface="Calibri" panose="020F0502020204030204" pitchFamily="34" charset="0"/>
              </a:rPr>
              <a:t>                        </a:t>
            </a:r>
            <a:r>
              <a:rPr lang="en-US" sz="1200" dirty="0" err="1">
                <a:solidFill>
                  <a:srgbClr val="0070C0"/>
                </a:solidFill>
                <a:latin typeface="Consolas" panose="020B0609020204030204" pitchFamily="49" charset="0"/>
                <a:cs typeface="Calibri" panose="020F0502020204030204" pitchFamily="34" charset="0"/>
              </a:rPr>
              <a:t>i</a:t>
            </a:r>
            <a:r>
              <a:rPr lang="en-US" sz="1200" dirty="0">
                <a:solidFill>
                  <a:srgbClr val="0070C0"/>
                </a:solidFill>
                <a:latin typeface="Consolas" panose="020B0609020204030204" pitchFamily="49" charset="0"/>
                <a:cs typeface="Calibri" panose="020F0502020204030204" pitchFamily="34" charset="0"/>
              </a:rPr>
              <a:t>.</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-1</a:t>
            </a:r>
          </a:p>
          <a:p>
            <a:r>
              <a:rPr lang="en-US" sz="1200" dirty="0">
                <a:solidFill>
                  <a:srgbClr val="0070C0"/>
                </a:solidFill>
                <a:latin typeface="Consolas" panose="020B0609020204030204" pitchFamily="49" charset="0"/>
                <a:cs typeface="Calibri" panose="020F0502020204030204" pitchFamily="34" charset="0"/>
              </a:rPr>
              <a:t>j.</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8</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k.</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14</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l.</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9</a:t>
            </a:r>
          </a:p>
          <a:p>
            <a:r>
              <a:rPr lang="en-US" sz="1200" dirty="0">
                <a:solidFill>
                  <a:srgbClr val="0070C0"/>
                </a:solidFill>
                <a:latin typeface="Consolas" panose="020B0609020204030204" pitchFamily="49" charset="0"/>
                <a:cs typeface="Calibri" panose="020F0502020204030204" pitchFamily="34" charset="0"/>
              </a:rPr>
              <a:t>m.</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15</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n.</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me to Java</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o.</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me to</a:t>
            </a:r>
          </a:p>
          <a:p>
            <a:r>
              <a:rPr lang="en-US" sz="1200" dirty="0">
                <a:solidFill>
                  <a:srgbClr val="0070C0"/>
                </a:solidFill>
                <a:latin typeface="Consolas" panose="020B0609020204030204" pitchFamily="49" charset="0"/>
                <a:cs typeface="Calibri" panose="020F0502020204030204" pitchFamily="34" charset="0"/>
              </a:rPr>
              <a:t>p.</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true</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q.</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true</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r.</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welcome to java</a:t>
            </a:r>
          </a:p>
          <a:p>
            <a:r>
              <a:rPr lang="en-US" sz="1200" dirty="0">
                <a:solidFill>
                  <a:srgbClr val="0070C0"/>
                </a:solidFill>
                <a:latin typeface="Consolas" panose="020B0609020204030204" pitchFamily="49" charset="0"/>
                <a:cs typeface="Calibri" panose="020F0502020204030204" pitchFamily="34" charset="0"/>
              </a:rPr>
              <a:t>s.</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WELCOME TO JAVA</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t.</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Welcome to </a:t>
            </a:r>
            <a:r>
              <a:rPr lang="en-US" sz="1200" dirty="0" err="1">
                <a:solidFill>
                  <a:srgbClr val="0070C0"/>
                </a:solidFill>
                <a:latin typeface="Consolas" panose="020B0609020204030204" pitchFamily="49" charset="0"/>
                <a:cs typeface="Calibri" panose="020F0502020204030204" pitchFamily="34" charset="0"/>
              </a:rPr>
              <a:t>JavaProgramming</a:t>
            </a:r>
            <a:r>
              <a:rPr lang="en-US" sz="1200" dirty="0">
                <a:solidFill>
                  <a:srgbClr val="0070C0"/>
                </a:solidFill>
                <a:latin typeface="Consolas" panose="020B0609020204030204" pitchFamily="49" charset="0"/>
                <a:cs typeface="Calibri" panose="020F0502020204030204" pitchFamily="34" charset="0"/>
              </a:rPr>
              <a:t> is fun</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u.</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false</a:t>
            </a:r>
          </a:p>
          <a:p>
            <a:r>
              <a:rPr lang="en-US" sz="1200" dirty="0">
                <a:solidFill>
                  <a:srgbClr val="0070C0"/>
                </a:solidFill>
                <a:latin typeface="Consolas" panose="020B0609020204030204" pitchFamily="49" charset="0"/>
                <a:cs typeface="Calibri" panose="020F0502020204030204" pitchFamily="34" charset="0"/>
              </a:rPr>
              <a:t>v.</a:t>
            </a:r>
            <a:r>
              <a:rPr lang="tr-TR" sz="1200" dirty="0">
                <a:solidFill>
                  <a:srgbClr val="0070C0"/>
                </a:solidFill>
                <a:latin typeface="Consolas" panose="020B0609020204030204" pitchFamily="49" charset="0"/>
                <a:cs typeface="Calibri" panose="020F0502020204030204" pitchFamily="34" charset="0"/>
              </a:rPr>
              <a:t> </a:t>
            </a:r>
            <a:r>
              <a:rPr lang="en-US" sz="1200" dirty="0" err="1">
                <a:solidFill>
                  <a:srgbClr val="0070C0"/>
                </a:solidFill>
                <a:latin typeface="Consolas" panose="020B0609020204030204" pitchFamily="49" charset="0"/>
                <a:cs typeface="Calibri" panose="020F0502020204030204" pitchFamily="34" charset="0"/>
              </a:rPr>
              <a:t>Wel</a:t>
            </a:r>
            <a:endParaRPr lang="tr-TR" sz="12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3619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additive="base">
                                        <p:cTn id="6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 calcmode="lin" valueType="num">
                                      <p:cBhvr additive="base">
                                        <p:cTn id="7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additive="base">
                                        <p:cTn id="8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anim calcmode="lin" valueType="num">
                                      <p:cBhvr additive="base">
                                        <p:cTn id="9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 calcmode="lin" valueType="num">
                                      <p:cBhvr additive="base">
                                        <p:cTn id="9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8" end="8"/>
                                            </p:txEl>
                                          </p:spTgt>
                                        </p:tgtEl>
                                        <p:attrNameLst>
                                          <p:attrName>style.visibility</p:attrName>
                                        </p:attrNameLst>
                                      </p:cBhvr>
                                      <p:to>
                                        <p:strVal val="visible"/>
                                      </p:to>
                                    </p:set>
                                    <p:anim calcmode="lin" valueType="num">
                                      <p:cBhvr additive="base">
                                        <p:cTn id="10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Suppose that s1 and s2 are two strings. Which of the following statements or expressions are incorrect?</a:t>
            </a:r>
          </a:p>
          <a:p>
            <a:r>
              <a:rPr lang="en-US" sz="1600" dirty="0">
                <a:latin typeface="Consolas" panose="020B0609020204030204" pitchFamily="49" charset="0"/>
                <a:cs typeface="Calibri" panose="020F0502020204030204" pitchFamily="34" charset="0"/>
              </a:rPr>
              <a:t>String s = "Welcome to Java";</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String s3 = s1 + s2;</a:t>
            </a:r>
          </a:p>
          <a:p>
            <a:r>
              <a:rPr lang="en-US" sz="1600" dirty="0">
                <a:latin typeface="Consolas" panose="020B0609020204030204" pitchFamily="49" charset="0"/>
                <a:cs typeface="Calibri" panose="020F0502020204030204" pitchFamily="34" charset="0"/>
              </a:rPr>
              <a:t>String s3 = s1 - s2;</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s1 == s2;</a:t>
            </a:r>
          </a:p>
          <a:p>
            <a:r>
              <a:rPr lang="en-US" sz="1600" dirty="0">
                <a:latin typeface="Consolas" panose="020B0609020204030204" pitchFamily="49" charset="0"/>
                <a:cs typeface="Calibri" panose="020F0502020204030204" pitchFamily="34" charset="0"/>
              </a:rPr>
              <a:t>s1 &gt;= s2;</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s1.compareTo(s2);</a:t>
            </a:r>
          </a:p>
          <a:p>
            <a:r>
              <a:rPr lang="en-US" sz="1600" dirty="0">
                <a:latin typeface="Consolas" panose="020B0609020204030204" pitchFamily="49" charset="0"/>
                <a:cs typeface="Calibri" panose="020F0502020204030204" pitchFamily="34" charset="0"/>
              </a:rPr>
              <a:t>int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s1.length();</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char c = s1(0);</a:t>
            </a:r>
          </a:p>
          <a:p>
            <a:r>
              <a:rPr lang="en-US" sz="1600" dirty="0">
                <a:latin typeface="Consolas" panose="020B0609020204030204" pitchFamily="49" charset="0"/>
                <a:cs typeface="Calibri" panose="020F0502020204030204" pitchFamily="34" charset="0"/>
              </a:rPr>
              <a:t>char c = s1.charAt(s1.length());</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Correct</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Correct</a:t>
            </a:r>
          </a:p>
          <a:p>
            <a:r>
              <a:rPr lang="en-US" sz="1600" dirty="0">
                <a:solidFill>
                  <a:srgbClr val="0070C0"/>
                </a:solidFill>
                <a:latin typeface="Consolas" panose="020B0609020204030204" pitchFamily="49" charset="0"/>
                <a:cs typeface="Calibri" panose="020F0502020204030204" pitchFamily="34" charset="0"/>
              </a:rPr>
              <a:t>Incorrect</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Correct </a:t>
            </a:r>
          </a:p>
          <a:p>
            <a:r>
              <a:rPr lang="en-US" sz="1600" dirty="0">
                <a:solidFill>
                  <a:srgbClr val="0070C0"/>
                </a:solidFill>
                <a:latin typeface="Consolas" panose="020B0609020204030204" pitchFamily="49" charset="0"/>
                <a:cs typeface="Calibri" panose="020F0502020204030204" pitchFamily="34" charset="0"/>
              </a:rPr>
              <a:t>Incorrect</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Correct</a:t>
            </a:r>
          </a:p>
          <a:p>
            <a:r>
              <a:rPr lang="en-US" sz="1600" dirty="0">
                <a:solidFill>
                  <a:srgbClr val="0070C0"/>
                </a:solidFill>
                <a:latin typeface="Consolas" panose="020B0609020204030204" pitchFamily="49" charset="0"/>
                <a:cs typeface="Calibri" panose="020F0502020204030204" pitchFamily="34" charset="0"/>
              </a:rPr>
              <a:t>Correct</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Incorrect</a:t>
            </a:r>
          </a:p>
          <a:p>
            <a:r>
              <a:rPr lang="en-US" sz="1600" dirty="0">
                <a:solidFill>
                  <a:srgbClr val="0070C0"/>
                </a:solidFill>
                <a:latin typeface="Consolas" panose="020B0609020204030204" pitchFamily="49" charset="0"/>
                <a:cs typeface="Calibri" panose="020F0502020204030204" pitchFamily="34" charset="0"/>
              </a:rPr>
              <a:t>Incorrect: it's out of bounds, even if the preceding problem is fixed.</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7891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additive="base">
                                        <p:cTn id="6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tr-TR" sz="2000" dirty="0">
                <a:latin typeface="Calibri" panose="020F0502020204030204" pitchFamily="34" charset="0"/>
                <a:cs typeface="Calibri" panose="020F0502020204030204" pitchFamily="34" charset="0"/>
              </a:rPr>
              <a:t>Show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output</a:t>
            </a:r>
            <a:r>
              <a:rPr lang="tr-TR" sz="2000" dirty="0">
                <a:latin typeface="Calibri" panose="020F0502020204030204" pitchFamily="34" charset="0"/>
                <a:cs typeface="Calibri" panose="020F0502020204030204" pitchFamily="34" charset="0"/>
              </a:rPr>
              <a:t> of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following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statements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write</a:t>
            </a:r>
            <a:r>
              <a:rPr lang="tr-TR" sz="2000" dirty="0">
                <a:latin typeface="Calibri" panose="020F0502020204030204" pitchFamily="34" charset="0"/>
                <a:cs typeface="Calibri" panose="020F0502020204030204" pitchFamily="34" charset="0"/>
              </a:rPr>
              <a:t> a program </a:t>
            </a:r>
            <a:r>
              <a:rPr lang="tr-TR" sz="2000" dirty="0" err="1">
                <a:latin typeface="Calibri" panose="020F0502020204030204" pitchFamily="34" charset="0"/>
                <a:cs typeface="Calibri" panose="020F0502020204030204" pitchFamily="34" charset="0"/>
              </a:rPr>
              <a:t>to</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verify</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your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results</a:t>
            </a:r>
            <a:r>
              <a:rPr lang="tr-TR" sz="2000" dirty="0">
                <a:latin typeface="Calibri" panose="020F0502020204030204" pitchFamily="34" charset="0"/>
                <a:cs typeface="Calibri" panose="020F0502020204030204" pitchFamily="34" charset="0"/>
              </a:rPr>
              <a:t>):</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("1" + 1);</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('1' + 1);</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("1" + 1 + 1);</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("1" + (1 + 1));</a:t>
            </a:r>
          </a:p>
          <a:p>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('1' + 1 + 1);</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11</a:t>
            </a:r>
          </a:p>
          <a:p>
            <a:r>
              <a:rPr lang="tr-TR" sz="1600" dirty="0">
                <a:solidFill>
                  <a:srgbClr val="0070C0"/>
                </a:solidFill>
                <a:latin typeface="Consolas" panose="020B0609020204030204" pitchFamily="49" charset="0"/>
                <a:cs typeface="Calibri" panose="020F0502020204030204" pitchFamily="34" charset="0"/>
              </a:rPr>
              <a:t>50    (since </a:t>
            </a:r>
            <a:r>
              <a:rPr lang="tr-TR" sz="1600" dirty="0" err="1">
                <a:solidFill>
                  <a:srgbClr val="0070C0"/>
                </a:solidFill>
                <a:latin typeface="Consolas" panose="020B0609020204030204" pitchFamily="49" charset="0"/>
                <a:cs typeface="Calibri" panose="020F0502020204030204" pitchFamily="34" charset="0"/>
              </a:rPr>
              <a:t>the</a:t>
            </a:r>
            <a:r>
              <a:rPr lang="tr-TR" sz="1600" dirty="0">
                <a:solidFill>
                  <a:srgbClr val="0070C0"/>
                </a:solidFill>
                <a:latin typeface="Consolas" panose="020B0609020204030204" pitchFamily="49" charset="0"/>
                <a:cs typeface="Calibri" panose="020F0502020204030204" pitchFamily="34" charset="0"/>
              </a:rPr>
              <a:t> Unicode </a:t>
            </a:r>
            <a:r>
              <a:rPr lang="tr-TR" sz="1600" dirty="0" err="1">
                <a:solidFill>
                  <a:srgbClr val="0070C0"/>
                </a:solidFill>
                <a:latin typeface="Consolas" panose="020B0609020204030204" pitchFamily="49" charset="0"/>
                <a:cs typeface="Calibri" panose="020F0502020204030204" pitchFamily="34" charset="0"/>
              </a:rPr>
              <a:t>for</a:t>
            </a:r>
            <a:r>
              <a:rPr lang="tr-TR" sz="1600" dirty="0">
                <a:solidFill>
                  <a:srgbClr val="0070C0"/>
                </a:solidFill>
                <a:latin typeface="Consolas" panose="020B0609020204030204" pitchFamily="49" charset="0"/>
                <a:cs typeface="Calibri" panose="020F0502020204030204" pitchFamily="34" charset="0"/>
              </a:rPr>
              <a:t> 1 is 49)</a:t>
            </a:r>
          </a:p>
          <a:p>
            <a:r>
              <a:rPr lang="tr-TR" sz="1600" dirty="0">
                <a:solidFill>
                  <a:srgbClr val="0070C0"/>
                </a:solidFill>
                <a:latin typeface="Consolas" panose="020B0609020204030204" pitchFamily="49" charset="0"/>
                <a:cs typeface="Calibri" panose="020F0502020204030204" pitchFamily="34" charset="0"/>
              </a:rPr>
              <a:t>111</a:t>
            </a:r>
          </a:p>
          <a:p>
            <a:r>
              <a:rPr lang="tr-TR" sz="1600" dirty="0">
                <a:solidFill>
                  <a:srgbClr val="0070C0"/>
                </a:solidFill>
                <a:latin typeface="Consolas" panose="020B0609020204030204" pitchFamily="49" charset="0"/>
                <a:cs typeface="Calibri" panose="020F0502020204030204" pitchFamily="34" charset="0"/>
              </a:rPr>
              <a:t>12</a:t>
            </a:r>
          </a:p>
          <a:p>
            <a:r>
              <a:rPr lang="tr-TR" sz="1600" dirty="0">
                <a:solidFill>
                  <a:srgbClr val="0070C0"/>
                </a:solidFill>
                <a:latin typeface="Consolas" panose="020B0609020204030204" pitchFamily="49" charset="0"/>
                <a:cs typeface="Calibri" panose="020F0502020204030204" pitchFamily="34" charset="0"/>
              </a:rPr>
              <a:t>51</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4191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additive="base">
                                        <p:cTn id="6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Evaluate the following expressions (write a program to verify your results):</a:t>
            </a:r>
          </a:p>
          <a:p>
            <a:r>
              <a:rPr lang="en-US" sz="1600" dirty="0">
                <a:latin typeface="Consolas" panose="020B0609020204030204" pitchFamily="49" charset="0"/>
                <a:cs typeface="Calibri" panose="020F0502020204030204" pitchFamily="34" charset="0"/>
              </a:rPr>
              <a:t>1 + "Welcome " + 1 + 1</a:t>
            </a:r>
          </a:p>
          <a:p>
            <a:r>
              <a:rPr lang="en-US" sz="1600" dirty="0">
                <a:latin typeface="Consolas" panose="020B0609020204030204" pitchFamily="49" charset="0"/>
                <a:cs typeface="Calibri" panose="020F0502020204030204" pitchFamily="34" charset="0"/>
              </a:rPr>
              <a:t>1 + "Welcome " + (1 + 1)</a:t>
            </a:r>
          </a:p>
          <a:p>
            <a:r>
              <a:rPr lang="en-US" sz="1600" dirty="0">
                <a:latin typeface="Consolas" panose="020B0609020204030204" pitchFamily="49" charset="0"/>
                <a:cs typeface="Calibri" panose="020F0502020204030204" pitchFamily="34" charset="0"/>
              </a:rPr>
              <a:t>1 + "Welcome " + ('\u0001' + 1)</a:t>
            </a:r>
          </a:p>
          <a:p>
            <a:r>
              <a:rPr lang="en-US" sz="1600" dirty="0">
                <a:latin typeface="Consolas" panose="020B0609020204030204" pitchFamily="49" charset="0"/>
                <a:cs typeface="Calibri" panose="020F0502020204030204" pitchFamily="34" charset="0"/>
              </a:rPr>
              <a:t>1 + "Welcome " + 'a' + 1</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1Welcome 11</a:t>
            </a:r>
          </a:p>
          <a:p>
            <a:r>
              <a:rPr lang="en-US" sz="1600" dirty="0">
                <a:solidFill>
                  <a:srgbClr val="0070C0"/>
                </a:solidFill>
                <a:latin typeface="Consolas" panose="020B0609020204030204" pitchFamily="49" charset="0"/>
                <a:cs typeface="Calibri" panose="020F0502020204030204" pitchFamily="34" charset="0"/>
              </a:rPr>
              <a:t>1Welcome 2</a:t>
            </a:r>
          </a:p>
          <a:p>
            <a:r>
              <a:rPr lang="en-US" sz="1600" dirty="0">
                <a:solidFill>
                  <a:srgbClr val="0070C0"/>
                </a:solidFill>
                <a:latin typeface="Consolas" panose="020B0609020204030204" pitchFamily="49" charset="0"/>
                <a:cs typeface="Calibri" panose="020F0502020204030204" pitchFamily="34" charset="0"/>
              </a:rPr>
              <a:t>1Welcome 2</a:t>
            </a:r>
          </a:p>
          <a:p>
            <a:r>
              <a:rPr lang="en-US" sz="1600" dirty="0">
                <a:solidFill>
                  <a:srgbClr val="0070C0"/>
                </a:solidFill>
                <a:latin typeface="Consolas" panose="020B0609020204030204" pitchFamily="49" charset="0"/>
                <a:cs typeface="Calibri" panose="020F0502020204030204" pitchFamily="34" charset="0"/>
              </a:rPr>
              <a:t>1Welcome a1</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7420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E4FAF6D6-F6D6-44E2-9F19-2B2FFFE1D17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B10301-46E9-4A04-8611-9593EE6B0C02}" type="slidenum">
              <a:rPr lang="en-US" altLang="en-US" sz="1400"/>
              <a:pPr>
                <a:spcBef>
                  <a:spcPct val="0"/>
                </a:spcBef>
                <a:buClrTx/>
                <a:buSzTx/>
                <a:buFontTx/>
                <a:buNone/>
              </a:pPr>
              <a:t>5</a:t>
            </a:fld>
            <a:endParaRPr lang="en-US" altLang="en-US" sz="1400"/>
          </a:p>
        </p:txBody>
      </p:sp>
      <p:sp>
        <p:nvSpPr>
          <p:cNvPr id="9219" name="Rectangle 2">
            <a:extLst>
              <a:ext uri="{FF2B5EF4-FFF2-40B4-BE49-F238E27FC236}">
                <a16:creationId xmlns:a16="http://schemas.microsoft.com/office/drawing/2014/main" id="{3A7D660A-B42F-4462-A30B-ED6C2BE9B87D}"/>
              </a:ext>
            </a:extLst>
          </p:cNvPr>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Math</a:t>
            </a:r>
            <a:r>
              <a:rPr lang="en-US" altLang="en-US"/>
              <a:t> Class</a:t>
            </a:r>
          </a:p>
        </p:txBody>
      </p:sp>
      <p:sp>
        <p:nvSpPr>
          <p:cNvPr id="9220" name="Rectangle 3">
            <a:extLst>
              <a:ext uri="{FF2B5EF4-FFF2-40B4-BE49-F238E27FC236}">
                <a16:creationId xmlns:a16="http://schemas.microsoft.com/office/drawing/2014/main" id="{BC149498-F6D8-44ED-9C22-1C5FCEA68D1A}"/>
              </a:ext>
            </a:extLst>
          </p:cNvPr>
          <p:cNvSpPr>
            <a:spLocks noGrp="1" noChangeArrowheads="1"/>
          </p:cNvSpPr>
          <p:nvPr>
            <p:ph type="body" idx="1"/>
          </p:nvPr>
        </p:nvSpPr>
        <p:spPr>
          <a:xfrm>
            <a:off x="685800" y="1295400"/>
            <a:ext cx="7848600" cy="5105400"/>
          </a:xfrm>
        </p:spPr>
        <p:txBody>
          <a:bodyPr/>
          <a:lstStyle/>
          <a:p>
            <a:r>
              <a:rPr lang="en-US" altLang="en-US"/>
              <a:t>Class constants:</a:t>
            </a:r>
          </a:p>
          <a:p>
            <a:pPr marL="736600" lvl="1" indent="-279400"/>
            <a:r>
              <a:rPr lang="en-US" altLang="en-US">
                <a:latin typeface="Courier New" panose="02070309020205020404" pitchFamily="49" charset="0"/>
              </a:rPr>
              <a:t>PI</a:t>
            </a:r>
            <a:endParaRPr lang="en-US" altLang="en-US"/>
          </a:p>
          <a:p>
            <a:pPr marL="736600" lvl="1" indent="-279400"/>
            <a:r>
              <a:rPr lang="en-US" altLang="en-US">
                <a:latin typeface="Courier New" panose="02070309020205020404" pitchFamily="49" charset="0"/>
              </a:rPr>
              <a:t>E</a:t>
            </a:r>
            <a:endParaRPr lang="en-US" altLang="en-US"/>
          </a:p>
          <a:p>
            <a:r>
              <a:rPr lang="en-US" altLang="en-US"/>
              <a:t>Class methods: </a:t>
            </a:r>
          </a:p>
          <a:p>
            <a:pPr marL="736600" lvl="1" indent="-279400"/>
            <a:r>
              <a:rPr lang="en-US" altLang="en-US"/>
              <a:t>Trigonometric Methods </a:t>
            </a:r>
          </a:p>
          <a:p>
            <a:pPr marL="736600" lvl="1" indent="-279400"/>
            <a:r>
              <a:rPr lang="en-US" altLang="en-US"/>
              <a:t>Exponent Methods</a:t>
            </a:r>
          </a:p>
          <a:p>
            <a:pPr marL="736600" lvl="1" indent="-279400"/>
            <a:r>
              <a:rPr lang="en-US" altLang="en-US"/>
              <a:t>Rounding Methods</a:t>
            </a:r>
          </a:p>
          <a:p>
            <a:pPr marL="736600" lvl="1" indent="-279400"/>
            <a:r>
              <a:rPr lang="en-US" altLang="en-US"/>
              <a:t>min, max, abs, and random Methods</a:t>
            </a:r>
          </a:p>
          <a:p>
            <a:pPr>
              <a:buFont typeface="Monotype Sorts"/>
              <a:buNone/>
            </a:pPr>
            <a:endParaRPr lang="en-US" altLang="en-US"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957130" cy="4741863"/>
          </a:xfrm>
        </p:spPr>
        <p:txBody>
          <a:bodyPr>
            <a:noAutofit/>
          </a:bodyPr>
          <a:lstStyle/>
          <a:p>
            <a:r>
              <a:rPr lang="en-US" sz="1400" dirty="0">
                <a:latin typeface="Calibri" panose="020F0502020204030204" pitchFamily="34" charset="0"/>
                <a:cs typeface="Calibri" panose="020F0502020204030204" pitchFamily="34" charset="0"/>
              </a:rPr>
              <a:t>Let s1 be " Welcome " and s2 be " welcome ". Write the code for the following statements:</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a</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Check whether s1 is equal to s2 and assign the result to a Boolean variable </a:t>
            </a:r>
            <a:r>
              <a:rPr lang="en-US" sz="1400" dirty="0" err="1">
                <a:latin typeface="Calibri" panose="020F0502020204030204" pitchFamily="34" charset="0"/>
                <a:cs typeface="Calibri" panose="020F0502020204030204" pitchFamily="34" charset="0"/>
              </a:rPr>
              <a:t>isEqual</a:t>
            </a:r>
            <a:r>
              <a:rPr lang="en-US" sz="1400" dirty="0">
                <a:latin typeface="Calibri" panose="020F0502020204030204" pitchFamily="34" charset="0"/>
                <a:cs typeface="Calibri" panose="020F0502020204030204" pitchFamily="34" charset="0"/>
              </a:rPr>
              <a:t>.</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b</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Check whether s1 is equal to s2, ignoring case, and assign the result to a Boolean variable </a:t>
            </a:r>
            <a:r>
              <a:rPr lang="en-US" sz="1400" dirty="0" err="1">
                <a:latin typeface="Calibri" panose="020F0502020204030204" pitchFamily="34" charset="0"/>
                <a:cs typeface="Calibri" panose="020F0502020204030204" pitchFamily="34" charset="0"/>
              </a:rPr>
              <a:t>isEqual</a:t>
            </a:r>
            <a:r>
              <a:rPr lang="en-US" sz="1400" dirty="0">
                <a:latin typeface="Calibri" panose="020F0502020204030204" pitchFamily="34" charset="0"/>
                <a:cs typeface="Calibri" panose="020F0502020204030204" pitchFamily="34" charset="0"/>
              </a:rPr>
              <a:t>.</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c</a:t>
            </a:r>
            <a:r>
              <a:rPr lang="tr-TR" sz="1400"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Compare s1 with s2 and assign the result to an int variable x.</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d</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Compare s1 with s2, ignoring case, and assign the result to an int variable x.</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e</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Check whether s1 has the prefix AAA and assign the result to a Boolean variable b.</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f</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Check whether s1 has the suffix AAA and assign the result to a Boolean variable b.</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g</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Assign the length of s1 to an int variable x.</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h</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Assign the first character of s1 to a char variable x.</a:t>
            </a:r>
            <a:endParaRPr lang="tr-TR" sz="1400" dirty="0">
              <a:latin typeface="Calibri" panose="020F0502020204030204" pitchFamily="34" charset="0"/>
              <a:cs typeface="Calibri" panose="020F0502020204030204" pitchFamily="34" charset="0"/>
            </a:endParaRPr>
          </a:p>
          <a:p>
            <a:pPr marL="0" indent="0">
              <a:buNone/>
            </a:pPr>
            <a:r>
              <a:rPr lang="tr-TR" sz="1600" b="1" dirty="0">
                <a:solidFill>
                  <a:srgbClr val="92D050"/>
                </a:solidFill>
                <a:latin typeface="Calibri" panose="020F0502020204030204" pitchFamily="34" charset="0"/>
                <a:cs typeface="Calibri" panose="020F0502020204030204" pitchFamily="34" charset="0"/>
              </a:rPr>
              <a:t>      &lt;--- ANSWER ---&gt;</a:t>
            </a:r>
          </a:p>
          <a:p>
            <a:r>
              <a:rPr lang="en-US" sz="1400" dirty="0">
                <a:solidFill>
                  <a:srgbClr val="0070C0"/>
                </a:solidFill>
                <a:latin typeface="Consolas" panose="020B0609020204030204" pitchFamily="49" charset="0"/>
                <a:cs typeface="Calibri" panose="020F0502020204030204" pitchFamily="34" charset="0"/>
              </a:rPr>
              <a:t>(a) </a:t>
            </a:r>
            <a:r>
              <a:rPr lang="en-US" sz="1400" dirty="0" err="1">
                <a:solidFill>
                  <a:srgbClr val="0070C0"/>
                </a:solidFill>
                <a:latin typeface="Consolas" panose="020B0609020204030204" pitchFamily="49" charset="0"/>
                <a:cs typeface="Calibri" panose="020F0502020204030204" pitchFamily="34" charset="0"/>
              </a:rPr>
              <a:t>boolean</a:t>
            </a:r>
            <a:r>
              <a:rPr lang="en-US" sz="1400" dirty="0">
                <a:solidFill>
                  <a:srgbClr val="0070C0"/>
                </a:solidFill>
                <a:latin typeface="Consolas" panose="020B0609020204030204" pitchFamily="49" charset="0"/>
                <a:cs typeface="Calibri" panose="020F0502020204030204" pitchFamily="34" charset="0"/>
              </a:rPr>
              <a:t> </a:t>
            </a:r>
            <a:r>
              <a:rPr lang="en-US" sz="1400" dirty="0" err="1">
                <a:solidFill>
                  <a:srgbClr val="0070C0"/>
                </a:solidFill>
                <a:latin typeface="Consolas" panose="020B0609020204030204" pitchFamily="49" charset="0"/>
                <a:cs typeface="Calibri" panose="020F0502020204030204" pitchFamily="34" charset="0"/>
              </a:rPr>
              <a:t>isEqual</a:t>
            </a:r>
            <a:r>
              <a:rPr lang="en-US" sz="1400" dirty="0">
                <a:solidFill>
                  <a:srgbClr val="0070C0"/>
                </a:solidFill>
                <a:latin typeface="Consolas" panose="020B0609020204030204" pitchFamily="49" charset="0"/>
                <a:cs typeface="Calibri" panose="020F0502020204030204" pitchFamily="34" charset="0"/>
              </a:rPr>
              <a:t> = s1.equals(s2);</a:t>
            </a:r>
          </a:p>
          <a:p>
            <a:r>
              <a:rPr lang="en-US" sz="1400" dirty="0">
                <a:solidFill>
                  <a:srgbClr val="0070C0"/>
                </a:solidFill>
                <a:latin typeface="Consolas" panose="020B0609020204030204" pitchFamily="49" charset="0"/>
                <a:cs typeface="Calibri" panose="020F0502020204030204" pitchFamily="34" charset="0"/>
              </a:rPr>
              <a:t>(b) </a:t>
            </a:r>
            <a:r>
              <a:rPr lang="en-US" sz="1400" dirty="0" err="1">
                <a:solidFill>
                  <a:srgbClr val="0070C0"/>
                </a:solidFill>
                <a:latin typeface="Consolas" panose="020B0609020204030204" pitchFamily="49" charset="0"/>
                <a:cs typeface="Calibri" panose="020F0502020204030204" pitchFamily="34" charset="0"/>
              </a:rPr>
              <a:t>boolean</a:t>
            </a:r>
            <a:r>
              <a:rPr lang="en-US" sz="1400" dirty="0">
                <a:solidFill>
                  <a:srgbClr val="0070C0"/>
                </a:solidFill>
                <a:latin typeface="Consolas" panose="020B0609020204030204" pitchFamily="49" charset="0"/>
                <a:cs typeface="Calibri" panose="020F0502020204030204" pitchFamily="34" charset="0"/>
              </a:rPr>
              <a:t> </a:t>
            </a:r>
            <a:r>
              <a:rPr lang="en-US" sz="1400" dirty="0" err="1">
                <a:solidFill>
                  <a:srgbClr val="0070C0"/>
                </a:solidFill>
                <a:latin typeface="Consolas" panose="020B0609020204030204" pitchFamily="49" charset="0"/>
                <a:cs typeface="Calibri" panose="020F0502020204030204" pitchFamily="34" charset="0"/>
              </a:rPr>
              <a:t>isEqual</a:t>
            </a:r>
            <a:r>
              <a:rPr lang="en-US" sz="1400" dirty="0">
                <a:solidFill>
                  <a:srgbClr val="0070C0"/>
                </a:solidFill>
                <a:latin typeface="Consolas" panose="020B0609020204030204" pitchFamily="49" charset="0"/>
                <a:cs typeface="Calibri" panose="020F0502020204030204" pitchFamily="34" charset="0"/>
              </a:rPr>
              <a:t> = s1.equalsIgnoreCase(s2);</a:t>
            </a:r>
          </a:p>
          <a:p>
            <a:r>
              <a:rPr lang="en-US" sz="1400" dirty="0">
                <a:solidFill>
                  <a:srgbClr val="0070C0"/>
                </a:solidFill>
                <a:latin typeface="Consolas" panose="020B0609020204030204" pitchFamily="49" charset="0"/>
                <a:cs typeface="Calibri" panose="020F0502020204030204" pitchFamily="34" charset="0"/>
              </a:rPr>
              <a:t>(c) int x = s1.compareTo(s2);</a:t>
            </a:r>
          </a:p>
          <a:p>
            <a:r>
              <a:rPr lang="en-US" sz="1400" dirty="0">
                <a:solidFill>
                  <a:srgbClr val="0070C0"/>
                </a:solidFill>
                <a:latin typeface="Consolas" panose="020B0609020204030204" pitchFamily="49" charset="0"/>
                <a:cs typeface="Calibri" panose="020F0502020204030204" pitchFamily="34" charset="0"/>
              </a:rPr>
              <a:t>(d) int x = s1.compareToIgnoreCase(s2);</a:t>
            </a:r>
          </a:p>
          <a:p>
            <a:r>
              <a:rPr lang="en-US" sz="1400" dirty="0">
                <a:solidFill>
                  <a:srgbClr val="0070C0"/>
                </a:solidFill>
                <a:latin typeface="Consolas" panose="020B0609020204030204" pitchFamily="49" charset="0"/>
                <a:cs typeface="Calibri" panose="020F0502020204030204" pitchFamily="34" charset="0"/>
              </a:rPr>
              <a:t>(e) </a:t>
            </a:r>
            <a:r>
              <a:rPr lang="en-US" sz="1400" dirty="0" err="1">
                <a:solidFill>
                  <a:srgbClr val="0070C0"/>
                </a:solidFill>
                <a:latin typeface="Consolas" panose="020B0609020204030204" pitchFamily="49" charset="0"/>
                <a:cs typeface="Calibri" panose="020F0502020204030204" pitchFamily="34" charset="0"/>
              </a:rPr>
              <a:t>boolean</a:t>
            </a:r>
            <a:r>
              <a:rPr lang="en-US" sz="1400" dirty="0">
                <a:solidFill>
                  <a:srgbClr val="0070C0"/>
                </a:solidFill>
                <a:latin typeface="Consolas" panose="020B0609020204030204" pitchFamily="49" charset="0"/>
                <a:cs typeface="Calibri" panose="020F0502020204030204" pitchFamily="34" charset="0"/>
              </a:rPr>
              <a:t> b = s1.startsWith("AAA");</a:t>
            </a:r>
          </a:p>
          <a:p>
            <a:r>
              <a:rPr lang="en-US" sz="1400" dirty="0">
                <a:solidFill>
                  <a:srgbClr val="0070C0"/>
                </a:solidFill>
                <a:latin typeface="Consolas" panose="020B0609020204030204" pitchFamily="49" charset="0"/>
                <a:cs typeface="Calibri" panose="020F0502020204030204" pitchFamily="34" charset="0"/>
              </a:rPr>
              <a:t>(f) </a:t>
            </a:r>
            <a:r>
              <a:rPr lang="en-US" sz="1400" dirty="0" err="1">
                <a:solidFill>
                  <a:srgbClr val="0070C0"/>
                </a:solidFill>
                <a:latin typeface="Consolas" panose="020B0609020204030204" pitchFamily="49" charset="0"/>
                <a:cs typeface="Calibri" panose="020F0502020204030204" pitchFamily="34" charset="0"/>
              </a:rPr>
              <a:t>boolean</a:t>
            </a:r>
            <a:r>
              <a:rPr lang="en-US" sz="1400" dirty="0">
                <a:solidFill>
                  <a:srgbClr val="0070C0"/>
                </a:solidFill>
                <a:latin typeface="Consolas" panose="020B0609020204030204" pitchFamily="49" charset="0"/>
                <a:cs typeface="Calibri" panose="020F0502020204030204" pitchFamily="34" charset="0"/>
              </a:rPr>
              <a:t> b = s1.endsWith("AAA");</a:t>
            </a:r>
          </a:p>
          <a:p>
            <a:r>
              <a:rPr lang="en-US" sz="1400" dirty="0">
                <a:solidFill>
                  <a:srgbClr val="0070C0"/>
                </a:solidFill>
                <a:latin typeface="Consolas" panose="020B0609020204030204" pitchFamily="49" charset="0"/>
                <a:cs typeface="Calibri" panose="020F0502020204030204" pitchFamily="34" charset="0"/>
              </a:rPr>
              <a:t>(g) int x = s1.length();</a:t>
            </a:r>
          </a:p>
          <a:p>
            <a:r>
              <a:rPr lang="en-US" sz="1400" dirty="0">
                <a:solidFill>
                  <a:srgbClr val="0070C0"/>
                </a:solidFill>
                <a:latin typeface="Consolas" panose="020B0609020204030204" pitchFamily="49" charset="0"/>
                <a:cs typeface="Calibri" panose="020F0502020204030204" pitchFamily="34" charset="0"/>
              </a:rPr>
              <a:t>(h) char x = s1.charAt(0);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2977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additive="base">
                                        <p:cTn id="6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 calcmode="lin" valueType="num">
                                      <p:cBhvr additive="base">
                                        <p:cTn id="7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additive="base">
                                        <p:cTn id="8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anim calcmode="lin" valueType="num">
                                      <p:cBhvr additive="base">
                                        <p:cTn id="9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 calcmode="lin" valueType="num">
                                      <p:cBhvr additive="base">
                                        <p:cTn id="9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8" end="8"/>
                                            </p:txEl>
                                          </p:spTgt>
                                        </p:tgtEl>
                                        <p:attrNameLst>
                                          <p:attrName>style.visibility</p:attrName>
                                        </p:attrNameLst>
                                      </p:cBhvr>
                                      <p:to>
                                        <p:strVal val="visible"/>
                                      </p:to>
                                    </p:set>
                                    <p:anim calcmode="lin" valueType="num">
                                      <p:cBhvr additive="base">
                                        <p:cTn id="10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400" dirty="0">
                <a:latin typeface="Calibri" panose="020F0502020204030204" pitchFamily="34" charset="0"/>
                <a:cs typeface="Calibri" panose="020F0502020204030204" pitchFamily="34" charset="0"/>
              </a:rPr>
              <a:t>Let s1 be " Welcome " and s2 be " welcome ". Write the code for the following statements:</a:t>
            </a:r>
          </a:p>
          <a:p>
            <a:r>
              <a:rPr lang="tr-TR"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i</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Create a new string s3 that combines s1 with s2.</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j</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Create a substring of s1 starting from index 1.</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k</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Create a substring of s1 from index 1 to index 4.</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l</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Create a new string s3 that converts s1 to lowercase.</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m</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Create a new string s3 that converts s1 to uppercase.</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n</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Create a new string s3 that trims whitespaces on both ends of s1.</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o</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Assign the index of the first occurrence of the character e in s1 to an int variable x.</a:t>
            </a:r>
          </a:p>
          <a:p>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p</a:t>
            </a:r>
            <a:r>
              <a:rPr lang="tr-TR" sz="1400" dirty="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Assign the index of the last occurrence of the string </a:t>
            </a:r>
            <a:r>
              <a:rPr lang="en-US" sz="1400" dirty="0" err="1">
                <a:latin typeface="Calibri" panose="020F0502020204030204" pitchFamily="34" charset="0"/>
                <a:cs typeface="Calibri" panose="020F0502020204030204" pitchFamily="34" charset="0"/>
              </a:rPr>
              <a:t>abc</a:t>
            </a:r>
            <a:r>
              <a:rPr lang="en-US" sz="1400" dirty="0">
                <a:latin typeface="Calibri" panose="020F0502020204030204" pitchFamily="34" charset="0"/>
                <a:cs typeface="Calibri" panose="020F0502020204030204" pitchFamily="34" charset="0"/>
              </a:rPr>
              <a:t> in s1 to an int variable x.</a:t>
            </a:r>
            <a:endParaRPr lang="tr-TR" sz="1400" dirty="0">
              <a:latin typeface="Calibri" panose="020F0502020204030204" pitchFamily="34" charset="0"/>
              <a:cs typeface="Calibri" panose="020F0502020204030204" pitchFamily="34" charset="0"/>
            </a:endParaRPr>
          </a:p>
          <a:p>
            <a:pPr marL="0" indent="0">
              <a:buNone/>
            </a:pPr>
            <a:r>
              <a:rPr lang="tr-TR" sz="1600" b="1" dirty="0">
                <a:solidFill>
                  <a:srgbClr val="92D050"/>
                </a:solidFill>
                <a:latin typeface="Calibri" panose="020F0502020204030204" pitchFamily="34" charset="0"/>
                <a:cs typeface="Calibri" panose="020F0502020204030204" pitchFamily="34" charset="0"/>
              </a:rPr>
              <a:t>      &lt;--- ANSWER ---&gt;</a:t>
            </a:r>
          </a:p>
          <a:p>
            <a:r>
              <a:rPr lang="en-US" sz="1400" dirty="0">
                <a:solidFill>
                  <a:srgbClr val="0070C0"/>
                </a:solidFill>
                <a:latin typeface="Consolas" panose="020B0609020204030204" pitchFamily="49" charset="0"/>
                <a:cs typeface="Calibri" panose="020F0502020204030204" pitchFamily="34" charset="0"/>
              </a:rPr>
              <a:t>(</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 String s3 = s1 + s2;</a:t>
            </a:r>
          </a:p>
          <a:p>
            <a:r>
              <a:rPr lang="en-US" sz="1400" dirty="0">
                <a:solidFill>
                  <a:srgbClr val="0070C0"/>
                </a:solidFill>
                <a:latin typeface="Consolas" panose="020B0609020204030204" pitchFamily="49" charset="0"/>
                <a:cs typeface="Calibri" panose="020F0502020204030204" pitchFamily="34" charset="0"/>
              </a:rPr>
              <a:t>(j) String s3 = s1.substring(1);</a:t>
            </a:r>
          </a:p>
          <a:p>
            <a:r>
              <a:rPr lang="en-US" sz="1400" dirty="0">
                <a:solidFill>
                  <a:srgbClr val="0070C0"/>
                </a:solidFill>
                <a:latin typeface="Consolas" panose="020B0609020204030204" pitchFamily="49" charset="0"/>
                <a:cs typeface="Calibri" panose="020F0502020204030204" pitchFamily="34" charset="0"/>
              </a:rPr>
              <a:t>(k) String s3 = s1.substring(1, 5);</a:t>
            </a:r>
          </a:p>
          <a:p>
            <a:r>
              <a:rPr lang="en-US" sz="1400" dirty="0">
                <a:solidFill>
                  <a:srgbClr val="0070C0"/>
                </a:solidFill>
                <a:latin typeface="Consolas" panose="020B0609020204030204" pitchFamily="49" charset="0"/>
                <a:cs typeface="Calibri" panose="020F0502020204030204" pitchFamily="34" charset="0"/>
              </a:rPr>
              <a:t>(l) String s3 = s1.toLowerCase();</a:t>
            </a:r>
          </a:p>
          <a:p>
            <a:r>
              <a:rPr lang="en-US" sz="1400" dirty="0">
                <a:solidFill>
                  <a:srgbClr val="0070C0"/>
                </a:solidFill>
                <a:latin typeface="Consolas" panose="020B0609020204030204" pitchFamily="49" charset="0"/>
                <a:cs typeface="Calibri" panose="020F0502020204030204" pitchFamily="34" charset="0"/>
              </a:rPr>
              <a:t>(m) String s3 = s1.toUpperCase();</a:t>
            </a:r>
          </a:p>
          <a:p>
            <a:r>
              <a:rPr lang="en-US" sz="1400" dirty="0">
                <a:solidFill>
                  <a:srgbClr val="0070C0"/>
                </a:solidFill>
                <a:latin typeface="Consolas" panose="020B0609020204030204" pitchFamily="49" charset="0"/>
                <a:cs typeface="Calibri" panose="020F0502020204030204" pitchFamily="34" charset="0"/>
              </a:rPr>
              <a:t>(n) String s3 = s1.trim();</a:t>
            </a:r>
          </a:p>
          <a:p>
            <a:r>
              <a:rPr lang="en-US" sz="1400" dirty="0">
                <a:solidFill>
                  <a:srgbClr val="0070C0"/>
                </a:solidFill>
                <a:latin typeface="Consolas" panose="020B0609020204030204" pitchFamily="49" charset="0"/>
                <a:cs typeface="Calibri" panose="020F0502020204030204" pitchFamily="34" charset="0"/>
              </a:rPr>
              <a:t>(o) int x = s1.indexOf('e');</a:t>
            </a:r>
          </a:p>
          <a:p>
            <a:r>
              <a:rPr lang="en-US" sz="1400" dirty="0">
                <a:solidFill>
                  <a:srgbClr val="0070C0"/>
                </a:solidFill>
                <a:latin typeface="Consolas" panose="020B0609020204030204" pitchFamily="49" charset="0"/>
                <a:cs typeface="Calibri" panose="020F0502020204030204" pitchFamily="34" charset="0"/>
              </a:rPr>
              <a:t>(p) int x = s1.lastIndexOf("</a:t>
            </a:r>
            <a:r>
              <a:rPr lang="en-US" sz="1400" dirty="0" err="1">
                <a:solidFill>
                  <a:srgbClr val="0070C0"/>
                </a:solidFill>
                <a:latin typeface="Consolas" panose="020B0609020204030204" pitchFamily="49" charset="0"/>
                <a:cs typeface="Calibri" panose="020F0502020204030204" pitchFamily="34" charset="0"/>
              </a:rPr>
              <a:t>abc</a:t>
            </a:r>
            <a:r>
              <a:rPr lang="en-US" sz="1400" dirty="0">
                <a:solidFill>
                  <a:srgbClr val="0070C0"/>
                </a:solidFill>
                <a:latin typeface="Consolas" panose="020B0609020204030204" pitchFamily="49"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5884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additive="base">
                                        <p:cTn id="6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 calcmode="lin" valueType="num">
                                      <p:cBhvr additive="base">
                                        <p:cTn id="7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additive="base">
                                        <p:cTn id="8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anim calcmode="lin" valueType="num">
                                      <p:cBhvr additive="base">
                                        <p:cTn id="9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 calcmode="lin" valueType="num">
                                      <p:cBhvr additive="base">
                                        <p:cTn id="9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8" end="8"/>
                                            </p:txEl>
                                          </p:spTgt>
                                        </p:tgtEl>
                                        <p:attrNameLst>
                                          <p:attrName>style.visibility</p:attrName>
                                        </p:attrNameLst>
                                      </p:cBhvr>
                                      <p:to>
                                        <p:strVal val="visible"/>
                                      </p:to>
                                    </p:set>
                                    <p:anim calcmode="lin" valueType="num">
                                      <p:cBhvr additive="base">
                                        <p:cTn id="10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585560"/>
            <a:ext cx="7772400" cy="4741863"/>
          </a:xfrm>
        </p:spPr>
        <p:txBody>
          <a:bodyPr>
            <a:noAutofit/>
          </a:bodyPr>
          <a:lstStyle/>
          <a:p>
            <a:r>
              <a:rPr lang="en-US" sz="1800" dirty="0">
                <a:latin typeface="Calibri" panose="020F0502020204030204" pitchFamily="34" charset="0"/>
                <a:cs typeface="Calibri" panose="020F0502020204030204" pitchFamily="34" charset="0"/>
              </a:rPr>
              <a:t>Write one statement to return the number of digits in an integer </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a:t>
            </a:r>
            <a:endParaRPr lang="tr-TR"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Write one statement to return the number of digits in a double value d.</a:t>
            </a:r>
            <a:endParaRPr lang="tr-TR" sz="1800" dirty="0">
              <a:latin typeface="Calibri" panose="020F0502020204030204" pitchFamily="34" charset="0"/>
              <a:cs typeface="Calibri" panose="020F0502020204030204" pitchFamily="34" charset="0"/>
            </a:endParaRPr>
          </a:p>
          <a:p>
            <a:r>
              <a:rPr lang="tr-TR" sz="1800" dirty="0" err="1">
                <a:latin typeface="Calibri" panose="020F0502020204030204" pitchFamily="34" charset="0"/>
                <a:cs typeface="Calibri" panose="020F0502020204030204" pitchFamily="34" charset="0"/>
              </a:rPr>
              <a:t>What</a:t>
            </a:r>
            <a:r>
              <a:rPr lang="tr-TR" sz="1800" dirty="0">
                <a:latin typeface="Calibri" panose="020F0502020204030204" pitchFamily="34" charset="0"/>
                <a:cs typeface="Calibri" panose="020F0502020204030204" pitchFamily="34" charset="0"/>
              </a:rPr>
              <a:t> is </a:t>
            </a:r>
            <a:r>
              <a:rPr lang="tr-TR" sz="1800" dirty="0" err="1">
                <a:latin typeface="Calibri" panose="020F0502020204030204" pitchFamily="34" charset="0"/>
                <a:cs typeface="Calibri" panose="020F0502020204030204" pitchFamily="34" charset="0"/>
              </a:rPr>
              <a:t>wrong</a:t>
            </a:r>
            <a:r>
              <a:rPr lang="tr-TR" sz="1800" dirty="0">
                <a:latin typeface="Calibri" panose="020F0502020204030204" pitchFamily="34" charset="0"/>
                <a:cs typeface="Calibri" panose="020F0502020204030204" pitchFamily="34" charset="0"/>
              </a:rPr>
              <a:t> in </a:t>
            </a:r>
            <a:r>
              <a:rPr lang="tr-TR" sz="1800" dirty="0" err="1">
                <a:latin typeface="Calibri" panose="020F0502020204030204" pitchFamily="34" charset="0"/>
                <a:cs typeface="Calibri" panose="020F0502020204030204" pitchFamily="34" charset="0"/>
              </a:rPr>
              <a:t>the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following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code</a:t>
            </a:r>
            <a:r>
              <a:rPr lang="tr-TR" sz="1800" dirty="0">
                <a:latin typeface="Calibri" panose="020F0502020204030204" pitchFamily="34" charset="0"/>
                <a:cs typeface="Calibri" panose="020F0502020204030204" pitchFamily="34" charset="0"/>
              </a:rPr>
              <a:t>?</a:t>
            </a:r>
            <a:br>
              <a:rPr lang="tr-TR" sz="1800" dirty="0">
                <a:latin typeface="Calibri" panose="020F0502020204030204" pitchFamily="34"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import</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java.util.Scanner</a:t>
            </a:r>
            <a:r>
              <a:rPr lang="tr-TR" sz="1400" dirty="0">
                <a:latin typeface="Consolas" panose="020B0609020204030204" pitchFamily="49" charset="0"/>
                <a:cs typeface="Calibri" panose="020F0502020204030204" pitchFamily="34" charset="0"/>
              </a:rPr>
              <a:t>;</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public</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class</a:t>
            </a:r>
            <a:r>
              <a:rPr lang="tr-TR" sz="1400" dirty="0">
                <a:latin typeface="Consolas" panose="020B0609020204030204" pitchFamily="49" charset="0"/>
                <a:cs typeface="Calibri" panose="020F0502020204030204" pitchFamily="34" charset="0"/>
              </a:rPr>
              <a:t> Test {</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public</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static</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void</a:t>
            </a:r>
            <a:r>
              <a:rPr lang="tr-TR" sz="1400" dirty="0">
                <a:latin typeface="Consolas" panose="020B0609020204030204" pitchFamily="49" charset="0"/>
                <a:cs typeface="Calibri" panose="020F0502020204030204" pitchFamily="34" charset="0"/>
              </a:rPr>
              <a:t> main(</a:t>
            </a:r>
            <a:r>
              <a:rPr lang="tr-TR" sz="1400" dirty="0" err="1">
                <a:latin typeface="Consolas" panose="020B0609020204030204" pitchFamily="49" charset="0"/>
                <a:cs typeface="Calibri" panose="020F0502020204030204" pitchFamily="34" charset="0"/>
              </a:rPr>
              <a:t>String</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args</a:t>
            </a:r>
            <a:r>
              <a:rPr lang="tr-TR" sz="1400" dirty="0">
                <a:latin typeface="Consolas" panose="020B0609020204030204" pitchFamily="49" charset="0"/>
                <a:cs typeface="Calibri" panose="020F0502020204030204" pitchFamily="34" charset="0"/>
              </a:rPr>
              <a:t>) {       </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Scanner</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input</a:t>
            </a:r>
            <a:r>
              <a:rPr lang="tr-TR" sz="1400" dirty="0">
                <a:latin typeface="Consolas" panose="020B0609020204030204" pitchFamily="49" charset="0"/>
                <a:cs typeface="Calibri" panose="020F0502020204030204" pitchFamily="34" charset="0"/>
              </a:rPr>
              <a:t> = </a:t>
            </a:r>
            <a:r>
              <a:rPr lang="tr-TR" sz="1400" dirty="0" err="1">
                <a:latin typeface="Consolas" panose="020B0609020204030204" pitchFamily="49" charset="0"/>
                <a:cs typeface="Calibri" panose="020F0502020204030204" pitchFamily="34" charset="0"/>
              </a:rPr>
              <a:t>new</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Scanner</a:t>
            </a:r>
            <a:r>
              <a:rPr lang="tr-TR" sz="1400" dirty="0">
                <a:latin typeface="Consolas" panose="020B0609020204030204" pitchFamily="49" charset="0"/>
                <a:cs typeface="Calibri" panose="020F0502020204030204" pitchFamily="34" charset="0"/>
              </a:rPr>
              <a:t>(System.in);</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System.out.print</a:t>
            </a:r>
            <a:r>
              <a:rPr lang="tr-TR" sz="1400" dirty="0">
                <a:latin typeface="Consolas" panose="020B0609020204030204" pitchFamily="49" charset="0"/>
                <a:cs typeface="Calibri" panose="020F0502020204030204" pitchFamily="34" charset="0"/>
              </a:rPr>
              <a:t>("</a:t>
            </a:r>
            <a:r>
              <a:rPr lang="tr-TR" sz="1400" dirty="0" err="1">
                <a:latin typeface="Consolas" panose="020B0609020204030204" pitchFamily="49" charset="0"/>
                <a:cs typeface="Calibri" panose="020F0502020204030204" pitchFamily="34" charset="0"/>
              </a:rPr>
              <a:t>Enter</a:t>
            </a:r>
            <a:r>
              <a:rPr lang="tr-TR" sz="1400" dirty="0">
                <a:latin typeface="Consolas" panose="020B0609020204030204" pitchFamily="49" charset="0"/>
                <a:cs typeface="Calibri" panose="020F0502020204030204" pitchFamily="34" charset="0"/>
              </a:rPr>
              <a:t> an </a:t>
            </a:r>
            <a:r>
              <a:rPr lang="tr-TR" sz="1400" dirty="0" err="1">
                <a:latin typeface="Consolas" panose="020B0609020204030204" pitchFamily="49" charset="0"/>
                <a:cs typeface="Calibri" panose="020F0502020204030204" pitchFamily="34" charset="0"/>
              </a:rPr>
              <a:t>integer</a:t>
            </a:r>
            <a:r>
              <a:rPr lang="tr-TR" sz="1400" dirty="0">
                <a:latin typeface="Consolas" panose="020B0609020204030204" pitchFamily="49" charset="0"/>
                <a:cs typeface="Calibri" panose="020F0502020204030204" pitchFamily="34" charset="0"/>
              </a:rPr>
              <a:t>: ");</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int</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value</a:t>
            </a:r>
            <a:r>
              <a:rPr lang="tr-TR" sz="1400" dirty="0">
                <a:latin typeface="Consolas" panose="020B0609020204030204" pitchFamily="49" charset="0"/>
                <a:cs typeface="Calibri" panose="020F0502020204030204" pitchFamily="34" charset="0"/>
              </a:rPr>
              <a:t> = </a:t>
            </a:r>
            <a:r>
              <a:rPr lang="tr-TR" sz="1400" dirty="0" err="1">
                <a:latin typeface="Consolas" panose="020B0609020204030204" pitchFamily="49" charset="0"/>
                <a:cs typeface="Calibri" panose="020F0502020204030204" pitchFamily="34" charset="0"/>
              </a:rPr>
              <a:t>input.nextInt</a:t>
            </a:r>
            <a:r>
              <a:rPr lang="tr-TR" sz="1400" dirty="0">
                <a:latin typeface="Consolas" panose="020B0609020204030204" pitchFamily="49" charset="0"/>
                <a:cs typeface="Calibri" panose="020F0502020204030204" pitchFamily="34" charset="0"/>
              </a:rPr>
              <a:t>();</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System.out.println</a:t>
            </a:r>
            <a:r>
              <a:rPr lang="tr-TR" sz="1400" dirty="0">
                <a:latin typeface="Consolas" panose="020B0609020204030204" pitchFamily="49" charset="0"/>
                <a:cs typeface="Calibri" panose="020F0502020204030204" pitchFamily="34" charset="0"/>
              </a:rPr>
              <a:t>("</a:t>
            </a:r>
            <a:r>
              <a:rPr lang="tr-TR" sz="1400" dirty="0" err="1">
                <a:latin typeface="Consolas" panose="020B0609020204030204" pitchFamily="49" charset="0"/>
                <a:cs typeface="Calibri" panose="020F0502020204030204" pitchFamily="34" charset="0"/>
              </a:rPr>
              <a:t>The</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value</a:t>
            </a:r>
            <a:r>
              <a:rPr lang="tr-TR" sz="1400" dirty="0">
                <a:latin typeface="Consolas" panose="020B0609020204030204" pitchFamily="49" charset="0"/>
                <a:cs typeface="Calibri" panose="020F0502020204030204" pitchFamily="34" charset="0"/>
              </a:rPr>
              <a:t> is " + </a:t>
            </a:r>
            <a:r>
              <a:rPr lang="tr-TR" sz="1400" dirty="0" err="1">
                <a:latin typeface="Consolas" panose="020B0609020204030204" pitchFamily="49" charset="0"/>
                <a:cs typeface="Calibri" panose="020F0502020204030204" pitchFamily="34" charset="0"/>
              </a:rPr>
              <a:t>value</a:t>
            </a:r>
            <a:r>
              <a:rPr lang="tr-TR" sz="1400" dirty="0">
                <a:latin typeface="Consolas" panose="020B0609020204030204" pitchFamily="49" charset="0"/>
                <a:cs typeface="Calibri" panose="020F0502020204030204" pitchFamily="34" charset="0"/>
              </a:rPr>
              <a:t>);</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System.out.print</a:t>
            </a:r>
            <a:r>
              <a:rPr lang="tr-TR" sz="1400" dirty="0">
                <a:latin typeface="Consolas" panose="020B0609020204030204" pitchFamily="49" charset="0"/>
                <a:cs typeface="Calibri" panose="020F0502020204030204" pitchFamily="34" charset="0"/>
              </a:rPr>
              <a:t>("</a:t>
            </a:r>
            <a:r>
              <a:rPr lang="tr-TR" sz="1400" dirty="0" err="1">
                <a:latin typeface="Consolas" panose="020B0609020204030204" pitchFamily="49" charset="0"/>
                <a:cs typeface="Calibri" panose="020F0502020204030204" pitchFamily="34" charset="0"/>
              </a:rPr>
              <a:t>Enter</a:t>
            </a:r>
            <a:r>
              <a:rPr lang="tr-TR" sz="1400" dirty="0">
                <a:latin typeface="Consolas" panose="020B0609020204030204" pitchFamily="49" charset="0"/>
                <a:cs typeface="Calibri" panose="020F0502020204030204" pitchFamily="34" charset="0"/>
              </a:rPr>
              <a:t> a </a:t>
            </a:r>
            <a:r>
              <a:rPr lang="tr-TR" sz="1400" dirty="0" err="1">
                <a:latin typeface="Consolas" panose="020B0609020204030204" pitchFamily="49" charset="0"/>
                <a:cs typeface="Calibri" panose="020F0502020204030204" pitchFamily="34" charset="0"/>
              </a:rPr>
              <a:t>line</a:t>
            </a:r>
            <a:r>
              <a:rPr lang="tr-TR" sz="1400" dirty="0">
                <a:latin typeface="Consolas" panose="020B0609020204030204" pitchFamily="49" charset="0"/>
                <a:cs typeface="Calibri" panose="020F0502020204030204" pitchFamily="34" charset="0"/>
              </a:rPr>
              <a:t>: ");</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String</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line</a:t>
            </a:r>
            <a:r>
              <a:rPr lang="tr-TR" sz="1400" dirty="0">
                <a:latin typeface="Consolas" panose="020B0609020204030204" pitchFamily="49" charset="0"/>
                <a:cs typeface="Calibri" panose="020F0502020204030204" pitchFamily="34" charset="0"/>
              </a:rPr>
              <a:t> = </a:t>
            </a:r>
            <a:r>
              <a:rPr lang="tr-TR" sz="1400" dirty="0" err="1">
                <a:latin typeface="Consolas" panose="020B0609020204030204" pitchFamily="49" charset="0"/>
                <a:cs typeface="Calibri" panose="020F0502020204030204" pitchFamily="34" charset="0"/>
              </a:rPr>
              <a:t>input.nextLine</a:t>
            </a:r>
            <a:r>
              <a:rPr lang="tr-TR" sz="1400" dirty="0">
                <a:latin typeface="Consolas" panose="020B0609020204030204" pitchFamily="49" charset="0"/>
                <a:cs typeface="Calibri" panose="020F0502020204030204" pitchFamily="34" charset="0"/>
              </a:rPr>
              <a:t>();</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System.out.println</a:t>
            </a:r>
            <a:r>
              <a:rPr lang="tr-TR" sz="1400" dirty="0">
                <a:latin typeface="Consolas" panose="020B0609020204030204" pitchFamily="49" charset="0"/>
                <a:cs typeface="Calibri" panose="020F0502020204030204" pitchFamily="34" charset="0"/>
              </a:rPr>
              <a:t>("</a:t>
            </a:r>
            <a:r>
              <a:rPr lang="tr-TR" sz="1400" dirty="0" err="1">
                <a:latin typeface="Consolas" panose="020B0609020204030204" pitchFamily="49" charset="0"/>
                <a:cs typeface="Calibri" panose="020F0502020204030204" pitchFamily="34" charset="0"/>
              </a:rPr>
              <a:t>The</a:t>
            </a:r>
            <a:r>
              <a:rPr lang="tr-TR" sz="1400" dirty="0">
                <a:latin typeface="Consolas" panose="020B0609020204030204" pitchFamily="49" charset="0"/>
                <a:cs typeface="Calibri" panose="020F0502020204030204" pitchFamily="34" charset="0"/>
              </a:rPr>
              <a:t> </a:t>
            </a:r>
            <a:r>
              <a:rPr lang="tr-TR" sz="1400" dirty="0" err="1">
                <a:latin typeface="Consolas" panose="020B0609020204030204" pitchFamily="49" charset="0"/>
                <a:cs typeface="Calibri" panose="020F0502020204030204" pitchFamily="34" charset="0"/>
              </a:rPr>
              <a:t>line</a:t>
            </a:r>
            <a:r>
              <a:rPr lang="tr-TR" sz="1400" dirty="0">
                <a:latin typeface="Consolas" panose="020B0609020204030204" pitchFamily="49" charset="0"/>
                <a:cs typeface="Calibri" panose="020F0502020204030204" pitchFamily="34" charset="0"/>
              </a:rPr>
              <a:t> is " + </a:t>
            </a:r>
            <a:r>
              <a:rPr lang="tr-TR" sz="1400" dirty="0" err="1">
                <a:latin typeface="Consolas" panose="020B0609020204030204" pitchFamily="49" charset="0"/>
                <a:cs typeface="Calibri" panose="020F0502020204030204" pitchFamily="34" charset="0"/>
              </a:rPr>
              <a:t>line</a:t>
            </a:r>
            <a:r>
              <a:rPr lang="tr-TR" sz="1400" dirty="0">
                <a:latin typeface="Consolas" panose="020B0609020204030204" pitchFamily="49" charset="0"/>
                <a:cs typeface="Calibri" panose="020F0502020204030204" pitchFamily="34" charset="0"/>
              </a:rPr>
              <a:t>);</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p>
          <a:p>
            <a:pPr marL="0" indent="0">
              <a:buNone/>
            </a:pPr>
            <a:r>
              <a:rPr lang="tr-TR" sz="1800" b="1" dirty="0">
                <a:solidFill>
                  <a:srgbClr val="92D050"/>
                </a:solidFill>
                <a:latin typeface="Calibri" panose="020F0502020204030204" pitchFamily="34" charset="0"/>
                <a:cs typeface="Calibri" panose="020F0502020204030204" pitchFamily="34" charset="0"/>
              </a:rPr>
              <a:t>      &lt;--- ANSWER ---&gt;</a:t>
            </a:r>
          </a:p>
          <a:p>
            <a:r>
              <a:rPr lang="tr-TR" sz="1400" dirty="0">
                <a:solidFill>
                  <a:srgbClr val="0070C0"/>
                </a:solidFill>
                <a:latin typeface="Consolas" panose="020B0609020204030204" pitchFamily="49" charset="0"/>
                <a:cs typeface="Calibri" panose="020F0502020204030204" pitchFamily="34" charset="0"/>
              </a:rPr>
              <a:t>(i + "").</a:t>
            </a:r>
            <a:r>
              <a:rPr lang="tr-TR" sz="1400" dirty="0" err="1">
                <a:solidFill>
                  <a:srgbClr val="0070C0"/>
                </a:solidFill>
                <a:latin typeface="Consolas" panose="020B0609020204030204" pitchFamily="49" charset="0"/>
                <a:cs typeface="Calibri" panose="020F0502020204030204" pitchFamily="34" charset="0"/>
              </a:rPr>
              <a:t>length</a:t>
            </a:r>
            <a:r>
              <a:rPr lang="tr-TR" sz="1400" dirty="0">
                <a:solidFill>
                  <a:srgbClr val="0070C0"/>
                </a:solidFill>
                <a:latin typeface="Consolas" panose="020B0609020204030204" pitchFamily="49" charset="0"/>
                <a:cs typeface="Calibri" panose="020F0502020204030204" pitchFamily="34" charset="0"/>
              </a:rPr>
              <a:t>()</a:t>
            </a:r>
          </a:p>
          <a:p>
            <a:r>
              <a:rPr lang="tr-TR" sz="1400" dirty="0">
                <a:solidFill>
                  <a:srgbClr val="0070C0"/>
                </a:solidFill>
                <a:latin typeface="Consolas" panose="020B0609020204030204" pitchFamily="49" charset="0"/>
                <a:cs typeface="Calibri" panose="020F0502020204030204" pitchFamily="34" charset="0"/>
              </a:rPr>
              <a:t>(d + "").</a:t>
            </a:r>
            <a:r>
              <a:rPr lang="tr-TR" sz="1400" dirty="0" err="1">
                <a:solidFill>
                  <a:srgbClr val="0070C0"/>
                </a:solidFill>
                <a:latin typeface="Consolas" panose="020B0609020204030204" pitchFamily="49" charset="0"/>
                <a:cs typeface="Calibri" panose="020F0502020204030204" pitchFamily="34" charset="0"/>
              </a:rPr>
              <a:t>length</a:t>
            </a:r>
            <a:r>
              <a:rPr lang="tr-TR" sz="1400" dirty="0">
                <a:solidFill>
                  <a:srgbClr val="0070C0"/>
                </a:solidFill>
                <a:latin typeface="Consolas" panose="020B0609020204030204" pitchFamily="49" charset="0"/>
                <a:cs typeface="Calibri" panose="020F0502020204030204" pitchFamily="34" charset="0"/>
              </a:rPr>
              <a:t>()</a:t>
            </a:r>
          </a:p>
          <a:p>
            <a:r>
              <a:rPr lang="en-US" sz="1400" dirty="0" err="1">
                <a:solidFill>
                  <a:srgbClr val="0070C0"/>
                </a:solidFill>
                <a:latin typeface="Consolas" panose="020B0609020204030204" pitchFamily="49" charset="0"/>
                <a:cs typeface="Calibri" panose="020F0502020204030204" pitchFamily="34" charset="0"/>
              </a:rPr>
              <a:t>input.nextLine</a:t>
            </a:r>
            <a:r>
              <a:rPr lang="en-US" sz="1400" dirty="0">
                <a:solidFill>
                  <a:srgbClr val="0070C0"/>
                </a:solidFill>
                <a:latin typeface="Consolas" panose="020B0609020204030204" pitchFamily="49" charset="0"/>
                <a:cs typeface="Calibri" panose="020F0502020204030204" pitchFamily="34" charset="0"/>
              </a:rPr>
              <a:t>() is used after </a:t>
            </a:r>
            <a:r>
              <a:rPr lang="en-US" sz="1400" dirty="0" err="1">
                <a:solidFill>
                  <a:srgbClr val="0070C0"/>
                </a:solidFill>
                <a:latin typeface="Consolas" panose="020B0609020204030204" pitchFamily="49" charset="0"/>
                <a:cs typeface="Calibri" panose="020F0502020204030204" pitchFamily="34" charset="0"/>
              </a:rPr>
              <a:t>input.nextInt</a:t>
            </a:r>
            <a:r>
              <a:rPr lang="en-US" sz="1400" dirty="0">
                <a:solidFill>
                  <a:srgbClr val="0070C0"/>
                </a:solidFill>
                <a:latin typeface="Consolas" panose="020B0609020204030204" pitchFamily="49" charset="0"/>
                <a:cs typeface="Calibri" panose="020F0502020204030204" pitchFamily="34" charset="0"/>
              </a:rPr>
              <a:t>(). Don't use a line-based input after a token-based input.</a:t>
            </a:r>
            <a:endParaRPr lang="tr-TR" sz="14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463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1C2BDF77-8FA7-42A0-9081-9BD35F8F07A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CBE500-7EBB-4E1D-8399-4E20A09BC80F}" type="slidenum">
              <a:rPr lang="en-US" altLang="en-US" sz="1400"/>
              <a:pPr>
                <a:spcBef>
                  <a:spcPct val="0"/>
                </a:spcBef>
                <a:buClrTx/>
                <a:buSzTx/>
                <a:buFontTx/>
                <a:buNone/>
              </a:pPr>
              <a:t>53</a:t>
            </a:fld>
            <a:endParaRPr lang="en-US" altLang="en-US" sz="1400"/>
          </a:p>
        </p:txBody>
      </p:sp>
      <p:sp>
        <p:nvSpPr>
          <p:cNvPr id="41987" name="Rectangle 2">
            <a:extLst>
              <a:ext uri="{FF2B5EF4-FFF2-40B4-BE49-F238E27FC236}">
                <a16:creationId xmlns:a16="http://schemas.microsoft.com/office/drawing/2014/main" id="{B2F251AD-A3C7-4208-BB22-CFB4C8D15184}"/>
              </a:ext>
            </a:extLst>
          </p:cNvPr>
          <p:cNvSpPr>
            <a:spLocks noGrp="1" noChangeArrowheads="1"/>
          </p:cNvSpPr>
          <p:nvPr>
            <p:ph type="title"/>
          </p:nvPr>
        </p:nvSpPr>
        <p:spPr>
          <a:xfrm>
            <a:off x="193675" y="241300"/>
            <a:ext cx="8640763" cy="627063"/>
          </a:xfrm>
        </p:spPr>
        <p:txBody>
          <a:bodyPr/>
          <a:lstStyle/>
          <a:p>
            <a:r>
              <a:rPr lang="en-US" altLang="en-US" sz="3600"/>
              <a:t>Problem: Guessing Birthday</a:t>
            </a:r>
            <a:endParaRPr lang="en-US" altLang="en-US"/>
          </a:p>
        </p:txBody>
      </p:sp>
      <p:sp>
        <p:nvSpPr>
          <p:cNvPr id="41988" name="Rectangle 8">
            <a:extLst>
              <a:ext uri="{FF2B5EF4-FFF2-40B4-BE49-F238E27FC236}">
                <a16:creationId xmlns:a16="http://schemas.microsoft.com/office/drawing/2014/main" id="{69A30DB6-05E5-4472-889B-8BAB0D086457}"/>
              </a:ext>
            </a:extLst>
          </p:cNvPr>
          <p:cNvSpPr>
            <a:spLocks noGrp="1" noChangeArrowheads="1"/>
          </p:cNvSpPr>
          <p:nvPr>
            <p:ph type="body" idx="1"/>
          </p:nvPr>
        </p:nvSpPr>
        <p:spPr>
          <a:xfrm>
            <a:off x="228600" y="1066800"/>
            <a:ext cx="8610600" cy="2971800"/>
          </a:xfrm>
        </p:spPr>
        <p:txBody>
          <a:bodyPr/>
          <a:lstStyle/>
          <a:p>
            <a:pPr marL="0" indent="0">
              <a:buFont typeface="Monotype Sorts"/>
              <a:buNone/>
            </a:pPr>
            <a:r>
              <a:rPr lang="en-US" altLang="en-US" sz="3600"/>
              <a:t>The program can guess your birth date. Run to see how it works.</a:t>
            </a:r>
          </a:p>
        </p:txBody>
      </p:sp>
      <p:sp>
        <p:nvSpPr>
          <p:cNvPr id="41989" name="Rectangle 10">
            <a:extLst>
              <a:ext uri="{FF2B5EF4-FFF2-40B4-BE49-F238E27FC236}">
                <a16:creationId xmlns:a16="http://schemas.microsoft.com/office/drawing/2014/main" id="{8B5A18A4-8E14-400C-88A1-7DE4D7FF7C42}"/>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0" name="Rectangle 12">
            <a:extLst>
              <a:ext uri="{FF2B5EF4-FFF2-40B4-BE49-F238E27FC236}">
                <a16:creationId xmlns:a16="http://schemas.microsoft.com/office/drawing/2014/main" id="{3FE5B8FD-4AED-4BC1-B5F5-CA20B7F10365}"/>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41991" name="Picture 11">
            <a:extLst>
              <a:ext uri="{FF2B5EF4-FFF2-40B4-BE49-F238E27FC236}">
                <a16:creationId xmlns:a16="http://schemas.microsoft.com/office/drawing/2014/main" id="{07F459A5-99C4-49FA-B3C6-01B3BDB01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2392363"/>
            <a:ext cx="9088437" cy="276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1992" name="Rectangle 10">
            <a:hlinkClick r:id="rId4"/>
            <a:extLst>
              <a:ext uri="{FF2B5EF4-FFF2-40B4-BE49-F238E27FC236}">
                <a16:creationId xmlns:a16="http://schemas.microsoft.com/office/drawing/2014/main" id="{D9280F29-436A-477E-8B3C-F9EAB5107BAD}"/>
              </a:ext>
            </a:extLst>
          </p:cNvPr>
          <p:cNvSpPr>
            <a:spLocks noChangeArrowheads="1"/>
          </p:cNvSpPr>
          <p:nvPr/>
        </p:nvSpPr>
        <p:spPr bwMode="auto">
          <a:xfrm>
            <a:off x="5646738" y="5700713"/>
            <a:ext cx="18542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GuessBirthday</a:t>
            </a:r>
          </a:p>
        </p:txBody>
      </p:sp>
      <p:sp>
        <p:nvSpPr>
          <p:cNvPr id="41993" name="AutoShape 10">
            <a:hlinkClick r:id="rId5" action="ppaction://program" highlightClick="1"/>
            <a:extLst>
              <a:ext uri="{FF2B5EF4-FFF2-40B4-BE49-F238E27FC236}">
                <a16:creationId xmlns:a16="http://schemas.microsoft.com/office/drawing/2014/main" id="{FE971561-5EEA-4467-A6A6-8BA66B13C643}"/>
              </a:ext>
            </a:extLst>
          </p:cNvPr>
          <p:cNvSpPr>
            <a:spLocks noChangeArrowheads="1"/>
          </p:cNvSpPr>
          <p:nvPr/>
        </p:nvSpPr>
        <p:spPr bwMode="auto">
          <a:xfrm>
            <a:off x="7643813" y="5700713"/>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0B20DDDA-B607-468B-96C5-A653DF60F29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AFC19F-9975-42FA-8558-309F74F760EE}" type="slidenum">
              <a:rPr lang="en-US" altLang="en-US" sz="1400"/>
              <a:pPr>
                <a:spcBef>
                  <a:spcPct val="0"/>
                </a:spcBef>
                <a:buClrTx/>
                <a:buSzTx/>
                <a:buFontTx/>
                <a:buNone/>
              </a:pPr>
              <a:t>54</a:t>
            </a:fld>
            <a:endParaRPr lang="en-US" altLang="en-US" sz="1400"/>
          </a:p>
        </p:txBody>
      </p:sp>
      <p:sp>
        <p:nvSpPr>
          <p:cNvPr id="44035" name="Rectangle 2">
            <a:extLst>
              <a:ext uri="{FF2B5EF4-FFF2-40B4-BE49-F238E27FC236}">
                <a16:creationId xmlns:a16="http://schemas.microsoft.com/office/drawing/2014/main" id="{2178CCD3-F283-4D22-BCF3-34B7022A7CFC}"/>
              </a:ext>
            </a:extLst>
          </p:cNvPr>
          <p:cNvSpPr>
            <a:spLocks noGrp="1" noChangeArrowheads="1"/>
          </p:cNvSpPr>
          <p:nvPr>
            <p:ph type="title"/>
          </p:nvPr>
        </p:nvSpPr>
        <p:spPr>
          <a:xfrm>
            <a:off x="193675" y="241300"/>
            <a:ext cx="8640763" cy="627063"/>
          </a:xfrm>
        </p:spPr>
        <p:txBody>
          <a:bodyPr/>
          <a:lstStyle/>
          <a:p>
            <a:r>
              <a:rPr lang="en-US" altLang="en-US" sz="3600"/>
              <a:t>Mathematics Basis for the Game</a:t>
            </a:r>
            <a:endParaRPr lang="en-US" altLang="en-US"/>
          </a:p>
        </p:txBody>
      </p:sp>
      <p:sp>
        <p:nvSpPr>
          <p:cNvPr id="44036" name="Rectangle 5">
            <a:extLst>
              <a:ext uri="{FF2B5EF4-FFF2-40B4-BE49-F238E27FC236}">
                <a16:creationId xmlns:a16="http://schemas.microsoft.com/office/drawing/2014/main" id="{0F6BD360-64D3-4DC3-90F2-6FE022BCB9F0}"/>
              </a:ext>
            </a:extLst>
          </p:cNvPr>
          <p:cNvSpPr>
            <a:spLocks noGrp="1" noChangeArrowheads="1"/>
          </p:cNvSpPr>
          <p:nvPr>
            <p:ph type="body" idx="1"/>
          </p:nvPr>
        </p:nvSpPr>
        <p:spPr>
          <a:xfrm>
            <a:off x="228600" y="1066800"/>
            <a:ext cx="8529638" cy="557213"/>
          </a:xfrm>
        </p:spPr>
        <p:txBody>
          <a:bodyPr/>
          <a:lstStyle/>
          <a:p>
            <a:pPr marL="0" indent="0">
              <a:buFont typeface="Monotype Sorts"/>
              <a:buNone/>
            </a:pPr>
            <a:r>
              <a:rPr lang="en-US" altLang="en-US" sz="2400"/>
              <a:t>19 is 10011 in binary. 7 is 111 in binary. 23 is 11101 in binary</a:t>
            </a:r>
          </a:p>
        </p:txBody>
      </p:sp>
      <p:sp>
        <p:nvSpPr>
          <p:cNvPr id="44037" name="Rectangle 10">
            <a:extLst>
              <a:ext uri="{FF2B5EF4-FFF2-40B4-BE49-F238E27FC236}">
                <a16:creationId xmlns:a16="http://schemas.microsoft.com/office/drawing/2014/main" id="{875F77A3-494C-4070-8E96-57B68D0E5F06}"/>
              </a:ext>
            </a:extLst>
          </p:cNvPr>
          <p:cNvSpPr>
            <a:spLocks noChangeArrowheads="1"/>
          </p:cNvSpPr>
          <p:nvPr/>
        </p:nvSpPr>
        <p:spPr bwMode="auto">
          <a:xfrm>
            <a:off x="0" y="297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38" name="Rectangle 12">
            <a:extLst>
              <a:ext uri="{FF2B5EF4-FFF2-40B4-BE49-F238E27FC236}">
                <a16:creationId xmlns:a16="http://schemas.microsoft.com/office/drawing/2014/main" id="{91A08D1D-5C5B-49ED-A087-85362017971A}"/>
              </a:ext>
            </a:extLst>
          </p:cNvPr>
          <p:cNvSpPr>
            <a:spLocks noChangeArrowheads="1"/>
          </p:cNvSpPr>
          <p:nvPr/>
        </p:nvSpPr>
        <p:spPr bwMode="auto">
          <a:xfrm>
            <a:off x="0" y="297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4039" name="Object 11">
            <a:extLst>
              <a:ext uri="{FF2B5EF4-FFF2-40B4-BE49-F238E27FC236}">
                <a16:creationId xmlns:a16="http://schemas.microsoft.com/office/drawing/2014/main" id="{F09A785B-4F01-4702-8B08-B178C4C48C45}"/>
              </a:ext>
            </a:extLst>
          </p:cNvPr>
          <p:cNvGraphicFramePr>
            <a:graphicFrameLocks noChangeAspect="1"/>
          </p:cNvGraphicFramePr>
          <p:nvPr/>
        </p:nvGraphicFramePr>
        <p:xfrm>
          <a:off x="269875" y="1662113"/>
          <a:ext cx="4840288" cy="1903412"/>
        </p:xfrm>
        <a:graphic>
          <a:graphicData uri="http://schemas.openxmlformats.org/presentationml/2006/ole">
            <mc:AlternateContent xmlns:mc="http://schemas.openxmlformats.org/markup-compatibility/2006">
              <mc:Choice xmlns:v="urn:schemas-microsoft-com:vml" Requires="v">
                <p:oleObj spid="_x0000_s11267" name="Picture" r:id="rId4" imgW="2289048" imgH="897636" progId="Word.Picture.8">
                  <p:embed/>
                </p:oleObj>
              </mc:Choice>
              <mc:Fallback>
                <p:oleObj name="Picture" r:id="rId4" imgW="2289048" imgH="897636"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662113"/>
                        <a:ext cx="4840288"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040" name="Picture 9">
            <a:extLst>
              <a:ext uri="{FF2B5EF4-FFF2-40B4-BE49-F238E27FC236}">
                <a16:creationId xmlns:a16="http://schemas.microsoft.com/office/drawing/2014/main" id="{FFF94A0B-7EFC-4EFC-B464-69088F6DDD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582988"/>
            <a:ext cx="8534400" cy="280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6F81FF0B-9507-45D1-89EA-7D7E869EDA6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5254C8-F309-4245-B43D-BC357D43329C}" type="slidenum">
              <a:rPr lang="en-US" altLang="en-US" sz="1400"/>
              <a:pPr>
                <a:spcBef>
                  <a:spcPct val="0"/>
                </a:spcBef>
                <a:buClrTx/>
                <a:buSzTx/>
                <a:buFontTx/>
                <a:buNone/>
              </a:pPr>
              <a:t>55</a:t>
            </a:fld>
            <a:endParaRPr lang="en-US" altLang="en-US" sz="1400"/>
          </a:p>
        </p:txBody>
      </p:sp>
      <p:sp>
        <p:nvSpPr>
          <p:cNvPr id="46083" name="Rectangle 2">
            <a:extLst>
              <a:ext uri="{FF2B5EF4-FFF2-40B4-BE49-F238E27FC236}">
                <a16:creationId xmlns:a16="http://schemas.microsoft.com/office/drawing/2014/main" id="{A0328C1A-1E20-4139-85C8-4D99E47FF796}"/>
              </a:ext>
            </a:extLst>
          </p:cNvPr>
          <p:cNvSpPr>
            <a:spLocks noGrp="1" noChangeArrowheads="1"/>
          </p:cNvSpPr>
          <p:nvPr>
            <p:ph type="title"/>
          </p:nvPr>
        </p:nvSpPr>
        <p:spPr>
          <a:xfrm>
            <a:off x="347663" y="381000"/>
            <a:ext cx="8486775" cy="1511300"/>
          </a:xfrm>
        </p:spPr>
        <p:txBody>
          <a:bodyPr/>
          <a:lstStyle/>
          <a:p>
            <a:r>
              <a:rPr lang="en-US" altLang="en-US" sz="4000" b="1"/>
              <a:t>Case Study: Converting a Hexadecimal Digit to a Decimal Value</a:t>
            </a:r>
          </a:p>
        </p:txBody>
      </p:sp>
      <p:sp>
        <p:nvSpPr>
          <p:cNvPr id="46084" name="Rectangle 3">
            <a:extLst>
              <a:ext uri="{FF2B5EF4-FFF2-40B4-BE49-F238E27FC236}">
                <a16:creationId xmlns:a16="http://schemas.microsoft.com/office/drawing/2014/main" id="{D79324CD-FC51-44CD-A55D-7E10781501C7}"/>
              </a:ext>
            </a:extLst>
          </p:cNvPr>
          <p:cNvSpPr>
            <a:spLocks noGrp="1" noChangeArrowheads="1"/>
          </p:cNvSpPr>
          <p:nvPr>
            <p:ph type="body" idx="1"/>
          </p:nvPr>
        </p:nvSpPr>
        <p:spPr>
          <a:xfrm>
            <a:off x="309563" y="2200275"/>
            <a:ext cx="8610600" cy="1612900"/>
          </a:xfrm>
        </p:spPr>
        <p:txBody>
          <a:bodyPr/>
          <a:lstStyle/>
          <a:p>
            <a:pPr>
              <a:buFont typeface="Monotype Sorts"/>
              <a:buNone/>
            </a:pPr>
            <a:r>
              <a:rPr lang="en-US" altLang="en-US"/>
              <a:t>Write a program that converts a hexadecimal digit into a decimal value.</a:t>
            </a:r>
          </a:p>
        </p:txBody>
      </p:sp>
      <p:sp>
        <p:nvSpPr>
          <p:cNvPr id="46085" name="Rectangle 7">
            <a:hlinkClick r:id="rId3"/>
            <a:extLst>
              <a:ext uri="{FF2B5EF4-FFF2-40B4-BE49-F238E27FC236}">
                <a16:creationId xmlns:a16="http://schemas.microsoft.com/office/drawing/2014/main" id="{F30C8D06-4170-440D-9924-C966CF646F4E}"/>
              </a:ext>
            </a:extLst>
          </p:cNvPr>
          <p:cNvSpPr>
            <a:spLocks noChangeArrowheads="1"/>
          </p:cNvSpPr>
          <p:nvPr/>
        </p:nvSpPr>
        <p:spPr bwMode="auto">
          <a:xfrm>
            <a:off x="5646738" y="5041900"/>
            <a:ext cx="18542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HexDigit2Dec</a:t>
            </a:r>
          </a:p>
        </p:txBody>
      </p:sp>
      <p:sp>
        <p:nvSpPr>
          <p:cNvPr id="46086" name="AutoShape 10">
            <a:hlinkClick r:id="rId4" action="ppaction://program" highlightClick="1"/>
            <a:extLst>
              <a:ext uri="{FF2B5EF4-FFF2-40B4-BE49-F238E27FC236}">
                <a16:creationId xmlns:a16="http://schemas.microsoft.com/office/drawing/2014/main" id="{FF1D4308-EDF1-4EB4-AD98-B228B5B88CA3}"/>
              </a:ext>
            </a:extLst>
          </p:cNvPr>
          <p:cNvSpPr>
            <a:spLocks noChangeArrowheads="1"/>
          </p:cNvSpPr>
          <p:nvPr/>
        </p:nvSpPr>
        <p:spPr bwMode="auto">
          <a:xfrm>
            <a:off x="7643813" y="5041900"/>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65BF8654-95CD-4946-85A7-30998D6852E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C975BD-72EC-49D5-B543-95A94EF3C33C}" type="slidenum">
              <a:rPr lang="en-US" altLang="en-US" sz="1400"/>
              <a:pPr>
                <a:spcBef>
                  <a:spcPct val="0"/>
                </a:spcBef>
                <a:buClrTx/>
                <a:buSzTx/>
                <a:buFontTx/>
                <a:buNone/>
              </a:pPr>
              <a:t>56</a:t>
            </a:fld>
            <a:endParaRPr lang="en-US" altLang="en-US" sz="1400"/>
          </a:p>
        </p:txBody>
      </p:sp>
      <p:sp>
        <p:nvSpPr>
          <p:cNvPr id="48131" name="Rectangle 2">
            <a:extLst>
              <a:ext uri="{FF2B5EF4-FFF2-40B4-BE49-F238E27FC236}">
                <a16:creationId xmlns:a16="http://schemas.microsoft.com/office/drawing/2014/main" id="{70EA3D73-8492-4437-A413-230E98ED043A}"/>
              </a:ext>
            </a:extLst>
          </p:cNvPr>
          <p:cNvSpPr>
            <a:spLocks noGrp="1" noChangeArrowheads="1"/>
          </p:cNvSpPr>
          <p:nvPr>
            <p:ph type="title"/>
          </p:nvPr>
        </p:nvSpPr>
        <p:spPr>
          <a:xfrm>
            <a:off x="685800" y="381000"/>
            <a:ext cx="7772400" cy="838200"/>
          </a:xfrm>
        </p:spPr>
        <p:txBody>
          <a:bodyPr/>
          <a:lstStyle/>
          <a:p>
            <a:r>
              <a:rPr lang="en-US" altLang="en-US" sz="4000" b="1"/>
              <a:t>Case Study: </a:t>
            </a:r>
            <a:r>
              <a:rPr lang="en-US" altLang="en-US" b="1"/>
              <a:t>Revising the Lottery Program Using Strings</a:t>
            </a:r>
            <a:r>
              <a:rPr lang="en-US" altLang="en-US"/>
              <a:t> </a:t>
            </a:r>
          </a:p>
        </p:txBody>
      </p:sp>
      <p:sp>
        <p:nvSpPr>
          <p:cNvPr id="48132" name="Rectangle 3">
            <a:extLst>
              <a:ext uri="{FF2B5EF4-FFF2-40B4-BE49-F238E27FC236}">
                <a16:creationId xmlns:a16="http://schemas.microsoft.com/office/drawing/2014/main" id="{4ACCFAB5-4594-4A75-AC86-C08632A185A1}"/>
              </a:ext>
            </a:extLst>
          </p:cNvPr>
          <p:cNvSpPr>
            <a:spLocks noGrp="1" noChangeArrowheads="1"/>
          </p:cNvSpPr>
          <p:nvPr>
            <p:ph type="body" idx="1"/>
          </p:nvPr>
        </p:nvSpPr>
        <p:spPr>
          <a:xfrm>
            <a:off x="304800" y="2046288"/>
            <a:ext cx="8610600" cy="1612900"/>
          </a:xfrm>
        </p:spPr>
        <p:txBody>
          <a:bodyPr/>
          <a:lstStyle/>
          <a:p>
            <a:pPr>
              <a:buFont typeface="Monotype Sorts"/>
              <a:buNone/>
            </a:pPr>
            <a:r>
              <a:rPr lang="en-US" altLang="en-US" sz="2800"/>
              <a:t>A problem can be solved using many different approaches. This section rewrites the lottery program in Listing 3.7 using strings. Using strings simplifies this program.</a:t>
            </a:r>
          </a:p>
        </p:txBody>
      </p:sp>
      <p:sp>
        <p:nvSpPr>
          <p:cNvPr id="48133" name="Rectangle 7">
            <a:hlinkClick r:id="rId3"/>
            <a:extLst>
              <a:ext uri="{FF2B5EF4-FFF2-40B4-BE49-F238E27FC236}">
                <a16:creationId xmlns:a16="http://schemas.microsoft.com/office/drawing/2014/main" id="{BBB73A6D-18D4-43E9-BC24-45E7C375B8B3}"/>
              </a:ext>
            </a:extLst>
          </p:cNvPr>
          <p:cNvSpPr>
            <a:spLocks noChangeArrowheads="1"/>
          </p:cNvSpPr>
          <p:nvPr/>
        </p:nvSpPr>
        <p:spPr bwMode="auto">
          <a:xfrm>
            <a:off x="4768850" y="5048250"/>
            <a:ext cx="24288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LotteryUsingStrings</a:t>
            </a:r>
            <a:endParaRPr lang="en-US" altLang="en-US" sz="2000" dirty="0"/>
          </a:p>
        </p:txBody>
      </p:sp>
      <p:sp>
        <p:nvSpPr>
          <p:cNvPr id="48134" name="AutoShape 10">
            <a:hlinkClick r:id="rId4" action="ppaction://program" highlightClick="1"/>
            <a:extLst>
              <a:ext uri="{FF2B5EF4-FFF2-40B4-BE49-F238E27FC236}">
                <a16:creationId xmlns:a16="http://schemas.microsoft.com/office/drawing/2014/main" id="{2F21E3F2-766C-4FA1-BC77-635DACF7245D}"/>
              </a:ext>
            </a:extLst>
          </p:cNvPr>
          <p:cNvSpPr>
            <a:spLocks noChangeArrowheads="1"/>
          </p:cNvSpPr>
          <p:nvPr/>
        </p:nvSpPr>
        <p:spPr bwMode="auto">
          <a:xfrm>
            <a:off x="7405688" y="5041900"/>
            <a:ext cx="1006475"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5647339" y="3606402"/>
            <a:ext cx="3419999" cy="2692754"/>
          </a:xfrm>
        </p:spPr>
        <p:txBody>
          <a:bodyPr>
            <a:normAutofit/>
          </a:bodyPr>
          <a:lstStyle/>
          <a:p>
            <a:r>
              <a:rPr lang="en-US" sz="1800" dirty="0">
                <a:latin typeface="Calibri" panose="020F0502020204030204" pitchFamily="34" charset="0"/>
                <a:cs typeface="Calibri" panose="020F0502020204030204" pitchFamily="34" charset="0"/>
              </a:rPr>
              <a:t>If you run GuessBirthday.java with input</a:t>
            </a:r>
            <a:br>
              <a:rPr lang="tr-TR"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 for Set1, Set3, and Set4 and </a:t>
            </a:r>
            <a:br>
              <a:rPr lang="tr-TR"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0 for Set2 and Set5, </a:t>
            </a:r>
            <a:br>
              <a:rPr lang="tr-TR"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what will be the birthday?</a:t>
            </a:r>
            <a:br>
              <a:rPr lang="tr-TR" sz="1800" dirty="0">
                <a:latin typeface="Calibri" panose="020F0502020204030204" pitchFamily="34" charset="0"/>
                <a:cs typeface="Calibri" panose="020F0502020204030204" pitchFamily="34" charset="0"/>
              </a:rPr>
            </a:br>
            <a:endParaRPr lang="tr-TR" sz="1800" dirty="0">
              <a:latin typeface="Calibri" panose="020F0502020204030204" pitchFamily="34" charset="0"/>
              <a:cs typeface="Calibri" panose="020F0502020204030204" pitchFamily="34" charset="0"/>
            </a:endParaRPr>
          </a:p>
          <a:p>
            <a:pPr marL="0" indent="0">
              <a:buNone/>
            </a:pPr>
            <a:r>
              <a:rPr lang="tr-TR" sz="1800" b="1" dirty="0">
                <a:solidFill>
                  <a:srgbClr val="92D050"/>
                </a:solidFill>
                <a:latin typeface="Calibri" panose="020F0502020204030204" pitchFamily="34" charset="0"/>
                <a:cs typeface="Calibri" panose="020F0502020204030204" pitchFamily="34" charset="0"/>
              </a:rPr>
              <a:t>      &lt;--- ANSWER ---&gt;</a:t>
            </a:r>
          </a:p>
          <a:p>
            <a:r>
              <a:rPr lang="tr-TR" sz="1400" dirty="0">
                <a:solidFill>
                  <a:srgbClr val="0070C0"/>
                </a:solidFill>
                <a:latin typeface="Consolas" panose="020B0609020204030204" pitchFamily="49" charset="0"/>
                <a:cs typeface="Calibri" panose="020F0502020204030204" pitchFamily="34" charset="0"/>
              </a:rPr>
              <a:t>13</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TextBox 4">
            <a:extLst>
              <a:ext uri="{FF2B5EF4-FFF2-40B4-BE49-F238E27FC236}">
                <a16:creationId xmlns:a16="http://schemas.microsoft.com/office/drawing/2014/main" id="{8E8C78A7-B5E0-4048-BA07-72987B8AE299}"/>
              </a:ext>
            </a:extLst>
          </p:cNvPr>
          <p:cNvSpPr txBox="1"/>
          <p:nvPr/>
        </p:nvSpPr>
        <p:spPr>
          <a:xfrm>
            <a:off x="0" y="1508750"/>
            <a:ext cx="2766965" cy="5016758"/>
          </a:xfrm>
          <a:prstGeom prst="rect">
            <a:avLst/>
          </a:prstGeom>
          <a:noFill/>
        </p:spPr>
        <p:txBody>
          <a:bodyPr wrap="square" rtlCol="0">
            <a:spAutoFit/>
          </a:bodyPr>
          <a:lstStyle/>
          <a:p>
            <a:r>
              <a:rPr lang="en-US" sz="800" noProof="1">
                <a:solidFill>
                  <a:srgbClr val="0070C0"/>
                </a:solidFill>
                <a:latin typeface="Consolas" panose="020B0609020204030204" pitchFamily="49" charset="0"/>
              </a:rPr>
              <a:t>1  import java.util.Scanner;</a:t>
            </a:r>
          </a:p>
          <a:p>
            <a:r>
              <a:rPr lang="en-US" sz="800" noProof="1">
                <a:solidFill>
                  <a:srgbClr val="0070C0"/>
                </a:solidFill>
                <a:latin typeface="Consolas" panose="020B0609020204030204" pitchFamily="49" charset="0"/>
              </a:rPr>
              <a:t>2</a:t>
            </a:r>
          </a:p>
          <a:p>
            <a:r>
              <a:rPr lang="en-US" sz="800" noProof="1">
                <a:solidFill>
                  <a:srgbClr val="0070C0"/>
                </a:solidFill>
                <a:latin typeface="Consolas" panose="020B0609020204030204" pitchFamily="49" charset="0"/>
              </a:rPr>
              <a:t>3  public class GuessBirthday {</a:t>
            </a:r>
          </a:p>
          <a:p>
            <a:r>
              <a:rPr lang="en-US" sz="800" noProof="1">
                <a:solidFill>
                  <a:srgbClr val="0070C0"/>
                </a:solidFill>
                <a:latin typeface="Consolas" panose="020B0609020204030204" pitchFamily="49" charset="0"/>
              </a:rPr>
              <a:t>4    public static void main(String[] args) {</a:t>
            </a:r>
          </a:p>
          <a:p>
            <a:r>
              <a:rPr lang="en-US" sz="800" noProof="1">
                <a:solidFill>
                  <a:srgbClr val="0070C0"/>
                </a:solidFill>
                <a:latin typeface="Consolas" panose="020B0609020204030204" pitchFamily="49" charset="0"/>
              </a:rPr>
              <a:t>5      String set1 =</a:t>
            </a:r>
          </a:p>
          <a:p>
            <a:r>
              <a:rPr lang="en-US" sz="800" noProof="1">
                <a:solidFill>
                  <a:srgbClr val="0070C0"/>
                </a:solidFill>
                <a:latin typeface="Consolas" panose="020B0609020204030204" pitchFamily="49" charset="0"/>
              </a:rPr>
              <a:t>6        " 1 3 5 7\n" +</a:t>
            </a:r>
          </a:p>
          <a:p>
            <a:r>
              <a:rPr lang="en-US" sz="800" noProof="1">
                <a:solidFill>
                  <a:srgbClr val="0070C0"/>
                </a:solidFill>
                <a:latin typeface="Consolas" panose="020B0609020204030204" pitchFamily="49" charset="0"/>
              </a:rPr>
              <a:t>7        " 9 11 13 15\n" +</a:t>
            </a:r>
          </a:p>
          <a:p>
            <a:r>
              <a:rPr lang="en-US" sz="800" noProof="1">
                <a:solidFill>
                  <a:srgbClr val="0070C0"/>
                </a:solidFill>
                <a:latin typeface="Consolas" panose="020B0609020204030204" pitchFamily="49" charset="0"/>
              </a:rPr>
              <a:t>8        "17 19 21 23\n" +</a:t>
            </a:r>
          </a:p>
          <a:p>
            <a:r>
              <a:rPr lang="en-US" sz="800" noProof="1">
                <a:solidFill>
                  <a:srgbClr val="0070C0"/>
                </a:solidFill>
                <a:latin typeface="Consolas" panose="020B0609020204030204" pitchFamily="49" charset="0"/>
              </a:rPr>
              <a:t>9        "25 27 29 31";</a:t>
            </a:r>
          </a:p>
          <a:p>
            <a:r>
              <a:rPr lang="en-US" sz="800" noProof="1">
                <a:solidFill>
                  <a:srgbClr val="0070C0"/>
                </a:solidFill>
                <a:latin typeface="Consolas" panose="020B0609020204030204" pitchFamily="49" charset="0"/>
              </a:rPr>
              <a:t>10</a:t>
            </a:r>
          </a:p>
          <a:p>
            <a:r>
              <a:rPr lang="en-US" sz="800" noProof="1">
                <a:solidFill>
                  <a:srgbClr val="0070C0"/>
                </a:solidFill>
                <a:latin typeface="Consolas" panose="020B0609020204030204" pitchFamily="49" charset="0"/>
              </a:rPr>
              <a:t>11     String set2 =</a:t>
            </a:r>
          </a:p>
          <a:p>
            <a:r>
              <a:rPr lang="en-US" sz="800" noProof="1">
                <a:solidFill>
                  <a:srgbClr val="0070C0"/>
                </a:solidFill>
                <a:latin typeface="Consolas" panose="020B0609020204030204" pitchFamily="49" charset="0"/>
              </a:rPr>
              <a:t>12       " 2 3 6 7\n" +</a:t>
            </a:r>
          </a:p>
          <a:p>
            <a:r>
              <a:rPr lang="en-US" sz="800" noProof="1">
                <a:solidFill>
                  <a:srgbClr val="0070C0"/>
                </a:solidFill>
                <a:latin typeface="Consolas" panose="020B0609020204030204" pitchFamily="49" charset="0"/>
              </a:rPr>
              <a:t>13       "10 11 14 15\n" +</a:t>
            </a:r>
          </a:p>
          <a:p>
            <a:r>
              <a:rPr lang="en-US" sz="800" noProof="1">
                <a:solidFill>
                  <a:srgbClr val="0070C0"/>
                </a:solidFill>
                <a:latin typeface="Consolas" panose="020B0609020204030204" pitchFamily="49" charset="0"/>
              </a:rPr>
              <a:t>14       "18 19 22 23\n" +</a:t>
            </a:r>
          </a:p>
          <a:p>
            <a:r>
              <a:rPr lang="en-US" sz="800" noProof="1">
                <a:solidFill>
                  <a:srgbClr val="0070C0"/>
                </a:solidFill>
                <a:latin typeface="Consolas" panose="020B0609020204030204" pitchFamily="49" charset="0"/>
              </a:rPr>
              <a:t>15       "26 27 30 31";</a:t>
            </a:r>
          </a:p>
          <a:p>
            <a:r>
              <a:rPr lang="en-US" sz="800" noProof="1">
                <a:solidFill>
                  <a:srgbClr val="0070C0"/>
                </a:solidFill>
                <a:latin typeface="Consolas" panose="020B0609020204030204" pitchFamily="49" charset="0"/>
              </a:rPr>
              <a:t>16</a:t>
            </a:r>
          </a:p>
          <a:p>
            <a:r>
              <a:rPr lang="en-US" sz="800" noProof="1">
                <a:solidFill>
                  <a:srgbClr val="0070C0"/>
                </a:solidFill>
                <a:latin typeface="Consolas" panose="020B0609020204030204" pitchFamily="49" charset="0"/>
              </a:rPr>
              <a:t>17     String set3 =</a:t>
            </a:r>
          </a:p>
          <a:p>
            <a:r>
              <a:rPr lang="en-US" sz="800" noProof="1">
                <a:solidFill>
                  <a:srgbClr val="0070C0"/>
                </a:solidFill>
                <a:latin typeface="Consolas" panose="020B0609020204030204" pitchFamily="49" charset="0"/>
              </a:rPr>
              <a:t>18       " 4 5 6 7\n" +</a:t>
            </a:r>
          </a:p>
          <a:p>
            <a:r>
              <a:rPr lang="en-US" sz="800" noProof="1">
                <a:solidFill>
                  <a:srgbClr val="0070C0"/>
                </a:solidFill>
                <a:latin typeface="Consolas" panose="020B0609020204030204" pitchFamily="49" charset="0"/>
              </a:rPr>
              <a:t>19       "12 13 14 15\n" +</a:t>
            </a:r>
          </a:p>
          <a:p>
            <a:r>
              <a:rPr lang="en-US" sz="800" noProof="1">
                <a:solidFill>
                  <a:srgbClr val="0070C0"/>
                </a:solidFill>
                <a:latin typeface="Consolas" panose="020B0609020204030204" pitchFamily="49" charset="0"/>
              </a:rPr>
              <a:t>20       "20 21 22 23\n" +</a:t>
            </a:r>
          </a:p>
          <a:p>
            <a:r>
              <a:rPr lang="en-US" sz="800" noProof="1">
                <a:solidFill>
                  <a:srgbClr val="0070C0"/>
                </a:solidFill>
                <a:latin typeface="Consolas" panose="020B0609020204030204" pitchFamily="49" charset="0"/>
              </a:rPr>
              <a:t>21       "28 29 30 31";</a:t>
            </a:r>
          </a:p>
          <a:p>
            <a:r>
              <a:rPr lang="en-US" sz="800" noProof="1">
                <a:solidFill>
                  <a:srgbClr val="0070C0"/>
                </a:solidFill>
                <a:latin typeface="Consolas" panose="020B0609020204030204" pitchFamily="49" charset="0"/>
              </a:rPr>
              <a:t>22</a:t>
            </a:r>
          </a:p>
          <a:p>
            <a:r>
              <a:rPr lang="en-US" sz="800" noProof="1">
                <a:solidFill>
                  <a:srgbClr val="0070C0"/>
                </a:solidFill>
                <a:latin typeface="Consolas" panose="020B0609020204030204" pitchFamily="49" charset="0"/>
              </a:rPr>
              <a:t>23     String set4 =</a:t>
            </a:r>
          </a:p>
          <a:p>
            <a:r>
              <a:rPr lang="en-US" sz="800" noProof="1">
                <a:solidFill>
                  <a:srgbClr val="0070C0"/>
                </a:solidFill>
                <a:latin typeface="Consolas" panose="020B0609020204030204" pitchFamily="49" charset="0"/>
              </a:rPr>
              <a:t>24       " 8 9 10 11\n" +</a:t>
            </a:r>
          </a:p>
          <a:p>
            <a:r>
              <a:rPr lang="en-US" sz="800" noProof="1">
                <a:solidFill>
                  <a:srgbClr val="0070C0"/>
                </a:solidFill>
                <a:latin typeface="Consolas" panose="020B0609020204030204" pitchFamily="49" charset="0"/>
              </a:rPr>
              <a:t>25       "12 13 14 15\n" +</a:t>
            </a:r>
          </a:p>
          <a:p>
            <a:r>
              <a:rPr lang="en-US" sz="800" noProof="1">
                <a:solidFill>
                  <a:srgbClr val="0070C0"/>
                </a:solidFill>
                <a:latin typeface="Consolas" panose="020B0609020204030204" pitchFamily="49" charset="0"/>
              </a:rPr>
              <a:t>26       "24 25 26 27\n" +</a:t>
            </a:r>
          </a:p>
          <a:p>
            <a:r>
              <a:rPr lang="en-US" sz="800" noProof="1">
                <a:solidFill>
                  <a:srgbClr val="0070C0"/>
                </a:solidFill>
                <a:latin typeface="Consolas" panose="020B0609020204030204" pitchFamily="49" charset="0"/>
              </a:rPr>
              <a:t>27       "28 29 30 31";</a:t>
            </a:r>
          </a:p>
          <a:p>
            <a:r>
              <a:rPr lang="en-US" sz="800" noProof="1">
                <a:solidFill>
                  <a:srgbClr val="0070C0"/>
                </a:solidFill>
                <a:latin typeface="Consolas" panose="020B0609020204030204" pitchFamily="49" charset="0"/>
              </a:rPr>
              <a:t>28</a:t>
            </a:r>
          </a:p>
          <a:p>
            <a:r>
              <a:rPr lang="en-US" sz="800" noProof="1">
                <a:solidFill>
                  <a:srgbClr val="0070C0"/>
                </a:solidFill>
                <a:latin typeface="Consolas" panose="020B0609020204030204" pitchFamily="49" charset="0"/>
              </a:rPr>
              <a:t>29     String set5 =</a:t>
            </a:r>
          </a:p>
          <a:p>
            <a:r>
              <a:rPr lang="en-US" sz="800" noProof="1">
                <a:solidFill>
                  <a:srgbClr val="0070C0"/>
                </a:solidFill>
                <a:latin typeface="Consolas" panose="020B0609020204030204" pitchFamily="49" charset="0"/>
              </a:rPr>
              <a:t>30       "16 17 18 19\n" +</a:t>
            </a:r>
          </a:p>
          <a:p>
            <a:r>
              <a:rPr lang="en-US" sz="800" noProof="1">
                <a:solidFill>
                  <a:srgbClr val="0070C0"/>
                </a:solidFill>
                <a:latin typeface="Consolas" panose="020B0609020204030204" pitchFamily="49" charset="0"/>
              </a:rPr>
              <a:t>31       "20 21 22 23\n" +</a:t>
            </a:r>
          </a:p>
          <a:p>
            <a:r>
              <a:rPr lang="en-US" sz="800" noProof="1">
                <a:solidFill>
                  <a:srgbClr val="0070C0"/>
                </a:solidFill>
                <a:latin typeface="Consolas" panose="020B0609020204030204" pitchFamily="49" charset="0"/>
              </a:rPr>
              <a:t>32       "24 25 26 27\n" +</a:t>
            </a:r>
          </a:p>
          <a:p>
            <a:r>
              <a:rPr lang="en-US" sz="800" noProof="1">
                <a:solidFill>
                  <a:srgbClr val="0070C0"/>
                </a:solidFill>
                <a:latin typeface="Consolas" panose="020B0609020204030204" pitchFamily="49" charset="0"/>
              </a:rPr>
              <a:t>33       "28 29 30 31";</a:t>
            </a:r>
          </a:p>
          <a:p>
            <a:r>
              <a:rPr lang="en-US" sz="800" noProof="1">
                <a:solidFill>
                  <a:srgbClr val="0070C0"/>
                </a:solidFill>
                <a:latin typeface="Consolas" panose="020B0609020204030204" pitchFamily="49" charset="0"/>
              </a:rPr>
              <a:t>34</a:t>
            </a:r>
          </a:p>
          <a:p>
            <a:r>
              <a:rPr lang="en-US" sz="800" noProof="1">
                <a:solidFill>
                  <a:srgbClr val="0070C0"/>
                </a:solidFill>
                <a:latin typeface="Consolas" panose="020B0609020204030204" pitchFamily="49" charset="0"/>
              </a:rPr>
              <a:t>35     int day = 0;</a:t>
            </a:r>
          </a:p>
          <a:p>
            <a:r>
              <a:rPr lang="en-US" sz="800" noProof="1">
                <a:solidFill>
                  <a:srgbClr val="0070C0"/>
                </a:solidFill>
                <a:latin typeface="Consolas" panose="020B0609020204030204" pitchFamily="49" charset="0"/>
              </a:rPr>
              <a:t>36</a:t>
            </a:r>
          </a:p>
          <a:p>
            <a:r>
              <a:rPr lang="en-US" sz="800" noProof="1">
                <a:solidFill>
                  <a:srgbClr val="0070C0"/>
                </a:solidFill>
                <a:latin typeface="Consolas" panose="020B0609020204030204" pitchFamily="49" charset="0"/>
              </a:rPr>
              <a:t>37     // Create a Scanner</a:t>
            </a:r>
          </a:p>
          <a:p>
            <a:r>
              <a:rPr lang="en-US" sz="800" noProof="1">
                <a:solidFill>
                  <a:srgbClr val="0070C0"/>
                </a:solidFill>
                <a:latin typeface="Consolas" panose="020B0609020204030204" pitchFamily="49" charset="0"/>
              </a:rPr>
              <a:t>38     Scanner input = new Scanner(System.in);</a:t>
            </a:r>
          </a:p>
          <a:p>
            <a:r>
              <a:rPr lang="en-US" sz="800" noProof="1">
                <a:solidFill>
                  <a:srgbClr val="0070C0"/>
                </a:solidFill>
                <a:latin typeface="Consolas" panose="020B0609020204030204" pitchFamily="49" charset="0"/>
              </a:rPr>
              <a:t>39</a:t>
            </a:r>
          </a:p>
        </p:txBody>
      </p:sp>
      <p:sp>
        <p:nvSpPr>
          <p:cNvPr id="6" name="TextBox 5">
            <a:extLst>
              <a:ext uri="{FF2B5EF4-FFF2-40B4-BE49-F238E27FC236}">
                <a16:creationId xmlns:a16="http://schemas.microsoft.com/office/drawing/2014/main" id="{F3C36792-D4F0-46BE-8438-1534A5B65342}"/>
              </a:ext>
            </a:extLst>
          </p:cNvPr>
          <p:cNvSpPr txBox="1"/>
          <p:nvPr/>
        </p:nvSpPr>
        <p:spPr>
          <a:xfrm>
            <a:off x="1998865" y="2047072"/>
            <a:ext cx="3535065" cy="4031873"/>
          </a:xfrm>
          <a:prstGeom prst="rect">
            <a:avLst/>
          </a:prstGeom>
          <a:noFill/>
        </p:spPr>
        <p:txBody>
          <a:bodyPr wrap="square" rtlCol="0">
            <a:spAutoFit/>
          </a:bodyPr>
          <a:lstStyle/>
          <a:p>
            <a:r>
              <a:rPr lang="en-US" sz="800" noProof="1">
                <a:solidFill>
                  <a:srgbClr val="0070C0"/>
                </a:solidFill>
                <a:latin typeface="Consolas" panose="020B0609020204030204" pitchFamily="49" charset="0"/>
              </a:rPr>
              <a:t>40     // Prompt the user to answer questions</a:t>
            </a:r>
          </a:p>
          <a:p>
            <a:r>
              <a:rPr lang="en-US" sz="800" noProof="1">
                <a:solidFill>
                  <a:srgbClr val="0070C0"/>
                </a:solidFill>
                <a:latin typeface="Consolas" panose="020B0609020204030204" pitchFamily="49" charset="0"/>
              </a:rPr>
              <a:t>41     System.out.print("Is your birthday in Set1?\n");</a:t>
            </a:r>
          </a:p>
          <a:p>
            <a:r>
              <a:rPr lang="en-US" sz="800" noProof="1">
                <a:solidFill>
                  <a:srgbClr val="0070C0"/>
                </a:solidFill>
                <a:latin typeface="Consolas" panose="020B0609020204030204" pitchFamily="49" charset="0"/>
              </a:rPr>
              <a:t>42     System.out.print(set1);</a:t>
            </a:r>
          </a:p>
          <a:p>
            <a:r>
              <a:rPr lang="en-US" sz="800" noProof="1">
                <a:solidFill>
                  <a:srgbClr val="0070C0"/>
                </a:solidFill>
                <a:latin typeface="Consolas" panose="020B0609020204030204" pitchFamily="49" charset="0"/>
              </a:rPr>
              <a:t>43     System.out.print("\nEnter 0 for No and 1 for Yes: ");</a:t>
            </a:r>
          </a:p>
          <a:p>
            <a:r>
              <a:rPr lang="en-US" sz="800" noProof="1">
                <a:solidFill>
                  <a:srgbClr val="0070C0"/>
                </a:solidFill>
                <a:latin typeface="Consolas" panose="020B0609020204030204" pitchFamily="49" charset="0"/>
              </a:rPr>
              <a:t>44     int answer = input.nextInt();</a:t>
            </a:r>
          </a:p>
          <a:p>
            <a:r>
              <a:rPr lang="en-US" sz="800" noProof="1">
                <a:solidFill>
                  <a:srgbClr val="0070C0"/>
                </a:solidFill>
                <a:latin typeface="Consolas" panose="020B0609020204030204" pitchFamily="49" charset="0"/>
              </a:rPr>
              <a:t>45</a:t>
            </a:r>
          </a:p>
          <a:p>
            <a:r>
              <a:rPr lang="en-US" sz="800" noProof="1">
                <a:solidFill>
                  <a:srgbClr val="0070C0"/>
                </a:solidFill>
                <a:latin typeface="Consolas" panose="020B0609020204030204" pitchFamily="49" charset="0"/>
              </a:rPr>
              <a:t>46     if (answer == 1)</a:t>
            </a:r>
          </a:p>
          <a:p>
            <a:r>
              <a:rPr lang="en-US" sz="800" noProof="1">
                <a:solidFill>
                  <a:srgbClr val="0070C0"/>
                </a:solidFill>
                <a:latin typeface="Consolas" panose="020B0609020204030204" pitchFamily="49" charset="0"/>
              </a:rPr>
              <a:t>47       day += 1;</a:t>
            </a:r>
          </a:p>
          <a:p>
            <a:r>
              <a:rPr lang="en-US" sz="800" noProof="1">
                <a:solidFill>
                  <a:srgbClr val="0070C0"/>
                </a:solidFill>
                <a:latin typeface="Consolas" panose="020B0609020204030204" pitchFamily="49" charset="0"/>
              </a:rPr>
              <a:t>48</a:t>
            </a:r>
          </a:p>
          <a:p>
            <a:r>
              <a:rPr lang="en-US" sz="800" noProof="1">
                <a:solidFill>
                  <a:srgbClr val="0070C0"/>
                </a:solidFill>
                <a:latin typeface="Consolas" panose="020B0609020204030204" pitchFamily="49" charset="0"/>
              </a:rPr>
              <a:t>49     // Prompt the user to answer questions</a:t>
            </a:r>
          </a:p>
          <a:p>
            <a:r>
              <a:rPr lang="en-US" sz="800" noProof="1">
                <a:solidFill>
                  <a:srgbClr val="0070C0"/>
                </a:solidFill>
                <a:latin typeface="Consolas" panose="020B0609020204030204" pitchFamily="49" charset="0"/>
              </a:rPr>
              <a:t>50     System.out.print("\nIs your birthday in Set2?\n");</a:t>
            </a:r>
          </a:p>
          <a:p>
            <a:r>
              <a:rPr lang="en-US" sz="800" noProof="1">
                <a:solidFill>
                  <a:srgbClr val="0070C0"/>
                </a:solidFill>
                <a:latin typeface="Consolas" panose="020B0609020204030204" pitchFamily="49" charset="0"/>
              </a:rPr>
              <a:t>51     System.out.print(set2);</a:t>
            </a:r>
          </a:p>
          <a:p>
            <a:r>
              <a:rPr lang="en-US" sz="800" noProof="1">
                <a:solidFill>
                  <a:srgbClr val="0070C0"/>
                </a:solidFill>
                <a:latin typeface="Consolas" panose="020B0609020204030204" pitchFamily="49" charset="0"/>
              </a:rPr>
              <a:t>52     System.out.print("\nEnter 0 for No and 1 for Yes: ");</a:t>
            </a:r>
          </a:p>
          <a:p>
            <a:r>
              <a:rPr lang="en-US" sz="800" noProof="1">
                <a:solidFill>
                  <a:srgbClr val="0070C0"/>
                </a:solidFill>
                <a:latin typeface="Consolas" panose="020B0609020204030204" pitchFamily="49" charset="0"/>
              </a:rPr>
              <a:t>53     answer = input.nextInt();</a:t>
            </a:r>
          </a:p>
          <a:p>
            <a:r>
              <a:rPr lang="en-US" sz="800" noProof="1">
                <a:solidFill>
                  <a:srgbClr val="0070C0"/>
                </a:solidFill>
                <a:latin typeface="Consolas" panose="020B0609020204030204" pitchFamily="49" charset="0"/>
              </a:rPr>
              <a:t>54</a:t>
            </a:r>
          </a:p>
          <a:p>
            <a:r>
              <a:rPr lang="en-US" sz="800" noProof="1">
                <a:solidFill>
                  <a:srgbClr val="0070C0"/>
                </a:solidFill>
                <a:latin typeface="Consolas" panose="020B0609020204030204" pitchFamily="49" charset="0"/>
              </a:rPr>
              <a:t>55     if (answer == 1)</a:t>
            </a:r>
          </a:p>
          <a:p>
            <a:r>
              <a:rPr lang="en-US" sz="800" noProof="1">
                <a:solidFill>
                  <a:srgbClr val="0070C0"/>
                </a:solidFill>
                <a:latin typeface="Consolas" panose="020B0609020204030204" pitchFamily="49" charset="0"/>
              </a:rPr>
              <a:t>56       day += 2;</a:t>
            </a:r>
          </a:p>
          <a:p>
            <a:r>
              <a:rPr lang="en-US" sz="800" noProof="1">
                <a:solidFill>
                  <a:srgbClr val="0070C0"/>
                </a:solidFill>
                <a:latin typeface="Consolas" panose="020B0609020204030204" pitchFamily="49" charset="0"/>
              </a:rPr>
              <a:t>57</a:t>
            </a:r>
          </a:p>
          <a:p>
            <a:r>
              <a:rPr lang="en-US" sz="800" noProof="1">
                <a:solidFill>
                  <a:srgbClr val="0070C0"/>
                </a:solidFill>
                <a:latin typeface="Consolas" panose="020B0609020204030204" pitchFamily="49" charset="0"/>
              </a:rPr>
              <a:t>58     // Prompt the user to answer questions</a:t>
            </a:r>
          </a:p>
          <a:p>
            <a:r>
              <a:rPr lang="en-US" sz="800" noProof="1">
                <a:solidFill>
                  <a:srgbClr val="0070C0"/>
                </a:solidFill>
                <a:latin typeface="Consolas" panose="020B0609020204030204" pitchFamily="49" charset="0"/>
              </a:rPr>
              <a:t>59     System.out.print("Is your birthday in Set3?\n");</a:t>
            </a:r>
          </a:p>
          <a:p>
            <a:r>
              <a:rPr lang="en-US" sz="800" noProof="1">
                <a:solidFill>
                  <a:srgbClr val="0070C0"/>
                </a:solidFill>
                <a:latin typeface="Consolas" panose="020B0609020204030204" pitchFamily="49" charset="0"/>
              </a:rPr>
              <a:t>60     System.out.print(set3);</a:t>
            </a:r>
          </a:p>
          <a:p>
            <a:r>
              <a:rPr lang="en-US" sz="800" noProof="1">
                <a:solidFill>
                  <a:srgbClr val="0070C0"/>
                </a:solidFill>
                <a:latin typeface="Consolas" panose="020B0609020204030204" pitchFamily="49" charset="0"/>
              </a:rPr>
              <a:t>61     System.out.print("\nEnter 0 for No and 1 for Yes: ");</a:t>
            </a:r>
          </a:p>
          <a:p>
            <a:r>
              <a:rPr lang="en-US" sz="800" noProof="1">
                <a:solidFill>
                  <a:srgbClr val="0070C0"/>
                </a:solidFill>
                <a:latin typeface="Consolas" panose="020B0609020204030204" pitchFamily="49" charset="0"/>
              </a:rPr>
              <a:t>62     answer = input.nextInt();</a:t>
            </a:r>
          </a:p>
          <a:p>
            <a:r>
              <a:rPr lang="en-US" sz="800" noProof="1">
                <a:solidFill>
                  <a:srgbClr val="0070C0"/>
                </a:solidFill>
                <a:latin typeface="Consolas" panose="020B0609020204030204" pitchFamily="49" charset="0"/>
              </a:rPr>
              <a:t>63</a:t>
            </a:r>
          </a:p>
          <a:p>
            <a:r>
              <a:rPr lang="en-US" sz="800" noProof="1">
                <a:solidFill>
                  <a:srgbClr val="0070C0"/>
                </a:solidFill>
                <a:latin typeface="Consolas" panose="020B0609020204030204" pitchFamily="49" charset="0"/>
              </a:rPr>
              <a:t>64     if (answer == 1)</a:t>
            </a:r>
          </a:p>
          <a:p>
            <a:r>
              <a:rPr lang="en-US" sz="800" noProof="1">
                <a:solidFill>
                  <a:srgbClr val="0070C0"/>
                </a:solidFill>
                <a:latin typeface="Consolas" panose="020B0609020204030204" pitchFamily="49" charset="0"/>
              </a:rPr>
              <a:t>65       day += 4;</a:t>
            </a:r>
          </a:p>
          <a:p>
            <a:r>
              <a:rPr lang="en-US" sz="800" noProof="1">
                <a:solidFill>
                  <a:srgbClr val="0070C0"/>
                </a:solidFill>
                <a:latin typeface="Consolas" panose="020B0609020204030204" pitchFamily="49" charset="0"/>
              </a:rPr>
              <a:t>66</a:t>
            </a:r>
          </a:p>
          <a:p>
            <a:r>
              <a:rPr lang="en-US" sz="800" noProof="1">
                <a:solidFill>
                  <a:srgbClr val="0070C0"/>
                </a:solidFill>
                <a:latin typeface="Consolas" panose="020B0609020204030204" pitchFamily="49" charset="0"/>
              </a:rPr>
              <a:t>67     // Prompt the user to answer questions</a:t>
            </a:r>
          </a:p>
          <a:p>
            <a:r>
              <a:rPr lang="en-US" sz="800" noProof="1">
                <a:solidFill>
                  <a:srgbClr val="0070C0"/>
                </a:solidFill>
                <a:latin typeface="Consolas" panose="020B0609020204030204" pitchFamily="49" charset="0"/>
              </a:rPr>
              <a:t>68     System.out.print("\nIs your birthday in Set4?\n");</a:t>
            </a:r>
          </a:p>
          <a:p>
            <a:r>
              <a:rPr lang="en-US" sz="800" noProof="1">
                <a:solidFill>
                  <a:srgbClr val="0070C0"/>
                </a:solidFill>
                <a:latin typeface="Consolas" panose="020B0609020204030204" pitchFamily="49" charset="0"/>
              </a:rPr>
              <a:t>69     System.out.print(set4);</a:t>
            </a:r>
          </a:p>
          <a:p>
            <a:r>
              <a:rPr lang="en-US" sz="800" noProof="1">
                <a:solidFill>
                  <a:srgbClr val="0070C0"/>
                </a:solidFill>
                <a:latin typeface="Consolas" panose="020B0609020204030204" pitchFamily="49" charset="0"/>
              </a:rPr>
              <a:t>70     System.out.print("\nEnter 0 for No and 1 for Yes: ");</a:t>
            </a:r>
          </a:p>
          <a:p>
            <a:r>
              <a:rPr lang="en-US" sz="800" noProof="1">
                <a:solidFill>
                  <a:srgbClr val="0070C0"/>
                </a:solidFill>
                <a:latin typeface="Consolas" panose="020B0609020204030204" pitchFamily="49" charset="0"/>
              </a:rPr>
              <a:t>71     answer = input.nextInt();</a:t>
            </a:r>
          </a:p>
        </p:txBody>
      </p:sp>
      <p:sp>
        <p:nvSpPr>
          <p:cNvPr id="8" name="TextBox 7">
            <a:extLst>
              <a:ext uri="{FF2B5EF4-FFF2-40B4-BE49-F238E27FC236}">
                <a16:creationId xmlns:a16="http://schemas.microsoft.com/office/drawing/2014/main" id="{CB9AF1EB-92FE-457D-8F2A-9A609AA68C5F}"/>
              </a:ext>
            </a:extLst>
          </p:cNvPr>
          <p:cNvSpPr txBox="1"/>
          <p:nvPr/>
        </p:nvSpPr>
        <p:spPr>
          <a:xfrm>
            <a:off x="5608935" y="1508749"/>
            <a:ext cx="3610070" cy="2185214"/>
          </a:xfrm>
          <a:prstGeom prst="rect">
            <a:avLst/>
          </a:prstGeom>
          <a:noFill/>
        </p:spPr>
        <p:txBody>
          <a:bodyPr wrap="square" rtlCol="0">
            <a:spAutoFit/>
          </a:bodyPr>
          <a:lstStyle/>
          <a:p>
            <a:r>
              <a:rPr lang="en-US" sz="800" noProof="1">
                <a:solidFill>
                  <a:srgbClr val="0070C0"/>
                </a:solidFill>
                <a:latin typeface="Consolas" panose="020B0609020204030204" pitchFamily="49" charset="0"/>
              </a:rPr>
              <a:t>72</a:t>
            </a:r>
          </a:p>
          <a:p>
            <a:r>
              <a:rPr lang="en-US" sz="800" noProof="1">
                <a:solidFill>
                  <a:srgbClr val="0070C0"/>
                </a:solidFill>
                <a:latin typeface="Consolas" panose="020B0609020204030204" pitchFamily="49" charset="0"/>
              </a:rPr>
              <a:t>73     if (answer == 1)</a:t>
            </a:r>
          </a:p>
          <a:p>
            <a:r>
              <a:rPr lang="en-US" sz="800" noProof="1">
                <a:solidFill>
                  <a:srgbClr val="0070C0"/>
                </a:solidFill>
                <a:latin typeface="Consolas" panose="020B0609020204030204" pitchFamily="49" charset="0"/>
              </a:rPr>
              <a:t>74       day += 8;</a:t>
            </a:r>
          </a:p>
          <a:p>
            <a:r>
              <a:rPr lang="en-US" sz="800" noProof="1">
                <a:solidFill>
                  <a:srgbClr val="0070C0"/>
                </a:solidFill>
                <a:latin typeface="Consolas" panose="020B0609020204030204" pitchFamily="49" charset="0"/>
              </a:rPr>
              <a:t>75</a:t>
            </a:r>
          </a:p>
          <a:p>
            <a:r>
              <a:rPr lang="en-US" sz="800" noProof="1">
                <a:solidFill>
                  <a:srgbClr val="0070C0"/>
                </a:solidFill>
                <a:latin typeface="Consolas" panose="020B0609020204030204" pitchFamily="49" charset="0"/>
              </a:rPr>
              <a:t>76     // Prompt the user to answer questions</a:t>
            </a:r>
          </a:p>
          <a:p>
            <a:r>
              <a:rPr lang="en-US" sz="800" noProof="1">
                <a:solidFill>
                  <a:srgbClr val="0070C0"/>
                </a:solidFill>
                <a:latin typeface="Consolas" panose="020B0609020204030204" pitchFamily="49" charset="0"/>
              </a:rPr>
              <a:t>77     System.out.print("\nIs your birthday in Set5?\n");</a:t>
            </a:r>
          </a:p>
          <a:p>
            <a:r>
              <a:rPr lang="en-US" sz="800" noProof="1">
                <a:solidFill>
                  <a:srgbClr val="0070C0"/>
                </a:solidFill>
                <a:latin typeface="Consolas" panose="020B0609020204030204" pitchFamily="49" charset="0"/>
              </a:rPr>
              <a:t>78     System.out.print(set5);</a:t>
            </a:r>
          </a:p>
          <a:p>
            <a:r>
              <a:rPr lang="en-US" sz="800" noProof="1">
                <a:solidFill>
                  <a:srgbClr val="0070C0"/>
                </a:solidFill>
                <a:latin typeface="Consolas" panose="020B0609020204030204" pitchFamily="49" charset="0"/>
              </a:rPr>
              <a:t>79     System.out.print("\nEnter 0 for No and 1 for Yes: ");</a:t>
            </a:r>
          </a:p>
          <a:p>
            <a:r>
              <a:rPr lang="en-US" sz="800" noProof="1">
                <a:solidFill>
                  <a:srgbClr val="0070C0"/>
                </a:solidFill>
                <a:latin typeface="Consolas" panose="020B0609020204030204" pitchFamily="49" charset="0"/>
              </a:rPr>
              <a:t>80     answer = input.nextInt();</a:t>
            </a:r>
          </a:p>
          <a:p>
            <a:r>
              <a:rPr lang="en-US" sz="800" noProof="1">
                <a:solidFill>
                  <a:srgbClr val="0070C0"/>
                </a:solidFill>
                <a:latin typeface="Consolas" panose="020B0609020204030204" pitchFamily="49" charset="0"/>
              </a:rPr>
              <a:t>81</a:t>
            </a:r>
          </a:p>
          <a:p>
            <a:r>
              <a:rPr lang="en-US" sz="800" noProof="1">
                <a:solidFill>
                  <a:srgbClr val="0070C0"/>
                </a:solidFill>
                <a:latin typeface="Consolas" panose="020B0609020204030204" pitchFamily="49" charset="0"/>
              </a:rPr>
              <a:t>82     if (answer == 1)</a:t>
            </a:r>
          </a:p>
          <a:p>
            <a:r>
              <a:rPr lang="en-US" sz="800" noProof="1">
                <a:solidFill>
                  <a:srgbClr val="0070C0"/>
                </a:solidFill>
                <a:latin typeface="Consolas" panose="020B0609020204030204" pitchFamily="49" charset="0"/>
              </a:rPr>
              <a:t>83       day += 16;</a:t>
            </a:r>
          </a:p>
          <a:p>
            <a:r>
              <a:rPr lang="en-US" sz="800" noProof="1">
                <a:solidFill>
                  <a:srgbClr val="0070C0"/>
                </a:solidFill>
                <a:latin typeface="Consolas" panose="020B0609020204030204" pitchFamily="49" charset="0"/>
              </a:rPr>
              <a:t>84</a:t>
            </a:r>
          </a:p>
          <a:p>
            <a:r>
              <a:rPr lang="en-US" sz="800" noProof="1">
                <a:solidFill>
                  <a:srgbClr val="0070C0"/>
                </a:solidFill>
                <a:latin typeface="Consolas" panose="020B0609020204030204" pitchFamily="49" charset="0"/>
              </a:rPr>
              <a:t>85     System.out.println("\nYour birthday is " + day + "!");</a:t>
            </a:r>
          </a:p>
          <a:p>
            <a:r>
              <a:rPr lang="en-US" sz="800" noProof="1">
                <a:solidFill>
                  <a:srgbClr val="0070C0"/>
                </a:solidFill>
                <a:latin typeface="Consolas" panose="020B0609020204030204" pitchFamily="49" charset="0"/>
              </a:rPr>
              <a:t>86   }</a:t>
            </a:r>
          </a:p>
          <a:p>
            <a:r>
              <a:rPr lang="en-US" sz="800" noProof="1">
                <a:solidFill>
                  <a:srgbClr val="0070C0"/>
                </a:solidFill>
                <a:latin typeface="Consolas" panose="020B0609020204030204" pitchFamily="49" charset="0"/>
              </a:rPr>
              <a:t>87 }</a:t>
            </a:r>
          </a:p>
          <a:p>
            <a:endParaRPr lang="en-US" sz="800" noProof="1">
              <a:solidFill>
                <a:srgbClr val="0070C0"/>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871B2C77-DF79-48EB-BC3B-9A4922A59B05}"/>
              </a:ext>
            </a:extLst>
          </p:cNvPr>
          <p:cNvCxnSpPr/>
          <p:nvPr/>
        </p:nvCxnSpPr>
        <p:spPr bwMode="auto">
          <a:xfrm>
            <a:off x="2037270" y="2079037"/>
            <a:ext cx="0" cy="391731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11" name="Straight Connector 10">
            <a:extLst>
              <a:ext uri="{FF2B5EF4-FFF2-40B4-BE49-F238E27FC236}">
                <a16:creationId xmlns:a16="http://schemas.microsoft.com/office/drawing/2014/main" id="{368EF41E-19CF-4515-993D-5DDBA5CC7688}"/>
              </a:ext>
            </a:extLst>
          </p:cNvPr>
          <p:cNvCxnSpPr>
            <a:cxnSpLocks/>
          </p:cNvCxnSpPr>
          <p:nvPr/>
        </p:nvCxnSpPr>
        <p:spPr bwMode="auto">
          <a:xfrm rot="16200000">
            <a:off x="3744376" y="374826"/>
            <a:ext cx="0" cy="3420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12" name="Straight Connector 11">
            <a:extLst>
              <a:ext uri="{FF2B5EF4-FFF2-40B4-BE49-F238E27FC236}">
                <a16:creationId xmlns:a16="http://schemas.microsoft.com/office/drawing/2014/main" id="{FA6E45B5-E96F-4DE9-85D8-F94866DAB0E2}"/>
              </a:ext>
            </a:extLst>
          </p:cNvPr>
          <p:cNvCxnSpPr/>
          <p:nvPr/>
        </p:nvCxnSpPr>
        <p:spPr bwMode="auto">
          <a:xfrm>
            <a:off x="64560" y="1541367"/>
            <a:ext cx="0" cy="4752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56875766-BD24-47A7-8458-03208D2D77EF}"/>
              </a:ext>
            </a:extLst>
          </p:cNvPr>
          <p:cNvCxnSpPr>
            <a:cxnSpLocks/>
          </p:cNvCxnSpPr>
          <p:nvPr/>
        </p:nvCxnSpPr>
        <p:spPr bwMode="auto">
          <a:xfrm rot="16200000">
            <a:off x="1393666" y="215156"/>
            <a:ext cx="0" cy="2664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0ADA1798-E9C1-4F81-BA4F-EDCD684BF8E9}"/>
              </a:ext>
            </a:extLst>
          </p:cNvPr>
          <p:cNvCxnSpPr/>
          <p:nvPr/>
        </p:nvCxnSpPr>
        <p:spPr bwMode="auto">
          <a:xfrm>
            <a:off x="5647340" y="1541367"/>
            <a:ext cx="0" cy="1980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15" name="Straight Connector 14">
            <a:extLst>
              <a:ext uri="{FF2B5EF4-FFF2-40B4-BE49-F238E27FC236}">
                <a16:creationId xmlns:a16="http://schemas.microsoft.com/office/drawing/2014/main" id="{E70D106F-AACD-4DB8-B790-50C9D889936B}"/>
              </a:ext>
            </a:extLst>
          </p:cNvPr>
          <p:cNvCxnSpPr>
            <a:cxnSpLocks/>
          </p:cNvCxnSpPr>
          <p:nvPr/>
        </p:nvCxnSpPr>
        <p:spPr bwMode="auto">
          <a:xfrm rot="16200000">
            <a:off x="7354446" y="-162844"/>
            <a:ext cx="0" cy="3420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18" name="Straight Connector 17">
            <a:extLst>
              <a:ext uri="{FF2B5EF4-FFF2-40B4-BE49-F238E27FC236}">
                <a16:creationId xmlns:a16="http://schemas.microsoft.com/office/drawing/2014/main" id="{8BDAA7D7-AF2C-4ECA-847B-3EC817E13EF9}"/>
              </a:ext>
            </a:extLst>
          </p:cNvPr>
          <p:cNvCxnSpPr/>
          <p:nvPr/>
        </p:nvCxnSpPr>
        <p:spPr bwMode="auto">
          <a:xfrm>
            <a:off x="5647340" y="3615237"/>
            <a:ext cx="0" cy="2700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19" name="Straight Connector 18">
            <a:extLst>
              <a:ext uri="{FF2B5EF4-FFF2-40B4-BE49-F238E27FC236}">
                <a16:creationId xmlns:a16="http://schemas.microsoft.com/office/drawing/2014/main" id="{F37ABBE7-B042-4618-9B37-B9F57D83BAC6}"/>
              </a:ext>
            </a:extLst>
          </p:cNvPr>
          <p:cNvCxnSpPr>
            <a:cxnSpLocks/>
          </p:cNvCxnSpPr>
          <p:nvPr/>
        </p:nvCxnSpPr>
        <p:spPr bwMode="auto">
          <a:xfrm rot="16200000">
            <a:off x="7354446" y="1911026"/>
            <a:ext cx="0" cy="3420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411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 calcmode="lin" valueType="num">
                                      <p:cBhvr additive="base">
                                        <p:cTn id="5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anim calcmode="lin" valueType="num">
                                      <p:cBhvr additive="base">
                                        <p:cTn id="6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anim calcmode="lin" valueType="num">
                                      <p:cBhvr additive="base">
                                        <p:cTn id="6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5371210" y="1657349"/>
            <a:ext cx="3310125" cy="4741863"/>
          </a:xfrm>
        </p:spPr>
        <p:txBody>
          <a:bodyPr>
            <a:normAutofit/>
          </a:bodyPr>
          <a:lstStyle/>
          <a:p>
            <a:r>
              <a:rPr lang="en-US" sz="1800" noProof="1">
                <a:latin typeface="Calibri" panose="020F0502020204030204" pitchFamily="34" charset="0"/>
                <a:cs typeface="Calibri" panose="020F0502020204030204" pitchFamily="34" charset="0"/>
              </a:rPr>
              <a:t>If you enter a lowercase letter such as b, the program displays B is 11.</a:t>
            </a:r>
            <a:br>
              <a:rPr lang="en-US" sz="1800" noProof="1">
                <a:latin typeface="Calibri" panose="020F0502020204030204" pitchFamily="34" charset="0"/>
                <a:cs typeface="Calibri" panose="020F0502020204030204" pitchFamily="34" charset="0"/>
              </a:rPr>
            </a:br>
            <a:r>
              <a:rPr lang="en-US" sz="1800" noProof="1">
                <a:latin typeface="Calibri" panose="020F0502020204030204" pitchFamily="34" charset="0"/>
                <a:cs typeface="Calibri" panose="020F0502020204030204" pitchFamily="34" charset="0"/>
              </a:rPr>
              <a:t>Revise the code so to display b is 11.</a:t>
            </a:r>
            <a:br>
              <a:rPr lang="en-US" sz="1800" noProof="1">
                <a:latin typeface="Calibri" panose="020F0502020204030204" pitchFamily="34" charset="0"/>
                <a:cs typeface="Calibri" panose="020F0502020204030204" pitchFamily="34" charset="0"/>
              </a:rPr>
            </a:br>
            <a:endParaRPr lang="en-US" sz="1800" noProof="1">
              <a:latin typeface="Calibri" panose="020F0502020204030204" pitchFamily="34" charset="0"/>
              <a:cs typeface="Calibri" panose="020F0502020204030204" pitchFamily="34" charset="0"/>
            </a:endParaRPr>
          </a:p>
          <a:p>
            <a:pPr marL="0" indent="0">
              <a:buNone/>
            </a:pPr>
            <a:r>
              <a:rPr lang="en-US" sz="18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Change ch </a:t>
            </a:r>
            <a:br>
              <a:rPr lang="en-US"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in lines 20, 24, 27 to hexString.charAt(0).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TextBox 4">
            <a:extLst>
              <a:ext uri="{FF2B5EF4-FFF2-40B4-BE49-F238E27FC236}">
                <a16:creationId xmlns:a16="http://schemas.microsoft.com/office/drawing/2014/main" id="{C8236A68-5C99-4402-878D-E5445C744260}"/>
              </a:ext>
            </a:extLst>
          </p:cNvPr>
          <p:cNvSpPr txBox="1"/>
          <p:nvPr/>
        </p:nvSpPr>
        <p:spPr>
          <a:xfrm>
            <a:off x="117020" y="1592028"/>
            <a:ext cx="5184675" cy="5101397"/>
          </a:xfrm>
          <a:prstGeom prst="rect">
            <a:avLst/>
          </a:prstGeom>
          <a:noFill/>
        </p:spPr>
        <p:txBody>
          <a:bodyPr wrap="square" rtlCol="0">
            <a:spAutoFit/>
          </a:bodyPr>
          <a:lstStyle/>
          <a:p>
            <a:r>
              <a:rPr lang="en-US" sz="1050" noProof="1">
                <a:solidFill>
                  <a:srgbClr val="0070C0"/>
                </a:solidFill>
                <a:latin typeface="Consolas" panose="020B0609020204030204" pitchFamily="49" charset="0"/>
              </a:rPr>
              <a:t>1  import java.util.Scanner;</a:t>
            </a:r>
          </a:p>
          <a:p>
            <a:r>
              <a:rPr lang="en-US" sz="1050" noProof="1">
                <a:solidFill>
                  <a:srgbClr val="0070C0"/>
                </a:solidFill>
                <a:latin typeface="Consolas" panose="020B0609020204030204" pitchFamily="49" charset="0"/>
              </a:rPr>
              <a:t>2</a:t>
            </a:r>
          </a:p>
          <a:p>
            <a:r>
              <a:rPr lang="en-US" sz="1050" noProof="1">
                <a:solidFill>
                  <a:srgbClr val="0070C0"/>
                </a:solidFill>
                <a:latin typeface="Consolas" panose="020B0609020204030204" pitchFamily="49" charset="0"/>
              </a:rPr>
              <a:t>3  public class HexDigit2Dec {</a:t>
            </a:r>
          </a:p>
          <a:p>
            <a:r>
              <a:rPr lang="en-US" sz="1050" noProof="1">
                <a:solidFill>
                  <a:srgbClr val="0070C0"/>
                </a:solidFill>
                <a:latin typeface="Consolas" panose="020B0609020204030204" pitchFamily="49" charset="0"/>
              </a:rPr>
              <a:t>4    public static void main(String[] args) {</a:t>
            </a:r>
          </a:p>
          <a:p>
            <a:r>
              <a:rPr lang="en-US" sz="1050" noProof="1">
                <a:solidFill>
                  <a:srgbClr val="0070C0"/>
                </a:solidFill>
                <a:latin typeface="Consolas" panose="020B0609020204030204" pitchFamily="49" charset="0"/>
              </a:rPr>
              <a:t>5      Scanner input = new Scanner(System.in);</a:t>
            </a:r>
          </a:p>
          <a:p>
            <a:r>
              <a:rPr lang="en-US" sz="1050" noProof="1">
                <a:solidFill>
                  <a:srgbClr val="0070C0"/>
                </a:solidFill>
                <a:latin typeface="Consolas" panose="020B0609020204030204" pitchFamily="49" charset="0"/>
              </a:rPr>
              <a:t>6      System.out.print("Enter a hex digit: ");</a:t>
            </a:r>
          </a:p>
          <a:p>
            <a:r>
              <a:rPr lang="en-US" sz="1050" noProof="1">
                <a:solidFill>
                  <a:srgbClr val="0070C0"/>
                </a:solidFill>
                <a:latin typeface="Consolas" panose="020B0609020204030204" pitchFamily="49" charset="0"/>
              </a:rPr>
              <a:t>7      String hexString = input.nextLine();</a:t>
            </a:r>
          </a:p>
          <a:p>
            <a:r>
              <a:rPr lang="en-US" sz="1050" noProof="1">
                <a:solidFill>
                  <a:srgbClr val="0070C0"/>
                </a:solidFill>
                <a:latin typeface="Consolas" panose="020B0609020204030204" pitchFamily="49" charset="0"/>
              </a:rPr>
              <a:t>8</a:t>
            </a:r>
          </a:p>
          <a:p>
            <a:r>
              <a:rPr lang="en-US" sz="1050" noProof="1">
                <a:solidFill>
                  <a:srgbClr val="0070C0"/>
                </a:solidFill>
                <a:latin typeface="Consolas" panose="020B0609020204030204" pitchFamily="49" charset="0"/>
              </a:rPr>
              <a:t>9      // Check if the hex string has exactly one character</a:t>
            </a:r>
          </a:p>
          <a:p>
            <a:r>
              <a:rPr lang="en-US" sz="1050" noProof="1">
                <a:solidFill>
                  <a:srgbClr val="0070C0"/>
                </a:solidFill>
                <a:latin typeface="Consolas" panose="020B0609020204030204" pitchFamily="49" charset="0"/>
              </a:rPr>
              <a:t>10     if (hexString.length() != 1) {</a:t>
            </a:r>
          </a:p>
          <a:p>
            <a:r>
              <a:rPr lang="en-US" sz="1050" noProof="1">
                <a:solidFill>
                  <a:srgbClr val="0070C0"/>
                </a:solidFill>
                <a:latin typeface="Consolas" panose="020B0609020204030204" pitchFamily="49" charset="0"/>
              </a:rPr>
              <a:t>11       System.out.println("You must enter exactly one character");</a:t>
            </a:r>
          </a:p>
          <a:p>
            <a:r>
              <a:rPr lang="en-US" sz="1050" noProof="1">
                <a:solidFill>
                  <a:srgbClr val="0070C0"/>
                </a:solidFill>
                <a:latin typeface="Consolas" panose="020B0609020204030204" pitchFamily="49" charset="0"/>
              </a:rPr>
              <a:t>12       System.exit(1);</a:t>
            </a:r>
          </a:p>
          <a:p>
            <a:r>
              <a:rPr lang="en-US" sz="1050" noProof="1">
                <a:solidFill>
                  <a:srgbClr val="0070C0"/>
                </a:solidFill>
                <a:latin typeface="Consolas" panose="020B0609020204030204" pitchFamily="49" charset="0"/>
              </a:rPr>
              <a:t>13     }</a:t>
            </a:r>
          </a:p>
          <a:p>
            <a:r>
              <a:rPr lang="en-US" sz="1050" noProof="1">
                <a:solidFill>
                  <a:srgbClr val="0070C0"/>
                </a:solidFill>
                <a:latin typeface="Consolas" panose="020B0609020204030204" pitchFamily="49" charset="0"/>
              </a:rPr>
              <a:t>14</a:t>
            </a:r>
          </a:p>
          <a:p>
            <a:r>
              <a:rPr lang="en-US" sz="1050" noProof="1">
                <a:solidFill>
                  <a:srgbClr val="0070C0"/>
                </a:solidFill>
                <a:latin typeface="Consolas" panose="020B0609020204030204" pitchFamily="49" charset="0"/>
              </a:rPr>
              <a:t>15     // Display decimal value for the hex digit</a:t>
            </a:r>
          </a:p>
          <a:p>
            <a:r>
              <a:rPr lang="en-US" sz="1050" noProof="1">
                <a:solidFill>
                  <a:srgbClr val="0070C0"/>
                </a:solidFill>
                <a:latin typeface="Consolas" panose="020B0609020204030204" pitchFamily="49" charset="0"/>
              </a:rPr>
              <a:t>16     char ch = hexString.charAt(0);</a:t>
            </a:r>
          </a:p>
          <a:p>
            <a:r>
              <a:rPr lang="en-US" sz="1050" noProof="1">
                <a:solidFill>
                  <a:srgbClr val="0070C0"/>
                </a:solidFill>
                <a:latin typeface="Consolas" panose="020B0609020204030204" pitchFamily="49" charset="0"/>
              </a:rPr>
              <a:t>17     if (ch &lt;= 'F' &amp;&amp; ch &gt;= 'A') {</a:t>
            </a:r>
          </a:p>
          <a:p>
            <a:r>
              <a:rPr lang="en-US" sz="1050" noProof="1">
                <a:solidFill>
                  <a:srgbClr val="0070C0"/>
                </a:solidFill>
                <a:latin typeface="Consolas" panose="020B0609020204030204" pitchFamily="49" charset="0"/>
              </a:rPr>
              <a:t>18       int value = ch - 'A' + 10;</a:t>
            </a:r>
          </a:p>
          <a:p>
            <a:r>
              <a:rPr lang="en-US" sz="1050" noProof="1">
                <a:solidFill>
                  <a:srgbClr val="0070C0"/>
                </a:solidFill>
                <a:latin typeface="Consolas" panose="020B0609020204030204" pitchFamily="49" charset="0"/>
              </a:rPr>
              <a:t>19       System.out.println("The decimal value for hex digit "</a:t>
            </a:r>
          </a:p>
          <a:p>
            <a:r>
              <a:rPr lang="en-US" sz="1050" noProof="1">
                <a:solidFill>
                  <a:srgbClr val="0070C0"/>
                </a:solidFill>
                <a:latin typeface="Consolas" panose="020B0609020204030204" pitchFamily="49" charset="0"/>
              </a:rPr>
              <a:t>20         + ch + " is " + value);</a:t>
            </a:r>
          </a:p>
          <a:p>
            <a:r>
              <a:rPr lang="en-US" sz="1050" noProof="1">
                <a:solidFill>
                  <a:srgbClr val="0070C0"/>
                </a:solidFill>
                <a:latin typeface="Consolas" panose="020B0609020204030204" pitchFamily="49" charset="0"/>
              </a:rPr>
              <a:t>21     }</a:t>
            </a:r>
          </a:p>
          <a:p>
            <a:r>
              <a:rPr lang="en-US" sz="1050" noProof="1">
                <a:solidFill>
                  <a:srgbClr val="0070C0"/>
                </a:solidFill>
                <a:latin typeface="Consolas" panose="020B0609020204030204" pitchFamily="49" charset="0"/>
              </a:rPr>
              <a:t>22     else if (Character.isDigit(ch)) {</a:t>
            </a:r>
          </a:p>
          <a:p>
            <a:r>
              <a:rPr lang="en-US" sz="1050" noProof="1">
                <a:solidFill>
                  <a:srgbClr val="0070C0"/>
                </a:solidFill>
                <a:latin typeface="Consolas" panose="020B0609020204030204" pitchFamily="49" charset="0"/>
              </a:rPr>
              <a:t>23       System.out.println("The decimal value for hex digit "</a:t>
            </a:r>
          </a:p>
          <a:p>
            <a:r>
              <a:rPr lang="en-US" sz="1050" noProof="1">
                <a:solidFill>
                  <a:srgbClr val="0070C0"/>
                </a:solidFill>
                <a:latin typeface="Consolas" panose="020B0609020204030204" pitchFamily="49" charset="0"/>
              </a:rPr>
              <a:t>24         + ch + " is " + ch);</a:t>
            </a:r>
          </a:p>
          <a:p>
            <a:r>
              <a:rPr lang="en-US" sz="1050" noProof="1">
                <a:solidFill>
                  <a:srgbClr val="0070C0"/>
                </a:solidFill>
                <a:latin typeface="Consolas" panose="020B0609020204030204" pitchFamily="49" charset="0"/>
              </a:rPr>
              <a:t>25     }</a:t>
            </a:r>
          </a:p>
          <a:p>
            <a:r>
              <a:rPr lang="en-US" sz="1050" noProof="1">
                <a:solidFill>
                  <a:srgbClr val="0070C0"/>
                </a:solidFill>
                <a:latin typeface="Consolas" panose="020B0609020204030204" pitchFamily="49" charset="0"/>
              </a:rPr>
              <a:t>26     else {</a:t>
            </a:r>
          </a:p>
          <a:p>
            <a:r>
              <a:rPr lang="en-US" sz="1050" noProof="1">
                <a:solidFill>
                  <a:srgbClr val="0070C0"/>
                </a:solidFill>
                <a:latin typeface="Consolas" panose="020B0609020204030204" pitchFamily="49" charset="0"/>
              </a:rPr>
              <a:t>27       System.out.println(ch + " is an invalid input");</a:t>
            </a:r>
          </a:p>
          <a:p>
            <a:r>
              <a:rPr lang="en-US" sz="1050" noProof="1">
                <a:solidFill>
                  <a:srgbClr val="0070C0"/>
                </a:solidFill>
                <a:latin typeface="Consolas" panose="020B0609020204030204" pitchFamily="49" charset="0"/>
              </a:rPr>
              <a:t>28     }</a:t>
            </a:r>
          </a:p>
          <a:p>
            <a:r>
              <a:rPr lang="en-US" sz="1050" noProof="1">
                <a:solidFill>
                  <a:srgbClr val="0070C0"/>
                </a:solidFill>
                <a:latin typeface="Consolas" panose="020B0609020204030204" pitchFamily="49" charset="0"/>
              </a:rPr>
              <a:t>29   }</a:t>
            </a:r>
          </a:p>
          <a:p>
            <a:r>
              <a:rPr lang="en-US" sz="1050" noProof="1">
                <a:solidFill>
                  <a:srgbClr val="0070C0"/>
                </a:solidFill>
                <a:latin typeface="Consolas" panose="020B0609020204030204" pitchFamily="49" charset="0"/>
              </a:rPr>
              <a:t>30 }</a:t>
            </a:r>
          </a:p>
        </p:txBody>
      </p:sp>
      <p:cxnSp>
        <p:nvCxnSpPr>
          <p:cNvPr id="6" name="Straight Connector 5">
            <a:extLst>
              <a:ext uri="{FF2B5EF4-FFF2-40B4-BE49-F238E27FC236}">
                <a16:creationId xmlns:a16="http://schemas.microsoft.com/office/drawing/2014/main" id="{1005ADF3-1DE7-480B-AAC9-8119F8A3AEE6}"/>
              </a:ext>
            </a:extLst>
          </p:cNvPr>
          <p:cNvCxnSpPr/>
          <p:nvPr/>
        </p:nvCxnSpPr>
        <p:spPr bwMode="auto">
          <a:xfrm>
            <a:off x="144264" y="1600590"/>
            <a:ext cx="0" cy="4896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7" name="Straight Connector 6">
            <a:extLst>
              <a:ext uri="{FF2B5EF4-FFF2-40B4-BE49-F238E27FC236}">
                <a16:creationId xmlns:a16="http://schemas.microsoft.com/office/drawing/2014/main" id="{639CDF78-4016-418F-8357-8786F69F30C1}"/>
              </a:ext>
            </a:extLst>
          </p:cNvPr>
          <p:cNvCxnSpPr>
            <a:cxnSpLocks/>
          </p:cNvCxnSpPr>
          <p:nvPr/>
        </p:nvCxnSpPr>
        <p:spPr bwMode="auto">
          <a:xfrm rot="16200000">
            <a:off x="2661370" y="-913621"/>
            <a:ext cx="0" cy="5040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5655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4379975" y="1700775"/>
            <a:ext cx="4802429" cy="2308404"/>
          </a:xfrm>
        </p:spPr>
        <p:txBody>
          <a:bodyPr>
            <a:normAutofit/>
          </a:bodyPr>
          <a:lstStyle/>
          <a:p>
            <a:r>
              <a:rPr lang="en-US" sz="1800" noProof="1">
                <a:latin typeface="Calibri" panose="020F0502020204030204" pitchFamily="34" charset="0"/>
                <a:cs typeface="Calibri" panose="020F0502020204030204" pitchFamily="34" charset="0"/>
              </a:rPr>
              <a:t>What would be wrong if lines 6-7 is replaced by the following code?</a:t>
            </a:r>
            <a:br>
              <a:rPr lang="en-US" sz="1800" noProof="1">
                <a:latin typeface="Calibri" panose="020F0502020204030204" pitchFamily="34" charset="0"/>
                <a:cs typeface="Calibri" panose="020F0502020204030204" pitchFamily="34" charset="0"/>
              </a:rPr>
            </a:br>
            <a:br>
              <a:rPr lang="en-US" sz="1100" noProof="1">
                <a:latin typeface="Calibri" panose="020F0502020204030204" pitchFamily="34" charset="0"/>
                <a:cs typeface="Calibri" panose="020F0502020204030204" pitchFamily="34" charset="0"/>
              </a:rPr>
            </a:br>
            <a:r>
              <a:rPr lang="en-US" sz="1200" b="1" noProof="1">
                <a:latin typeface="Consolas" panose="020B0609020204030204" pitchFamily="49" charset="0"/>
                <a:cs typeface="Calibri" panose="020F0502020204030204" pitchFamily="34" charset="0"/>
              </a:rPr>
              <a:t>String lottery = "" +  (int)(Math.random() * 100);</a:t>
            </a:r>
            <a:br>
              <a:rPr lang="en-US" sz="1200" b="1" noProof="1">
                <a:latin typeface="Consolas" panose="020B0609020204030204" pitchFamily="49" charset="0"/>
                <a:cs typeface="Calibri" panose="020F0502020204030204" pitchFamily="34" charset="0"/>
              </a:rPr>
            </a:br>
            <a:endParaRPr lang="en-US" sz="1800" b="1" noProof="1">
              <a:latin typeface="Consolas" panose="020B0609020204030204" pitchFamily="49" charset="0"/>
              <a:cs typeface="Calibri" panose="020F0502020204030204" pitchFamily="34" charset="0"/>
            </a:endParaRPr>
          </a:p>
          <a:p>
            <a:pPr marL="0" indent="0">
              <a:buNone/>
            </a:pPr>
            <a:r>
              <a:rPr lang="en-US" sz="18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lottery may have only one digit.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TextBox 4">
            <a:extLst>
              <a:ext uri="{FF2B5EF4-FFF2-40B4-BE49-F238E27FC236}">
                <a16:creationId xmlns:a16="http://schemas.microsoft.com/office/drawing/2014/main" id="{C9FC8BFC-EF1D-48D4-8351-133E7A553588}"/>
              </a:ext>
            </a:extLst>
          </p:cNvPr>
          <p:cNvSpPr txBox="1"/>
          <p:nvPr/>
        </p:nvSpPr>
        <p:spPr>
          <a:xfrm>
            <a:off x="117021" y="1491733"/>
            <a:ext cx="4454980" cy="5355312"/>
          </a:xfrm>
          <a:prstGeom prst="rect">
            <a:avLst/>
          </a:prstGeom>
          <a:noFill/>
        </p:spPr>
        <p:txBody>
          <a:bodyPr wrap="square" rtlCol="0">
            <a:spAutoFit/>
          </a:bodyPr>
          <a:lstStyle/>
          <a:p>
            <a:r>
              <a:rPr lang="en-US" sz="900" noProof="1">
                <a:solidFill>
                  <a:srgbClr val="0070C0"/>
                </a:solidFill>
                <a:latin typeface="Consolas" panose="020B0609020204030204" pitchFamily="49" charset="0"/>
              </a:rPr>
              <a:t>1  import java.util.Scanner;</a:t>
            </a:r>
          </a:p>
          <a:p>
            <a:r>
              <a:rPr lang="en-US" sz="900" noProof="1">
                <a:solidFill>
                  <a:srgbClr val="0070C0"/>
                </a:solidFill>
                <a:latin typeface="Consolas" panose="020B0609020204030204" pitchFamily="49" charset="0"/>
              </a:rPr>
              <a:t>2</a:t>
            </a:r>
          </a:p>
          <a:p>
            <a:r>
              <a:rPr lang="en-US" sz="900" noProof="1">
                <a:solidFill>
                  <a:srgbClr val="0070C0"/>
                </a:solidFill>
                <a:latin typeface="Consolas" panose="020B0609020204030204" pitchFamily="49" charset="0"/>
              </a:rPr>
              <a:t>3  public class LotteryUsingStrings {</a:t>
            </a:r>
          </a:p>
          <a:p>
            <a:r>
              <a:rPr lang="en-US" sz="900" noProof="1">
                <a:solidFill>
                  <a:srgbClr val="0070C0"/>
                </a:solidFill>
                <a:latin typeface="Consolas" panose="020B0609020204030204" pitchFamily="49" charset="0"/>
              </a:rPr>
              <a:t>4    public static void main(String[] args) {</a:t>
            </a:r>
          </a:p>
          <a:p>
            <a:r>
              <a:rPr lang="en-US" sz="900" noProof="1">
                <a:solidFill>
                  <a:srgbClr val="0070C0"/>
                </a:solidFill>
                <a:latin typeface="Consolas" panose="020B0609020204030204" pitchFamily="49" charset="0"/>
              </a:rPr>
              <a:t>5      // Generate a lottery as a two-digit string</a:t>
            </a:r>
          </a:p>
          <a:p>
            <a:r>
              <a:rPr lang="en-US" sz="900" noProof="1">
                <a:solidFill>
                  <a:srgbClr val="0070C0"/>
                </a:solidFill>
                <a:latin typeface="Consolas" panose="020B0609020204030204" pitchFamily="49" charset="0"/>
              </a:rPr>
              <a:t>6      String lottery = "" + (int)(Math.random() * 10)</a:t>
            </a:r>
          </a:p>
          <a:p>
            <a:r>
              <a:rPr lang="en-US" sz="900" noProof="1">
                <a:solidFill>
                  <a:srgbClr val="0070C0"/>
                </a:solidFill>
                <a:latin typeface="Consolas" panose="020B0609020204030204" pitchFamily="49" charset="0"/>
              </a:rPr>
              <a:t>7        + (int)(Math.random() * 10);</a:t>
            </a:r>
          </a:p>
          <a:p>
            <a:r>
              <a:rPr lang="en-US" sz="900" noProof="1">
                <a:solidFill>
                  <a:srgbClr val="0070C0"/>
                </a:solidFill>
                <a:latin typeface="Consolas" panose="020B0609020204030204" pitchFamily="49" charset="0"/>
              </a:rPr>
              <a:t>8</a:t>
            </a:r>
          </a:p>
          <a:p>
            <a:r>
              <a:rPr lang="en-US" sz="900" noProof="1">
                <a:solidFill>
                  <a:srgbClr val="0070C0"/>
                </a:solidFill>
                <a:latin typeface="Consolas" panose="020B0609020204030204" pitchFamily="49" charset="0"/>
              </a:rPr>
              <a:t>9      // Prompt the user to enter a guess</a:t>
            </a:r>
          </a:p>
          <a:p>
            <a:r>
              <a:rPr lang="en-US" sz="900" noProof="1">
                <a:solidFill>
                  <a:srgbClr val="0070C0"/>
                </a:solidFill>
                <a:latin typeface="Consolas" panose="020B0609020204030204" pitchFamily="49" charset="0"/>
              </a:rPr>
              <a:t>10     Scanner input = new Scanner(System.in);</a:t>
            </a:r>
          </a:p>
          <a:p>
            <a:r>
              <a:rPr lang="en-US" sz="900" noProof="1">
                <a:solidFill>
                  <a:srgbClr val="0070C0"/>
                </a:solidFill>
                <a:latin typeface="Consolas" panose="020B0609020204030204" pitchFamily="49" charset="0"/>
              </a:rPr>
              <a:t>11     System.out.print("Enter your lottery pick (two digits): ");</a:t>
            </a:r>
          </a:p>
          <a:p>
            <a:r>
              <a:rPr lang="en-US" sz="900" noProof="1">
                <a:solidFill>
                  <a:srgbClr val="0070C0"/>
                </a:solidFill>
                <a:latin typeface="Consolas" panose="020B0609020204030204" pitchFamily="49" charset="0"/>
              </a:rPr>
              <a:t>12     String guess = input.nextLine();</a:t>
            </a:r>
          </a:p>
          <a:p>
            <a:r>
              <a:rPr lang="en-US" sz="900" noProof="1">
                <a:solidFill>
                  <a:srgbClr val="0070C0"/>
                </a:solidFill>
                <a:latin typeface="Consolas" panose="020B0609020204030204" pitchFamily="49" charset="0"/>
              </a:rPr>
              <a:t>13</a:t>
            </a:r>
          </a:p>
          <a:p>
            <a:r>
              <a:rPr lang="en-US" sz="900" noProof="1">
                <a:solidFill>
                  <a:srgbClr val="0070C0"/>
                </a:solidFill>
                <a:latin typeface="Consolas" panose="020B0609020204030204" pitchFamily="49" charset="0"/>
              </a:rPr>
              <a:t>14     // Get digits from lottery</a:t>
            </a:r>
          </a:p>
          <a:p>
            <a:r>
              <a:rPr lang="en-US" sz="900" noProof="1">
                <a:solidFill>
                  <a:srgbClr val="0070C0"/>
                </a:solidFill>
                <a:latin typeface="Consolas" panose="020B0609020204030204" pitchFamily="49" charset="0"/>
              </a:rPr>
              <a:t>15     char lotteryDigit1 = lottery.charAt(0);</a:t>
            </a:r>
          </a:p>
          <a:p>
            <a:r>
              <a:rPr lang="en-US" sz="900" noProof="1">
                <a:solidFill>
                  <a:srgbClr val="0070C0"/>
                </a:solidFill>
                <a:latin typeface="Consolas" panose="020B0609020204030204" pitchFamily="49" charset="0"/>
              </a:rPr>
              <a:t>16     char lotteryDigit2 = lottery.charAt(1);</a:t>
            </a:r>
          </a:p>
          <a:p>
            <a:r>
              <a:rPr lang="en-US" sz="900" noProof="1">
                <a:solidFill>
                  <a:srgbClr val="0070C0"/>
                </a:solidFill>
                <a:latin typeface="Consolas" panose="020B0609020204030204" pitchFamily="49" charset="0"/>
              </a:rPr>
              <a:t>17</a:t>
            </a:r>
          </a:p>
          <a:p>
            <a:r>
              <a:rPr lang="en-US" sz="900" noProof="1">
                <a:solidFill>
                  <a:srgbClr val="0070C0"/>
                </a:solidFill>
                <a:latin typeface="Consolas" panose="020B0609020204030204" pitchFamily="49" charset="0"/>
              </a:rPr>
              <a:t>18     // Get digits from guess</a:t>
            </a:r>
          </a:p>
          <a:p>
            <a:r>
              <a:rPr lang="en-US" sz="900" noProof="1">
                <a:solidFill>
                  <a:srgbClr val="0070C0"/>
                </a:solidFill>
                <a:latin typeface="Consolas" panose="020B0609020204030204" pitchFamily="49" charset="0"/>
              </a:rPr>
              <a:t>19     char guessDigit1 = guess.charAt(0);</a:t>
            </a:r>
          </a:p>
          <a:p>
            <a:r>
              <a:rPr lang="en-US" sz="900" noProof="1">
                <a:solidFill>
                  <a:srgbClr val="0070C0"/>
                </a:solidFill>
                <a:latin typeface="Consolas" panose="020B0609020204030204" pitchFamily="49" charset="0"/>
              </a:rPr>
              <a:t>20     char guessDigit2 = guess.charAt(1);</a:t>
            </a:r>
          </a:p>
          <a:p>
            <a:r>
              <a:rPr lang="en-US" sz="900" noProof="1">
                <a:solidFill>
                  <a:srgbClr val="0070C0"/>
                </a:solidFill>
                <a:latin typeface="Consolas" panose="020B0609020204030204" pitchFamily="49" charset="0"/>
              </a:rPr>
              <a:t>21</a:t>
            </a:r>
          </a:p>
          <a:p>
            <a:r>
              <a:rPr lang="en-US" sz="900" noProof="1">
                <a:solidFill>
                  <a:srgbClr val="0070C0"/>
                </a:solidFill>
                <a:latin typeface="Consolas" panose="020B0609020204030204" pitchFamily="49" charset="0"/>
              </a:rPr>
              <a:t>22     System.out.println("The lottery number is " + lottery);</a:t>
            </a:r>
          </a:p>
          <a:p>
            <a:r>
              <a:rPr lang="en-US" sz="900" noProof="1">
                <a:solidFill>
                  <a:srgbClr val="0070C0"/>
                </a:solidFill>
                <a:latin typeface="Consolas" panose="020B0609020204030204" pitchFamily="49" charset="0"/>
              </a:rPr>
              <a:t>23</a:t>
            </a:r>
          </a:p>
          <a:p>
            <a:r>
              <a:rPr lang="en-US" sz="900" noProof="1">
                <a:solidFill>
                  <a:srgbClr val="0070C0"/>
                </a:solidFill>
                <a:latin typeface="Consolas" panose="020B0609020204030204" pitchFamily="49" charset="0"/>
              </a:rPr>
              <a:t>24     // Check the guess</a:t>
            </a:r>
          </a:p>
          <a:p>
            <a:r>
              <a:rPr lang="en-US" sz="900" noProof="1">
                <a:solidFill>
                  <a:srgbClr val="0070C0"/>
                </a:solidFill>
                <a:latin typeface="Consolas" panose="020B0609020204030204" pitchFamily="49" charset="0"/>
              </a:rPr>
              <a:t>25     if (guess.equals(lottery))</a:t>
            </a:r>
          </a:p>
          <a:p>
            <a:r>
              <a:rPr lang="en-US" sz="900" noProof="1">
                <a:solidFill>
                  <a:srgbClr val="0070C0"/>
                </a:solidFill>
                <a:latin typeface="Consolas" panose="020B0609020204030204" pitchFamily="49" charset="0"/>
              </a:rPr>
              <a:t>26       System.out.println("Exact match: you win $10,000");</a:t>
            </a:r>
          </a:p>
          <a:p>
            <a:r>
              <a:rPr lang="en-US" sz="900" noProof="1">
                <a:solidFill>
                  <a:srgbClr val="0070C0"/>
                </a:solidFill>
                <a:latin typeface="Consolas" panose="020B0609020204030204" pitchFamily="49" charset="0"/>
              </a:rPr>
              <a:t>27     else if (guessDigit2 == lotteryDigit1</a:t>
            </a:r>
          </a:p>
          <a:p>
            <a:r>
              <a:rPr lang="en-US" sz="900" noProof="1">
                <a:solidFill>
                  <a:srgbClr val="0070C0"/>
                </a:solidFill>
                <a:latin typeface="Consolas" panose="020B0609020204030204" pitchFamily="49" charset="0"/>
              </a:rPr>
              <a:t>28           &amp;&amp; guessDigit1 == lotteryDigit2)</a:t>
            </a:r>
          </a:p>
          <a:p>
            <a:r>
              <a:rPr lang="en-US" sz="900" noProof="1">
                <a:solidFill>
                  <a:srgbClr val="0070C0"/>
                </a:solidFill>
                <a:latin typeface="Consolas" panose="020B0609020204030204" pitchFamily="49" charset="0"/>
              </a:rPr>
              <a:t>29       System.out.println("Match all digits: you win $3,000");</a:t>
            </a:r>
          </a:p>
          <a:p>
            <a:r>
              <a:rPr lang="en-US" sz="900" noProof="1">
                <a:solidFill>
                  <a:srgbClr val="0070C0"/>
                </a:solidFill>
                <a:latin typeface="Consolas" panose="020B0609020204030204" pitchFamily="49" charset="0"/>
              </a:rPr>
              <a:t>30     else if (guessDigit1 == lotteryDigit1</a:t>
            </a:r>
          </a:p>
          <a:p>
            <a:r>
              <a:rPr lang="en-US" sz="900" noProof="1">
                <a:solidFill>
                  <a:srgbClr val="0070C0"/>
                </a:solidFill>
                <a:latin typeface="Consolas" panose="020B0609020204030204" pitchFamily="49" charset="0"/>
              </a:rPr>
              <a:t>31           || guessDigit1 == lotteryDigit2</a:t>
            </a:r>
          </a:p>
          <a:p>
            <a:r>
              <a:rPr lang="en-US" sz="900" noProof="1">
                <a:solidFill>
                  <a:srgbClr val="0070C0"/>
                </a:solidFill>
                <a:latin typeface="Consolas" panose="020B0609020204030204" pitchFamily="49" charset="0"/>
              </a:rPr>
              <a:t>32           || guessDigit2 == lotteryDigit1</a:t>
            </a:r>
          </a:p>
          <a:p>
            <a:r>
              <a:rPr lang="en-US" sz="900" noProof="1">
                <a:solidFill>
                  <a:srgbClr val="0070C0"/>
                </a:solidFill>
                <a:latin typeface="Consolas" panose="020B0609020204030204" pitchFamily="49" charset="0"/>
              </a:rPr>
              <a:t>33           || guessDigit2 == lotteryDigit2)</a:t>
            </a:r>
          </a:p>
          <a:p>
            <a:r>
              <a:rPr lang="en-US" sz="900" noProof="1">
                <a:solidFill>
                  <a:srgbClr val="0070C0"/>
                </a:solidFill>
                <a:latin typeface="Consolas" panose="020B0609020204030204" pitchFamily="49" charset="0"/>
              </a:rPr>
              <a:t>34       System.out.println("Match one digit: you win $1,000");</a:t>
            </a:r>
          </a:p>
          <a:p>
            <a:r>
              <a:rPr lang="en-US" sz="900" noProof="1">
                <a:solidFill>
                  <a:srgbClr val="0070C0"/>
                </a:solidFill>
                <a:latin typeface="Consolas" panose="020B0609020204030204" pitchFamily="49" charset="0"/>
              </a:rPr>
              <a:t>35     else</a:t>
            </a:r>
          </a:p>
          <a:p>
            <a:r>
              <a:rPr lang="en-US" sz="900" noProof="1">
                <a:solidFill>
                  <a:srgbClr val="0070C0"/>
                </a:solidFill>
                <a:latin typeface="Consolas" panose="020B0609020204030204" pitchFamily="49" charset="0"/>
              </a:rPr>
              <a:t>36       System.out.println("Sorry, no match");</a:t>
            </a:r>
          </a:p>
          <a:p>
            <a:r>
              <a:rPr lang="en-US" sz="900" noProof="1">
                <a:solidFill>
                  <a:srgbClr val="0070C0"/>
                </a:solidFill>
                <a:latin typeface="Consolas" panose="020B0609020204030204" pitchFamily="49" charset="0"/>
              </a:rPr>
              <a:t>37   }</a:t>
            </a:r>
          </a:p>
          <a:p>
            <a:r>
              <a:rPr lang="en-US" sz="900" noProof="1">
                <a:solidFill>
                  <a:srgbClr val="0070C0"/>
                </a:solidFill>
                <a:latin typeface="Consolas" panose="020B0609020204030204" pitchFamily="49" charset="0"/>
              </a:rPr>
              <a:t>38 }</a:t>
            </a:r>
          </a:p>
        </p:txBody>
      </p:sp>
      <p:cxnSp>
        <p:nvCxnSpPr>
          <p:cNvPr id="6" name="Straight Connector 5">
            <a:extLst>
              <a:ext uri="{FF2B5EF4-FFF2-40B4-BE49-F238E27FC236}">
                <a16:creationId xmlns:a16="http://schemas.microsoft.com/office/drawing/2014/main" id="{4234768E-2BD0-4EDC-A0B1-7DCB4A867279}"/>
              </a:ext>
            </a:extLst>
          </p:cNvPr>
          <p:cNvCxnSpPr/>
          <p:nvPr/>
        </p:nvCxnSpPr>
        <p:spPr bwMode="auto">
          <a:xfrm>
            <a:off x="144264" y="1500295"/>
            <a:ext cx="0" cy="5256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7" name="Straight Connector 6">
            <a:extLst>
              <a:ext uri="{FF2B5EF4-FFF2-40B4-BE49-F238E27FC236}">
                <a16:creationId xmlns:a16="http://schemas.microsoft.com/office/drawing/2014/main" id="{735BA26D-D62A-49F3-B11E-022055EEE306}"/>
              </a:ext>
            </a:extLst>
          </p:cNvPr>
          <p:cNvCxnSpPr>
            <a:cxnSpLocks/>
          </p:cNvCxnSpPr>
          <p:nvPr/>
        </p:nvCxnSpPr>
        <p:spPr bwMode="auto">
          <a:xfrm rot="16200000">
            <a:off x="2265370" y="-617916"/>
            <a:ext cx="0" cy="4248000"/>
          </a:xfrm>
          <a:prstGeom prst="line">
            <a:avLst/>
          </a:prstGeom>
          <a:ln>
            <a:solidFill>
              <a:srgbClr val="92D050"/>
            </a:solidFill>
            <a:headEnd type="none" w="sm" len="sm"/>
            <a:tailEnd type="none" w="sm" len="s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4572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492AB37D-4B7D-4084-8100-A52607670B0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03F1CD-FC77-404B-B603-4566ECB8FD27}" type="slidenum">
              <a:rPr lang="en-US" altLang="en-US" sz="1400"/>
              <a:pPr>
                <a:spcBef>
                  <a:spcPct val="0"/>
                </a:spcBef>
                <a:buClrTx/>
                <a:buSzTx/>
                <a:buFontTx/>
                <a:buNone/>
              </a:pPr>
              <a:t>6</a:t>
            </a:fld>
            <a:endParaRPr lang="en-US" altLang="en-US" sz="1400"/>
          </a:p>
        </p:txBody>
      </p:sp>
      <p:sp>
        <p:nvSpPr>
          <p:cNvPr id="10243" name="Rectangle 2">
            <a:extLst>
              <a:ext uri="{FF2B5EF4-FFF2-40B4-BE49-F238E27FC236}">
                <a16:creationId xmlns:a16="http://schemas.microsoft.com/office/drawing/2014/main" id="{C1C23A24-6E0D-453E-ACEC-CDD7DEFC9387}"/>
              </a:ext>
            </a:extLst>
          </p:cNvPr>
          <p:cNvSpPr>
            <a:spLocks noGrp="1" noChangeArrowheads="1"/>
          </p:cNvSpPr>
          <p:nvPr>
            <p:ph type="title"/>
          </p:nvPr>
        </p:nvSpPr>
        <p:spPr>
          <a:xfrm>
            <a:off x="685800" y="0"/>
            <a:ext cx="7772400" cy="1428750"/>
          </a:xfrm>
        </p:spPr>
        <p:txBody>
          <a:bodyPr/>
          <a:lstStyle/>
          <a:p>
            <a:r>
              <a:rPr lang="en-US" altLang="en-US"/>
              <a:t>Trigonometric Methods</a:t>
            </a:r>
          </a:p>
        </p:txBody>
      </p:sp>
      <p:sp>
        <p:nvSpPr>
          <p:cNvPr id="114692" name="Rectangle 3">
            <a:extLst>
              <a:ext uri="{FF2B5EF4-FFF2-40B4-BE49-F238E27FC236}">
                <a16:creationId xmlns:a16="http://schemas.microsoft.com/office/drawing/2014/main" id="{B4468838-8178-4A78-A09F-54AD9E3A5400}"/>
              </a:ext>
            </a:extLst>
          </p:cNvPr>
          <p:cNvSpPr>
            <a:spLocks noGrp="1" noChangeArrowheads="1"/>
          </p:cNvSpPr>
          <p:nvPr>
            <p:ph type="body" idx="1"/>
          </p:nvPr>
        </p:nvSpPr>
        <p:spPr>
          <a:xfrm>
            <a:off x="304800" y="1371600"/>
            <a:ext cx="3505200" cy="4114800"/>
          </a:xfrm>
        </p:spPr>
        <p:txBody>
          <a:bodyPr/>
          <a:lstStyle/>
          <a:p>
            <a:pPr>
              <a:buFont typeface="Monotype Sorts" pitchFamily="2" charset="2"/>
              <a:buChar char="F"/>
              <a:defRPr/>
            </a:pPr>
            <a:r>
              <a:rPr lang="en-US" sz="2600" b="1" dirty="0">
                <a:solidFill>
                  <a:schemeClr val="accent4"/>
                </a:solidFill>
                <a:latin typeface="Courier New" pitchFamily="49" charset="0"/>
              </a:rPr>
              <a:t>sin(double a)</a:t>
            </a:r>
          </a:p>
          <a:p>
            <a:pPr>
              <a:spcBef>
                <a:spcPct val="50000"/>
              </a:spcBef>
              <a:buFont typeface="Monotype Sorts" pitchFamily="2" charset="2"/>
              <a:buChar char="F"/>
              <a:defRPr/>
            </a:pPr>
            <a:r>
              <a:rPr lang="en-US" sz="2600" b="1" dirty="0" err="1">
                <a:solidFill>
                  <a:schemeClr val="accent4"/>
                </a:solidFill>
                <a:latin typeface="Courier New" pitchFamily="49" charset="0"/>
              </a:rPr>
              <a:t>cos</a:t>
            </a:r>
            <a:r>
              <a:rPr lang="en-US" sz="2600" b="1" dirty="0">
                <a:solidFill>
                  <a:schemeClr val="accent4"/>
                </a:solidFill>
                <a:latin typeface="Courier New" pitchFamily="49" charset="0"/>
              </a:rPr>
              <a:t>(double a)</a:t>
            </a:r>
          </a:p>
          <a:p>
            <a:pPr>
              <a:spcBef>
                <a:spcPct val="50000"/>
              </a:spcBef>
              <a:buFont typeface="Monotype Sorts" pitchFamily="2" charset="2"/>
              <a:buChar char="F"/>
              <a:defRPr/>
            </a:pPr>
            <a:r>
              <a:rPr lang="en-US" sz="2600" b="1" dirty="0">
                <a:solidFill>
                  <a:schemeClr val="accent4"/>
                </a:solidFill>
                <a:latin typeface="Courier New" pitchFamily="49" charset="0"/>
              </a:rPr>
              <a:t>tan(double a)</a:t>
            </a:r>
          </a:p>
          <a:p>
            <a:pPr>
              <a:spcBef>
                <a:spcPct val="50000"/>
              </a:spcBef>
              <a:buFont typeface="Monotype Sorts" pitchFamily="2" charset="2"/>
              <a:buChar char="F"/>
              <a:defRPr/>
            </a:pPr>
            <a:r>
              <a:rPr lang="en-US" sz="2600" b="1" dirty="0" err="1">
                <a:solidFill>
                  <a:schemeClr val="accent4"/>
                </a:solidFill>
                <a:latin typeface="Courier New" pitchFamily="49" charset="0"/>
              </a:rPr>
              <a:t>acos</a:t>
            </a:r>
            <a:r>
              <a:rPr lang="en-US" sz="2600" b="1" dirty="0">
                <a:solidFill>
                  <a:schemeClr val="accent4"/>
                </a:solidFill>
                <a:latin typeface="Courier New" pitchFamily="49" charset="0"/>
              </a:rPr>
              <a:t>(double a)</a:t>
            </a:r>
          </a:p>
          <a:p>
            <a:pPr>
              <a:spcBef>
                <a:spcPct val="50000"/>
              </a:spcBef>
              <a:buFont typeface="Monotype Sorts" pitchFamily="2" charset="2"/>
              <a:buChar char="F"/>
              <a:defRPr/>
            </a:pPr>
            <a:r>
              <a:rPr lang="en-US" sz="2600" b="1" dirty="0" err="1">
                <a:solidFill>
                  <a:schemeClr val="accent4"/>
                </a:solidFill>
                <a:latin typeface="Courier New" pitchFamily="49" charset="0"/>
              </a:rPr>
              <a:t>asin</a:t>
            </a:r>
            <a:r>
              <a:rPr lang="en-US" sz="2600" b="1" dirty="0">
                <a:solidFill>
                  <a:schemeClr val="accent4"/>
                </a:solidFill>
                <a:latin typeface="Courier New" pitchFamily="49" charset="0"/>
              </a:rPr>
              <a:t>(double a)</a:t>
            </a:r>
          </a:p>
          <a:p>
            <a:pPr>
              <a:spcBef>
                <a:spcPct val="50000"/>
              </a:spcBef>
              <a:buFont typeface="Monotype Sorts" pitchFamily="2" charset="2"/>
              <a:buChar char="F"/>
              <a:defRPr/>
            </a:pPr>
            <a:r>
              <a:rPr lang="en-US" sz="2600" b="1" dirty="0" err="1">
                <a:solidFill>
                  <a:schemeClr val="accent4"/>
                </a:solidFill>
                <a:latin typeface="Courier New" pitchFamily="49" charset="0"/>
              </a:rPr>
              <a:t>atan</a:t>
            </a:r>
            <a:r>
              <a:rPr lang="en-US" sz="2600" b="1" dirty="0">
                <a:solidFill>
                  <a:schemeClr val="accent4"/>
                </a:solidFill>
                <a:latin typeface="Courier New" pitchFamily="49" charset="0"/>
              </a:rPr>
              <a:t>(double a)</a:t>
            </a:r>
            <a:endParaRPr lang="en-US" sz="2800" b="1" dirty="0">
              <a:solidFill>
                <a:schemeClr val="accent4"/>
              </a:solidFill>
            </a:endParaRPr>
          </a:p>
        </p:txBody>
      </p:sp>
      <p:sp>
        <p:nvSpPr>
          <p:cNvPr id="10245" name="Text Box 4">
            <a:extLst>
              <a:ext uri="{FF2B5EF4-FFF2-40B4-BE49-F238E27FC236}">
                <a16:creationId xmlns:a16="http://schemas.microsoft.com/office/drawing/2014/main" id="{6FC83EDD-7986-44A7-AC09-B7E2CA8826D2}"/>
              </a:ext>
            </a:extLst>
          </p:cNvPr>
          <p:cNvSpPr txBox="1">
            <a:spLocks noChangeArrowheads="1"/>
          </p:cNvSpPr>
          <p:nvPr/>
        </p:nvSpPr>
        <p:spPr bwMode="auto">
          <a:xfrm>
            <a:off x="1600200" y="5486400"/>
            <a:ext cx="1981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Radians</a:t>
            </a:r>
          </a:p>
          <a:p>
            <a:pPr>
              <a:spcBef>
                <a:spcPct val="50000"/>
              </a:spcBef>
              <a:buClrTx/>
              <a:buSzTx/>
              <a:buFontTx/>
              <a:buNone/>
            </a:pPr>
            <a:r>
              <a:rPr lang="en-US" altLang="en-US" sz="2400"/>
              <a:t>toRadians(90)</a:t>
            </a:r>
          </a:p>
        </p:txBody>
      </p:sp>
      <p:sp>
        <p:nvSpPr>
          <p:cNvPr id="10246" name="Rectangle 6">
            <a:extLst>
              <a:ext uri="{FF2B5EF4-FFF2-40B4-BE49-F238E27FC236}">
                <a16:creationId xmlns:a16="http://schemas.microsoft.com/office/drawing/2014/main" id="{08986196-158A-4C38-BF71-5D259008F2BB}"/>
              </a:ext>
            </a:extLst>
          </p:cNvPr>
          <p:cNvSpPr>
            <a:spLocks noChangeArrowheads="1"/>
          </p:cNvSpPr>
          <p:nvPr/>
        </p:nvSpPr>
        <p:spPr bwMode="auto">
          <a:xfrm>
            <a:off x="4419600" y="1371600"/>
            <a:ext cx="4419600" cy="464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200" b="1">
                <a:latin typeface="Courier New" panose="02070309020205020404" pitchFamily="49" charset="0"/>
                <a:cs typeface="Courier New" panose="02070309020205020404" pitchFamily="49" charset="0"/>
              </a:rPr>
              <a:t>Examples:</a:t>
            </a:r>
          </a:p>
          <a:p>
            <a:pPr>
              <a:buFont typeface="Monotype Sorts"/>
              <a:buNone/>
            </a:pPr>
            <a:endParaRPr lang="en-US" altLang="en-US" sz="2200" b="1">
              <a:latin typeface="Courier New" panose="02070309020205020404" pitchFamily="49" charset="0"/>
              <a:cs typeface="Courier New" panose="02070309020205020404" pitchFamily="49" charset="0"/>
            </a:endParaRPr>
          </a:p>
          <a:p>
            <a:pPr>
              <a:buFont typeface="Monotype Sorts"/>
              <a:buNone/>
            </a:pPr>
            <a:r>
              <a:rPr lang="en-US" altLang="en-US" sz="2200" b="1">
                <a:latin typeface="Courier New" panose="02070309020205020404" pitchFamily="49" charset="0"/>
                <a:cs typeface="Courier New" panose="02070309020205020404" pitchFamily="49" charset="0"/>
              </a:rPr>
              <a:t>Math.sin(0) returns 0.0 </a:t>
            </a:r>
            <a:endParaRPr lang="en-US" altLang="en-US" sz="2200" b="1">
              <a:latin typeface="Courier"/>
              <a:cs typeface="Times New Roman" panose="02020603050405020304" pitchFamily="18" charset="0"/>
            </a:endParaRPr>
          </a:p>
          <a:p>
            <a:pPr>
              <a:buFont typeface="Monotype Sorts"/>
              <a:buNone/>
            </a:pPr>
            <a:r>
              <a:rPr lang="en-US" altLang="en-US" sz="2200" b="1">
                <a:latin typeface="Courier New" panose="02070309020205020404" pitchFamily="49" charset="0"/>
                <a:cs typeface="Courier New" panose="02070309020205020404" pitchFamily="49" charset="0"/>
              </a:rPr>
              <a:t>Math.sin(Math.PI / 6) returns 0.5 </a:t>
            </a:r>
            <a:endParaRPr lang="en-US" altLang="en-US" sz="2200" b="1">
              <a:latin typeface="Courier"/>
              <a:cs typeface="Times New Roman" panose="02020603050405020304" pitchFamily="18" charset="0"/>
            </a:endParaRPr>
          </a:p>
          <a:p>
            <a:pPr>
              <a:buFont typeface="Monotype Sorts"/>
              <a:buNone/>
            </a:pPr>
            <a:r>
              <a:rPr lang="en-US" altLang="en-US" sz="2200" b="1">
                <a:latin typeface="Courier New" panose="02070309020205020404" pitchFamily="49" charset="0"/>
                <a:cs typeface="Courier New" panose="02070309020205020404" pitchFamily="49" charset="0"/>
              </a:rPr>
              <a:t>Math.sin(Math.PI / 2) returns 1.0</a:t>
            </a:r>
            <a:endParaRPr lang="en-US" altLang="en-US" sz="2200" b="1">
              <a:latin typeface="Courier"/>
              <a:cs typeface="Times New Roman" panose="02020603050405020304" pitchFamily="18" charset="0"/>
            </a:endParaRPr>
          </a:p>
          <a:p>
            <a:pPr>
              <a:buFont typeface="Monotype Sorts"/>
              <a:buNone/>
            </a:pPr>
            <a:r>
              <a:rPr lang="en-US" altLang="en-US" sz="2200" b="1">
                <a:latin typeface="Courier New" panose="02070309020205020404" pitchFamily="49" charset="0"/>
                <a:cs typeface="Courier New" panose="02070309020205020404" pitchFamily="49" charset="0"/>
              </a:rPr>
              <a:t>Math.cos(0) returns 1.0</a:t>
            </a:r>
            <a:endParaRPr lang="en-US" altLang="en-US" sz="2200" b="1">
              <a:latin typeface="Courier"/>
              <a:cs typeface="Times New Roman" panose="02020603050405020304" pitchFamily="18" charset="0"/>
            </a:endParaRPr>
          </a:p>
          <a:p>
            <a:pPr>
              <a:buFont typeface="Monotype Sorts"/>
              <a:buNone/>
            </a:pPr>
            <a:r>
              <a:rPr lang="en-US" altLang="en-US" sz="2200" b="1">
                <a:latin typeface="Courier New" panose="02070309020205020404" pitchFamily="49" charset="0"/>
                <a:cs typeface="Courier New" panose="02070309020205020404" pitchFamily="49" charset="0"/>
              </a:rPr>
              <a:t>Math.cos(Math.PI / 6) returns 0.866 </a:t>
            </a:r>
            <a:endParaRPr lang="en-US" altLang="en-US" sz="2200" b="1">
              <a:latin typeface="Courier"/>
              <a:cs typeface="Times New Roman" panose="02020603050405020304" pitchFamily="18" charset="0"/>
            </a:endParaRPr>
          </a:p>
          <a:p>
            <a:pPr>
              <a:buFont typeface="Monotype Sorts"/>
              <a:buNone/>
            </a:pPr>
            <a:r>
              <a:rPr lang="en-US" altLang="en-US" sz="2200" b="1">
                <a:latin typeface="Courier New" panose="02070309020205020404" pitchFamily="49" charset="0"/>
                <a:cs typeface="Courier New" panose="02070309020205020404" pitchFamily="49" charset="0"/>
              </a:rPr>
              <a:t>Math.cos(Math.PI / 2) returns 0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C4F6E7AF-EEC3-40DC-8202-686DEEE140D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D56A0D-2282-4187-AA1D-5FC72C7A4A51}" type="slidenum">
              <a:rPr lang="en-US" altLang="en-US" sz="1400"/>
              <a:pPr>
                <a:spcBef>
                  <a:spcPct val="0"/>
                </a:spcBef>
                <a:buClrTx/>
                <a:buSzTx/>
                <a:buFontTx/>
                <a:buNone/>
              </a:pPr>
              <a:t>60</a:t>
            </a:fld>
            <a:endParaRPr lang="en-US" altLang="en-US" sz="1400"/>
          </a:p>
        </p:txBody>
      </p:sp>
      <p:sp>
        <p:nvSpPr>
          <p:cNvPr id="50179" name="Rectangle 2">
            <a:extLst>
              <a:ext uri="{FF2B5EF4-FFF2-40B4-BE49-F238E27FC236}">
                <a16:creationId xmlns:a16="http://schemas.microsoft.com/office/drawing/2014/main" id="{95A25991-148E-465D-9249-7960CBA5A3D5}"/>
              </a:ext>
            </a:extLst>
          </p:cNvPr>
          <p:cNvSpPr>
            <a:spLocks noGrp="1" noChangeArrowheads="1"/>
          </p:cNvSpPr>
          <p:nvPr>
            <p:ph type="title"/>
          </p:nvPr>
        </p:nvSpPr>
        <p:spPr>
          <a:xfrm>
            <a:off x="754063" y="296863"/>
            <a:ext cx="7219950" cy="417512"/>
          </a:xfrm>
        </p:spPr>
        <p:txBody>
          <a:bodyPr/>
          <a:lstStyle/>
          <a:p>
            <a:r>
              <a:rPr lang="en-US" altLang="en-US">
                <a:cs typeface="Courier New" panose="02070309020205020404" pitchFamily="49" charset="0"/>
              </a:rPr>
              <a:t>Formatting Output</a:t>
            </a:r>
            <a:r>
              <a:rPr lang="en-US" altLang="en-US"/>
              <a:t> </a:t>
            </a:r>
          </a:p>
        </p:txBody>
      </p:sp>
      <p:sp>
        <p:nvSpPr>
          <p:cNvPr id="50180" name="Text Box 3">
            <a:extLst>
              <a:ext uri="{FF2B5EF4-FFF2-40B4-BE49-F238E27FC236}">
                <a16:creationId xmlns:a16="http://schemas.microsoft.com/office/drawing/2014/main" id="{5A3E81F5-5967-4D52-B837-FC7CD762AA5B}"/>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0181" name="Text Box 4">
            <a:extLst>
              <a:ext uri="{FF2B5EF4-FFF2-40B4-BE49-F238E27FC236}">
                <a16:creationId xmlns:a16="http://schemas.microsoft.com/office/drawing/2014/main" id="{10FF9971-ED83-4B7D-AF71-98CBC4CB7FBF}"/>
              </a:ext>
            </a:extLst>
          </p:cNvPr>
          <p:cNvSpPr txBox="1">
            <a:spLocks noChangeArrowheads="1"/>
          </p:cNvSpPr>
          <p:nvPr/>
        </p:nvSpPr>
        <p:spPr bwMode="auto">
          <a:xfrm>
            <a:off x="228600" y="990600"/>
            <a:ext cx="87630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Use the printf statement.</a:t>
            </a:r>
          </a:p>
          <a:p>
            <a:pPr lvl="1">
              <a:spcBef>
                <a:spcPct val="50000"/>
              </a:spcBef>
              <a:buClrTx/>
              <a:buFontTx/>
              <a:buNone/>
            </a:pPr>
            <a:r>
              <a:rPr lang="en-US" altLang="en-US">
                <a:cs typeface="Courier New" panose="02070309020205020404" pitchFamily="49" charset="0"/>
              </a:rPr>
              <a:t>System.out.printf(format, items);</a:t>
            </a:r>
          </a:p>
          <a:p>
            <a:pPr>
              <a:spcBef>
                <a:spcPct val="50000"/>
              </a:spcBef>
              <a:buClrTx/>
              <a:buSzTx/>
              <a:buFontTx/>
              <a:buNone/>
            </a:pPr>
            <a:r>
              <a:rPr lang="en-US" altLang="en-US" sz="2800">
                <a:cs typeface="Courier New" panose="02070309020205020404" pitchFamily="49" charset="0"/>
              </a:rPr>
              <a:t>Where format is a string that may consist of substrings and format specifiers. A format specifier specifies how an item should be displayed. An item may be a numeric value, character, boolean value, or a string. Each specifier begins with a percent sign.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9930ACC7-E756-415D-9464-4F1B2C83C4C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2AE5AE-3ADD-4848-B3C5-A144D609DB90}" type="slidenum">
              <a:rPr lang="en-US" altLang="en-US" sz="1400"/>
              <a:pPr>
                <a:spcBef>
                  <a:spcPct val="0"/>
                </a:spcBef>
                <a:buClrTx/>
                <a:buSzTx/>
                <a:buFontTx/>
                <a:buNone/>
              </a:pPr>
              <a:t>61</a:t>
            </a:fld>
            <a:endParaRPr lang="en-US" altLang="en-US" sz="1400"/>
          </a:p>
        </p:txBody>
      </p:sp>
      <p:sp>
        <p:nvSpPr>
          <p:cNvPr id="52227" name="Rectangle 2">
            <a:extLst>
              <a:ext uri="{FF2B5EF4-FFF2-40B4-BE49-F238E27FC236}">
                <a16:creationId xmlns:a16="http://schemas.microsoft.com/office/drawing/2014/main" id="{5A160B17-2DDD-414B-ADDB-3C2276BA32BC}"/>
              </a:ext>
            </a:extLst>
          </p:cNvPr>
          <p:cNvSpPr>
            <a:spLocks noGrp="1" noChangeArrowheads="1"/>
          </p:cNvSpPr>
          <p:nvPr>
            <p:ph type="title"/>
          </p:nvPr>
        </p:nvSpPr>
        <p:spPr>
          <a:xfrm>
            <a:off x="754063" y="296863"/>
            <a:ext cx="7219950" cy="417512"/>
          </a:xfrm>
        </p:spPr>
        <p:txBody>
          <a:bodyPr/>
          <a:lstStyle/>
          <a:p>
            <a:r>
              <a:rPr lang="en-US" altLang="en-US">
                <a:cs typeface="Courier New" panose="02070309020205020404" pitchFamily="49" charset="0"/>
              </a:rPr>
              <a:t>Frequently-Used Specifiers</a:t>
            </a:r>
            <a:r>
              <a:rPr lang="en-US" altLang="en-US"/>
              <a:t> </a:t>
            </a:r>
          </a:p>
        </p:txBody>
      </p:sp>
      <p:sp>
        <p:nvSpPr>
          <p:cNvPr id="52228" name="Text Box 3">
            <a:extLst>
              <a:ext uri="{FF2B5EF4-FFF2-40B4-BE49-F238E27FC236}">
                <a16:creationId xmlns:a16="http://schemas.microsoft.com/office/drawing/2014/main" id="{DAF389E9-DC76-4A45-995F-30CBC11A33E3}"/>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25957" name="Text Box 5">
            <a:extLst>
              <a:ext uri="{FF2B5EF4-FFF2-40B4-BE49-F238E27FC236}">
                <a16:creationId xmlns:a16="http://schemas.microsoft.com/office/drawing/2014/main" id="{B09DDBED-7BBC-40EB-80AB-E8D501D68B28}"/>
              </a:ext>
            </a:extLst>
          </p:cNvPr>
          <p:cNvSpPr txBox="1">
            <a:spLocks noChangeArrowheads="1"/>
          </p:cNvSpPr>
          <p:nvPr/>
        </p:nvSpPr>
        <p:spPr bwMode="auto">
          <a:xfrm>
            <a:off x="228600" y="1066800"/>
            <a:ext cx="8763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en-US" sz="2000" b="1" dirty="0" err="1">
                <a:cs typeface="Courier New" pitchFamily="49" charset="0"/>
              </a:rPr>
              <a:t>Specifier</a:t>
            </a:r>
            <a:r>
              <a:rPr lang="en-US" sz="2000" b="1" dirty="0">
                <a:cs typeface="Courier New" pitchFamily="49" charset="0"/>
              </a:rPr>
              <a:t>  Output					Example </a:t>
            </a:r>
          </a:p>
          <a:p>
            <a:pPr>
              <a:spcBef>
                <a:spcPct val="50000"/>
              </a:spcBef>
              <a:defRPr/>
            </a:pPr>
            <a:r>
              <a:rPr lang="en-US" sz="2000" b="1" dirty="0">
                <a:solidFill>
                  <a:schemeClr val="accent4"/>
                </a:solidFill>
                <a:latin typeface="Courier New" pitchFamily="49" charset="0"/>
                <a:cs typeface="Courier New" pitchFamily="49" charset="0"/>
              </a:rPr>
              <a:t>%b</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 </a:t>
            </a:r>
            <a:r>
              <a:rPr lang="en-US" sz="2000" b="1" dirty="0" err="1">
                <a:solidFill>
                  <a:schemeClr val="accent4"/>
                </a:solidFill>
                <a:latin typeface="Courier New" pitchFamily="49" charset="0"/>
                <a:cs typeface="Courier New" pitchFamily="49" charset="0"/>
              </a:rPr>
              <a:t>boolean</a:t>
            </a:r>
            <a:r>
              <a:rPr lang="en-US" sz="2000" b="1" dirty="0">
                <a:solidFill>
                  <a:schemeClr val="accent4"/>
                </a:solidFill>
                <a:latin typeface="Courier New" pitchFamily="49" charset="0"/>
                <a:cs typeface="Courier New" pitchFamily="49" charset="0"/>
              </a:rPr>
              <a:t> value</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true or false</a:t>
            </a:r>
            <a:r>
              <a:rPr lang="en-US" sz="2000" b="1" dirty="0">
                <a:solidFill>
                  <a:schemeClr val="accent4"/>
                </a:solidFill>
                <a:cs typeface="Courier New" pitchFamily="49" charset="0"/>
              </a:rPr>
              <a:t> </a:t>
            </a:r>
          </a:p>
          <a:p>
            <a:pPr>
              <a:spcBef>
                <a:spcPct val="50000"/>
              </a:spcBef>
              <a:defRPr/>
            </a:pPr>
            <a:r>
              <a:rPr lang="en-US" sz="2000" b="1" dirty="0">
                <a:solidFill>
                  <a:schemeClr val="accent4"/>
                </a:solidFill>
                <a:latin typeface="Courier New" pitchFamily="49" charset="0"/>
                <a:cs typeface="Courier New" pitchFamily="49" charset="0"/>
              </a:rPr>
              <a:t>%c</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 character</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a:t>
            </a:r>
            <a:r>
              <a:rPr lang="en-US" sz="2000" b="1" dirty="0">
                <a:solidFill>
                  <a:schemeClr val="accent4"/>
                </a:solidFill>
                <a:cs typeface="Courier New" pitchFamily="49" charset="0"/>
              </a:rPr>
              <a:t> </a:t>
            </a:r>
          </a:p>
          <a:p>
            <a:pPr>
              <a:spcBef>
                <a:spcPct val="50000"/>
              </a:spcBef>
              <a:defRPr/>
            </a:pPr>
            <a:r>
              <a:rPr lang="en-US" sz="2000" b="1" dirty="0">
                <a:solidFill>
                  <a:schemeClr val="accent4"/>
                </a:solidFill>
                <a:latin typeface="Courier New" pitchFamily="49" charset="0"/>
                <a:cs typeface="Courier New" pitchFamily="49" charset="0"/>
              </a:rPr>
              <a:t>%d</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 decimal integer 			</a:t>
            </a:r>
            <a:r>
              <a:rPr lang="en-US" sz="2000" b="1" dirty="0">
                <a:solidFill>
                  <a:schemeClr val="accent4"/>
                </a:solidFill>
                <a:latin typeface="Courier New" pitchFamily="49" charset="0"/>
                <a:cs typeface="Times New Roman" pitchFamily="18" charset="0"/>
              </a:rPr>
              <a:t>200</a:t>
            </a:r>
            <a:r>
              <a:rPr lang="en-US" sz="2000" b="1" dirty="0">
                <a:solidFill>
                  <a:schemeClr val="accent4"/>
                </a:solidFill>
                <a:latin typeface="Courier New" pitchFamily="49" charset="0"/>
                <a:cs typeface="Courier New" pitchFamily="49" charset="0"/>
              </a:rPr>
              <a:t> </a:t>
            </a:r>
            <a:endParaRPr lang="en-US" sz="2000" b="1" dirty="0">
              <a:solidFill>
                <a:schemeClr val="accent4"/>
              </a:solidFill>
              <a:cs typeface="Courier New" pitchFamily="49" charset="0"/>
            </a:endParaRPr>
          </a:p>
          <a:p>
            <a:pPr>
              <a:spcBef>
                <a:spcPct val="50000"/>
              </a:spcBef>
              <a:defRPr/>
            </a:pPr>
            <a:r>
              <a:rPr lang="en-US" sz="2000" b="1" dirty="0">
                <a:solidFill>
                  <a:schemeClr val="accent4"/>
                </a:solidFill>
                <a:latin typeface="Courier New" pitchFamily="49" charset="0"/>
                <a:cs typeface="Courier New" pitchFamily="49" charset="0"/>
              </a:rPr>
              <a:t>%f</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 floating-point number</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45.460000</a:t>
            </a:r>
            <a:r>
              <a:rPr lang="en-US" sz="2000" b="1" dirty="0">
                <a:solidFill>
                  <a:schemeClr val="accent4"/>
                </a:solidFill>
                <a:cs typeface="Courier New" pitchFamily="49" charset="0"/>
              </a:rPr>
              <a:t> </a:t>
            </a:r>
          </a:p>
          <a:p>
            <a:pPr>
              <a:spcBef>
                <a:spcPct val="50000"/>
              </a:spcBef>
              <a:defRPr/>
            </a:pPr>
            <a:r>
              <a:rPr lang="en-US" sz="2000" b="1" dirty="0">
                <a:solidFill>
                  <a:schemeClr val="accent4"/>
                </a:solidFill>
                <a:latin typeface="Courier New" pitchFamily="49" charset="0"/>
                <a:cs typeface="Courier New" pitchFamily="49" charset="0"/>
              </a:rPr>
              <a:t>%e</a:t>
            </a:r>
            <a:r>
              <a:rPr lang="en-US" sz="2000" b="1" dirty="0">
                <a:solidFill>
                  <a:schemeClr val="accent4"/>
                </a:solidFill>
                <a:cs typeface="Courier New" pitchFamily="49" charset="0"/>
              </a:rPr>
              <a:t>           </a:t>
            </a:r>
            <a:r>
              <a:rPr lang="en-US" sz="1600" b="1" dirty="0">
                <a:solidFill>
                  <a:schemeClr val="accent4"/>
                </a:solidFill>
                <a:latin typeface="Courier New" pitchFamily="49" charset="0"/>
                <a:cs typeface="Courier New" pitchFamily="49" charset="0"/>
              </a:rPr>
              <a:t>a number in standard scientific notation</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4.556000e+01</a:t>
            </a:r>
          </a:p>
          <a:p>
            <a:pPr>
              <a:spcBef>
                <a:spcPct val="50000"/>
              </a:spcBef>
              <a:defRPr/>
            </a:pPr>
            <a:r>
              <a:rPr lang="en-US" sz="2000" b="1" dirty="0">
                <a:solidFill>
                  <a:schemeClr val="accent4"/>
                </a:solidFill>
                <a:latin typeface="Courier New" pitchFamily="49" charset="0"/>
                <a:cs typeface="Times New Roman" pitchFamily="18" charset="0"/>
              </a:rPr>
              <a:t>%s</a:t>
            </a:r>
            <a:r>
              <a:rPr lang="en-US" sz="2000" b="1" dirty="0">
                <a:solidFill>
                  <a:schemeClr val="accent4"/>
                </a:solidFill>
                <a:latin typeface="Courier New" pitchFamily="49" charset="0"/>
                <a:cs typeface="Courier New" pitchFamily="49" charset="0"/>
              </a:rPr>
              <a:t> </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 string</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"Java is cool"</a:t>
            </a:r>
            <a:r>
              <a:rPr lang="en-US" sz="2000" b="1" dirty="0">
                <a:solidFill>
                  <a:schemeClr val="accent4"/>
                </a:solidFill>
                <a:cs typeface="Courier New" pitchFamily="49" charset="0"/>
              </a:rPr>
              <a:t> </a:t>
            </a:r>
          </a:p>
        </p:txBody>
      </p:sp>
      <p:sp>
        <p:nvSpPr>
          <p:cNvPr id="52230" name="Rectangle 6">
            <a:extLst>
              <a:ext uri="{FF2B5EF4-FFF2-40B4-BE49-F238E27FC236}">
                <a16:creationId xmlns:a16="http://schemas.microsoft.com/office/drawing/2014/main" id="{C7AE338C-EE79-480D-9484-EBB9F6C32402}"/>
              </a:ext>
            </a:extLst>
          </p:cNvPr>
          <p:cNvSpPr>
            <a:spLocks noChangeArrowheads="1"/>
          </p:cNvSpPr>
          <p:nvPr/>
        </p:nvSpPr>
        <p:spPr bwMode="auto">
          <a:xfrm>
            <a:off x="2452688"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2231" name="Rectangle 7">
            <a:extLst>
              <a:ext uri="{FF2B5EF4-FFF2-40B4-BE49-F238E27FC236}">
                <a16:creationId xmlns:a16="http://schemas.microsoft.com/office/drawing/2014/main" id="{406131FB-6163-4F06-AC2F-D976A0A51213}"/>
              </a:ext>
            </a:extLst>
          </p:cNvPr>
          <p:cNvSpPr>
            <a:spLocks noChangeArrowheads="1"/>
          </p:cNvSpPr>
          <p:nvPr/>
        </p:nvSpPr>
        <p:spPr bwMode="auto">
          <a:xfrm>
            <a:off x="24526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2232" name="Object 8">
            <a:extLst>
              <a:ext uri="{FF2B5EF4-FFF2-40B4-BE49-F238E27FC236}">
                <a16:creationId xmlns:a16="http://schemas.microsoft.com/office/drawing/2014/main" id="{A323C544-A751-41E8-96BE-4A7F62BA3E31}"/>
              </a:ext>
            </a:extLst>
          </p:cNvPr>
          <p:cNvGraphicFramePr>
            <a:graphicFrameLocks noChangeAspect="1"/>
          </p:cNvGraphicFramePr>
          <p:nvPr/>
        </p:nvGraphicFramePr>
        <p:xfrm>
          <a:off x="609600" y="4267200"/>
          <a:ext cx="8001000" cy="2228850"/>
        </p:xfrm>
        <a:graphic>
          <a:graphicData uri="http://schemas.openxmlformats.org/presentationml/2006/ole">
            <mc:AlternateContent xmlns:mc="http://schemas.openxmlformats.org/markup-compatibility/2006">
              <mc:Choice xmlns:v="urn:schemas-microsoft-com:vml" Requires="v">
                <p:oleObj spid="_x0000_s12291" r:id="rId4" imgW="4242816" imgH="1181100" progId="Word.Picture.8">
                  <p:embed/>
                </p:oleObj>
              </mc:Choice>
              <mc:Fallback>
                <p:oleObj r:id="rId4" imgW="4242816" imgH="11811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267200"/>
                        <a:ext cx="80010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EE71D2AD-3E7D-4CC4-8C43-DB88965795B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253541-BF82-4D38-8978-7A8F17944279}" type="slidenum">
              <a:rPr lang="en-US" altLang="en-US" sz="1400"/>
              <a:pPr>
                <a:spcBef>
                  <a:spcPct val="0"/>
                </a:spcBef>
                <a:buClrTx/>
                <a:buSzTx/>
                <a:buFontTx/>
                <a:buNone/>
              </a:pPr>
              <a:t>62</a:t>
            </a:fld>
            <a:endParaRPr lang="en-US" altLang="en-US" sz="1400"/>
          </a:p>
        </p:txBody>
      </p:sp>
      <p:sp>
        <p:nvSpPr>
          <p:cNvPr id="54275" name="Rectangle 2">
            <a:extLst>
              <a:ext uri="{FF2B5EF4-FFF2-40B4-BE49-F238E27FC236}">
                <a16:creationId xmlns:a16="http://schemas.microsoft.com/office/drawing/2014/main" id="{0C95ECEC-AD7F-40E9-A52F-0BB95A83B782}"/>
              </a:ext>
            </a:extLst>
          </p:cNvPr>
          <p:cNvSpPr>
            <a:spLocks noGrp="1" noChangeArrowheads="1"/>
          </p:cNvSpPr>
          <p:nvPr>
            <p:ph type="title"/>
          </p:nvPr>
        </p:nvSpPr>
        <p:spPr>
          <a:xfrm>
            <a:off x="685800" y="381000"/>
            <a:ext cx="7772400" cy="838200"/>
          </a:xfrm>
        </p:spPr>
        <p:txBody>
          <a:bodyPr/>
          <a:lstStyle/>
          <a:p>
            <a:r>
              <a:rPr lang="en-US" altLang="en-US" sz="4000" b="1"/>
              <a:t>FormatDemo</a:t>
            </a:r>
            <a:endParaRPr lang="en-US" altLang="en-US"/>
          </a:p>
        </p:txBody>
      </p:sp>
      <p:sp>
        <p:nvSpPr>
          <p:cNvPr id="54276" name="Rectangle 3">
            <a:extLst>
              <a:ext uri="{FF2B5EF4-FFF2-40B4-BE49-F238E27FC236}">
                <a16:creationId xmlns:a16="http://schemas.microsoft.com/office/drawing/2014/main" id="{8E44B31C-EE79-49A3-AA99-36B2D8F66E1E}"/>
              </a:ext>
            </a:extLst>
          </p:cNvPr>
          <p:cNvSpPr>
            <a:spLocks noGrp="1" noChangeArrowheads="1"/>
          </p:cNvSpPr>
          <p:nvPr>
            <p:ph type="body" idx="1"/>
          </p:nvPr>
        </p:nvSpPr>
        <p:spPr>
          <a:xfrm>
            <a:off x="304800" y="2046288"/>
            <a:ext cx="8610600" cy="1612900"/>
          </a:xfrm>
        </p:spPr>
        <p:txBody>
          <a:bodyPr/>
          <a:lstStyle/>
          <a:p>
            <a:pPr>
              <a:buFont typeface="Monotype Sorts"/>
              <a:buNone/>
            </a:pPr>
            <a:r>
              <a:rPr lang="en-US" altLang="en-US" sz="2800"/>
              <a:t>The example gives a program that uses </a:t>
            </a:r>
            <a:r>
              <a:rPr lang="en-US" altLang="en-US" sz="2800" b="1"/>
              <a:t>printf </a:t>
            </a:r>
            <a:r>
              <a:rPr lang="en-US" altLang="en-US" sz="2800"/>
              <a:t>to display a table. </a:t>
            </a:r>
          </a:p>
        </p:txBody>
      </p:sp>
      <p:sp>
        <p:nvSpPr>
          <p:cNvPr id="54277" name="Rectangle 7">
            <a:hlinkClick r:id="rId3"/>
            <a:extLst>
              <a:ext uri="{FF2B5EF4-FFF2-40B4-BE49-F238E27FC236}">
                <a16:creationId xmlns:a16="http://schemas.microsoft.com/office/drawing/2014/main" id="{3304E2BE-2F95-4BFE-895E-84DF25FEE8A5}"/>
              </a:ext>
            </a:extLst>
          </p:cNvPr>
          <p:cNvSpPr>
            <a:spLocks noChangeArrowheads="1"/>
          </p:cNvSpPr>
          <p:nvPr/>
        </p:nvSpPr>
        <p:spPr bwMode="auto">
          <a:xfrm>
            <a:off x="4768850" y="5048250"/>
            <a:ext cx="24288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FormatDemo</a:t>
            </a:r>
          </a:p>
        </p:txBody>
      </p:sp>
      <p:sp>
        <p:nvSpPr>
          <p:cNvPr id="54278" name="AutoShape 10">
            <a:hlinkClick r:id="rId4" action="ppaction://program" highlightClick="1"/>
            <a:extLst>
              <a:ext uri="{FF2B5EF4-FFF2-40B4-BE49-F238E27FC236}">
                <a16:creationId xmlns:a16="http://schemas.microsoft.com/office/drawing/2014/main" id="{1C5A48A6-1E6E-4D84-A452-1C295BC6DBE6}"/>
              </a:ext>
            </a:extLst>
          </p:cNvPr>
          <p:cNvSpPr>
            <a:spLocks noChangeArrowheads="1"/>
          </p:cNvSpPr>
          <p:nvPr/>
        </p:nvSpPr>
        <p:spPr bwMode="auto">
          <a:xfrm>
            <a:off x="7405688" y="5041900"/>
            <a:ext cx="1006475"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pPr>
              <a:lnSpc>
                <a:spcPct val="150000"/>
              </a:lnSpc>
            </a:pPr>
            <a:r>
              <a:rPr lang="en-US" sz="2000" dirty="0">
                <a:latin typeface="Calibri" panose="020F0502020204030204" pitchFamily="34" charset="0"/>
                <a:cs typeface="Calibri" panose="020F0502020204030204" pitchFamily="34" charset="0"/>
              </a:rPr>
              <a:t>What are the format specifiers for outputting a Boolean value, a character, a decimal integer, a floating-point number, and a string?</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lnSpc>
                <a:spcPct val="150000"/>
              </a:lnSpc>
              <a:buNone/>
            </a:pPr>
            <a:r>
              <a:rPr lang="tr-TR" sz="2000" b="1" dirty="0">
                <a:solidFill>
                  <a:srgbClr val="92D050"/>
                </a:solidFill>
                <a:latin typeface="Calibri" panose="020F0502020204030204" pitchFamily="34" charset="0"/>
                <a:cs typeface="Calibri" panose="020F0502020204030204" pitchFamily="34" charset="0"/>
              </a:rPr>
              <a:t>      &lt;--- ANSWER ---&gt;</a:t>
            </a:r>
          </a:p>
          <a:p>
            <a:pPr>
              <a:lnSpc>
                <a:spcPct val="150000"/>
              </a:lnSpc>
            </a:pPr>
            <a:r>
              <a:rPr lang="en-US" sz="1600" dirty="0">
                <a:solidFill>
                  <a:srgbClr val="0070C0"/>
                </a:solidFill>
                <a:latin typeface="Consolas" panose="020B0609020204030204" pitchFamily="49" charset="0"/>
                <a:cs typeface="Calibri" panose="020F0502020204030204" pitchFamily="34" charset="0"/>
              </a:rPr>
              <a:t>The specifiers for outputting</a:t>
            </a: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are</a:t>
            </a:r>
            <a:r>
              <a:rPr lang="tr-TR" sz="1600" dirty="0">
                <a:solidFill>
                  <a:srgbClr val="0070C0"/>
                </a:solidFill>
                <a:latin typeface="Consolas" panose="020B0609020204030204" pitchFamily="49" charset="0"/>
                <a:cs typeface="Calibri" panose="020F0502020204030204" pitchFamily="34" charset="0"/>
              </a:rPr>
              <a:t> as </a:t>
            </a:r>
            <a:r>
              <a:rPr lang="tr-TR" sz="1600" dirty="0" err="1">
                <a:solidFill>
                  <a:srgbClr val="0070C0"/>
                </a:solidFill>
                <a:latin typeface="Consolas" panose="020B0609020204030204" pitchFamily="49" charset="0"/>
                <a:cs typeface="Calibri" panose="020F0502020204030204" pitchFamily="34" charset="0"/>
              </a:rPr>
              <a:t>follows</a:t>
            </a:r>
            <a:r>
              <a:rPr lang="tr-TR" sz="1600" dirty="0">
                <a:solidFill>
                  <a:srgbClr val="0070C0"/>
                </a:solidFill>
                <a:latin typeface="Consolas" panose="020B0609020204030204" pitchFamily="49" charset="0"/>
                <a:cs typeface="Calibri" panose="020F0502020204030204" pitchFamily="34" charset="0"/>
              </a:rPr>
              <a:t>:</a:t>
            </a:r>
            <a:r>
              <a:rPr lang="en-US" sz="1600" dirty="0">
                <a:solidFill>
                  <a:srgbClr val="0070C0"/>
                </a:solidFill>
                <a:latin typeface="Consolas" panose="020B0609020204030204" pitchFamily="49" charset="0"/>
                <a:cs typeface="Calibri" panose="020F0502020204030204" pitchFamily="34" charset="0"/>
              </a:rPr>
              <a:t> </a:t>
            </a:r>
            <a:br>
              <a:rPr lang="tr-TR" sz="1600" dirty="0">
                <a:solidFill>
                  <a:srgbClr val="0070C0"/>
                </a:solidFill>
                <a:latin typeface="Consolas" panose="020B0609020204030204" pitchFamily="49" charset="0"/>
                <a:cs typeface="Calibri" panose="020F0502020204030204" pitchFamily="34" charset="0"/>
              </a:rPr>
            </a:br>
            <a:r>
              <a:rPr lang="en-US" sz="1600" dirty="0" err="1">
                <a:solidFill>
                  <a:srgbClr val="0070C0"/>
                </a:solidFill>
                <a:latin typeface="Consolas" panose="020B0609020204030204" pitchFamily="49" charset="0"/>
                <a:cs typeface="Calibri" panose="020F0502020204030204" pitchFamily="34" charset="0"/>
              </a:rPr>
              <a:t>boolean</a:t>
            </a:r>
            <a:r>
              <a:rPr lang="en-US" sz="1600" dirty="0">
                <a:solidFill>
                  <a:srgbClr val="0070C0"/>
                </a:solidFill>
                <a:latin typeface="Consolas" panose="020B0609020204030204" pitchFamily="49" charset="0"/>
                <a:cs typeface="Calibri" panose="020F0502020204030204" pitchFamily="34" charset="0"/>
              </a:rPr>
              <a:t> </a:t>
            </a:r>
            <a:r>
              <a:rPr lang="tr-TR" sz="1600" dirty="0">
                <a:solidFill>
                  <a:srgbClr val="0070C0"/>
                </a:solidFill>
                <a:latin typeface="Consolas" panose="020B0609020204030204" pitchFamily="49" charset="0"/>
                <a:cs typeface="Calibri" panose="020F0502020204030204" pitchFamily="34" charset="0"/>
              </a:rPr>
              <a:t> -&gt; </a:t>
            </a:r>
            <a:r>
              <a:rPr lang="en-US" sz="1600" dirty="0">
                <a:solidFill>
                  <a:srgbClr val="0070C0"/>
                </a:solidFill>
                <a:latin typeface="Consolas" panose="020B0609020204030204" pitchFamily="49" charset="0"/>
                <a:cs typeface="Calibri" panose="020F0502020204030204" pitchFamily="34" charset="0"/>
              </a:rPr>
              <a:t>%b</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character</a:t>
            </a:r>
            <a:r>
              <a:rPr lang="tr-TR" sz="1600" dirty="0">
                <a:solidFill>
                  <a:srgbClr val="0070C0"/>
                </a:solidFill>
                <a:latin typeface="Consolas" panose="020B0609020204030204" pitchFamily="49" charset="0"/>
                <a:cs typeface="Calibri" panose="020F0502020204030204" pitchFamily="34" charset="0"/>
              </a:rPr>
              <a:t> -&gt; </a:t>
            </a:r>
            <a:r>
              <a:rPr lang="en-US" sz="1600" dirty="0">
                <a:solidFill>
                  <a:srgbClr val="0070C0"/>
                </a:solidFill>
                <a:latin typeface="Consolas" panose="020B0609020204030204" pitchFamily="49" charset="0"/>
                <a:cs typeface="Calibri" panose="020F0502020204030204" pitchFamily="34" charset="0"/>
              </a:rPr>
              <a:t>%c</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decimal integer</a:t>
            </a:r>
            <a:r>
              <a:rPr lang="tr-TR" sz="1600" dirty="0">
                <a:solidFill>
                  <a:srgbClr val="0070C0"/>
                </a:solidFill>
                <a:latin typeface="Consolas" panose="020B0609020204030204" pitchFamily="49" charset="0"/>
                <a:cs typeface="Calibri" panose="020F0502020204030204" pitchFamily="34" charset="0"/>
              </a:rPr>
              <a:t> -&gt; </a:t>
            </a:r>
            <a:r>
              <a:rPr lang="en-US" sz="1600" dirty="0">
                <a:solidFill>
                  <a:srgbClr val="0070C0"/>
                </a:solidFill>
                <a:latin typeface="Consolas" panose="020B0609020204030204" pitchFamily="49" charset="0"/>
                <a:cs typeface="Calibri" panose="020F0502020204030204" pitchFamily="34" charset="0"/>
              </a:rPr>
              <a:t>%d</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floating-point number</a:t>
            </a:r>
            <a:r>
              <a:rPr lang="tr-TR" sz="1600" dirty="0">
                <a:solidFill>
                  <a:srgbClr val="0070C0"/>
                </a:solidFill>
                <a:latin typeface="Consolas" panose="020B0609020204030204" pitchFamily="49" charset="0"/>
                <a:cs typeface="Calibri" panose="020F0502020204030204" pitchFamily="34" charset="0"/>
              </a:rPr>
              <a:t> -&gt; </a:t>
            </a:r>
            <a:r>
              <a:rPr lang="en-US" sz="1600" dirty="0">
                <a:solidFill>
                  <a:srgbClr val="0070C0"/>
                </a:solidFill>
                <a:latin typeface="Consolas" panose="020B0609020204030204" pitchFamily="49" charset="0"/>
                <a:cs typeface="Calibri" panose="020F0502020204030204" pitchFamily="34" charset="0"/>
              </a:rPr>
              <a:t>%f</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string </a:t>
            </a:r>
            <a:r>
              <a:rPr lang="tr-TR" sz="1600" dirty="0">
                <a:solidFill>
                  <a:srgbClr val="0070C0"/>
                </a:solidFill>
                <a:latin typeface="Consolas" panose="020B0609020204030204" pitchFamily="49" charset="0"/>
                <a:cs typeface="Calibri" panose="020F0502020204030204" pitchFamily="34" charset="0"/>
              </a:rPr>
              <a:t>-&gt;</a:t>
            </a:r>
            <a:r>
              <a:rPr lang="en-US" sz="1600" dirty="0">
                <a:solidFill>
                  <a:srgbClr val="0070C0"/>
                </a:solidFill>
                <a:latin typeface="Consolas" panose="020B0609020204030204" pitchFamily="49" charset="0"/>
                <a:cs typeface="Calibri" panose="020F0502020204030204" pitchFamily="34" charset="0"/>
              </a:rPr>
              <a:t> %s</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6648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tr-TR" sz="2000" dirty="0" err="1">
                <a:latin typeface="Calibri" panose="020F0502020204030204" pitchFamily="34" charset="0"/>
                <a:cs typeface="Calibri" panose="020F0502020204030204" pitchFamily="34" charset="0"/>
              </a:rPr>
              <a:t>What</a:t>
            </a:r>
            <a:r>
              <a:rPr lang="tr-TR" sz="2000" dirty="0">
                <a:latin typeface="Calibri" panose="020F0502020204030204" pitchFamily="34" charset="0"/>
                <a:cs typeface="Calibri" panose="020F0502020204030204" pitchFamily="34" charset="0"/>
              </a:rPr>
              <a:t> is </a:t>
            </a:r>
            <a:r>
              <a:rPr lang="tr-TR" sz="2000" dirty="0" err="1">
                <a:latin typeface="Calibri" panose="020F0502020204030204" pitchFamily="34" charset="0"/>
                <a:cs typeface="Calibri" panose="020F0502020204030204" pitchFamily="34" charset="0"/>
              </a:rPr>
              <a:t>wrong</a:t>
            </a:r>
            <a:r>
              <a:rPr lang="tr-TR" sz="2000" dirty="0">
                <a:latin typeface="Calibri" panose="020F0502020204030204" pitchFamily="34" charset="0"/>
                <a:cs typeface="Calibri" panose="020F0502020204030204" pitchFamily="34" charset="0"/>
              </a:rPr>
              <a:t> in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following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statements</a:t>
            </a:r>
            <a:r>
              <a:rPr lang="tr-TR" sz="2000" dirty="0">
                <a:latin typeface="Calibri" panose="020F0502020204030204" pitchFamily="34" charset="0"/>
                <a:cs typeface="Calibri" panose="020F0502020204030204" pitchFamily="34" charset="0"/>
              </a:rPr>
              <a:t>?</a:t>
            </a:r>
          </a:p>
          <a:p>
            <a:r>
              <a:rPr lang="tr-TR" sz="1600" dirty="0">
                <a:latin typeface="Consolas" panose="020B0609020204030204" pitchFamily="49" charset="0"/>
                <a:cs typeface="Calibri" panose="020F0502020204030204" pitchFamily="34" charset="0"/>
              </a:rPr>
              <a:t>(a) </a:t>
            </a:r>
            <a:r>
              <a:rPr lang="tr-TR" sz="1600" dirty="0" err="1">
                <a:latin typeface="Consolas" panose="020B0609020204030204" pitchFamily="49" charset="0"/>
                <a:cs typeface="Calibri" panose="020F0502020204030204" pitchFamily="34" charset="0"/>
              </a:rPr>
              <a:t>System.out.printf</a:t>
            </a:r>
            <a:r>
              <a:rPr lang="tr-TR" sz="1600" dirty="0">
                <a:latin typeface="Consolas" panose="020B0609020204030204" pitchFamily="49" charset="0"/>
                <a:cs typeface="Calibri" panose="020F0502020204030204" pitchFamily="34" charset="0"/>
              </a:rPr>
              <a:t>("%5d %d\n", 1, 2, 3);</a:t>
            </a:r>
          </a:p>
          <a:p>
            <a:r>
              <a:rPr lang="tr-TR" sz="1600" dirty="0">
                <a:latin typeface="Consolas" panose="020B0609020204030204" pitchFamily="49" charset="0"/>
                <a:cs typeface="Calibri" panose="020F0502020204030204" pitchFamily="34" charset="0"/>
              </a:rPr>
              <a:t>(b) </a:t>
            </a:r>
            <a:r>
              <a:rPr lang="tr-TR" sz="1600" dirty="0" err="1">
                <a:latin typeface="Consolas" panose="020B0609020204030204" pitchFamily="49" charset="0"/>
                <a:cs typeface="Calibri" panose="020F0502020204030204" pitchFamily="34" charset="0"/>
              </a:rPr>
              <a:t>System.out.printf</a:t>
            </a:r>
            <a:r>
              <a:rPr lang="tr-TR" sz="1600" dirty="0">
                <a:latin typeface="Consolas" panose="020B0609020204030204" pitchFamily="49" charset="0"/>
                <a:cs typeface="Calibri" panose="020F0502020204030204" pitchFamily="34" charset="0"/>
              </a:rPr>
              <a:t>("%5d %f\n", 1);</a:t>
            </a:r>
          </a:p>
          <a:p>
            <a:r>
              <a:rPr lang="tr-TR" sz="1600" dirty="0">
                <a:latin typeface="Consolas" panose="020B0609020204030204" pitchFamily="49" charset="0"/>
                <a:cs typeface="Calibri" panose="020F0502020204030204" pitchFamily="34" charset="0"/>
              </a:rPr>
              <a:t>(c) </a:t>
            </a:r>
            <a:r>
              <a:rPr lang="tr-TR" sz="1600" dirty="0" err="1">
                <a:latin typeface="Consolas" panose="020B0609020204030204" pitchFamily="49" charset="0"/>
                <a:cs typeface="Calibri" panose="020F0502020204030204" pitchFamily="34" charset="0"/>
              </a:rPr>
              <a:t>System.out.printf</a:t>
            </a:r>
            <a:r>
              <a:rPr lang="tr-TR" sz="1600" dirty="0">
                <a:latin typeface="Consolas" panose="020B0609020204030204" pitchFamily="49" charset="0"/>
                <a:cs typeface="Calibri" panose="020F0502020204030204" pitchFamily="34" charset="0"/>
              </a:rPr>
              <a:t>("%5d %f\n", 1, 2);</a:t>
            </a:r>
          </a:p>
          <a:p>
            <a:r>
              <a:rPr lang="tr-TR" sz="1600" dirty="0">
                <a:latin typeface="Consolas" panose="020B0609020204030204" pitchFamily="49" charset="0"/>
                <a:cs typeface="Calibri" panose="020F0502020204030204" pitchFamily="34" charset="0"/>
              </a:rPr>
              <a:t>(d) </a:t>
            </a:r>
            <a:r>
              <a:rPr lang="tr-TR" sz="1600" dirty="0" err="1">
                <a:latin typeface="Consolas" panose="020B0609020204030204" pitchFamily="49" charset="0"/>
                <a:cs typeface="Calibri" panose="020F0502020204030204" pitchFamily="34" charset="0"/>
              </a:rPr>
              <a:t>System.out.printf</a:t>
            </a:r>
            <a:r>
              <a:rPr lang="tr-TR" sz="1600" dirty="0">
                <a:latin typeface="Consolas" panose="020B0609020204030204" pitchFamily="49" charset="0"/>
                <a:cs typeface="Calibri" panose="020F0502020204030204" pitchFamily="34" charset="0"/>
              </a:rPr>
              <a:t>("%.2f\n%0.3f\n", 1.23456, 2.34);</a:t>
            </a:r>
          </a:p>
          <a:p>
            <a:r>
              <a:rPr lang="tr-TR" sz="1600" dirty="0">
                <a:latin typeface="Consolas" panose="020B0609020204030204" pitchFamily="49" charset="0"/>
                <a:cs typeface="Calibri" panose="020F0502020204030204" pitchFamily="34" charset="0"/>
              </a:rPr>
              <a:t>(e) </a:t>
            </a:r>
            <a:r>
              <a:rPr lang="tr-TR" sz="1600" dirty="0" err="1">
                <a:latin typeface="Consolas" panose="020B0609020204030204" pitchFamily="49" charset="0"/>
                <a:cs typeface="Calibri" panose="020F0502020204030204" pitchFamily="34" charset="0"/>
              </a:rPr>
              <a:t>System.out.printf</a:t>
            </a:r>
            <a:r>
              <a:rPr lang="tr-TR" sz="1600" dirty="0">
                <a:latin typeface="Consolas" panose="020B0609020204030204" pitchFamily="49" charset="0"/>
                <a:cs typeface="Calibri" panose="020F0502020204030204" pitchFamily="34" charset="0"/>
              </a:rPr>
              <a:t>("%08s\n", "Java");</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(a) the last item 3 does not have any specifier.</a:t>
            </a:r>
          </a:p>
          <a:p>
            <a:r>
              <a:rPr lang="en-US" sz="1600" dirty="0">
                <a:solidFill>
                  <a:srgbClr val="0070C0"/>
                </a:solidFill>
                <a:latin typeface="Consolas" panose="020B0609020204030204" pitchFamily="49" charset="0"/>
                <a:cs typeface="Calibri" panose="020F0502020204030204" pitchFamily="34" charset="0"/>
              </a:rPr>
              <a:t>(b) There is not enough items.</a:t>
            </a:r>
          </a:p>
          <a:p>
            <a:r>
              <a:rPr lang="en-US" sz="1600" dirty="0">
                <a:solidFill>
                  <a:srgbClr val="0070C0"/>
                </a:solidFill>
                <a:latin typeface="Consolas" panose="020B0609020204030204" pitchFamily="49" charset="0"/>
                <a:cs typeface="Calibri" panose="020F0502020204030204" pitchFamily="34" charset="0"/>
              </a:rPr>
              <a:t>(c) The data for %f must a floating-point value.</a:t>
            </a:r>
          </a:p>
          <a:p>
            <a:r>
              <a:rPr lang="en-US" sz="1600" dirty="0">
                <a:solidFill>
                  <a:srgbClr val="0070C0"/>
                </a:solidFill>
                <a:latin typeface="Consolas" panose="020B0609020204030204" pitchFamily="49" charset="0"/>
                <a:cs typeface="Calibri" panose="020F0502020204030204" pitchFamily="34" charset="0"/>
              </a:rPr>
              <a:t>(d) %0.3f is wrong. Width cannot be zero.</a:t>
            </a:r>
          </a:p>
          <a:p>
            <a:r>
              <a:rPr lang="en-US" sz="1600" dirty="0">
                <a:solidFill>
                  <a:srgbClr val="0070C0"/>
                </a:solidFill>
                <a:latin typeface="Consolas" panose="020B0609020204030204" pitchFamily="49" charset="0"/>
                <a:cs typeface="Calibri" panose="020F0502020204030204" pitchFamily="34" charset="0"/>
              </a:rPr>
              <a:t>(e) %08s is wrong. 0 should be removed.</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2718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additive="base">
                                        <p:cTn id="6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tr-TR" sz="1800" dirty="0">
                <a:latin typeface="Calibri" panose="020F0502020204030204" pitchFamily="34" charset="0"/>
                <a:cs typeface="Calibri" panose="020F0502020204030204" pitchFamily="34" charset="0"/>
              </a:rPr>
              <a:t>Show </a:t>
            </a:r>
            <a:r>
              <a:rPr lang="tr-TR" sz="1800" dirty="0" err="1">
                <a:latin typeface="Calibri" panose="020F0502020204030204" pitchFamily="34" charset="0"/>
                <a:cs typeface="Calibri" panose="020F0502020204030204" pitchFamily="34" charset="0"/>
              </a:rPr>
              <a:t>the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output</a:t>
            </a:r>
            <a:r>
              <a:rPr lang="tr-TR" sz="1800" dirty="0">
                <a:latin typeface="Calibri" panose="020F0502020204030204" pitchFamily="34" charset="0"/>
                <a:cs typeface="Calibri" panose="020F0502020204030204" pitchFamily="34" charset="0"/>
              </a:rPr>
              <a:t> of </a:t>
            </a:r>
            <a:r>
              <a:rPr lang="tr-TR" sz="1800" dirty="0" err="1">
                <a:latin typeface="Calibri" panose="020F0502020204030204" pitchFamily="34" charset="0"/>
                <a:cs typeface="Calibri" panose="020F0502020204030204" pitchFamily="34" charset="0"/>
              </a:rPr>
              <a:t>the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following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statements</a:t>
            </a:r>
            <a:r>
              <a:rPr lang="tr-TR" sz="1800" dirty="0">
                <a:latin typeface="Calibri" panose="020F0502020204030204" pitchFamily="34" charset="0"/>
                <a:cs typeface="Calibri" panose="020F0502020204030204" pitchFamily="34" charset="0"/>
              </a:rPr>
              <a:t>.</a:t>
            </a:r>
          </a:p>
          <a:p>
            <a:r>
              <a:rPr lang="tr-TR" sz="1400" dirty="0">
                <a:latin typeface="Consolas" panose="020B0609020204030204" pitchFamily="49" charset="0"/>
                <a:cs typeface="Calibri" panose="020F0502020204030204" pitchFamily="34" charset="0"/>
              </a:rPr>
              <a:t>(a) </a:t>
            </a:r>
            <a:r>
              <a:rPr lang="tr-TR" sz="1400" dirty="0" err="1">
                <a:latin typeface="Consolas" panose="020B0609020204030204" pitchFamily="49" charset="0"/>
                <a:cs typeface="Calibri" panose="020F0502020204030204" pitchFamily="34" charset="0"/>
              </a:rPr>
              <a:t>System.out.printf</a:t>
            </a:r>
            <a:r>
              <a:rPr lang="tr-TR" sz="1400" dirty="0">
                <a:latin typeface="Consolas" panose="020B0609020204030204" pitchFamily="49" charset="0"/>
                <a:cs typeface="Calibri" panose="020F0502020204030204" pitchFamily="34" charset="0"/>
              </a:rPr>
              <a:t>("</a:t>
            </a:r>
            <a:r>
              <a:rPr lang="tr-TR" sz="1400" dirty="0" err="1">
                <a:latin typeface="Consolas" panose="020B0609020204030204" pitchFamily="49" charset="0"/>
                <a:cs typeface="Calibri" panose="020F0502020204030204" pitchFamily="34" charset="0"/>
              </a:rPr>
              <a:t>amount</a:t>
            </a:r>
            <a:r>
              <a:rPr lang="tr-TR" sz="1400" dirty="0">
                <a:latin typeface="Consolas" panose="020B0609020204030204" pitchFamily="49" charset="0"/>
                <a:cs typeface="Calibri" panose="020F0502020204030204" pitchFamily="34" charset="0"/>
              </a:rPr>
              <a:t> is %f %e\n", 32.32, 32.32);</a:t>
            </a:r>
          </a:p>
          <a:p>
            <a:r>
              <a:rPr lang="tr-TR" sz="1400" dirty="0">
                <a:latin typeface="Consolas" panose="020B0609020204030204" pitchFamily="49" charset="0"/>
                <a:cs typeface="Calibri" panose="020F0502020204030204" pitchFamily="34" charset="0"/>
              </a:rPr>
              <a:t>(b) </a:t>
            </a:r>
            <a:r>
              <a:rPr lang="tr-TR" sz="1400" dirty="0" err="1">
                <a:latin typeface="Consolas" panose="020B0609020204030204" pitchFamily="49" charset="0"/>
                <a:cs typeface="Calibri" panose="020F0502020204030204" pitchFamily="34" charset="0"/>
              </a:rPr>
              <a:t>System.out.printf</a:t>
            </a:r>
            <a:r>
              <a:rPr lang="tr-TR" sz="1400" dirty="0">
                <a:latin typeface="Consolas" panose="020B0609020204030204" pitchFamily="49" charset="0"/>
                <a:cs typeface="Calibri" panose="020F0502020204030204" pitchFamily="34" charset="0"/>
              </a:rPr>
              <a:t>("</a:t>
            </a:r>
            <a:r>
              <a:rPr lang="tr-TR" sz="1400" dirty="0" err="1">
                <a:latin typeface="Consolas" panose="020B0609020204030204" pitchFamily="49" charset="0"/>
                <a:cs typeface="Calibri" panose="020F0502020204030204" pitchFamily="34" charset="0"/>
              </a:rPr>
              <a:t>amount</a:t>
            </a:r>
            <a:r>
              <a:rPr lang="tr-TR" sz="1400" dirty="0">
                <a:latin typeface="Consolas" panose="020B0609020204030204" pitchFamily="49" charset="0"/>
                <a:cs typeface="Calibri" panose="020F0502020204030204" pitchFamily="34" charset="0"/>
              </a:rPr>
              <a:t> is %5.2f%% %5.4e\n", 32.327, 32.32);</a:t>
            </a:r>
          </a:p>
          <a:p>
            <a:r>
              <a:rPr lang="tr-TR" sz="1400" dirty="0">
                <a:latin typeface="Consolas" panose="020B0609020204030204" pitchFamily="49" charset="0"/>
                <a:cs typeface="Calibri" panose="020F0502020204030204" pitchFamily="34" charset="0"/>
              </a:rPr>
              <a:t>(c) </a:t>
            </a:r>
            <a:r>
              <a:rPr lang="tr-TR" sz="1400" dirty="0" err="1">
                <a:latin typeface="Consolas" panose="020B0609020204030204" pitchFamily="49" charset="0"/>
                <a:cs typeface="Calibri" panose="020F0502020204030204" pitchFamily="34" charset="0"/>
              </a:rPr>
              <a:t>System.out.printf</a:t>
            </a:r>
            <a:r>
              <a:rPr lang="tr-TR" sz="1400" dirty="0">
                <a:latin typeface="Consolas" panose="020B0609020204030204" pitchFamily="49" charset="0"/>
                <a:cs typeface="Calibri" panose="020F0502020204030204" pitchFamily="34" charset="0"/>
              </a:rPr>
              <a:t>("%6b\n", (1 &gt; 2));</a:t>
            </a:r>
          </a:p>
          <a:p>
            <a:r>
              <a:rPr lang="tr-TR" sz="1400" dirty="0">
                <a:latin typeface="Consolas" panose="020B0609020204030204" pitchFamily="49" charset="0"/>
                <a:cs typeface="Calibri" panose="020F0502020204030204" pitchFamily="34" charset="0"/>
              </a:rPr>
              <a:t>(d) </a:t>
            </a:r>
            <a:r>
              <a:rPr lang="tr-TR" sz="1400" dirty="0" err="1">
                <a:latin typeface="Consolas" panose="020B0609020204030204" pitchFamily="49" charset="0"/>
                <a:cs typeface="Calibri" panose="020F0502020204030204" pitchFamily="34" charset="0"/>
              </a:rPr>
              <a:t>System.out.printf</a:t>
            </a:r>
            <a:r>
              <a:rPr lang="tr-TR" sz="1400" dirty="0">
                <a:latin typeface="Consolas" panose="020B0609020204030204" pitchFamily="49" charset="0"/>
                <a:cs typeface="Calibri" panose="020F0502020204030204" pitchFamily="34" charset="0"/>
              </a:rPr>
              <a:t>("%6s\n", "Java");</a:t>
            </a:r>
          </a:p>
          <a:p>
            <a:r>
              <a:rPr lang="tr-TR" sz="1400" dirty="0">
                <a:latin typeface="Consolas" panose="020B0609020204030204" pitchFamily="49" charset="0"/>
                <a:cs typeface="Calibri" panose="020F0502020204030204" pitchFamily="34" charset="0"/>
              </a:rPr>
              <a:t>(e) </a:t>
            </a:r>
            <a:r>
              <a:rPr lang="tr-TR" sz="1400" dirty="0" err="1">
                <a:latin typeface="Consolas" panose="020B0609020204030204" pitchFamily="49" charset="0"/>
                <a:cs typeface="Calibri" panose="020F0502020204030204" pitchFamily="34" charset="0"/>
              </a:rPr>
              <a:t>System.out.printf</a:t>
            </a:r>
            <a:r>
              <a:rPr lang="tr-TR" sz="1400" dirty="0">
                <a:latin typeface="Consolas" panose="020B0609020204030204" pitchFamily="49" charset="0"/>
                <a:cs typeface="Calibri" panose="020F0502020204030204" pitchFamily="34" charset="0"/>
              </a:rPr>
              <a:t>("%-6b%s\n", (1 &gt; 2), "Java");</a:t>
            </a:r>
          </a:p>
          <a:p>
            <a:r>
              <a:rPr lang="tr-TR" sz="1400" dirty="0">
                <a:latin typeface="Consolas" panose="020B0609020204030204" pitchFamily="49" charset="0"/>
                <a:cs typeface="Calibri" panose="020F0502020204030204" pitchFamily="34" charset="0"/>
              </a:rPr>
              <a:t>(f) </a:t>
            </a:r>
            <a:r>
              <a:rPr lang="tr-TR" sz="1400" dirty="0" err="1">
                <a:latin typeface="Consolas" panose="020B0609020204030204" pitchFamily="49" charset="0"/>
                <a:cs typeface="Calibri" panose="020F0502020204030204" pitchFamily="34" charset="0"/>
              </a:rPr>
              <a:t>System.out.printf</a:t>
            </a:r>
            <a:r>
              <a:rPr lang="tr-TR" sz="1400" dirty="0">
                <a:latin typeface="Consolas" panose="020B0609020204030204" pitchFamily="49" charset="0"/>
                <a:cs typeface="Calibri" panose="020F0502020204030204" pitchFamily="34" charset="0"/>
              </a:rPr>
              <a:t>("%6b%-8s\n", (1 &gt; 2), "Java");</a:t>
            </a:r>
          </a:p>
          <a:p>
            <a:r>
              <a:rPr lang="tr-TR" sz="1400" dirty="0">
                <a:latin typeface="Consolas" panose="020B0609020204030204" pitchFamily="49" charset="0"/>
                <a:cs typeface="Calibri" panose="020F0502020204030204" pitchFamily="34" charset="0"/>
              </a:rPr>
              <a:t>(g) </a:t>
            </a:r>
            <a:r>
              <a:rPr lang="tr-TR" sz="1400" dirty="0" err="1">
                <a:latin typeface="Consolas" panose="020B0609020204030204" pitchFamily="49" charset="0"/>
                <a:cs typeface="Calibri" panose="020F0502020204030204" pitchFamily="34" charset="0"/>
              </a:rPr>
              <a:t>System.out.printf</a:t>
            </a:r>
            <a:r>
              <a:rPr lang="tr-TR" sz="1400" dirty="0">
                <a:latin typeface="Consolas" panose="020B0609020204030204" pitchFamily="49" charset="0"/>
                <a:cs typeface="Calibri" panose="020F0502020204030204" pitchFamily="34" charset="0"/>
              </a:rPr>
              <a:t>("%,5d %,6.1f\n", 312342, 315562.932);</a:t>
            </a:r>
          </a:p>
          <a:p>
            <a:r>
              <a:rPr lang="tr-TR" sz="1400" dirty="0">
                <a:latin typeface="Consolas" panose="020B0609020204030204" pitchFamily="49" charset="0"/>
                <a:cs typeface="Calibri" panose="020F0502020204030204" pitchFamily="34" charset="0"/>
              </a:rPr>
              <a:t>(h) </a:t>
            </a:r>
            <a:r>
              <a:rPr lang="tr-TR" sz="1400" dirty="0" err="1">
                <a:latin typeface="Consolas" panose="020B0609020204030204" pitchFamily="49" charset="0"/>
                <a:cs typeface="Calibri" panose="020F0502020204030204" pitchFamily="34" charset="0"/>
              </a:rPr>
              <a:t>System.out.printf</a:t>
            </a:r>
            <a:r>
              <a:rPr lang="tr-TR" sz="1400" dirty="0">
                <a:latin typeface="Consolas" panose="020B0609020204030204" pitchFamily="49" charset="0"/>
                <a:cs typeface="Calibri" panose="020F0502020204030204" pitchFamily="34" charset="0"/>
              </a:rPr>
              <a:t>("%05d %06.1f\n", 32, 32.32);</a:t>
            </a:r>
          </a:p>
          <a:p>
            <a:pPr marL="0" indent="0">
              <a:buNone/>
            </a:pPr>
            <a:r>
              <a:rPr lang="tr-TR" sz="1800" b="1" dirty="0">
                <a:solidFill>
                  <a:srgbClr val="92D050"/>
                </a:solidFill>
                <a:latin typeface="Calibri" panose="020F0502020204030204" pitchFamily="34" charset="0"/>
                <a:cs typeface="Calibri" panose="020F0502020204030204" pitchFamily="34" charset="0"/>
              </a:rPr>
              <a:t>      &lt;--- ANSWER ---&gt;</a:t>
            </a:r>
          </a:p>
          <a:p>
            <a:r>
              <a:rPr lang="pt-BR" sz="1400" dirty="0">
                <a:solidFill>
                  <a:srgbClr val="0070C0"/>
                </a:solidFill>
                <a:latin typeface="Consolas" panose="020B0609020204030204" pitchFamily="49" charset="0"/>
                <a:cs typeface="Calibri" panose="020F0502020204030204" pitchFamily="34" charset="0"/>
              </a:rPr>
              <a:t>(a) amount is 32.320000 3.23</a:t>
            </a:r>
            <a:r>
              <a:rPr lang="tr-TR" sz="1400" dirty="0">
                <a:solidFill>
                  <a:srgbClr val="0070C0"/>
                </a:solidFill>
                <a:latin typeface="Consolas" panose="020B0609020204030204" pitchFamily="49" charset="0"/>
                <a:cs typeface="Calibri" panose="020F0502020204030204" pitchFamily="34" charset="0"/>
              </a:rPr>
              <a:t>2</a:t>
            </a:r>
            <a:r>
              <a:rPr lang="pt-BR" sz="1400" dirty="0">
                <a:solidFill>
                  <a:srgbClr val="0070C0"/>
                </a:solidFill>
                <a:latin typeface="Consolas" panose="020B0609020204030204" pitchFamily="49" charset="0"/>
                <a:cs typeface="Calibri" panose="020F0502020204030204" pitchFamily="34" charset="0"/>
              </a:rPr>
              <a:t>000e+01</a:t>
            </a:r>
          </a:p>
          <a:p>
            <a:r>
              <a:rPr lang="pt-BR" sz="1400" dirty="0">
                <a:solidFill>
                  <a:srgbClr val="0070C0"/>
                </a:solidFill>
                <a:latin typeface="Consolas" panose="020B0609020204030204" pitchFamily="49" charset="0"/>
                <a:cs typeface="Calibri" panose="020F0502020204030204" pitchFamily="34" charset="0"/>
              </a:rPr>
              <a:t>(b) amount is 32.33% 3.23</a:t>
            </a:r>
            <a:r>
              <a:rPr lang="tr-TR" sz="1400" dirty="0">
                <a:solidFill>
                  <a:srgbClr val="0070C0"/>
                </a:solidFill>
                <a:latin typeface="Consolas" panose="020B0609020204030204" pitchFamily="49" charset="0"/>
                <a:cs typeface="Calibri" panose="020F0502020204030204" pitchFamily="34" charset="0"/>
              </a:rPr>
              <a:t>2</a:t>
            </a:r>
            <a:r>
              <a:rPr lang="pt-BR" sz="1400" dirty="0">
                <a:solidFill>
                  <a:srgbClr val="0070C0"/>
                </a:solidFill>
                <a:latin typeface="Consolas" panose="020B0609020204030204" pitchFamily="49" charset="0"/>
                <a:cs typeface="Calibri" panose="020F0502020204030204" pitchFamily="34" charset="0"/>
              </a:rPr>
              <a:t>0e+01</a:t>
            </a:r>
          </a:p>
          <a:p>
            <a:r>
              <a:rPr lang="pt-BR" sz="1400" dirty="0">
                <a:solidFill>
                  <a:srgbClr val="0070C0"/>
                </a:solidFill>
                <a:latin typeface="Consolas" panose="020B0609020204030204" pitchFamily="49" charset="0"/>
                <a:cs typeface="Calibri" panose="020F0502020204030204" pitchFamily="34" charset="0"/>
              </a:rPr>
              <a:t>(c) *false // * denote a space</a:t>
            </a:r>
          </a:p>
          <a:p>
            <a:r>
              <a:rPr lang="pt-BR" sz="1400" dirty="0">
                <a:solidFill>
                  <a:srgbClr val="0070C0"/>
                </a:solidFill>
                <a:latin typeface="Consolas" panose="020B0609020204030204" pitchFamily="49" charset="0"/>
                <a:cs typeface="Calibri" panose="020F0502020204030204" pitchFamily="34" charset="0"/>
              </a:rPr>
              <a:t>(d) **Java // * denote a space</a:t>
            </a:r>
          </a:p>
          <a:p>
            <a:r>
              <a:rPr lang="pt-BR" sz="1400" dirty="0">
                <a:solidFill>
                  <a:srgbClr val="0070C0"/>
                </a:solidFill>
                <a:latin typeface="Consolas" panose="020B0609020204030204" pitchFamily="49" charset="0"/>
                <a:cs typeface="Calibri" panose="020F0502020204030204" pitchFamily="34" charset="0"/>
              </a:rPr>
              <a:t>(e) false*Java</a:t>
            </a:r>
          </a:p>
          <a:p>
            <a:r>
              <a:rPr lang="pt-BR" sz="1400" dirty="0">
                <a:solidFill>
                  <a:srgbClr val="0070C0"/>
                </a:solidFill>
                <a:latin typeface="Consolas" panose="020B0609020204030204" pitchFamily="49" charset="0"/>
                <a:cs typeface="Calibri" panose="020F0502020204030204" pitchFamily="34" charset="0"/>
              </a:rPr>
              <a:t>(f) *falseJava****</a:t>
            </a:r>
          </a:p>
          <a:p>
            <a:r>
              <a:rPr lang="pt-BR" sz="1400" dirty="0">
                <a:solidFill>
                  <a:srgbClr val="0070C0"/>
                </a:solidFill>
                <a:latin typeface="Consolas" panose="020B0609020204030204" pitchFamily="49" charset="0"/>
                <a:cs typeface="Calibri" panose="020F0502020204030204" pitchFamily="34" charset="0"/>
              </a:rPr>
              <a:t>(g) 312,342 315,562.9</a:t>
            </a:r>
          </a:p>
          <a:p>
            <a:r>
              <a:rPr lang="pt-BR" sz="1400" dirty="0">
                <a:solidFill>
                  <a:srgbClr val="0070C0"/>
                </a:solidFill>
                <a:latin typeface="Consolas" panose="020B0609020204030204" pitchFamily="49" charset="0"/>
                <a:cs typeface="Calibri" panose="020F0502020204030204" pitchFamily="34" charset="0"/>
              </a:rPr>
              <a:t>(h) 00032 0032.3</a:t>
            </a:r>
            <a:endParaRPr lang="tr-TR" sz="14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6508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753485BB-A77F-4D93-96F8-A4255FED788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C672D2-AF30-4417-B3A0-4BC2983313A7}" type="slidenum">
              <a:rPr lang="en-US" altLang="en-US" sz="140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DFD959F9-B8C1-4308-8E80-0ACA5CA543D1}"/>
              </a:ext>
            </a:extLst>
          </p:cNvPr>
          <p:cNvSpPr>
            <a:spLocks noGrp="1" noChangeArrowheads="1"/>
          </p:cNvSpPr>
          <p:nvPr>
            <p:ph type="title"/>
          </p:nvPr>
        </p:nvSpPr>
        <p:spPr>
          <a:xfrm>
            <a:off x="685800" y="0"/>
            <a:ext cx="7772400" cy="1428750"/>
          </a:xfrm>
        </p:spPr>
        <p:txBody>
          <a:bodyPr/>
          <a:lstStyle/>
          <a:p>
            <a:r>
              <a:rPr lang="en-US" altLang="en-US"/>
              <a:t>Exponent Methods</a:t>
            </a:r>
          </a:p>
        </p:txBody>
      </p:sp>
      <p:sp>
        <p:nvSpPr>
          <p:cNvPr id="11268" name="Rectangle 3">
            <a:extLst>
              <a:ext uri="{FF2B5EF4-FFF2-40B4-BE49-F238E27FC236}">
                <a16:creationId xmlns:a16="http://schemas.microsoft.com/office/drawing/2014/main" id="{D00DFCBE-4E06-48C6-8A74-1F0A05442B5D}"/>
              </a:ext>
            </a:extLst>
          </p:cNvPr>
          <p:cNvSpPr>
            <a:spLocks noGrp="1" noChangeArrowheads="1"/>
          </p:cNvSpPr>
          <p:nvPr>
            <p:ph type="body" idx="1"/>
          </p:nvPr>
        </p:nvSpPr>
        <p:spPr>
          <a:xfrm>
            <a:off x="381000" y="1371600"/>
            <a:ext cx="4191000" cy="4572000"/>
          </a:xfrm>
        </p:spPr>
        <p:txBody>
          <a:bodyPr/>
          <a:lstStyle/>
          <a:p>
            <a:pPr marL="341313" indent="-341313"/>
            <a:r>
              <a:rPr lang="en-US" altLang="en-US" sz="2000" b="1">
                <a:latin typeface="Courier New" panose="02070309020205020404" pitchFamily="49" charset="0"/>
              </a:rPr>
              <a:t>exp(double a)</a:t>
            </a:r>
            <a:endParaRPr lang="en-US" altLang="en-US" sz="2400" b="1"/>
          </a:p>
          <a:p>
            <a:pPr marL="520700" lvl="1" indent="-142875">
              <a:buFontTx/>
              <a:buNone/>
            </a:pPr>
            <a:r>
              <a:rPr lang="en-US" altLang="en-US" sz="2000"/>
              <a:t>Returns </a:t>
            </a:r>
            <a:r>
              <a:rPr lang="en-US" altLang="en-US" sz="2000">
                <a:latin typeface="Courier New" panose="02070309020205020404" pitchFamily="49" charset="0"/>
              </a:rPr>
              <a:t>e</a:t>
            </a:r>
            <a:r>
              <a:rPr lang="en-US" altLang="en-US" sz="2000"/>
              <a:t> raised to the power of </a:t>
            </a:r>
            <a:r>
              <a:rPr lang="en-US" altLang="en-US" sz="2000">
                <a:latin typeface="Courier New" panose="02070309020205020404" pitchFamily="49" charset="0"/>
              </a:rPr>
              <a:t>a</a:t>
            </a:r>
            <a:r>
              <a:rPr lang="en-US" altLang="en-US" sz="2000"/>
              <a:t>.</a:t>
            </a:r>
          </a:p>
          <a:p>
            <a:pPr marL="341313" indent="-341313">
              <a:spcBef>
                <a:spcPct val="50000"/>
              </a:spcBef>
            </a:pPr>
            <a:r>
              <a:rPr lang="en-US" altLang="en-US" sz="2000" b="1">
                <a:latin typeface="Courier New" panose="02070309020205020404" pitchFamily="49" charset="0"/>
              </a:rPr>
              <a:t>log(double a)</a:t>
            </a:r>
            <a:endParaRPr lang="en-US" altLang="en-US" sz="2400" b="1"/>
          </a:p>
          <a:p>
            <a:pPr marL="520700" lvl="1" indent="-142875">
              <a:buFontTx/>
              <a:buNone/>
            </a:pPr>
            <a:r>
              <a:rPr lang="en-US" altLang="en-US" sz="2000"/>
              <a:t>Returns the natural logarithm of </a:t>
            </a:r>
            <a:r>
              <a:rPr lang="en-US" altLang="en-US" sz="2000">
                <a:latin typeface="Courier New" panose="02070309020205020404" pitchFamily="49" charset="0"/>
              </a:rPr>
              <a:t>a</a:t>
            </a:r>
            <a:r>
              <a:rPr lang="en-US" altLang="en-US" sz="2000"/>
              <a:t>.</a:t>
            </a:r>
          </a:p>
          <a:p>
            <a:pPr marL="341313" indent="-341313">
              <a:spcBef>
                <a:spcPct val="50000"/>
              </a:spcBef>
            </a:pPr>
            <a:r>
              <a:rPr lang="en-US" altLang="en-US" sz="2000" b="1">
                <a:latin typeface="Courier New" panose="02070309020205020404" pitchFamily="49" charset="0"/>
              </a:rPr>
              <a:t>log10(double a)</a:t>
            </a:r>
            <a:endParaRPr lang="en-US" altLang="en-US" sz="2400" b="1"/>
          </a:p>
          <a:p>
            <a:pPr marL="520700" lvl="1" indent="-142875">
              <a:buFontTx/>
              <a:buNone/>
            </a:pPr>
            <a:r>
              <a:rPr lang="en-US" altLang="en-US" sz="2000"/>
              <a:t>Returns the 10-based logarithm of </a:t>
            </a:r>
            <a:r>
              <a:rPr lang="en-US" altLang="en-US" sz="2000">
                <a:latin typeface="Courier New" panose="02070309020205020404" pitchFamily="49" charset="0"/>
              </a:rPr>
              <a:t>a</a:t>
            </a:r>
            <a:r>
              <a:rPr lang="en-US" altLang="en-US" sz="2000"/>
              <a:t>.</a:t>
            </a:r>
          </a:p>
          <a:p>
            <a:pPr marL="341313" indent="-341313">
              <a:spcBef>
                <a:spcPct val="50000"/>
              </a:spcBef>
            </a:pPr>
            <a:r>
              <a:rPr lang="en-US" altLang="en-US" sz="2000" b="1">
                <a:latin typeface="Courier New" panose="02070309020205020404" pitchFamily="49" charset="0"/>
              </a:rPr>
              <a:t>pow(double a, double b)</a:t>
            </a:r>
            <a:endParaRPr lang="en-US" altLang="en-US" sz="2400" b="1"/>
          </a:p>
          <a:p>
            <a:pPr marL="520700" lvl="1" indent="-142875">
              <a:buFontTx/>
              <a:buNone/>
            </a:pPr>
            <a:r>
              <a:rPr lang="en-US" altLang="en-US" sz="2000"/>
              <a:t>Returns </a:t>
            </a:r>
            <a:r>
              <a:rPr lang="en-US" altLang="en-US" sz="2000">
                <a:latin typeface="Courier New" panose="02070309020205020404" pitchFamily="49" charset="0"/>
              </a:rPr>
              <a:t>a</a:t>
            </a:r>
            <a:r>
              <a:rPr lang="en-US" altLang="en-US" sz="2000"/>
              <a:t> raised to the power of </a:t>
            </a:r>
            <a:r>
              <a:rPr lang="en-US" altLang="en-US" sz="2000">
                <a:latin typeface="Courier New" panose="02070309020205020404" pitchFamily="49" charset="0"/>
              </a:rPr>
              <a:t>b</a:t>
            </a:r>
            <a:r>
              <a:rPr lang="en-US" altLang="en-US" sz="2000"/>
              <a:t>.</a:t>
            </a:r>
          </a:p>
          <a:p>
            <a:pPr marL="341313" indent="-341313" algn="just">
              <a:spcBef>
                <a:spcPct val="50000"/>
              </a:spcBef>
            </a:pPr>
            <a:r>
              <a:rPr lang="en-US" altLang="en-US" sz="2000" b="1">
                <a:latin typeface="Courier New" panose="02070309020205020404" pitchFamily="49" charset="0"/>
              </a:rPr>
              <a:t>sqrt(double a)</a:t>
            </a:r>
            <a:endParaRPr lang="en-US" altLang="en-US" sz="2400" b="1"/>
          </a:p>
          <a:p>
            <a:pPr marL="520700" lvl="1" indent="-142875">
              <a:buFontTx/>
              <a:buNone/>
            </a:pPr>
            <a:r>
              <a:rPr lang="en-US" altLang="en-US" sz="2000"/>
              <a:t>Returns the square root of </a:t>
            </a:r>
            <a:r>
              <a:rPr lang="en-US" altLang="en-US" sz="2000">
                <a:latin typeface="Courier New" panose="02070309020205020404" pitchFamily="49" charset="0"/>
              </a:rPr>
              <a:t>a</a:t>
            </a:r>
            <a:r>
              <a:rPr lang="en-US" altLang="en-US" sz="2000"/>
              <a:t>.</a:t>
            </a:r>
          </a:p>
        </p:txBody>
      </p:sp>
      <p:sp>
        <p:nvSpPr>
          <p:cNvPr id="11269" name="Rectangle 5">
            <a:extLst>
              <a:ext uri="{FF2B5EF4-FFF2-40B4-BE49-F238E27FC236}">
                <a16:creationId xmlns:a16="http://schemas.microsoft.com/office/drawing/2014/main" id="{1D918C8D-5190-4CBF-889C-26FAB1086AF2}"/>
              </a:ext>
            </a:extLst>
          </p:cNvPr>
          <p:cNvSpPr>
            <a:spLocks noChangeArrowheads="1"/>
          </p:cNvSpPr>
          <p:nvPr/>
        </p:nvSpPr>
        <p:spPr bwMode="auto">
          <a:xfrm>
            <a:off x="4724400" y="1295400"/>
            <a:ext cx="4038600" cy="464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200" b="1">
                <a:latin typeface="Courier New" panose="02070309020205020404" pitchFamily="49" charset="0"/>
                <a:cs typeface="Courier New" panose="02070309020205020404" pitchFamily="49" charset="0"/>
              </a:rPr>
              <a:t>Examples:</a:t>
            </a:r>
          </a:p>
          <a:p>
            <a:pPr>
              <a:buFont typeface="Monotype Sorts"/>
              <a:buNone/>
            </a:pPr>
            <a:endParaRPr lang="en-US" altLang="en-US" sz="2200" b="1" u="sng">
              <a:latin typeface="Courier New" panose="02070309020205020404" pitchFamily="49" charset="0"/>
              <a:cs typeface="Courier New" panose="02070309020205020404" pitchFamily="49" charset="0"/>
            </a:endParaRPr>
          </a:p>
          <a:p>
            <a:pPr>
              <a:buFont typeface="Monotype Sorts"/>
              <a:buNone/>
            </a:pPr>
            <a:r>
              <a:rPr lang="en-US" altLang="en-US" sz="1800" b="1">
                <a:latin typeface="Courier New" panose="02070309020205020404" pitchFamily="49" charset="0"/>
                <a:cs typeface="Courier New" panose="02070309020205020404" pitchFamily="49" charset="0"/>
              </a:rPr>
              <a:t>Math.exp(1) returns 2.71 </a:t>
            </a:r>
            <a:endParaRPr lang="en-US" altLang="en-US" sz="1800" b="1">
              <a:latin typeface="Courier"/>
              <a:cs typeface="Times New Roman" panose="02020603050405020304" pitchFamily="18" charset="0"/>
            </a:endParaRPr>
          </a:p>
          <a:p>
            <a:pPr>
              <a:buFont typeface="Monotype Sorts"/>
              <a:buNone/>
            </a:pPr>
            <a:r>
              <a:rPr lang="en-US" altLang="en-US" sz="1800" b="1">
                <a:latin typeface="Courier New" panose="02070309020205020404" pitchFamily="49" charset="0"/>
                <a:cs typeface="Courier New" panose="02070309020205020404" pitchFamily="49" charset="0"/>
              </a:rPr>
              <a:t>Math.log(2.71) returns 1.0 </a:t>
            </a:r>
            <a:endParaRPr lang="en-US" altLang="en-US" sz="1800" b="1">
              <a:latin typeface="Courier"/>
              <a:cs typeface="Times New Roman" panose="02020603050405020304" pitchFamily="18" charset="0"/>
            </a:endParaRPr>
          </a:p>
          <a:p>
            <a:pPr>
              <a:buFont typeface="Monotype Sorts"/>
              <a:buNone/>
            </a:pPr>
            <a:r>
              <a:rPr lang="en-US" altLang="en-US" sz="1800" b="1">
                <a:latin typeface="Courier New" panose="02070309020205020404" pitchFamily="49" charset="0"/>
                <a:cs typeface="Courier New" panose="02070309020205020404" pitchFamily="49" charset="0"/>
              </a:rPr>
              <a:t>Math.pow(2, 3) returns 8.0 </a:t>
            </a:r>
            <a:endParaRPr lang="en-US" altLang="en-US" sz="1800" b="1">
              <a:latin typeface="Courier"/>
              <a:cs typeface="Times New Roman" panose="02020603050405020304" pitchFamily="18" charset="0"/>
            </a:endParaRPr>
          </a:p>
          <a:p>
            <a:pPr>
              <a:buFont typeface="Monotype Sorts"/>
              <a:buNone/>
            </a:pPr>
            <a:r>
              <a:rPr lang="en-US" altLang="en-US" sz="1800" b="1">
                <a:latin typeface="Courier New" panose="02070309020205020404" pitchFamily="49" charset="0"/>
                <a:cs typeface="Courier New" panose="02070309020205020404" pitchFamily="49" charset="0"/>
              </a:rPr>
              <a:t>Math.pow(3, 2) returns 9.0 </a:t>
            </a:r>
            <a:endParaRPr lang="en-US" altLang="en-US" sz="1800" b="1">
              <a:latin typeface="Courier"/>
              <a:cs typeface="Times New Roman" panose="02020603050405020304" pitchFamily="18" charset="0"/>
            </a:endParaRPr>
          </a:p>
          <a:p>
            <a:pPr>
              <a:buFont typeface="Monotype Sorts"/>
              <a:buNone/>
            </a:pPr>
            <a:r>
              <a:rPr lang="en-US" altLang="en-US" sz="1800" b="1">
                <a:latin typeface="Courier New" panose="02070309020205020404" pitchFamily="49" charset="0"/>
                <a:cs typeface="Courier New" panose="02070309020205020404" pitchFamily="49" charset="0"/>
              </a:rPr>
              <a:t>Math.pow(3.5, 2.5) returns 22.91765 </a:t>
            </a:r>
            <a:endParaRPr lang="en-US" altLang="en-US" sz="1800" b="1">
              <a:latin typeface="Courier"/>
              <a:cs typeface="Times New Roman" panose="02020603050405020304" pitchFamily="18" charset="0"/>
            </a:endParaRPr>
          </a:p>
          <a:p>
            <a:pPr>
              <a:buFont typeface="Monotype Sorts"/>
              <a:buNone/>
            </a:pPr>
            <a:r>
              <a:rPr lang="en-US" altLang="en-US" sz="1800" b="1">
                <a:latin typeface="Courier New" panose="02070309020205020404" pitchFamily="49" charset="0"/>
                <a:cs typeface="Courier New" panose="02070309020205020404" pitchFamily="49" charset="0"/>
              </a:rPr>
              <a:t>Math.sqrt(4) returns 2.0</a:t>
            </a:r>
            <a:endParaRPr lang="en-US" altLang="en-US" sz="1800" b="1">
              <a:latin typeface="Courier"/>
              <a:cs typeface="Times New Roman" panose="02020603050405020304" pitchFamily="18" charset="0"/>
            </a:endParaRPr>
          </a:p>
          <a:p>
            <a:pPr>
              <a:buFont typeface="Monotype Sorts"/>
              <a:buNone/>
            </a:pPr>
            <a:r>
              <a:rPr lang="en-US" altLang="en-US" sz="1800" b="1">
                <a:latin typeface="Courier New" panose="02070309020205020404" pitchFamily="49" charset="0"/>
                <a:cs typeface="Courier New" panose="02070309020205020404" pitchFamily="49" charset="0"/>
              </a:rPr>
              <a:t>Math.sqrt(10.5) returns 3.24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6FE8EAEC-BBE9-4615-8FF3-1428AC8EEB2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6C4107-00DA-4CF3-8E47-4F282B15AD2F}" type="slidenum">
              <a:rPr lang="en-US" altLang="en-US" sz="1400"/>
              <a:pPr>
                <a:spcBef>
                  <a:spcPct val="0"/>
                </a:spcBef>
                <a:buClrTx/>
                <a:buSzTx/>
                <a:buFontTx/>
                <a:buNone/>
              </a:pPr>
              <a:t>8</a:t>
            </a:fld>
            <a:endParaRPr lang="en-US" altLang="en-US" sz="1400"/>
          </a:p>
        </p:txBody>
      </p:sp>
      <p:sp>
        <p:nvSpPr>
          <p:cNvPr id="12291" name="Rectangle 2">
            <a:extLst>
              <a:ext uri="{FF2B5EF4-FFF2-40B4-BE49-F238E27FC236}">
                <a16:creationId xmlns:a16="http://schemas.microsoft.com/office/drawing/2014/main" id="{FF3F5481-1008-41DC-B78F-745ED1F47AC5}"/>
              </a:ext>
            </a:extLst>
          </p:cNvPr>
          <p:cNvSpPr>
            <a:spLocks noGrp="1" noChangeArrowheads="1"/>
          </p:cNvSpPr>
          <p:nvPr>
            <p:ph type="title"/>
          </p:nvPr>
        </p:nvSpPr>
        <p:spPr>
          <a:xfrm>
            <a:off x="685800" y="0"/>
            <a:ext cx="7772400" cy="1428750"/>
          </a:xfrm>
        </p:spPr>
        <p:txBody>
          <a:bodyPr/>
          <a:lstStyle/>
          <a:p>
            <a:r>
              <a:rPr lang="en-US" altLang="en-US"/>
              <a:t>Rounding Methods</a:t>
            </a:r>
          </a:p>
        </p:txBody>
      </p:sp>
      <p:sp>
        <p:nvSpPr>
          <p:cNvPr id="12292" name="Rectangle 3">
            <a:extLst>
              <a:ext uri="{FF2B5EF4-FFF2-40B4-BE49-F238E27FC236}">
                <a16:creationId xmlns:a16="http://schemas.microsoft.com/office/drawing/2014/main" id="{A7B0278E-E2B0-4D8C-B8C0-D36C71F4D9E8}"/>
              </a:ext>
            </a:extLst>
          </p:cNvPr>
          <p:cNvSpPr>
            <a:spLocks noGrp="1" noChangeArrowheads="1"/>
          </p:cNvSpPr>
          <p:nvPr>
            <p:ph type="body" idx="1"/>
          </p:nvPr>
        </p:nvSpPr>
        <p:spPr>
          <a:xfrm>
            <a:off x="685800" y="1371600"/>
            <a:ext cx="7772400" cy="4876800"/>
          </a:xfrm>
        </p:spPr>
        <p:txBody>
          <a:bodyPr/>
          <a:lstStyle/>
          <a:p>
            <a:pPr marL="341313" indent="-341313">
              <a:lnSpc>
                <a:spcPct val="90000"/>
              </a:lnSpc>
            </a:pPr>
            <a:r>
              <a:rPr lang="en-US" altLang="en-US" sz="2000" b="1">
                <a:latin typeface="Courier New" panose="02070309020205020404" pitchFamily="49" charset="0"/>
              </a:rPr>
              <a:t>double ceil(double x)</a:t>
            </a:r>
            <a:endParaRPr lang="en-US" altLang="en-US" sz="2400" b="1"/>
          </a:p>
          <a:p>
            <a:pPr marL="520700" lvl="1" indent="-142875">
              <a:lnSpc>
                <a:spcPct val="90000"/>
              </a:lnSpc>
              <a:buFontTx/>
              <a:buNone/>
            </a:pPr>
            <a:r>
              <a:rPr lang="en-US" altLang="en-US" sz="2000">
                <a:cs typeface="Times New Roman" panose="02020603050405020304" pitchFamily="18" charset="0"/>
              </a:rPr>
              <a:t>x rounded up to its nearest integer. This integer is  returned as a double value.</a:t>
            </a:r>
          </a:p>
          <a:p>
            <a:pPr marL="341313" indent="-341313">
              <a:lnSpc>
                <a:spcPct val="90000"/>
              </a:lnSpc>
              <a:spcBef>
                <a:spcPct val="50000"/>
              </a:spcBef>
            </a:pPr>
            <a:r>
              <a:rPr lang="en-US" altLang="en-US" sz="2000" b="1">
                <a:latin typeface="Courier New" panose="02070309020205020404" pitchFamily="49" charset="0"/>
              </a:rPr>
              <a:t>double floor(double x)</a:t>
            </a:r>
            <a:endParaRPr lang="en-US" altLang="en-US" sz="2400" b="1"/>
          </a:p>
          <a:p>
            <a:pPr marL="520700" lvl="1" indent="-142875">
              <a:lnSpc>
                <a:spcPct val="90000"/>
              </a:lnSpc>
              <a:buFontTx/>
              <a:buNone/>
            </a:pPr>
            <a:r>
              <a:rPr lang="en-US" altLang="en-US" sz="2000">
                <a:cs typeface="Times New Roman" panose="02020603050405020304" pitchFamily="18" charset="0"/>
              </a:rPr>
              <a:t>x is rounded down to its nearest integer. This integer is  returned as a double value.</a:t>
            </a:r>
            <a:endParaRPr lang="en-US" altLang="en-US" sz="2000"/>
          </a:p>
          <a:p>
            <a:pPr marL="341313" indent="-341313">
              <a:lnSpc>
                <a:spcPct val="90000"/>
              </a:lnSpc>
              <a:spcBef>
                <a:spcPct val="50000"/>
              </a:spcBef>
            </a:pPr>
            <a:r>
              <a:rPr lang="en-US" altLang="en-US" sz="2000" b="1">
                <a:latin typeface="Courier New" panose="02070309020205020404" pitchFamily="49" charset="0"/>
              </a:rPr>
              <a:t>double rint(double x)</a:t>
            </a:r>
            <a:endParaRPr lang="en-US" altLang="en-US" sz="2400" b="1"/>
          </a:p>
          <a:p>
            <a:pPr marL="520700" lvl="1" indent="-142875">
              <a:lnSpc>
                <a:spcPct val="90000"/>
              </a:lnSpc>
              <a:buFontTx/>
              <a:buNone/>
            </a:pPr>
            <a:r>
              <a:rPr lang="en-US" altLang="en-US" sz="2000">
                <a:cs typeface="Times New Roman" panose="02020603050405020304" pitchFamily="18" charset="0"/>
              </a:rPr>
              <a:t>x is rounded to its nearest integer. If x is equally close to two integers, the even one is returned as a double.</a:t>
            </a:r>
            <a:endParaRPr lang="en-US" altLang="en-US" sz="2000"/>
          </a:p>
          <a:p>
            <a:pPr marL="341313" indent="-341313" algn="just">
              <a:lnSpc>
                <a:spcPct val="90000"/>
              </a:lnSpc>
              <a:spcBef>
                <a:spcPct val="50000"/>
              </a:spcBef>
            </a:pPr>
            <a:r>
              <a:rPr lang="en-US" altLang="en-US" sz="2000" b="1">
                <a:latin typeface="Courier New" panose="02070309020205020404" pitchFamily="49" charset="0"/>
              </a:rPr>
              <a:t>int round(float x)</a:t>
            </a:r>
            <a:endParaRPr lang="en-US" altLang="en-US" sz="2400" b="1"/>
          </a:p>
          <a:p>
            <a:pPr marL="520700" lvl="1" indent="-142875">
              <a:lnSpc>
                <a:spcPct val="90000"/>
              </a:lnSpc>
              <a:buFontTx/>
              <a:buNone/>
            </a:pPr>
            <a:r>
              <a:rPr lang="en-US" altLang="en-US" sz="2000">
                <a:cs typeface="Times New Roman" panose="02020603050405020304" pitchFamily="18" charset="0"/>
              </a:rPr>
              <a:t>Return (int)Math.floor(x+0.5).</a:t>
            </a:r>
          </a:p>
          <a:p>
            <a:pPr marL="341313" indent="-341313" algn="just">
              <a:lnSpc>
                <a:spcPct val="90000"/>
              </a:lnSpc>
              <a:spcBef>
                <a:spcPct val="50000"/>
              </a:spcBef>
            </a:pPr>
            <a:r>
              <a:rPr lang="en-US" altLang="en-US" sz="2000" b="1">
                <a:latin typeface="Courier New" panose="02070309020205020404" pitchFamily="49" charset="0"/>
              </a:rPr>
              <a:t>long round(double x)</a:t>
            </a:r>
            <a:endParaRPr lang="en-US" altLang="en-US" sz="2400" b="1"/>
          </a:p>
          <a:p>
            <a:pPr marL="520700" lvl="1" indent="-142875">
              <a:lnSpc>
                <a:spcPct val="90000"/>
              </a:lnSpc>
              <a:buFontTx/>
              <a:buNone/>
            </a:pPr>
            <a:r>
              <a:rPr lang="en-US" altLang="en-US" sz="2000">
                <a:cs typeface="Times New Roman" panose="02020603050405020304" pitchFamily="18" charset="0"/>
              </a:rPr>
              <a:t>Return (long)Math.floor(x+0.5).</a:t>
            </a:r>
            <a:r>
              <a:rPr lang="en-US" altLang="en-US" sz="2000">
                <a:latin typeface="Courier"/>
                <a:cs typeface="Times New Roman" panose="02020603050405020304" pitchFamily="18" charset="0"/>
              </a:rPr>
              <a:t> </a:t>
            </a:r>
          </a:p>
          <a:p>
            <a:pPr marL="520700" lvl="1" indent="-142875">
              <a:lnSpc>
                <a:spcPct val="90000"/>
              </a:lnSpc>
              <a:buFontTx/>
              <a:buNone/>
            </a:pP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FC2D05FD-1FE6-49C4-B422-197812F980E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3EB5E0-2B08-4037-8E16-522A8021EA73}" type="slidenum">
              <a:rPr lang="en-US" altLang="en-US" sz="1400"/>
              <a:pPr>
                <a:spcBef>
                  <a:spcPct val="0"/>
                </a:spcBef>
                <a:buClrTx/>
                <a:buSzTx/>
                <a:buFontTx/>
                <a:buNone/>
              </a:pPr>
              <a:t>9</a:t>
            </a:fld>
            <a:endParaRPr lang="en-US" altLang="en-US" sz="1400"/>
          </a:p>
        </p:txBody>
      </p:sp>
      <p:sp>
        <p:nvSpPr>
          <p:cNvPr id="13315" name="Rectangle 2">
            <a:extLst>
              <a:ext uri="{FF2B5EF4-FFF2-40B4-BE49-F238E27FC236}">
                <a16:creationId xmlns:a16="http://schemas.microsoft.com/office/drawing/2014/main" id="{A5F86A02-EF5F-4E3B-A2A6-6432EBD5DCEA}"/>
              </a:ext>
            </a:extLst>
          </p:cNvPr>
          <p:cNvSpPr>
            <a:spLocks noGrp="1" noChangeArrowheads="1"/>
          </p:cNvSpPr>
          <p:nvPr>
            <p:ph type="title"/>
          </p:nvPr>
        </p:nvSpPr>
        <p:spPr>
          <a:xfrm>
            <a:off x="685800" y="228600"/>
            <a:ext cx="7772400" cy="742950"/>
          </a:xfrm>
        </p:spPr>
        <p:txBody>
          <a:bodyPr/>
          <a:lstStyle/>
          <a:p>
            <a:r>
              <a:rPr lang="en-US" altLang="en-US"/>
              <a:t>Rounding Methods Examples</a:t>
            </a:r>
          </a:p>
        </p:txBody>
      </p:sp>
      <p:sp>
        <p:nvSpPr>
          <p:cNvPr id="13316" name="Rectangle 3">
            <a:extLst>
              <a:ext uri="{FF2B5EF4-FFF2-40B4-BE49-F238E27FC236}">
                <a16:creationId xmlns:a16="http://schemas.microsoft.com/office/drawing/2014/main" id="{91DC6F81-1F7C-46FB-B087-965ED73F3B65}"/>
              </a:ext>
            </a:extLst>
          </p:cNvPr>
          <p:cNvSpPr>
            <a:spLocks noGrp="1" noChangeArrowheads="1"/>
          </p:cNvSpPr>
          <p:nvPr>
            <p:ph type="body" idx="1"/>
          </p:nvPr>
        </p:nvSpPr>
        <p:spPr>
          <a:xfrm>
            <a:off x="539750" y="971550"/>
            <a:ext cx="8001000" cy="5486400"/>
          </a:xfrm>
        </p:spPr>
        <p:txBody>
          <a:bodyPr/>
          <a:lstStyle/>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Math.ceil(2.1) returns 3.0 </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Math.ceil(2.0)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Math.ceil(-2.0)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Math.ceil(-2.1)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Math.floor(2.1)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Math.floor(2.0)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Math.floor(-2.0)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Math.floor(-2.1) returns -3.0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Math.rint(2.1)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Math.rint(2.0)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Math.rint(-2.0)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Math.rint(-2.1)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Math.rint(2.5)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Math.rint(-2.5) returns -2.0</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Math.round(2.6f) returns 3 </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Math.round(2.0) returns 2   </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Math.round(-2.0f) returns -2   </a:t>
            </a:r>
            <a:endParaRPr lang="en-US" altLang="en-US" sz="1800">
              <a:latin typeface="Courier"/>
              <a:cs typeface="Times New Roman" panose="02020603050405020304" pitchFamily="18" charset="0"/>
            </a:endParaRPr>
          </a:p>
          <a:p>
            <a:pPr marL="341313" indent="-341313">
              <a:lnSpc>
                <a:spcPct val="90000"/>
              </a:lnSpc>
              <a:buFont typeface="Monotype Sorts"/>
              <a:buNone/>
            </a:pPr>
            <a:r>
              <a:rPr lang="en-US" altLang="en-US" sz="1800">
                <a:latin typeface="Courier New" panose="02070309020205020404" pitchFamily="49" charset="0"/>
                <a:cs typeface="Courier New" panose="02070309020205020404" pitchFamily="49" charset="0"/>
              </a:rPr>
              <a:t>Math.round(-2.6) returns -3</a:t>
            </a:r>
            <a:r>
              <a:rPr lang="en-US" altLang="en-US" sz="2400" u="sng">
                <a:latin typeface="Courier New" panose="02070309020205020404" pitchFamily="49" charset="0"/>
                <a:cs typeface="Courier New" panose="02070309020205020404" pitchFamily="49" charset="0"/>
              </a:rPr>
              <a:t>  </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22874</TotalTime>
  <Words>6834</Words>
  <Application>Microsoft Office PowerPoint</Application>
  <PresentationFormat>On-screen Show (4:3)</PresentationFormat>
  <Paragraphs>709</Paragraphs>
  <Slides>65</Slides>
  <Notes>9</Notes>
  <HiddenSlides>0</HiddenSlides>
  <MMClips>0</MMClips>
  <ScaleCrop>false</ScaleCrop>
  <HeadingPairs>
    <vt:vector size="10" baseType="variant">
      <vt:variant>
        <vt:lpstr>Fonts Used</vt:lpstr>
      </vt:variant>
      <vt:variant>
        <vt:i4>9</vt:i4>
      </vt:variant>
      <vt:variant>
        <vt:lpstr>Theme</vt:lpstr>
      </vt:variant>
      <vt:variant>
        <vt:i4>2</vt:i4>
      </vt:variant>
      <vt:variant>
        <vt:lpstr>Embedded OLE Servers</vt:lpstr>
      </vt:variant>
      <vt:variant>
        <vt:i4>3</vt:i4>
      </vt:variant>
      <vt:variant>
        <vt:lpstr>Slide Titles</vt:lpstr>
      </vt:variant>
      <vt:variant>
        <vt:i4>65</vt:i4>
      </vt:variant>
      <vt:variant>
        <vt:lpstr>Custom Shows</vt:lpstr>
      </vt:variant>
      <vt:variant>
        <vt:i4>1</vt:i4>
      </vt:variant>
    </vt:vector>
  </HeadingPairs>
  <TitlesOfParts>
    <vt:vector size="80" baseType="lpstr">
      <vt:lpstr>Arial</vt:lpstr>
      <vt:lpstr>Bell MT</vt:lpstr>
      <vt:lpstr>Book Antiqua</vt:lpstr>
      <vt:lpstr>Calibri</vt:lpstr>
      <vt:lpstr>Consolas</vt:lpstr>
      <vt:lpstr>Courier</vt:lpstr>
      <vt:lpstr>Courier New</vt:lpstr>
      <vt:lpstr>Monotype Sorts</vt:lpstr>
      <vt:lpstr>Times New Roman</vt:lpstr>
      <vt:lpstr>International</vt:lpstr>
      <vt:lpstr>1_International</vt:lpstr>
      <vt:lpstr>Microsoft Word Picture</vt:lpstr>
      <vt:lpstr>Picture</vt:lpstr>
      <vt:lpstr>Bitmap Image</vt:lpstr>
      <vt:lpstr>Chapter 4 Mathematical Functions, Characters, and Strings   </vt:lpstr>
      <vt:lpstr>Motivations</vt:lpstr>
      <vt:lpstr>Objectives</vt:lpstr>
      <vt:lpstr>Mathematical Functions </vt:lpstr>
      <vt:lpstr>The Math Class</vt:lpstr>
      <vt:lpstr>Trigonometric Methods</vt:lpstr>
      <vt:lpstr>Exponent Methods</vt:lpstr>
      <vt:lpstr>Rounding Methods</vt:lpstr>
      <vt:lpstr>Rounding Methods Examples</vt:lpstr>
      <vt:lpstr>min, max, and abs</vt:lpstr>
      <vt:lpstr>The random Method</vt:lpstr>
      <vt:lpstr>Case Study: Computing Angles of a Triangle </vt:lpstr>
      <vt:lpstr>  Check Point</vt:lpstr>
      <vt:lpstr>  Check Point</vt:lpstr>
      <vt:lpstr>  Check Point</vt:lpstr>
      <vt:lpstr>  Check Point</vt:lpstr>
      <vt:lpstr>  Check Point</vt:lpstr>
      <vt:lpstr>Character Data Type</vt:lpstr>
      <vt:lpstr>Unicode Format</vt:lpstr>
      <vt:lpstr>ASCII Code for Commonly Used Characters</vt:lpstr>
      <vt:lpstr>Escape Sequences for Special Characters</vt:lpstr>
      <vt:lpstr>Appendix B: ASCII Character Set</vt:lpstr>
      <vt:lpstr>ASCII Character Set, cont.</vt:lpstr>
      <vt:lpstr>Casting between char and Numeric Types</vt:lpstr>
      <vt:lpstr>Comparing and Testing Characters</vt:lpstr>
      <vt:lpstr>Methods in the Character Class</vt:lpstr>
      <vt:lpstr>  Check Point</vt:lpstr>
      <vt:lpstr>  Check Point</vt:lpstr>
      <vt:lpstr>  Check Point</vt:lpstr>
      <vt:lpstr>  Check Point</vt:lpstr>
      <vt:lpstr>  Check Point</vt:lpstr>
      <vt:lpstr>The String Type </vt:lpstr>
      <vt:lpstr>Simple Methods for String Objects</vt:lpstr>
      <vt:lpstr>Simple Methods for String Objects</vt:lpstr>
      <vt:lpstr>Getting String Length</vt:lpstr>
      <vt:lpstr>Getting Characters from a String </vt:lpstr>
      <vt:lpstr>Converting Strings</vt:lpstr>
      <vt:lpstr>String Concatenation </vt:lpstr>
      <vt:lpstr>Reading a String from the Console </vt:lpstr>
      <vt:lpstr>Reading a Character from the Console </vt:lpstr>
      <vt:lpstr>Comparing Strings</vt:lpstr>
      <vt:lpstr>Obtaining Substrings</vt:lpstr>
      <vt:lpstr>Finding a Character or a Substring in a String</vt:lpstr>
      <vt:lpstr>Finding a Character or a Substring in a String</vt:lpstr>
      <vt:lpstr>Conversion between Strings and Numbers</vt:lpstr>
      <vt:lpstr>  Check Point</vt:lpstr>
      <vt:lpstr>  Check Point</vt:lpstr>
      <vt:lpstr>  Check Point</vt:lpstr>
      <vt:lpstr>  Check Point</vt:lpstr>
      <vt:lpstr>  Check Point</vt:lpstr>
      <vt:lpstr>  Check Point</vt:lpstr>
      <vt:lpstr>  Check Point</vt:lpstr>
      <vt:lpstr>Problem: Guessing Birthday</vt:lpstr>
      <vt:lpstr>Mathematics Basis for the Game</vt:lpstr>
      <vt:lpstr>Case Study: Converting a Hexadecimal Digit to a Decimal Value</vt:lpstr>
      <vt:lpstr>Case Study: Revising the Lottery Program Using Strings </vt:lpstr>
      <vt:lpstr>  Check Point</vt:lpstr>
      <vt:lpstr>  Check Point</vt:lpstr>
      <vt:lpstr>  Check Point</vt:lpstr>
      <vt:lpstr>Formatting Output </vt:lpstr>
      <vt:lpstr>Frequently-Used Specifiers </vt:lpstr>
      <vt:lpstr>FormatDemo</vt:lpstr>
      <vt:lpstr>  Check Point</vt:lpstr>
      <vt:lpstr>  Check Point</vt:lpstr>
      <vt:lpstr>  Check Point</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Mustafa Agaoglu</cp:lastModifiedBy>
  <cp:revision>352</cp:revision>
  <cp:lastPrinted>2021-03-23T12:48:39Z</cp:lastPrinted>
  <dcterms:created xsi:type="dcterms:W3CDTF">1995-06-10T17:31:50Z</dcterms:created>
  <dcterms:modified xsi:type="dcterms:W3CDTF">2021-11-14T15:37:55Z</dcterms:modified>
</cp:coreProperties>
</file>