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924" r:id="rId2"/>
  </p:sldMasterIdLst>
  <p:notesMasterIdLst>
    <p:notesMasterId r:id="rId90"/>
  </p:notesMasterIdLst>
  <p:sldIdLst>
    <p:sldId id="314" r:id="rId3"/>
    <p:sldId id="429" r:id="rId4"/>
    <p:sldId id="430" r:id="rId5"/>
    <p:sldId id="431" r:id="rId6"/>
    <p:sldId id="432" r:id="rId7"/>
    <p:sldId id="361" r:id="rId8"/>
    <p:sldId id="435" r:id="rId9"/>
    <p:sldId id="362" r:id="rId10"/>
    <p:sldId id="415" r:id="rId11"/>
    <p:sldId id="416" r:id="rId12"/>
    <p:sldId id="417" r:id="rId13"/>
    <p:sldId id="418" r:id="rId14"/>
    <p:sldId id="317" r:id="rId15"/>
    <p:sldId id="335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18" r:id="rId27"/>
    <p:sldId id="378" r:id="rId28"/>
    <p:sldId id="336" r:id="rId29"/>
    <p:sldId id="399" r:id="rId30"/>
    <p:sldId id="400" r:id="rId31"/>
    <p:sldId id="401" r:id="rId32"/>
    <p:sldId id="409" r:id="rId33"/>
    <p:sldId id="402" r:id="rId34"/>
    <p:sldId id="403" r:id="rId35"/>
    <p:sldId id="404" r:id="rId36"/>
    <p:sldId id="405" r:id="rId37"/>
    <p:sldId id="406" r:id="rId38"/>
    <p:sldId id="408" r:id="rId39"/>
    <p:sldId id="343" r:id="rId40"/>
    <p:sldId id="804" r:id="rId41"/>
    <p:sldId id="805" r:id="rId42"/>
    <p:sldId id="800" r:id="rId43"/>
    <p:sldId id="801" r:id="rId44"/>
    <p:sldId id="802" r:id="rId45"/>
    <p:sldId id="411" r:id="rId46"/>
    <p:sldId id="427" r:id="rId47"/>
    <p:sldId id="319" r:id="rId48"/>
    <p:sldId id="337" r:id="rId49"/>
    <p:sldId id="799" r:id="rId50"/>
    <p:sldId id="795" r:id="rId51"/>
    <p:sldId id="808" r:id="rId52"/>
    <p:sldId id="412" r:id="rId53"/>
    <p:sldId id="809" r:id="rId54"/>
    <p:sldId id="434" r:id="rId55"/>
    <p:sldId id="810" r:id="rId56"/>
    <p:sldId id="320" r:id="rId57"/>
    <p:sldId id="812" r:id="rId58"/>
    <p:sldId id="334" r:id="rId59"/>
    <p:sldId id="347" r:id="rId60"/>
    <p:sldId id="807" r:id="rId61"/>
    <p:sldId id="813" r:id="rId62"/>
    <p:sldId id="814" r:id="rId63"/>
    <p:sldId id="342" r:id="rId64"/>
    <p:sldId id="350" r:id="rId65"/>
    <p:sldId id="360" r:id="rId66"/>
    <p:sldId id="353" r:id="rId67"/>
    <p:sldId id="351" r:id="rId68"/>
    <p:sldId id="352" r:id="rId69"/>
    <p:sldId id="815" r:id="rId70"/>
    <p:sldId id="345" r:id="rId71"/>
    <p:sldId id="382" r:id="rId72"/>
    <p:sldId id="383" r:id="rId73"/>
    <p:sldId id="384" r:id="rId74"/>
    <p:sldId id="385" r:id="rId75"/>
    <p:sldId id="322" r:id="rId76"/>
    <p:sldId id="346" r:id="rId77"/>
    <p:sldId id="325" r:id="rId78"/>
    <p:sldId id="386" r:id="rId79"/>
    <p:sldId id="387" r:id="rId80"/>
    <p:sldId id="436" r:id="rId81"/>
    <p:sldId id="422" r:id="rId82"/>
    <p:sldId id="423" r:id="rId83"/>
    <p:sldId id="424" r:id="rId84"/>
    <p:sldId id="425" r:id="rId85"/>
    <p:sldId id="426" r:id="rId86"/>
    <p:sldId id="321" r:id="rId87"/>
    <p:sldId id="388" r:id="rId88"/>
    <p:sldId id="433" r:id="rId8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1606" autoAdjust="0"/>
  </p:normalViewPr>
  <p:slideViewPr>
    <p:cSldViewPr>
      <p:cViewPr varScale="1">
        <p:scale>
          <a:sx n="111" d="100"/>
          <a:sy n="111" d="100"/>
        </p:scale>
        <p:origin x="260" y="76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5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14AB356-4B28-46F9-BF91-5755B0A5D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95168D-8DA9-4244-9C0D-6567E8250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400B8DE-4E4D-464C-8BF2-B425E489E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BA64853-1AC8-47BE-A686-E33C384F4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E2FFFE-0C59-4D7D-B948-502C33F25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BAA6047-B8A4-48FA-9A96-538FD0D85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E1620A2-FA85-45DE-9D76-8005DF857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92A2807-769B-4936-83F6-44F6BB0F6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684C77E-340C-4641-A530-AFD3C4B3E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4D323B-2C8E-45E4-8786-4C5ABBC81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062BBCD-B31D-4FEF-9CE1-96A6A1DC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44D0ECF-B204-43F9-A53F-3657C4AFE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49CB6E9-1E9D-47A0-A3F3-9D3FF4872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3A9FFB-D9E8-4763-89FA-FA5E6EDBA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DB2F88B-31A6-4B63-B527-94B8F2F3C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7CB5FD-223B-4263-AF17-A09469174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731FB20-7080-4862-BAF2-15F1A0781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772332D-7362-415B-8F92-868DC9497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3C0DA82-FB8D-4F18-8006-2B4910028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BB2628E-7FA0-41EC-8ADC-B0073E81B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1250510-09B4-4842-90AA-CEE39F650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2E894E2-8FDD-4083-9D85-7BABA35FC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302CA66-6744-4FB0-AEB2-00F7949CC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61936E-9C39-4711-9007-0C818BA1F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5919BE-CDAF-455F-8D8E-0BA9CE685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7846FB4-C8B9-40A8-9090-DF164632E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7A1D724-4798-4CD9-B093-BE216836B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7C5D41-3684-4E74-AD36-EC0279606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23E2EDA-B4EA-4CEF-8FB7-ADADADA4B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6C4EC8E-718C-46C7-ACC6-82ECEB846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ACF0728-F122-40F4-AB2F-71C647DC7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8A23B7-9A0A-4822-8F8A-6E17347D9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56CBAAB-6779-4C11-B652-A50C4B9E9B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C5130FC-8A69-4330-979F-50543E79D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4C182D6-D4E5-47D1-940B-376797503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CE2E049-49E9-4A25-BD51-C130E4861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3D64103-6970-453A-B354-B301C0942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0A9CB3-A8BB-43F1-A145-C41C51230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8A1C8A5-EEEE-4C14-BBDF-35082187DC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20F8F1-551E-4E58-9678-A175A31CE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9D02F16-D0BE-4EBA-A8CB-666633858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7431DB7-5A7D-4440-8369-AB694B9BB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803FE9-7831-462B-89F7-C0D814F06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35B0126-B472-4596-847A-EC68E8FD9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568CBEA-D497-4F81-A720-ABCC0F7E6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C411E98-ABC2-4CF8-A0AD-00F0F09D4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C8A0562-D053-47EF-8B2C-7CA449E4B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CBBB06C-28F3-42EE-AD83-1180B647D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56EA9F6-7310-42A2-B8AE-226CDDC64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34A24C8-E362-41FB-9A15-10A875034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4BFC3C7-0962-472E-9BCC-CCD0ED00B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CBF8FFE-D93F-4BB0-87D1-C36A2F59F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4C65F79-752C-4995-B099-3FA1ED2C7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968F8AA-8E82-4106-B662-48D5A0683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797DB8C-BA0C-46C3-B12F-709905F48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3C95B26-403C-41FB-BA8D-DBB482CAD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98C46CD-53F3-49F6-8BF3-93C131F963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7EDF51E-6B2D-49D4-A8CF-B0D7A63B7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68E3EF-5CFE-4D65-900B-AE6E6C7DC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E87FBFD-AA12-40E5-BBB1-DB8F23F8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0B54A0C-075B-4F6F-986B-F5AE0A065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5DAEDF2-E196-4535-9BB3-94C3B70F4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0666E2C-4366-4707-A125-70F54F73B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89F9190-B9E6-4498-8B92-02B29A852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46E7B48-A3BB-4818-9A28-A851F47A8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58A139C-7F6F-4CE1-8CF8-716FC4EED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BD7D0B6-BB7D-457C-AAC3-4652603CF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7302DC2-BE6C-4EE3-A945-8FC035A14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924B425-D9BC-433E-9FF0-27A30C227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DB232BC-8458-48BC-AE2B-0DE53142A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7F7BFE0-A336-423E-8021-40DB4637A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3D6E8F6-3839-4FAD-850D-32FB706B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E91B40D-5054-421F-B4C0-134F59D5D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20DA32C-C438-4EF7-B2F4-158A410B4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F185BAB-B6DD-4138-96E1-05870F2BD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6D77C09-AF11-4A2E-BF8B-84FED6E9F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7FF9DFA-8852-47D1-9B80-2AF083569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0B348C3-3C2A-4171-836B-6756C4BEF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3836B9C-2204-451D-B371-7EB0DB755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2CFDE71-7ADC-4FFD-B896-75017249A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1D120A4-5ECA-4920-B446-82BD2D311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10B7118-37BC-41DE-9746-B7BBDAC98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F2549CC-87AD-47C6-855C-9062B9C0B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53FE755-AB6D-48FA-A681-853217B54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23841B5-82F8-4D53-BEB3-35BC7ED53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D71F792-16AD-42DC-8E2D-2D1C6AF73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DCC3217-9CCD-49D5-BB8D-EC213164F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178A313-6727-4EE5-ACC4-CD652448D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83BEA5-7995-4E17-93CE-0C3369756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065B1FF-7F6F-460A-8035-C487EAAC1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24DD8791-B33E-4864-B3A6-99E603B873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05B86CA-C6A9-483D-8F2D-0642097F2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B5B75F2-6BB1-4A41-8C90-C2785C035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1C578E2-B37E-4371-A042-B44798DCE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1D2B232-D34E-4952-B9F5-4DE361C431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77352E7-B0D7-4840-97B7-7B579E29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C0CD487-352E-43EA-A690-245259EE1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B59B5E5-F4DB-45C0-83AE-4F2E4B570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7501E6A-6A38-4640-877C-5E6D320DB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909D0EE-D748-49FD-A291-B31FC4748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E7869C3-7195-4BE8-89A5-8361F0689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2C7A996-A9B9-44E3-BF2A-6DAEFA1B0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7FB6D57-83AF-482E-A885-93C1CC065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221640F-7919-40D4-96DF-71C84D58C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E750E0E8-0B69-4F63-A007-4E796853F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6632BE6-B285-44D5-9CCE-871643D9E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B39F43C-C850-4239-8447-155788F52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3B600DF-179D-4BA5-9B5C-F594151FC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D6C25F2-182B-4F23-97B3-548162F22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47E22F6-EDD9-4DDC-A301-133AAFE69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A224A04-FFB9-4501-9FF5-AC8A1F3C4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B05F50E-2B94-4463-9E82-CE6624C03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F3555C3-148C-4CA2-9B5A-6408A1DB2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79AD1D0-F612-4B05-8013-5067A6D94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BFBCBDE-324D-4DBD-BDBA-71555F019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08AF1D0-EEE6-4AAE-8A56-F86F2B7C0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4F88980-A61B-426F-97CC-4AC9D738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0BB9ECF-EE52-4345-B9A8-B3F07902B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B188B0E9-1171-41E3-A465-206A74EC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4C3514D-26C0-4951-B0F2-61C91565F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FAC6DF1-8D62-4B57-949A-9C2043072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71547BD-C112-4BC8-8C45-D91E490A5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B84B8790-71E5-46C2-9566-42437E0D9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A9B9596-A393-4707-8B08-489F77E2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22E4D34-0C1C-47CE-AD5F-4D74E2E97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AE8334C-C693-4F10-A6D2-08A354AB8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E335BB3-7FFA-4C05-82DD-AA7064F17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6BFD9B9-DDD1-463F-AC13-D9290623E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92B3166-C267-42A6-9236-127BE401C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70FDB05B-337C-452C-8D33-B5287CAB3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EA9AD46-7FF5-4E68-9A45-A8B7CF5E0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E47BE0B-D09F-4B7C-A72A-15AFCF119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6235A2-4980-490B-92D4-E5D7B7717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0A2E0A-E00E-4873-8D7D-09E20A6B8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E873276-9B1D-4457-8EDB-20EDBD8C7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65D7B3A-8E7B-4A5C-ABF0-C3DE4E808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789DAF6-BD36-4999-AFC2-47329AB6D8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3C3A936E-2CE4-4457-97DF-0CEB78688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1CBA6DB-6FB0-4AE9-AA60-61B30C864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CCE4937F-55D6-40A5-AFDD-1AB6B594D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Stepwise refinement breaks a large problem into smaller manageable subproblems. Each subproblem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can be implemented using a method.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This approach makes the program easier to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write, reuse, debug, test, modify, and maintain.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-- 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Simpler Program</a:t>
            </a:r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The print calendar program is long. Rather than writing a long sequence of statements in one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method, stepwise refinement breaks it into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smaller methods. This simplifies the program and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makes the whole program easier to read and understand.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-- 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Reusing Methods</a:t>
            </a:r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Stepwise refinement promotes code reuse within a program. The </a:t>
            </a:r>
            <a:r>
              <a:rPr lang="en-US" sz="1800" b="0" i="0" u="none" strike="noStrike" baseline="0" dirty="0" err="1">
                <a:solidFill>
                  <a:srgbClr val="00AFF0"/>
                </a:solidFill>
                <a:latin typeface="LucidaSansTypewriterStd-Bd"/>
              </a:rPr>
              <a:t>isLeapYear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LucidaSansTypewriterStd-Bd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method is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defined once and invoked from the </a:t>
            </a:r>
            <a:r>
              <a:rPr lang="en-US" sz="1800" b="0" i="0" u="none" strike="noStrike" baseline="0" dirty="0" err="1">
                <a:solidFill>
                  <a:srgbClr val="00AFF0"/>
                </a:solidFill>
                <a:latin typeface="LucidaSansTypewriterStd-Bd"/>
              </a:rPr>
              <a:t>getTotalNumberOfDays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LucidaSansTypewriterStd-Bd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and </a:t>
            </a:r>
            <a:r>
              <a:rPr lang="en-US" sz="1800" b="0" i="0" u="none" strike="noStrike" baseline="0" dirty="0" err="1">
                <a:solidFill>
                  <a:srgbClr val="00AFF0"/>
                </a:solidFill>
                <a:latin typeface="LucidaSansTypewriterStd-Bd"/>
              </a:rPr>
              <a:t>getNumberOfDayInMonth</a:t>
            </a:r>
            <a:r>
              <a:rPr lang="tr-TR" sz="1800" b="0" i="0" u="none" strike="noStrike" baseline="0" dirty="0">
                <a:solidFill>
                  <a:srgbClr val="00AFF0"/>
                </a:solidFill>
                <a:latin typeface="LucidaSansTypewriterStd-Bd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methods. This reduces redundant code.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-- 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Easier Developing, Debugging, and Testing</a:t>
            </a:r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Since each subproblem is solved in a method, a method can be developed, debugged, and tested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individually. This isolates the errors and makes developing, debugging, and testing easier.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When implementing a large program, use the top-down and/or bottom-up approach. Do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not write the entire program at once. Using these approaches seems to take more development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time (because you repeatedly compile and run the program), but it actually saves time and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makes debugging easier.</a:t>
            </a:r>
          </a:p>
          <a:p>
            <a:pPr algn="l"/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-- </a:t>
            </a:r>
            <a:r>
              <a:rPr lang="en-US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Better Facilitating Teamwork</a:t>
            </a:r>
            <a:r>
              <a:rPr lang="tr-TR" sz="1800" b="0" i="0" u="none" strike="noStrike" baseline="0" dirty="0">
                <a:solidFill>
                  <a:srgbClr val="00AFF0"/>
                </a:solidFill>
                <a:latin typeface="GoudySansStd-Medium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When a large problem is divided into subprograms, subproblems can be assigned to different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TimesLTStd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LTStd-Roman"/>
              </a:rPr>
              <a:t>programmers. This makes it easier for programmers to work in teams.</a:t>
            </a:r>
            <a:endParaRPr lang="en-US" altLang="en-US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003909B-E21B-4846-A20A-E90960360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911E251-1B8C-4A7C-97EA-1BEE746D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469D774-BA79-42FE-BB8B-320648FA28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20EEDAD-B8A6-4A6B-B555-D94C99C6D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D6BC557B-613E-4564-AC60-9462D51C372D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09EB036-48EF-49C6-8AAC-AEE68ED4FB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4895E211-894A-4DCC-96DA-7F78F0144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9518FEDB-0884-49A4-9669-4C415BF7B14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B3B7B1DA-891E-4F16-A138-447EA19AA5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8A898496-FD7D-4B0D-8744-50615C29D18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64008588-D9F3-448C-AD64-9D0427491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4B4A0EF3-E28C-474C-8361-F2551855C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452F908A-9B0B-4A75-B36D-F61B3F224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F7752E4-5494-40AC-B733-FA934A57E1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B0DDC2CA-B112-43C7-AB6A-0F3CE7EBEB7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920A8AD0-C4B5-4115-A00A-1283F7560E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21E9BD87-9676-4885-AE3D-1723AD97CF7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7647830-D09A-48EF-9C92-4FCF8708471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60F99711-CA39-43A8-A93C-4EE295EF11C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965BECCC-DEBC-4A16-A493-0B57E068494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B2A8DD37-B62E-44EA-8722-9289CA76C51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9A8D016C-FA01-41B6-A73D-340CE3003F6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39F72B10-7AFE-4580-9088-CD1799B7E69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DF099FB4-D449-445D-95B3-09FB7ADD86B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11DBB193-1B92-4E66-93CA-28AE7D91E1E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3AB3ECAF-A3A3-4E36-A0E8-9CEA263FAC1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5701E93B-78FC-4A6A-B867-5A8B312E507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E023B1FC-B95B-43BB-B539-45A429A9DA2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2C209F01-3010-4520-AD46-B46E6D66A22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8F034EB0-A05A-48E8-941F-9A672A2E268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1E7B08AD-2D83-41B7-9BD3-41455C0EB73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58BFC4EE-FCE6-4052-88FE-F3BC9D5FCD4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3763D0B3-ED51-48EA-8281-6858DB88001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B2E6905C-0143-4086-A13B-3E4DAD102A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1FF4BEA6-5290-45C8-BF56-83385D7D93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81FF713-C1E8-4382-8AC7-86811CCA6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Programming, Eleventh Edition, (c) 2017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990C0D28-7ADE-44E7-9F98-E36F3744C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95CAB7-17C6-479E-A7AB-6C3A41CC8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70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340A80C-7913-479D-8A0C-4834E57926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DB04185-CDA0-4447-B8BD-49E7537E63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61013-3D33-497C-BB7E-0C02587B6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907A79C-9023-49C7-8184-53C7AB2801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C8836CF-4496-4059-8C31-CAA03F79BC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68E39-D33F-478F-9C8E-FFAFEF016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48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AD7787D0-52FC-4653-808E-F6E7BD80C4C4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8395554-D011-4E88-9F70-4DA6FEF840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247345DC-2355-4C2B-96C1-D1EFB38D8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1C828729-B14A-494E-B6ED-E7E70CAE648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EB3824B6-41E1-4DBD-B307-C2B3254DE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EA490EEA-D984-48F4-89B3-1A0DE4AC881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A326103F-EE5E-4750-A13B-B04412F05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BD32A4E3-C87A-46F5-8192-106EF3A102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60224FE4-5E30-4983-BF9A-9B82DB7D2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1E284762-5F63-4C7C-ACF1-0E46F8A0629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41EEDBFB-B725-4192-ACA4-99FFE8D6F284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4B92858A-C474-4C1D-9F27-B407FBDBA7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6E2BD246-7115-47AB-9154-19AC272CAA2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6D96452A-F86B-48A9-B473-1C068F21EB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B26776AE-D7A7-4E11-9CC8-46A90E3A32F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A4ADFD3E-BF02-425A-9146-3411992DE2E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AEBB163E-4973-44CF-ACCD-00E6149C63D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758A7BA8-728B-4C3B-B7AC-633ADB0B0FB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EA524F7D-295B-41CC-A644-08C69B80C12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BBD1AAE2-B8E3-4C52-97A7-E9FF9B7F25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9BB37A6D-9571-4C3A-BB19-6D174F664B9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59139FED-A702-4EC1-BC4D-892FA5DCF18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F4CC38DE-760C-4C23-ACF0-C45AB0C5081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1ADB6721-414B-4C6F-A938-6364797E1BD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31A3EB81-2754-4CAE-B55F-4BCCFE40D4C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971537ED-AF85-48BC-A66D-E35FC648F3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BF68E2DB-B53B-4CB1-B15D-21145B7F1D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379A3420-C06E-4B55-A752-BCC4C7C47E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C021BC81-4168-4AA9-AFAD-04CAB7C8351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69AD2A25-A2B0-44D4-9193-C53465B7E86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1A09743E-BEC5-407E-BF51-4B2D9BCDBD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51CFD545-69A5-42D1-B27E-DD520A40A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Liang, Introduction to Java Programming, Eleventh Edition, (c) 2017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6DEC6EF3-FC42-4DDB-860C-13ECB3477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CC38AF-09FD-4954-8A75-4C2217439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21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9BD9068-0220-424B-B4C9-0651F0296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AEB1394-329F-4CB4-AD32-E9C42C60E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CEE06-1D64-4C3B-881D-068F2920C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04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0E4A12A-E973-468A-BE86-BD02416FC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8A07CF3-6B70-47D8-873F-1BB303A21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90819-0F2B-43C1-9EB3-21DD22F29E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93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92F8A04-57DB-4722-89FE-9FA0A49F2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1B16BC6-8BE4-4F1F-AE8B-1EADA3CE03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FA3-7DAF-4992-9E36-7DBDADBBA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644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64345D2-8180-41EA-91AB-675BB32D9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9AE3A408-646C-479C-8BE6-408CEE3F33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B4EFDF-DBCD-4D0A-BB0B-7D7F33276D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9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EDE48D5A-79E1-4528-97FC-7A59C8454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458BD032-1B66-4C16-A37B-A2C00E301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CBCA8-5B45-4309-ABEF-7F25577E5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554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C758F7DA-D8C7-414C-B176-D5322A607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DD491720-93D9-4F05-AD6D-97871221F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96DEC-688A-495B-90F3-1472E63220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0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A649EF61-0186-46F3-9CDE-EB45344779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29C60F7-1A85-4AAC-8DBA-E398A2F1AB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18B56-623B-48B1-BC90-BB567D16D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7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17CD4AEA-37C1-4928-9A5A-E0EBE42EE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DE58B961-71B8-4D95-81F4-8CCD4B5B53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FBF59-1749-4E28-9669-649C32D66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1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15641F7-B890-415C-B248-F09A82811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B09ED7F-2C93-4163-8518-31D8425788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99D6C-9D67-40B8-B684-007FBE7C9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783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C21BAF9-D655-4A34-9E31-C0EC51D33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6518A50-8F1F-4331-931B-3AE378F4F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7C91F-229D-47FE-87C0-BC2C9B7FE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549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9A926C1-168B-437D-9974-46A3D38EB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2CC5FCC-04EC-40BE-8CCB-6493EAED85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F48DA-DC90-4628-AE30-921DB74AD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1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F70A095-3B20-4676-9543-48FDD82DB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A607964F-B192-42B4-BDAE-F169B22967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95043-58DA-4BF1-9CE9-343B46B7A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3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B56E11E-FA1A-4F8F-93F1-3E32A622F7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1A447BEF-58D8-4B77-B05A-E4C6520F41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79A75A-ED8C-4251-8C41-EBD709B04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16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9C1B565-3F3C-4F0B-8CE0-E723F3327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1708066A-7A57-4D34-A953-4A5A405C43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B485-B51D-4D48-83C5-ACDF6D598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7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59BD9E3-323F-4C94-81F7-D49F937B2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365A542E-8A1F-4513-AEE6-0852DC937C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72F60-F061-44F2-AB21-041D040FA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1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B96FACC-E7D8-46A6-857E-BD976FEFD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ADA4145-FA7D-4E4D-AE6B-840CB5C795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A9BB0-F20B-4875-A9D9-199145E7A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71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B3B9253-7F68-45D8-91B9-7DAF2E360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B758BDC-1A22-4707-A7A6-05930746A2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C2021-EE06-4E5D-B2D2-B82DA345E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6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DA664DD-0A17-4851-B9FE-F892B7386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587A6C36-7E5D-4A10-91BE-4CBF112638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71A90-937A-4B1A-A733-209AB4AB7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41117F2E-5B09-46EE-ACF5-4CABA58D1238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1B4143C0-620B-4B75-8A4E-7BDAF3DCA7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>
                <a:cs typeface="+mn-cs"/>
              </a:endParaRPr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2E306AAE-E016-46AC-94FE-0D0E12F42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43786B69-C92E-4314-B2F4-8B9D7F13498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4F27FBB3-680B-4209-9C43-545EF248215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0AADCC42-60E9-4FD2-A703-D2BE88CE2FA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5CD1F2DE-2D40-4519-9CD6-A0380FD3C0B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1F220AD8-AB46-4AE0-B183-698AF7123FC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8A85A889-8E07-4833-9CB6-0C4C56F88B8A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cs typeface="+mn-cs"/>
                </a:endParaRPr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E86656DF-25E8-4149-8301-4FB78316B9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F4DEF9BE-DE2E-4622-8B52-3BD1DC01C2C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9421EEDB-292B-4E5B-B106-C18659D3B5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AFDBFE42-5BAF-4E2A-A04D-741F1295492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932391EB-22D9-4633-857B-803DF0D004D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79BC93F1-01A5-4FBC-84C3-A14C11D5E6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E12A5D34-93B6-4551-83BB-776C9F7804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ECE1BCCD-B5B0-4122-9BF5-F6BFF20E3D9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42506117-5487-4C23-AF17-3B15EFBE53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26B7A338-A43F-4DCA-87B1-48C203ADCB4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1F80516B-2A25-4063-9E01-702C0442A34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549CE346-D46A-45AD-99BF-A9A4FC981B7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E973A470-A75C-4F4F-BB17-A47832C922C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6DB95B01-AF6E-424B-86F3-40D20A92561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358AE0DC-625C-45CA-B805-DEC21E1B111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C2702E3A-7386-4299-9309-CDF11C1512A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07A4B780-731E-4262-B155-2018ACF5928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402E87E6-E361-4107-B209-9B777DB2B4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69EAE657-04BC-4D5F-ACDC-89D34B1401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9AE6E885-0E32-4D22-86C0-9309B3CA9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7E5AB667-940F-4B20-9462-99F44D9A1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DF979421-76F2-471E-9137-EC136A22E3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8C8C7FB5-29C2-4733-9D62-830113298E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0A72AD-F781-4595-881F-0402763A6C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9AB7001A-CA3C-4BE8-BC0B-77D9DE61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  <a:cs typeface="+mn-cs"/>
              </a:rPr>
              <a:t>Liang, Introduction to Java Programming, Eleventh Edition, (c) 2017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BBE19D6C-C485-4884-9076-AFBBFE3F12A3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CA5EEBE5-BE9E-400D-8341-0558A78982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F423BC3D-D8EB-4ADD-A9EC-29AA2D633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D9A5B698-D6D0-4D39-AA7C-3F79FC3AAF7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FCD7323C-7425-4190-9F21-8B8641CEF60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B0E2626D-EEBF-40D1-812F-8128ED053A8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2CE5CAE4-C522-4933-BA41-3BFA39ABD6B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521FB07B-0642-4590-9825-1CE2B02122C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DFCD6BD4-A827-49BE-9D55-67966671853E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E8D9F2FB-2A99-4428-98E0-3CB81D060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C79041FC-168D-4414-96BD-E509C130BA2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00173C5D-FE2E-4BF1-B9A4-8394BB8AA8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65E6EC07-476D-4D0D-9244-354E194966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5B0C390C-2739-41A4-888F-2D676F21CD3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F99F43AC-F893-4B3F-8B1F-FBB621C888A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ABF89FE3-2C14-4E1B-AB9D-CF9999973A1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724C2F04-DBF9-49D7-8A71-5A5C7824D3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FFC42B4C-7306-4ABC-BF34-2727AFBFE4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0711EDF7-1D93-42B6-BDA1-FDA63A0DC8D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364A393A-4664-4008-9068-DD3474E3849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B47736A7-DE99-4DBC-9032-3B3312D669E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62B8ED47-7E14-481F-8515-AE8013D79BF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D9DDC0E6-1C05-42BB-B40F-B50C028D2C3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0E095634-C652-44CF-84F8-5059068DE98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CAC2C1C5-A821-406B-BDCE-A5069F7F11B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A7F948B8-2299-4F69-9AB5-9CCE7E22C8C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1E7CB41C-CE06-4DDF-AFDD-B6677224128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8F9E0DBE-C49C-437E-B785-E7A5A34AFB5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D7FA0DE3-EA8C-498C-8E0B-9B583A3B4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8F43B005-5B79-4743-BCEC-D88D12DF1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DDCF7268-6BA4-4851-A890-9DB6F2CA10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E61636E6-025E-4AD0-A8B7-4BFAD62CA1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78815A-C807-4F82-9795-0693D9BA19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1687632B-8709-45CF-B090-C402C839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Liang, Introduction to Java Programming, Eleventh Edition, (c) 2017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217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Ma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TestMax.ba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VoidMethod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TestReturnGradeMethod.bat" TargetMode="External"/><Relationship Id="rId5" Type="http://schemas.openxmlformats.org/officeDocument/2006/relationships/hyperlink" Target="https://liveexample.pearsoncmg.com/html/TestReturnGradeMethod.html" TargetMode="External"/><Relationship Id="rId4" Type="http://schemas.openxmlformats.org/officeDocument/2006/relationships/hyperlink" Target="html/TestVoidMethod.ba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Increment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Increment.bat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PassByValue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TestPassByValue.ba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MethodDem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MethodDemo.ba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GreatestCommonDivisorMethod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PrimeNumberMethod.bat" TargetMode="External"/><Relationship Id="rId5" Type="http://schemas.openxmlformats.org/officeDocument/2006/relationships/hyperlink" Target="https://liveexample.pearsoncmg.com/html/PrimeNumberMethod.html" TargetMode="External"/><Relationship Id="rId4" Type="http://schemas.openxmlformats.org/officeDocument/2006/relationships/hyperlink" Target="html/GreatestCommonDivisorMethod.bat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Hex2Dec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Hex2Dec.bat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MethodOverloading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ml/TestMethodOverloading.bat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html/TestRandomCharacter.htm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veexample.pearsoncmg.com/html/RandomCharacter.html" TargetMode="External"/><Relationship Id="rId4" Type="http://schemas.openxmlformats.org/officeDocument/2006/relationships/hyperlink" Target="html/TestRandomCharacter.bat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1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ml/PrintCalendar.bat" TargetMode="External"/><Relationship Id="rId4" Type="http://schemas.openxmlformats.org/officeDocument/2006/relationships/hyperlink" Target="https://liveexample.pearsoncmg.com/html/PrintCalendar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8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example.pearsoncmg.com/LiveRun/faces/LiveExample.xhtml?programName=PrintCalendarSkeleton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F3612F82-8E9A-425E-A2AD-78E8627774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ECDBA-4C52-46DB-BEB1-AFC8AFBA10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437FD56A-863F-4334-AA28-64508A249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701675"/>
            <a:ext cx="7772400" cy="1143000"/>
          </a:xfrm>
        </p:spPr>
        <p:txBody>
          <a:bodyPr/>
          <a:lstStyle/>
          <a:p>
            <a:r>
              <a:rPr lang="en-US" altLang="en-US"/>
              <a:t>Chapter 6 Methods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29F231B5-67B2-4CAC-B8CF-9DDFCECC6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A1CFC-2504-4FBE-A5B4-59CF884D81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B9559D-A3A3-4B8D-9DAF-CF23C97A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0EE9EB3B-11D6-4884-9603-68E018A6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/>
              <a:t>The variables defined in the method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4C9E85-D6C3-48D9-8407-D7864479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2E62AA61-F936-4968-9BC8-C51AB4AC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CE84E1C3-B709-43B0-8F69-2F6AA403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9B48EC0C-BE14-4FFE-A702-2741F764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B5064625-0D9D-40B6-A25D-C5BB1242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1FCEF8D3-D9E5-4768-9CCC-4C59B7D8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28684AA4-CBF4-4020-AC02-B90E008A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6" name="Rectangle 11">
            <a:extLst>
              <a:ext uri="{FF2B5EF4-FFF2-40B4-BE49-F238E27FC236}">
                <a16:creationId xmlns:a16="http://schemas.microsoft.com/office/drawing/2014/main" id="{045F0F8E-2434-428D-81C1-F8921B83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7" name="Object 12">
            <a:extLst>
              <a:ext uri="{FF2B5EF4-FFF2-40B4-BE49-F238E27FC236}">
                <a16:creationId xmlns:a16="http://schemas.microsoft.com/office/drawing/2014/main" id="{36EEC224-C18F-482A-889A-F5F1C7AA1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>
            <a:extLst>
              <a:ext uri="{FF2B5EF4-FFF2-40B4-BE49-F238E27FC236}">
                <a16:creationId xmlns:a16="http://schemas.microsoft.com/office/drawing/2014/main" id="{FB048FF1-FB51-45D3-B8BD-C400551FA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1C24FF04-2ECB-4860-9917-D1EFCA35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544888"/>
            <a:ext cx="461962" cy="306387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100F80A5-EB8D-40B9-B610-0FCE72836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1B8CA3-7D96-47DC-AF21-13CEA276039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3101E0E-AF93-459D-B8D9-FF7803E92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72A2265E-45ED-462B-AA4A-2E62C9C9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When a method is invoked, you pass a value to the parameter. This value is referred to as </a:t>
            </a:r>
            <a:r>
              <a:rPr lang="en-US" altLang="en-US" sz="2400" i="1"/>
              <a:t>actual parameter or argument</a:t>
            </a:r>
            <a:r>
              <a:rPr lang="en-US" altLang="en-US" sz="2400"/>
              <a:t>.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CF0CDC86-4220-4B28-8DB6-9FC053B5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665F2112-F888-470C-8B50-5C85EC975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F3333AEC-9548-4D78-9142-06EC01A43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7B48E180-7BCE-4EA9-A3F7-1D13618C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96A71C77-1887-44D0-A3E4-EE922CCE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E64D9189-B1E1-4495-BBCD-7C0A4520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9C93BB90-320F-4E1D-B25E-B5846876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A2FB6C6F-7CEF-4849-8D17-55C3EB69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3565" name="Object 12">
            <a:extLst>
              <a:ext uri="{FF2B5EF4-FFF2-40B4-BE49-F238E27FC236}">
                <a16:creationId xmlns:a16="http://schemas.microsoft.com/office/drawing/2014/main" id="{E8359602-A444-4665-B077-A242A5181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>
            <a:extLst>
              <a:ext uri="{FF2B5EF4-FFF2-40B4-BE49-F238E27FC236}">
                <a16:creationId xmlns:a16="http://schemas.microsoft.com/office/drawing/2014/main" id="{38BAD103-B911-42EA-BE52-651CCF0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3390900"/>
            <a:ext cx="461963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F639C741-B3CC-4387-B419-17802B889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EEB7B-072A-4FDE-B071-FAD1C44432F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BB9A226-2191-4D0D-B3BB-2F77E8D0C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Return Value Type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AE28E850-79CD-41B1-885C-D846080C2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893763"/>
            <a:ext cx="8458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A method may return a value.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data type of the value the method returns. If the method does not return a value,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is the keyword </a:t>
            </a:r>
            <a:r>
              <a:rPr lang="en-US" altLang="en-US" sz="2400" u="sng"/>
              <a:t>void</a:t>
            </a:r>
            <a:r>
              <a:rPr lang="en-US" altLang="en-US" sz="2400"/>
              <a:t>. For example, the </a:t>
            </a:r>
            <a:r>
              <a:rPr lang="en-US" altLang="en-US" sz="2400" u="sng"/>
              <a:t>returnValueType</a:t>
            </a:r>
            <a:r>
              <a:rPr lang="en-US" altLang="en-US" sz="2400"/>
              <a:t> in the </a:t>
            </a:r>
            <a:r>
              <a:rPr lang="en-US" altLang="en-US" sz="2400" u="sng"/>
              <a:t>main</a:t>
            </a:r>
            <a:r>
              <a:rPr lang="en-US" altLang="en-US" sz="2400"/>
              <a:t> method is </a:t>
            </a:r>
            <a:r>
              <a:rPr lang="en-US" altLang="en-US" sz="2400" u="sng"/>
              <a:t>void</a:t>
            </a:r>
            <a:r>
              <a:rPr lang="en-US" altLang="en-US" sz="2400"/>
              <a:t>.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EB2FC436-8090-4BF4-AC51-E2803C71D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5B942849-BDFC-43AA-9D95-806339B6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E65C8266-C477-40FA-B52E-9B7C1EE4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A747A981-465A-4463-B58F-72B50CCEE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08848881-193F-48E6-94B4-22972962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A5AB79B3-A187-4D7E-A10A-A82E48F5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3227A6A6-3E76-479E-9316-E7035F27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F3BEBF8A-C1BB-41EF-A8DE-427356DB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13" name="Object 12">
            <a:extLst>
              <a:ext uri="{FF2B5EF4-FFF2-40B4-BE49-F238E27FC236}">
                <a16:creationId xmlns:a16="http://schemas.microsoft.com/office/drawing/2014/main" id="{2126769A-638F-447C-8BF7-F8310F46E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844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844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>
            <a:extLst>
              <a:ext uri="{FF2B5EF4-FFF2-40B4-BE49-F238E27FC236}">
                <a16:creationId xmlns:a16="http://schemas.microsoft.com/office/drawing/2014/main" id="{3BA723C7-31FB-439D-A1B8-FB221F23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3659188"/>
            <a:ext cx="385762" cy="230187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A22CA575-699A-46AA-AE93-A9B4EA7D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5464175"/>
            <a:ext cx="1382712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57311C5A-FCFE-469D-9138-7CEC21B2B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73304-FCA1-4129-A859-FD4A41DD21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F93C8A5-EBFC-43AF-81BD-1FC9513FD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Methods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7652" name="Text Box 7">
            <a:extLst>
              <a:ext uri="{FF2B5EF4-FFF2-40B4-BE49-F238E27FC236}">
                <a16:creationId xmlns:a16="http://schemas.microsoft.com/office/drawing/2014/main" id="{223E73C2-942E-4840-867B-38E087F15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the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method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calling a method max to return the largest of the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values</a:t>
            </a:r>
          </a:p>
        </p:txBody>
      </p:sp>
      <p:sp>
        <p:nvSpPr>
          <p:cNvPr id="27653" name="Rectangle 8">
            <a:hlinkClick r:id="rId3"/>
            <a:extLst>
              <a:ext uri="{FF2B5EF4-FFF2-40B4-BE49-F238E27FC236}">
                <a16:creationId xmlns:a16="http://schemas.microsoft.com/office/drawing/2014/main" id="{8B67602E-EF69-4487-AC39-23F74450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5195888"/>
            <a:ext cx="14398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TestMax</a:t>
            </a:r>
          </a:p>
        </p:txBody>
      </p:sp>
      <p:sp>
        <p:nvSpPr>
          <p:cNvPr id="27654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3CEB4087-5C5A-48ED-BCAA-593BD474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5195888"/>
            <a:ext cx="700087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BF60FEA7-4664-4630-8145-62B2546C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8C7D3-74D5-4644-AD7B-CA5FDF65BA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C240C3B-A57E-4C80-B07A-28DA0D85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Methods,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8FEE335F-3970-49D4-9AEE-E6BF19CD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1" name="Rectangle 9">
            <a:extLst>
              <a:ext uri="{FF2B5EF4-FFF2-40B4-BE49-F238E27FC236}">
                <a16:creationId xmlns:a16="http://schemas.microsoft.com/office/drawing/2014/main" id="{7966AF91-0A2D-4945-A641-478A8690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9702" name="Object 8">
            <a:extLst>
              <a:ext uri="{FF2B5EF4-FFF2-40B4-BE49-F238E27FC236}">
                <a16:creationId xmlns:a16="http://schemas.microsoft.com/office/drawing/2014/main" id="{7A3701B7-495D-41BE-B40B-31217C04B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Picture" r:id="rId4" imgW="4232148" imgH="1598676" progId="Word.Picture.8">
                  <p:embed/>
                </p:oleObj>
              </mc:Choice>
              <mc:Fallback>
                <p:oleObj name="Picture" r:id="rId4" imgW="4232148" imgH="159867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10">
            <a:extLst>
              <a:ext uri="{FF2B5EF4-FFF2-40B4-BE49-F238E27FC236}">
                <a16:creationId xmlns:a16="http://schemas.microsoft.com/office/drawing/2014/main" id="{27923943-5F4A-4D26-86EA-6EDD21DF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A346DF0A-4BFA-404A-AEDF-38058E9A8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CA422-234A-485F-A97A-9CA050838E0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584EAF-E1D0-45F3-8C07-522CD331E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9231006-8BCE-4A69-9910-D56A1E34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5FA96C79-BFFF-4A0D-A27A-6CB2957B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1859C85D-6C39-483B-86A2-AAF77611D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>
            <a:extLst>
              <a:ext uri="{FF2B5EF4-FFF2-40B4-BE49-F238E27FC236}">
                <a16:creationId xmlns:a16="http://schemas.microsoft.com/office/drawing/2014/main" id="{E57C4313-6087-449C-8F18-D9244799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AutoShape 7">
            <a:extLst>
              <a:ext uri="{FF2B5EF4-FFF2-40B4-BE49-F238E27FC236}">
                <a16:creationId xmlns:a16="http://schemas.microsoft.com/office/drawing/2014/main" id="{ECF7A9DE-A678-45C6-843A-0F3DF30B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now 5</a:t>
            </a: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A12C8360-7BF5-47D4-B909-9617C1FC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3F090242-59BA-40C8-8EC5-24948B7E7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11EDFA-1C19-42A0-AD1B-4BB6C02059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FBCD4BF-81CF-40D3-AFE5-CF6D89360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D7F0785-9498-489F-B77A-EBA3CAB4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7A2A677F-A631-40C7-B255-DD517718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4822C57D-4BEC-4299-8814-EFD1376F5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6">
            <a:extLst>
              <a:ext uri="{FF2B5EF4-FFF2-40B4-BE49-F238E27FC236}">
                <a16:creationId xmlns:a16="http://schemas.microsoft.com/office/drawing/2014/main" id="{ACB1417B-3EAB-43A1-AED5-3E71C379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AutoShape 7">
            <a:extLst>
              <a:ext uri="{FF2B5EF4-FFF2-40B4-BE49-F238E27FC236}">
                <a16:creationId xmlns:a16="http://schemas.microsoft.com/office/drawing/2014/main" id="{3790BDD6-CCE5-45AA-B1A8-5474CD65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now 2</a:t>
            </a: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CEA76EAB-DF12-4332-948A-7DE5F0B8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55CF919D-9C3F-40F5-9D19-1E0E46174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24A1F-C44C-4A0E-AF10-2DB4AE0BA6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27FB476-93C9-475F-9315-272A2F618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F18E81E-56CF-468A-8E30-37A19ADB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44039656-8445-4936-8874-A2768B57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63345E9F-A46B-4C6E-81B3-1F8D62C03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6">
            <a:extLst>
              <a:ext uri="{FF2B5EF4-FFF2-40B4-BE49-F238E27FC236}">
                <a16:creationId xmlns:a16="http://schemas.microsoft.com/office/drawing/2014/main" id="{9AD72650-D082-43E5-A907-1DF3FB775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8" name="AutoShape 7">
            <a:extLst>
              <a:ext uri="{FF2B5EF4-FFF2-40B4-BE49-F238E27FC236}">
                <a16:creationId xmlns:a16="http://schemas.microsoft.com/office/drawing/2014/main" id="{5D84FBE2-1313-404C-B551-DC3D31B76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5E7AFB99-9AB7-48A7-8333-99BA754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01B4CD9E-8F50-4088-BB39-9D41530B6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312969-A613-4CA3-BBF8-73BA3CC5FA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F0D55A9-1FC9-4087-857C-FC03D630A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6C302C1-EFFE-45B4-90D4-6077D0B57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72C41DEE-21F8-4BD1-8434-18D26006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A6CE7A08-6576-47B1-BCBB-3CCBBD4C7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6">
            <a:extLst>
              <a:ext uri="{FF2B5EF4-FFF2-40B4-BE49-F238E27FC236}">
                <a16:creationId xmlns:a16="http://schemas.microsoft.com/office/drawing/2014/main" id="{9DA3FAA8-8F00-4060-86BB-1F2E9541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6" name="AutoShape 7">
            <a:extLst>
              <a:ext uri="{FF2B5EF4-FFF2-40B4-BE49-F238E27FC236}">
                <a16:creationId xmlns:a16="http://schemas.microsoft.com/office/drawing/2014/main" id="{EBD124B0-D5FE-4611-9E73-1CDF60A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i to num1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 of j to num2</a:t>
            </a:r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74A24850-E9F8-4AEA-AC54-662ED98A4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6EFCD23E-9FCC-4CE1-A3CE-F0AC508D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CE10B783-CE45-4B42-A2F2-9AB3D4C6E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B7358-B2A4-495D-B037-2C01017F70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000E58E-CB34-4785-B195-F6AD38EAC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F7603F1-EA9F-40B8-A184-E10AADF1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BEEC8B48-D503-4037-888A-3D569BAD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4800E318-4A23-4F80-A3F4-36CB3F349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6">
            <a:extLst>
              <a:ext uri="{FF2B5EF4-FFF2-40B4-BE49-F238E27FC236}">
                <a16:creationId xmlns:a16="http://schemas.microsoft.com/office/drawing/2014/main" id="{F346438D-F3E4-4896-A452-86F2DB6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4" name="AutoShape 7">
            <a:extLst>
              <a:ext uri="{FF2B5EF4-FFF2-40B4-BE49-F238E27FC236}">
                <a16:creationId xmlns:a16="http://schemas.microsoft.com/office/drawing/2014/main" id="{D769DC2E-FF46-42C3-9614-FB45ACA7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variable result</a:t>
            </a: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EF6A2F6E-B6E3-4765-93C4-74438F59D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E0D39B2A-672B-4DB6-B84C-0F7A97D11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0C407B02-729C-4021-9AE9-324811ACE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E90FA-36DB-44F6-88A6-BBE30378099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89A35E5-6F4F-4EF2-9095-B5385C90A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FD1699C-FF8E-4C6F-AC41-2E454259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AEE69E9-47D4-4E87-8F6D-81D17C3DA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3E9C68B6-B14C-4898-88DD-C76FA192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4CFB6C52-6101-46BB-9BB3-0BD2F3084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" y="971550"/>
            <a:ext cx="8256587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/>
              <a:t>Find the sum of integers from 1 to 10, from 20 to 30, and from 35 to 45,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879FB65F-CB07-431A-BFBC-78CE2D70E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CB77F9-76C2-45BF-A700-5DB5BFDEDD0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D9D53B0-6B57-4720-969D-026F0F6A1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2D7DF57-056D-4BB0-BCE5-090AF99E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53B78DDE-8F81-48AD-B9B1-E3510E11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5CAB7474-E5CA-4540-8F1D-503F343DB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6">
            <a:extLst>
              <a:ext uri="{FF2B5EF4-FFF2-40B4-BE49-F238E27FC236}">
                <a16:creationId xmlns:a16="http://schemas.microsoft.com/office/drawing/2014/main" id="{1D838E47-DA73-4118-BB63-D122C3B6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992" name="AutoShape 7">
            <a:extLst>
              <a:ext uri="{FF2B5EF4-FFF2-40B4-BE49-F238E27FC236}">
                <a16:creationId xmlns:a16="http://schemas.microsoft.com/office/drawing/2014/main" id="{E9AD8A99-988B-4AC0-9374-79AEB0A2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 since num1 is 5 and num2 is 2</a:t>
            </a:r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90B0BB49-BD1B-44EC-90BC-C6A5A31AA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9">
            <a:extLst>
              <a:ext uri="{FF2B5EF4-FFF2-40B4-BE49-F238E27FC236}">
                <a16:creationId xmlns:a16="http://schemas.microsoft.com/office/drawing/2014/main" id="{528A4169-3692-4B73-B635-4051C8CD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96F0AAB0-2776-448D-AEAD-4959FAC4AB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F1717F-5ED1-43C6-AD13-BF8F124CA1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E5B7D1E-D6FD-4C07-8A38-4EF6A22AE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FF343CD-7A7A-4AD9-8675-629FD498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053E6CCC-2D1C-4BA7-A7C0-322D0525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DB356C9D-30EB-48E1-9D41-98AF80095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6">
            <a:extLst>
              <a:ext uri="{FF2B5EF4-FFF2-40B4-BE49-F238E27FC236}">
                <a16:creationId xmlns:a16="http://schemas.microsoft.com/office/drawing/2014/main" id="{5C371447-849A-43CF-B162-BE1356AE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40" name="AutoShape 7">
            <a:extLst>
              <a:ext uri="{FF2B5EF4-FFF2-40B4-BE49-F238E27FC236}">
                <a16:creationId xmlns:a16="http://schemas.microsoft.com/office/drawing/2014/main" id="{1A3D7278-0E47-49B9-9B46-E704E376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result is now 5</a:t>
            </a:r>
          </a:p>
        </p:txBody>
      </p:sp>
      <p:sp>
        <p:nvSpPr>
          <p:cNvPr id="44041" name="Line 8">
            <a:extLst>
              <a:ext uri="{FF2B5EF4-FFF2-40B4-BE49-F238E27FC236}">
                <a16:creationId xmlns:a16="http://schemas.microsoft.com/office/drawing/2014/main" id="{07F2AB1E-1274-4E59-AC0A-B34101E989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DBEF5B3D-E6CA-4F2A-911E-C0BE7AC7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8A2E2BF9-45EE-45AE-AA71-21FC90943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85F6B0-0B0B-4424-8B9E-812AFAED12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46BCE35-8952-4154-90A5-9387384C8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C21DA72-982A-4687-9817-1D05F9AE1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8DD40A18-21D7-4597-A4E2-BF5ACC62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14C69E6D-4E5D-4AD5-A3F1-1472F5B56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6">
            <a:extLst>
              <a:ext uri="{FF2B5EF4-FFF2-40B4-BE49-F238E27FC236}">
                <a16:creationId xmlns:a16="http://schemas.microsoft.com/office/drawing/2014/main" id="{0369C112-B2A2-4B4E-BC51-C48AA39D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8" name="AutoShape 7">
            <a:extLst>
              <a:ext uri="{FF2B5EF4-FFF2-40B4-BE49-F238E27FC236}">
                <a16:creationId xmlns:a16="http://schemas.microsoft.com/office/drawing/2014/main" id="{831A0905-4469-4102-8F81-ADE1908F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result, which is 5</a:t>
            </a:r>
          </a:p>
        </p:txBody>
      </p:sp>
      <p:sp>
        <p:nvSpPr>
          <p:cNvPr id="46089" name="Line 8">
            <a:extLst>
              <a:ext uri="{FF2B5EF4-FFF2-40B4-BE49-F238E27FC236}">
                <a16:creationId xmlns:a16="http://schemas.microsoft.com/office/drawing/2014/main" id="{E7D1B1BE-5CF5-40DC-BDFB-18C838C5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2314575"/>
            <a:ext cx="399415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Rectangle 9">
            <a:extLst>
              <a:ext uri="{FF2B5EF4-FFF2-40B4-BE49-F238E27FC236}">
                <a16:creationId xmlns:a16="http://schemas.microsoft.com/office/drawing/2014/main" id="{A6C6CB64-7C50-4C8A-9148-81A6DE33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EB141B50-6771-46D7-B836-B758CE8C1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BFCFB-38BF-44B3-9B16-01E6589799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9F759D9-B77D-46AD-834A-D35EA1F99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2EBF753-27E0-4184-AD2C-D426F3AEC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032D8F9F-616B-4F00-ABDF-9EC36D312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1CCDD3F3-AAC6-44D1-876C-97985A4E7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6">
            <a:extLst>
              <a:ext uri="{FF2B5EF4-FFF2-40B4-BE49-F238E27FC236}">
                <a16:creationId xmlns:a16="http://schemas.microsoft.com/office/drawing/2014/main" id="{5E9390E8-5991-4126-AEDF-178F2EAFD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6" name="AutoShape 7">
            <a:extLst>
              <a:ext uri="{FF2B5EF4-FFF2-40B4-BE49-F238E27FC236}">
                <a16:creationId xmlns:a16="http://schemas.microsoft.com/office/drawing/2014/main" id="{9E296F72-4D9C-4E2D-8A5D-2350AB88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max(i, j) and assign the return value to k</a:t>
            </a:r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6CD705B4-DC4A-41DE-B663-41FD8A32FC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4675" y="2776538"/>
            <a:ext cx="2881313" cy="6905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Rectangle 9">
            <a:extLst>
              <a:ext uri="{FF2B5EF4-FFF2-40B4-BE49-F238E27FC236}">
                <a16:creationId xmlns:a16="http://schemas.microsoft.com/office/drawing/2014/main" id="{629DB9ED-F857-4940-8FAE-EBD8937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D7721EBA-A7B8-40B0-9483-09EE77868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26AE5E-AD9A-4D5C-8549-BC018600DC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41820DA-4E63-4862-ADB6-8DF10CCC5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/>
          <a:lstStyle/>
          <a:p>
            <a:r>
              <a:rPr lang="en-US" altLang="en-US" sz="4000"/>
              <a:t>Trace Method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FD892BC-4F75-4254-BAAE-89CFAB61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F05D696B-6843-4448-8CA6-385070CE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D216A567-EA82-4297-A2E1-8B50417C7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Picture" r:id="rId4" imgW="4232148" imgH="1085088" progId="Word.Picture.8">
                  <p:embed/>
                </p:oleObj>
              </mc:Choice>
              <mc:Fallback>
                <p:oleObj name="Picture" r:id="rId4" imgW="4232148" imgH="108508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6">
            <a:extLst>
              <a:ext uri="{FF2B5EF4-FFF2-40B4-BE49-F238E27FC236}">
                <a16:creationId xmlns:a16="http://schemas.microsoft.com/office/drawing/2014/main" id="{0A42F8B3-7A4A-4504-B9E3-788FFFB8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4" name="AutoShape 7">
            <a:extLst>
              <a:ext uri="{FF2B5EF4-FFF2-40B4-BE49-F238E27FC236}">
                <a16:creationId xmlns:a16="http://schemas.microsoft.com/office/drawing/2014/main" id="{8821282D-2173-4910-8CB9-534B2B911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the print statement</a:t>
            </a:r>
          </a:p>
        </p:txBody>
      </p:sp>
      <p:sp>
        <p:nvSpPr>
          <p:cNvPr id="50185" name="Rectangle 8">
            <a:extLst>
              <a:ext uri="{FF2B5EF4-FFF2-40B4-BE49-F238E27FC236}">
                <a16:creationId xmlns:a16="http://schemas.microsoft.com/office/drawing/2014/main" id="{7F8AFC90-6280-42A2-9147-7B07F9E6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A66E9D77-CD70-47F5-BA8A-CCFB95F9D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B817B-661B-4D09-94DD-353AC1372DC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971EB53-855C-4256-8300-7C777ED0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/>
              <a:t>CAUTION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6427BCA-BBCB-4985-A105-8D9963244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931863"/>
            <a:ext cx="8458200" cy="17478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400"/>
              <a:t>A </a:t>
            </a:r>
            <a:r>
              <a:rPr lang="en-US" altLang="en-US" sz="2400" u="sng"/>
              <a:t>return</a:t>
            </a:r>
            <a:r>
              <a:rPr lang="en-US" altLang="en-US" sz="2400"/>
              <a:t> statement is required for a value-returning method. The method shown below in (a) is logically correct, but it has a compilation error because the Java compiler thinks it possible that this method does not return any value. 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AF9D049C-4E3E-48FD-B4AF-46FA0F64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041900"/>
            <a:ext cx="8458200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/>
              <a:t>To fix this problem, delete </a:t>
            </a:r>
            <a:r>
              <a:rPr lang="en-US" altLang="en-US" sz="2400" i="1" u="sng"/>
              <a:t>if (n &lt; 0)</a:t>
            </a:r>
            <a:r>
              <a:rPr lang="en-US" altLang="en-US" sz="2400"/>
              <a:t> in (a), so that the compiler will see a </a:t>
            </a:r>
            <a:r>
              <a:rPr lang="en-US" altLang="en-US" sz="2400" u="sng"/>
              <a:t>return</a:t>
            </a:r>
            <a:r>
              <a:rPr lang="en-US" altLang="en-US" sz="2400"/>
              <a:t> statement to be reached regardless of how the </a:t>
            </a:r>
            <a:r>
              <a:rPr lang="en-US" altLang="en-US" sz="2400" u="sng"/>
              <a:t>if</a:t>
            </a:r>
            <a:r>
              <a:rPr lang="en-US" altLang="en-US" sz="2400"/>
              <a:t> statement is evaluated.</a:t>
            </a:r>
          </a:p>
        </p:txBody>
      </p:sp>
      <p:sp>
        <p:nvSpPr>
          <p:cNvPr id="52230" name="Rectangle 7">
            <a:extLst>
              <a:ext uri="{FF2B5EF4-FFF2-40B4-BE49-F238E27FC236}">
                <a16:creationId xmlns:a16="http://schemas.microsoft.com/office/drawing/2014/main" id="{AF21AE4D-CCD2-42FC-9F15-ADA3399B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2231" name="Object 6">
            <a:extLst>
              <a:ext uri="{FF2B5EF4-FFF2-40B4-BE49-F238E27FC236}">
                <a16:creationId xmlns:a16="http://schemas.microsoft.com/office/drawing/2014/main" id="{9A1A250E-3B00-4839-B874-ED9F7CCD8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Picture" r:id="rId4" imgW="4622800" imgH="1193800" progId="Word.Picture.8">
                  <p:embed/>
                </p:oleObj>
              </mc:Choice>
              <mc:Fallback>
                <p:oleObj name="Picture" r:id="rId4" imgW="4622800" imgH="1193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C7D46035-F40E-4F13-B18D-FDABCDA50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40B69-6335-4BD5-A652-C2E590F9FA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77705BD-B887-4E94-BDDF-CE2D391AC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altLang="en-US"/>
              <a:t>Reuse Methods from Other Classes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46E203A-5A82-4B14-A233-45A8CD7EA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600">
                <a:cs typeface="Courier New" panose="02070309020205020404" pitchFamily="49" charset="0"/>
              </a:rPr>
              <a:t>NOTE: One of the benefits of methods is for reuse. The </a:t>
            </a:r>
            <a:r>
              <a:rPr lang="en-US" altLang="en-US" sz="2600" u="sng">
                <a:cs typeface="Courier New" panose="02070309020205020404" pitchFamily="49" charset="0"/>
              </a:rPr>
              <a:t>max</a:t>
            </a:r>
            <a:r>
              <a:rPr lang="en-US" altLang="en-US" sz="2600">
                <a:cs typeface="Courier New" panose="02070309020205020404" pitchFamily="49" charset="0"/>
              </a:rPr>
              <a:t> method can be invoked from any class besides </a:t>
            </a:r>
            <a:r>
              <a:rPr lang="en-US" altLang="en-US" sz="2600" u="sng">
                <a:cs typeface="Courier New" panose="02070309020205020404" pitchFamily="49" charset="0"/>
              </a:rPr>
              <a:t>TestMax</a:t>
            </a:r>
            <a:r>
              <a:rPr lang="en-US" altLang="en-US" sz="2600">
                <a:cs typeface="Courier New" panose="02070309020205020404" pitchFamily="49" charset="0"/>
              </a:rPr>
              <a:t>. If you create a new class </a:t>
            </a:r>
            <a:r>
              <a:rPr lang="en-US" altLang="en-US" sz="2600" u="sng">
                <a:cs typeface="Courier New" panose="02070309020205020404" pitchFamily="49" charset="0"/>
              </a:rPr>
              <a:t>Test</a:t>
            </a:r>
            <a:r>
              <a:rPr lang="en-US" altLang="en-US" sz="2600">
                <a:cs typeface="Courier New" panose="02070309020205020404" pitchFamily="49" charset="0"/>
              </a:rPr>
              <a:t>, you can invoke the </a:t>
            </a:r>
            <a:r>
              <a:rPr lang="en-US" altLang="en-US" sz="2600" u="sng">
                <a:cs typeface="Courier New" panose="02070309020205020404" pitchFamily="49" charset="0"/>
              </a:rPr>
              <a:t>max</a:t>
            </a:r>
            <a:r>
              <a:rPr lang="en-US" altLang="en-US" sz="2600">
                <a:cs typeface="Courier New" panose="02070309020205020404" pitchFamily="49" charset="0"/>
              </a:rPr>
              <a:t> method using </a:t>
            </a:r>
            <a:r>
              <a:rPr lang="en-US" altLang="en-US" sz="2600" u="sng">
                <a:cs typeface="Courier New" panose="02070309020205020404" pitchFamily="49" charset="0"/>
              </a:rPr>
              <a:t>ClassName.methodName</a:t>
            </a:r>
            <a:r>
              <a:rPr lang="en-US" altLang="en-US" sz="2600">
                <a:cs typeface="Courier New" panose="02070309020205020404" pitchFamily="49" charset="0"/>
              </a:rPr>
              <a:t> (e.g., </a:t>
            </a:r>
            <a:r>
              <a:rPr lang="en-US" altLang="en-US" sz="2600" u="sng">
                <a:cs typeface="Courier New" panose="02070309020205020404" pitchFamily="49" charset="0"/>
              </a:rPr>
              <a:t>TestMax.max</a:t>
            </a:r>
            <a:r>
              <a:rPr lang="en-US" altLang="en-US" sz="2600">
                <a:cs typeface="Courier New" panose="02070309020205020404" pitchFamily="49" charset="0"/>
              </a:rPr>
              <a:t>). 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06C9B1B4-ADBC-4873-87C4-007C4E75E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2C2881-55D3-4EAF-922F-0EDB6BE1F0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1207DF5-E11E-4B05-A890-260AA9843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Call Stacks</a:t>
            </a:r>
            <a:r>
              <a:rPr lang="en-US" altLang="en-US"/>
              <a:t> 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F5024FB-D105-4480-A127-1C3F23C4F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83A21AC7-4E87-40B4-9DCE-066C6D88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8">
            <a:extLst>
              <a:ext uri="{FF2B5EF4-FFF2-40B4-BE49-F238E27FC236}">
                <a16:creationId xmlns:a16="http://schemas.microsoft.com/office/drawing/2014/main" id="{E1F0ED50-B9D8-4D53-AF7D-1C0DA8DB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7" name="Rectangle 10">
            <a:extLst>
              <a:ext uri="{FF2B5EF4-FFF2-40B4-BE49-F238E27FC236}">
                <a16:creationId xmlns:a16="http://schemas.microsoft.com/office/drawing/2014/main" id="{D3F98316-0A4C-4F13-9C5A-71D98457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8" name="Picture 9">
            <a:extLst>
              <a:ext uri="{FF2B5EF4-FFF2-40B4-BE49-F238E27FC236}">
                <a16:creationId xmlns:a16="http://schemas.microsoft.com/office/drawing/2014/main" id="{04705568-B4C3-400A-9477-2109D283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033588"/>
            <a:ext cx="902652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108ED3B9-C778-41D9-BB72-6EB207FE2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27421-0684-4C8C-9070-BFB5ACF027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D337203-E306-4690-8F08-DAE1F3CCC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C95127E-53DC-47D1-815A-EC1DD68B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9780EE27-3680-4A8F-8736-416CA8A6A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8374" name="Object 5">
            <a:extLst>
              <a:ext uri="{FF2B5EF4-FFF2-40B4-BE49-F238E27FC236}">
                <a16:creationId xmlns:a16="http://schemas.microsoft.com/office/drawing/2014/main" id="{0D2A4B45-A8D5-42A9-88A2-CAC499F26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6">
            <a:extLst>
              <a:ext uri="{FF2B5EF4-FFF2-40B4-BE49-F238E27FC236}">
                <a16:creationId xmlns:a16="http://schemas.microsoft.com/office/drawing/2014/main" id="{074AEA2C-33BA-4201-BF64-FF914CF8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6" name="AutoShape 7">
            <a:extLst>
              <a:ext uri="{FF2B5EF4-FFF2-40B4-BE49-F238E27FC236}">
                <a16:creationId xmlns:a16="http://schemas.microsoft.com/office/drawing/2014/main" id="{53DC26E2-916A-4F3C-855D-E1244D4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is declared and initialized</a:t>
            </a:r>
          </a:p>
        </p:txBody>
      </p:sp>
      <p:graphicFrame>
        <p:nvGraphicFramePr>
          <p:cNvPr id="58377" name="Object 8">
            <a:extLst>
              <a:ext uri="{FF2B5EF4-FFF2-40B4-BE49-F238E27FC236}">
                <a16:creationId xmlns:a16="http://schemas.microsoft.com/office/drawing/2014/main" id="{DD341E61-655E-43BE-B1C7-EA2D02D7350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Line 10">
            <a:extLst>
              <a:ext uri="{FF2B5EF4-FFF2-40B4-BE49-F238E27FC236}">
                <a16:creationId xmlns:a16="http://schemas.microsoft.com/office/drawing/2014/main" id="{7BB183FB-A9E4-42F0-8A6E-9350B80A1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63" y="2698750"/>
            <a:ext cx="3879850" cy="1882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Rectangle 11">
            <a:extLst>
              <a:ext uri="{FF2B5EF4-FFF2-40B4-BE49-F238E27FC236}">
                <a16:creationId xmlns:a16="http://schemas.microsoft.com/office/drawing/2014/main" id="{E88EA157-D5B2-4C5F-A494-0E364E64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BCA296BE-DB0E-407F-82C0-F394FD929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3D666-776B-44C4-B777-36A819394B3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5F19B2C-0737-4FD9-A9C7-5DFF84B40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AA1CE80-0D0F-4357-A032-09C2E64F7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7B2950C2-B716-458B-93A1-CBD09750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0422" name="Object 5">
            <a:extLst>
              <a:ext uri="{FF2B5EF4-FFF2-40B4-BE49-F238E27FC236}">
                <a16:creationId xmlns:a16="http://schemas.microsoft.com/office/drawing/2014/main" id="{7A1B6052-3916-456E-9F7A-ED3AEC862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6">
            <a:extLst>
              <a:ext uri="{FF2B5EF4-FFF2-40B4-BE49-F238E27FC236}">
                <a16:creationId xmlns:a16="http://schemas.microsoft.com/office/drawing/2014/main" id="{E83F35AD-0F19-4F3F-B2EA-553A8DD5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4" name="AutoShape 7">
            <a:extLst>
              <a:ext uri="{FF2B5EF4-FFF2-40B4-BE49-F238E27FC236}">
                <a16:creationId xmlns:a16="http://schemas.microsoft.com/office/drawing/2014/main" id="{E9E43E57-41D3-47FC-A7A7-20F35B51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 is declared and initialized</a:t>
            </a:r>
          </a:p>
        </p:txBody>
      </p:sp>
      <p:graphicFrame>
        <p:nvGraphicFramePr>
          <p:cNvPr id="60425" name="Object 8">
            <a:extLst>
              <a:ext uri="{FF2B5EF4-FFF2-40B4-BE49-F238E27FC236}">
                <a16:creationId xmlns:a16="http://schemas.microsoft.com/office/drawing/2014/main" id="{A7CFC1CC-3E40-4763-803C-B54DC36549E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Line 9">
            <a:extLst>
              <a:ext uri="{FF2B5EF4-FFF2-40B4-BE49-F238E27FC236}">
                <a16:creationId xmlns:a16="http://schemas.microsoft.com/office/drawing/2014/main" id="{B76FA457-3DF7-4920-A5F9-C355A6A3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2890838"/>
            <a:ext cx="4033838" cy="1536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Rectangle 10">
            <a:extLst>
              <a:ext uri="{FF2B5EF4-FFF2-40B4-BE49-F238E27FC236}">
                <a16:creationId xmlns:a16="http://schemas.microsoft.com/office/drawing/2014/main" id="{095F1D7D-C81E-44B9-B23E-B00FC419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B79EB243-7978-4D3D-894F-CAFBE013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49F3B2-13A4-4D89-829F-A8422B922E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99ED73-0D1C-434C-95C0-C38ECDE33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650C8FF-22C5-4019-8509-8D6B8247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02D0CEA7-E9D6-4DA4-B04C-70E1B217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89DDF17D-7B28-435D-8E15-2B13CDFA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ACF87F5B-0499-4EBB-99F5-BF215DDA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1;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10;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1 to 10 is " + sum);</a:t>
            </a:r>
          </a:p>
          <a:p>
            <a:pPr>
              <a:defRPr/>
            </a:pPr>
            <a:endParaRPr lang="en-US" sz="2200" b="1" dirty="0">
              <a:solidFill>
                <a:schemeClr val="accent4"/>
              </a:solidFill>
              <a:latin typeface="Courier New" pitchFamily="49" charset="0"/>
              <a:cs typeface="+mn-cs"/>
            </a:endParaRP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20;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30;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20 to 30 is " + sum);</a:t>
            </a:r>
          </a:p>
          <a:p>
            <a:pPr>
              <a:defRPr/>
            </a:pPr>
            <a:endParaRPr lang="en-US" sz="2200" b="1" dirty="0">
              <a:solidFill>
                <a:schemeClr val="accent4"/>
              </a:solidFill>
              <a:latin typeface="Courier New" pitchFamily="49" charset="0"/>
              <a:cs typeface="+mn-cs"/>
            </a:endParaRP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35;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45;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35 to 45 is " + sum);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5A4C81C6-E340-498D-B905-78F13CDE0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994B2D-92E6-474D-9AD1-04FA1AFAA2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B1382C2-9BDF-46AB-83FD-FB873E8D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722D314-53D3-4B46-8F6D-A3E2DB4A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046D0928-E2E4-4768-A5D7-A693B9F7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2470" name="Object 5">
            <a:extLst>
              <a:ext uri="{FF2B5EF4-FFF2-40B4-BE49-F238E27FC236}">
                <a16:creationId xmlns:a16="http://schemas.microsoft.com/office/drawing/2014/main" id="{7B35D714-DB9A-477D-9D70-2E94ABDB6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6">
            <a:extLst>
              <a:ext uri="{FF2B5EF4-FFF2-40B4-BE49-F238E27FC236}">
                <a16:creationId xmlns:a16="http://schemas.microsoft.com/office/drawing/2014/main" id="{532A2BFC-76B7-4BD1-BBB6-129E8E6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29CE6CF4-BB49-415A-BD32-587CF94D6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k</a:t>
            </a:r>
          </a:p>
        </p:txBody>
      </p:sp>
      <p:graphicFrame>
        <p:nvGraphicFramePr>
          <p:cNvPr id="62473" name="Object 8">
            <a:extLst>
              <a:ext uri="{FF2B5EF4-FFF2-40B4-BE49-F238E27FC236}">
                <a16:creationId xmlns:a16="http://schemas.microsoft.com/office/drawing/2014/main" id="{32442371-E0ED-4E2A-9C60-AE0D9A53B29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Line 9">
            <a:extLst>
              <a:ext uri="{FF2B5EF4-FFF2-40B4-BE49-F238E27FC236}">
                <a16:creationId xmlns:a16="http://schemas.microsoft.com/office/drawing/2014/main" id="{A7B452D7-EA69-431C-A891-03E6167B6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3121025"/>
            <a:ext cx="6529388" cy="1152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Rectangle 10">
            <a:extLst>
              <a:ext uri="{FF2B5EF4-FFF2-40B4-BE49-F238E27FC236}">
                <a16:creationId xmlns:a16="http://schemas.microsoft.com/office/drawing/2014/main" id="{64DE97FD-4444-41B0-82EC-D0CB32F9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9F83452C-F208-4A86-9084-BEA034B2A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D1CC1B-6511-4BB3-AA31-4C04961864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9577CEA-55B1-476F-B355-818BD5083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6AC4BD8-756B-4BCB-8879-6BC2314A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44C04FDC-C071-4CBA-9DD3-B49F0A58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4518" name="Object 5">
            <a:extLst>
              <a:ext uri="{FF2B5EF4-FFF2-40B4-BE49-F238E27FC236}">
                <a16:creationId xmlns:a16="http://schemas.microsoft.com/office/drawing/2014/main" id="{2DA9FC30-1BE3-40CF-B56F-28A4A48B0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6">
            <a:extLst>
              <a:ext uri="{FF2B5EF4-FFF2-40B4-BE49-F238E27FC236}">
                <a16:creationId xmlns:a16="http://schemas.microsoft.com/office/drawing/2014/main" id="{81F7978E-7DED-4F83-B877-20A639E56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20" name="AutoShape 7">
            <a:extLst>
              <a:ext uri="{FF2B5EF4-FFF2-40B4-BE49-F238E27FC236}">
                <a16:creationId xmlns:a16="http://schemas.microsoft.com/office/drawing/2014/main" id="{E40D8E7E-51D0-4B8D-A5C8-2DED06A14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Invoke max(i, j)</a:t>
            </a:r>
          </a:p>
        </p:txBody>
      </p:sp>
      <p:graphicFrame>
        <p:nvGraphicFramePr>
          <p:cNvPr id="64521" name="Object 8">
            <a:extLst>
              <a:ext uri="{FF2B5EF4-FFF2-40B4-BE49-F238E27FC236}">
                <a16:creationId xmlns:a16="http://schemas.microsoft.com/office/drawing/2014/main" id="{BEDAA389-74F4-47F5-915B-9D2A2A5CB67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Line 9">
            <a:extLst>
              <a:ext uri="{FF2B5EF4-FFF2-40B4-BE49-F238E27FC236}">
                <a16:creationId xmlns:a16="http://schemas.microsoft.com/office/drawing/2014/main" id="{8C019AAE-8570-49A5-9C79-5914FA79C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3082925"/>
            <a:ext cx="114300" cy="12684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10">
            <a:extLst>
              <a:ext uri="{FF2B5EF4-FFF2-40B4-BE49-F238E27FC236}">
                <a16:creationId xmlns:a16="http://schemas.microsoft.com/office/drawing/2014/main" id="{2FB2E8A7-F1DF-4C3E-BA8F-FC3D8F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0D55AB89-BB7E-48F2-A50D-5B882F919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9869B1-14F3-4F88-8A7C-35EE650C74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CCE71B9-3175-4109-AEB3-D70505E17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CE25E09-3951-4ED8-B1C2-359346BA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9374E26E-B821-412B-BCDA-CC58BA1B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6566" name="Object 5">
            <a:extLst>
              <a:ext uri="{FF2B5EF4-FFF2-40B4-BE49-F238E27FC236}">
                <a16:creationId xmlns:a16="http://schemas.microsoft.com/office/drawing/2014/main" id="{05406053-FF70-45AF-B225-96B6901D7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6">
            <a:extLst>
              <a:ext uri="{FF2B5EF4-FFF2-40B4-BE49-F238E27FC236}">
                <a16:creationId xmlns:a16="http://schemas.microsoft.com/office/drawing/2014/main" id="{3CBA5EEE-9CA6-4DBF-819E-673DEC19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8" name="AutoShape 7">
            <a:extLst>
              <a:ext uri="{FF2B5EF4-FFF2-40B4-BE49-F238E27FC236}">
                <a16:creationId xmlns:a16="http://schemas.microsoft.com/office/drawing/2014/main" id="{9B5D3EF6-2A94-4E64-9232-21745513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pass the values of i and j to num1 and num2</a:t>
            </a:r>
          </a:p>
        </p:txBody>
      </p:sp>
      <p:graphicFrame>
        <p:nvGraphicFramePr>
          <p:cNvPr id="66569" name="Object 11">
            <a:extLst>
              <a:ext uri="{FF2B5EF4-FFF2-40B4-BE49-F238E27FC236}">
                <a16:creationId xmlns:a16="http://schemas.microsoft.com/office/drawing/2014/main" id="{343F2278-9FFC-4ADA-9241-C30441481EB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Line 9">
            <a:extLst>
              <a:ext uri="{FF2B5EF4-FFF2-40B4-BE49-F238E27FC236}">
                <a16:creationId xmlns:a16="http://schemas.microsoft.com/office/drawing/2014/main" id="{B6883D82-073E-4E31-8A1A-9EDCBE57A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5363" y="3889375"/>
            <a:ext cx="3609975" cy="461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Rectangle 12">
            <a:extLst>
              <a:ext uri="{FF2B5EF4-FFF2-40B4-BE49-F238E27FC236}">
                <a16:creationId xmlns:a16="http://schemas.microsoft.com/office/drawing/2014/main" id="{0DFECB65-FB74-442C-8E98-F3D38187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>
            <a:extLst>
              <a:ext uri="{FF2B5EF4-FFF2-40B4-BE49-F238E27FC236}">
                <a16:creationId xmlns:a16="http://schemas.microsoft.com/office/drawing/2014/main" id="{5BD13DB6-543D-4804-9603-BD9E88A99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3E06C-1C94-4B28-9A1F-86543F292B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D7C2FE-808C-48F1-B1DA-1D681D1C2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924426D-5585-469B-825B-40723C2C4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2E9E9DD1-579A-4B01-AD58-F9BE8706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8614" name="Object 5">
            <a:extLst>
              <a:ext uri="{FF2B5EF4-FFF2-40B4-BE49-F238E27FC236}">
                <a16:creationId xmlns:a16="http://schemas.microsoft.com/office/drawing/2014/main" id="{DBB9C950-0B3D-4BD8-A845-982150AA0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Rectangle 6">
            <a:extLst>
              <a:ext uri="{FF2B5EF4-FFF2-40B4-BE49-F238E27FC236}">
                <a16:creationId xmlns:a16="http://schemas.microsoft.com/office/drawing/2014/main" id="{E095043B-A316-4908-918D-F10D81C6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16" name="AutoShape 7">
            <a:extLst>
              <a:ext uri="{FF2B5EF4-FFF2-40B4-BE49-F238E27FC236}">
                <a16:creationId xmlns:a16="http://schemas.microsoft.com/office/drawing/2014/main" id="{12ABF9EC-02C7-4535-8BDF-6C9D947A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result</a:t>
            </a:r>
          </a:p>
        </p:txBody>
      </p:sp>
      <p:graphicFrame>
        <p:nvGraphicFramePr>
          <p:cNvPr id="68617" name="Object 8">
            <a:extLst>
              <a:ext uri="{FF2B5EF4-FFF2-40B4-BE49-F238E27FC236}">
                <a16:creationId xmlns:a16="http://schemas.microsoft.com/office/drawing/2014/main" id="{6271460C-FD85-4FD4-93DF-EC773E8791F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Line 9">
            <a:extLst>
              <a:ext uri="{FF2B5EF4-FFF2-40B4-BE49-F238E27FC236}">
                <a16:creationId xmlns:a16="http://schemas.microsoft.com/office/drawing/2014/main" id="{93763E19-A8F8-42F6-9929-AE2E29D74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538" y="3621088"/>
            <a:ext cx="32639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Rectangle 10">
            <a:extLst>
              <a:ext uri="{FF2B5EF4-FFF2-40B4-BE49-F238E27FC236}">
                <a16:creationId xmlns:a16="http://schemas.microsoft.com/office/drawing/2014/main" id="{B1B08A1D-E5F4-4815-836E-D32EB1BC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1A1B7488-26F1-49A9-AE6F-EE04B77A4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B1414-7873-41CE-A640-BF30B73A91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FB47975-300D-417B-92B2-F44A9808E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E9958A9-8613-4A67-9B0A-F1E8CA0A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FACDE607-D5CA-4EEF-AE94-1042C364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0662" name="Object 5">
            <a:extLst>
              <a:ext uri="{FF2B5EF4-FFF2-40B4-BE49-F238E27FC236}">
                <a16:creationId xmlns:a16="http://schemas.microsoft.com/office/drawing/2014/main" id="{825D7BBC-743A-4ADC-B192-1818C450D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6">
            <a:extLst>
              <a:ext uri="{FF2B5EF4-FFF2-40B4-BE49-F238E27FC236}">
                <a16:creationId xmlns:a16="http://schemas.microsoft.com/office/drawing/2014/main" id="{E592EFFC-1998-4CFE-AA4B-AAC784E0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0664" name="AutoShape 7">
            <a:extLst>
              <a:ext uri="{FF2B5EF4-FFF2-40B4-BE49-F238E27FC236}">
                <a16:creationId xmlns:a16="http://schemas.microsoft.com/office/drawing/2014/main" id="{51A6ACAC-2F60-4EDD-8582-F9F3968C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(num1 &gt; num2) is true</a:t>
            </a:r>
          </a:p>
        </p:txBody>
      </p:sp>
      <p:graphicFrame>
        <p:nvGraphicFramePr>
          <p:cNvPr id="70665" name="Object 8">
            <a:extLst>
              <a:ext uri="{FF2B5EF4-FFF2-40B4-BE49-F238E27FC236}">
                <a16:creationId xmlns:a16="http://schemas.microsoft.com/office/drawing/2014/main" id="{F9EC9604-B02A-431A-A380-59F4B985EDE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>
            <a:extLst>
              <a:ext uri="{FF2B5EF4-FFF2-40B4-BE49-F238E27FC236}">
                <a16:creationId xmlns:a16="http://schemas.microsoft.com/office/drawing/2014/main" id="{252CE652-83A5-46FA-89D8-4A7C64A5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4DBFC117-533B-4FD1-A60C-3C50FADBC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893E7-7E3D-4CD4-96E0-923C33C94E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A5CA3D9-111D-4542-A437-C235AF090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3F118CD-BA28-456C-BBD9-AF1715E3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7E5E6721-F286-489A-B529-0058470E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2710" name="Object 5">
            <a:extLst>
              <a:ext uri="{FF2B5EF4-FFF2-40B4-BE49-F238E27FC236}">
                <a16:creationId xmlns:a16="http://schemas.microsoft.com/office/drawing/2014/main" id="{76C9C1A1-3C3C-4C1F-9EEF-E016A2AB9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6">
            <a:extLst>
              <a:ext uri="{FF2B5EF4-FFF2-40B4-BE49-F238E27FC236}">
                <a16:creationId xmlns:a16="http://schemas.microsoft.com/office/drawing/2014/main" id="{F27FA411-4EAD-4A62-B523-93A5F30E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2" name="AutoShape 7">
            <a:extLst>
              <a:ext uri="{FF2B5EF4-FFF2-40B4-BE49-F238E27FC236}">
                <a16:creationId xmlns:a16="http://schemas.microsoft.com/office/drawing/2014/main" id="{9D216363-F52B-4033-A51B-B61EB095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Assign num1 to result</a:t>
            </a:r>
          </a:p>
        </p:txBody>
      </p:sp>
      <p:graphicFrame>
        <p:nvGraphicFramePr>
          <p:cNvPr id="72713" name="Object 8">
            <a:extLst>
              <a:ext uri="{FF2B5EF4-FFF2-40B4-BE49-F238E27FC236}">
                <a16:creationId xmlns:a16="http://schemas.microsoft.com/office/drawing/2014/main" id="{C5DB303A-1F13-47AC-BA5F-5B4F64695CE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Line 9">
            <a:extLst>
              <a:ext uri="{FF2B5EF4-FFF2-40B4-BE49-F238E27FC236}">
                <a16:creationId xmlns:a16="http://schemas.microsoft.com/office/drawing/2014/main" id="{6B95CAC9-2881-4353-9C6D-7F39DD013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7638" y="3659188"/>
            <a:ext cx="3725862" cy="145891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Rectangle 10">
            <a:extLst>
              <a:ext uri="{FF2B5EF4-FFF2-40B4-BE49-F238E27FC236}">
                <a16:creationId xmlns:a16="http://schemas.microsoft.com/office/drawing/2014/main" id="{5315064A-BA9C-497F-A4BD-0A0A490A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30F900A9-F3B1-49FC-BA5B-73F44BD8A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A39E2D-F705-4C80-A14F-78FDB5D76F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D01B4F0-17A4-4208-AF27-DA309ECDC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C136CB9-6A50-4CE4-A4D7-D6207566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5FDA18F4-411E-40BF-97B3-58B84ED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4758" name="Object 5">
            <a:extLst>
              <a:ext uri="{FF2B5EF4-FFF2-40B4-BE49-F238E27FC236}">
                <a16:creationId xmlns:a16="http://schemas.microsoft.com/office/drawing/2014/main" id="{CC60E647-5403-4C18-858F-F6B55F10F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6">
            <a:extLst>
              <a:ext uri="{FF2B5EF4-FFF2-40B4-BE49-F238E27FC236}">
                <a16:creationId xmlns:a16="http://schemas.microsoft.com/office/drawing/2014/main" id="{490E33A2-08D2-4D03-A198-729C5B94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4760" name="AutoShape 7">
            <a:extLst>
              <a:ext uri="{FF2B5EF4-FFF2-40B4-BE49-F238E27FC236}">
                <a16:creationId xmlns:a16="http://schemas.microsoft.com/office/drawing/2014/main" id="{14D80006-5EC3-4CB8-9C4A-7FA432A9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Return result and assign it to k</a:t>
            </a:r>
          </a:p>
        </p:txBody>
      </p:sp>
      <p:graphicFrame>
        <p:nvGraphicFramePr>
          <p:cNvPr id="74761" name="Object 8">
            <a:extLst>
              <a:ext uri="{FF2B5EF4-FFF2-40B4-BE49-F238E27FC236}">
                <a16:creationId xmlns:a16="http://schemas.microsoft.com/office/drawing/2014/main" id="{399B7DB1-9751-4DB7-BE59-461ED371792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070600" y="2276475"/>
          <a:ext cx="228441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2276475"/>
                        <a:ext cx="2284413" cy="40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Line 9">
            <a:extLst>
              <a:ext uri="{FF2B5EF4-FFF2-40B4-BE49-F238E27FC236}">
                <a16:creationId xmlns:a16="http://schemas.microsoft.com/office/drawing/2014/main" id="{57200060-D9F5-4428-9DB4-7DCDC645F9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3925" y="3082925"/>
            <a:ext cx="614363" cy="26511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3" name="Line 10">
            <a:extLst>
              <a:ext uri="{FF2B5EF4-FFF2-40B4-BE49-F238E27FC236}">
                <a16:creationId xmlns:a16="http://schemas.microsoft.com/office/drawing/2014/main" id="{014737CA-FBB2-48B4-ACF8-153E6FE9A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5925" y="4773613"/>
            <a:ext cx="3225800" cy="9985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4" name="Rectangle 11">
            <a:extLst>
              <a:ext uri="{FF2B5EF4-FFF2-40B4-BE49-F238E27FC236}">
                <a16:creationId xmlns:a16="http://schemas.microsoft.com/office/drawing/2014/main" id="{774C3D58-EC52-46FE-8F74-7902D48C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>
            <a:extLst>
              <a:ext uri="{FF2B5EF4-FFF2-40B4-BE49-F238E27FC236}">
                <a16:creationId xmlns:a16="http://schemas.microsoft.com/office/drawing/2014/main" id="{666E72E8-AA70-456C-B692-BE153CDEF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1D3B33-2B01-4647-B8C6-848B3AE93F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D2C285B-81B6-4DEA-97C6-5DD1305EA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/>
          <a:lstStyle/>
          <a:p>
            <a:r>
              <a:rPr lang="en-US" altLang="en-US" sz="4000"/>
              <a:t>Trace Call Stack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E69F99C-60DF-4785-965D-9E0F56D5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61CDF682-DB7D-4064-B1BE-2D8F2653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76806" name="Object 5">
            <a:extLst>
              <a:ext uri="{FF2B5EF4-FFF2-40B4-BE49-F238E27FC236}">
                <a16:creationId xmlns:a16="http://schemas.microsoft.com/office/drawing/2014/main" id="{C4A337DE-784C-444B-9D77-BACA758A3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Picture" r:id="rId4" imgW="2116836" imgH="1769364" progId="Word.Picture.8">
                  <p:embed/>
                </p:oleObj>
              </mc:Choice>
              <mc:Fallback>
                <p:oleObj name="Picture" r:id="rId4" imgW="2116836" imgH="176936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6">
            <a:extLst>
              <a:ext uri="{FF2B5EF4-FFF2-40B4-BE49-F238E27FC236}">
                <a16:creationId xmlns:a16="http://schemas.microsoft.com/office/drawing/2014/main" id="{47538E8B-1F7A-41B6-A187-0AB8AE36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6808" name="AutoShape 7">
            <a:extLst>
              <a:ext uri="{FF2B5EF4-FFF2-40B4-BE49-F238E27FC236}">
                <a16:creationId xmlns:a16="http://schemas.microsoft.com/office/drawing/2014/main" id="{C18F4505-3700-4F87-A30C-BC3AB471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Execute print statement</a:t>
            </a:r>
          </a:p>
        </p:txBody>
      </p:sp>
      <p:graphicFrame>
        <p:nvGraphicFramePr>
          <p:cNvPr id="76809" name="Object 8">
            <a:extLst>
              <a:ext uri="{FF2B5EF4-FFF2-40B4-BE49-F238E27FC236}">
                <a16:creationId xmlns:a16="http://schemas.microsoft.com/office/drawing/2014/main" id="{5AD81673-28B5-4CD8-9DD8-2DF74D99DCC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146800" y="2392363"/>
          <a:ext cx="1830388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Picture" r:id="rId6" imgW="1316736" imgH="2340864" progId="Word.Picture.8">
                  <p:embed/>
                </p:oleObj>
              </mc:Choice>
              <mc:Fallback>
                <p:oleObj name="Picture" r:id="rId6" imgW="1316736" imgH="2340864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392363"/>
                        <a:ext cx="1830388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Rectangle 10">
            <a:extLst>
              <a:ext uri="{FF2B5EF4-FFF2-40B4-BE49-F238E27FC236}">
                <a16:creationId xmlns:a16="http://schemas.microsoft.com/office/drawing/2014/main" id="{53CEDA7F-55A3-4E70-8B2E-28619371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2A9B9532-52A7-4C5C-9380-A6E84DF9B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156532-B20A-4BF0-A623-3BDD604CB9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047134E-DFE9-4BA5-A734-6D67EAF74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void Method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816F1428-AF9A-499B-99E8-1A651E9D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277938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800"/>
              <a:t>This type of method does not return a value. The method performs some actions.</a:t>
            </a:r>
          </a:p>
        </p:txBody>
      </p:sp>
      <p:sp>
        <p:nvSpPr>
          <p:cNvPr id="78853" name="Rectangle 10">
            <a:hlinkClick r:id="rId3"/>
            <a:extLst>
              <a:ext uri="{FF2B5EF4-FFF2-40B4-BE49-F238E27FC236}">
                <a16:creationId xmlns:a16="http://schemas.microsoft.com/office/drawing/2014/main" id="{72C58FB2-D4C3-4CB9-8BEE-A79BC2D8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3621088"/>
            <a:ext cx="210661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TestVoidMethod</a:t>
            </a:r>
          </a:p>
        </p:txBody>
      </p:sp>
      <p:sp>
        <p:nvSpPr>
          <p:cNvPr id="78854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1DB0CC6E-B055-41C2-8C18-C9BB0B9B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3621088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78855" name="Rectangle 12">
            <a:hlinkClick r:id="rId5"/>
            <a:extLst>
              <a:ext uri="{FF2B5EF4-FFF2-40B4-BE49-F238E27FC236}">
                <a16:creationId xmlns:a16="http://schemas.microsoft.com/office/drawing/2014/main" id="{70A348CF-4A39-40D4-BDB6-5D3DD603C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4235450"/>
            <a:ext cx="27717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TestReturnGradeMethod</a:t>
            </a:r>
          </a:p>
        </p:txBody>
      </p:sp>
      <p:sp>
        <p:nvSpPr>
          <p:cNvPr id="78856" name="AutoShape 10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8121380D-503D-4386-87EA-DB0E3FF2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4235450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What are the benefits of using a method?</a:t>
            </a:r>
            <a:b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How do you simplify the max method using the conditional operator?</a:t>
            </a:r>
            <a:b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public static int max(int num1, int num2)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int result;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if (num1 &gt; num2)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result = num1;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else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  result = num2;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 return result;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At least three benefits: (1) Reuse code; (2) Reduce complexity; (3) Easy to maintain.</a:t>
            </a:r>
            <a:b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pt-B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return (num1 &gt; num2) ? num1 : num2;</a:t>
            </a:r>
            <a:endParaRPr lang="tr-TR" sz="14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6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653D3E60-9A67-4131-9B61-EBBE0C242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99C7C-AAB9-4935-91D5-B99CFD93CC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25C0C1E-8F57-4B20-8B18-BC09EC825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4DBB9CD-6017-4FED-8A5A-CE3B31E7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33C2688C-547E-4181-BB9E-AD113B39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EAAEACB0-861D-46C1-9666-DC1F6CA3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2810F26D-4AB3-44FA-BC82-CFC116215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709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1;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10;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1 to 10 is " + sum); </a:t>
            </a:r>
          </a:p>
          <a:p>
            <a:pPr>
              <a:defRPr/>
            </a:pPr>
            <a:endParaRPr lang="en-US" sz="2200" b="1" dirty="0">
              <a:solidFill>
                <a:schemeClr val="accent4"/>
              </a:solidFill>
              <a:latin typeface="Courier New" pitchFamily="49" charset="0"/>
              <a:cs typeface="+mn-cs"/>
            </a:endParaRP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20;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30;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20 to 30 is " + sum);</a:t>
            </a:r>
          </a:p>
          <a:p>
            <a:pPr>
              <a:defRPr/>
            </a:pPr>
            <a:endParaRPr lang="en-US" sz="2200" b="1" dirty="0">
              <a:solidFill>
                <a:schemeClr val="accent4"/>
              </a:solidFill>
              <a:latin typeface="Courier New" pitchFamily="49" charset="0"/>
              <a:cs typeface="+mn-cs"/>
            </a:endParaRP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sum = 0;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= 35;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&lt;= 45;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++)</a:t>
            </a:r>
          </a:p>
          <a:p>
            <a:pPr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  sum +=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;</a:t>
            </a:r>
          </a:p>
          <a:p>
            <a:pPr>
              <a:defRPr/>
            </a:pP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  <a:cs typeface="+mn-cs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  <a:cs typeface="+mn-cs"/>
              </a:rPr>
              <a:t>("Sum from 35 to 45 is " + sum);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EC60351A-DCC6-406A-AD63-0B8AE389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10096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5" name="Rectangle 8">
            <a:extLst>
              <a:ext uri="{FF2B5EF4-FFF2-40B4-BE49-F238E27FC236}">
                <a16:creationId xmlns:a16="http://schemas.microsoft.com/office/drawing/2014/main" id="{F18A2FC2-0E87-4666-AFA9-334688FE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698750"/>
            <a:ext cx="56467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9387AB4C-E102-4B6E-9F2F-90615D76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389438"/>
            <a:ext cx="5607050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 | F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als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e 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A call to a method with a void return type is always a statement itself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alse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 call to a value-returning method cannot be a statement by itself.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-&gt;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call to a method with a void return type is always a statement itself.</a:t>
            </a:r>
            <a:b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-&gt;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call to a value-returning method is always a component of an expression. Note that a value-returning method can also be invoked as a statement in Java. In this case, the caller simply ignores the return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the return type of a main method?</a:t>
            </a: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would be wrong with not writing a return statement in a value-returning method?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Can you have a return statement in a void method? Does the return statement in the following method cause syntax errors?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xMethod(double x, double y) {   </a:t>
            </a:r>
            <a:b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System.out.println(x + y);</a:t>
            </a:r>
            <a:b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  <a:t>    return x + y;</a:t>
            </a:r>
            <a:b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7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void</a:t>
            </a:r>
            <a:endParaRPr lang="en-US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syntax error occurs if a return statement is not used to return a value in a value-returning method.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 have a return statement in a void method, which simply exits the method. But a return statement cannot return a value such as return x + y in a void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6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1547155"/>
            <a:ext cx="8833150" cy="47418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Write method headers (not the bodies) for the following methods: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Return a sales commission, given the sales amount and the commission rate.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Display the calendar for a month, given the month and year.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Return a square root of a number.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Test whether a number is even, and returning true if it is.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Display a message a specified number of times.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Return the monthly payment, given the loan amount, number of years, and annual interest rate.</a:t>
            </a:r>
          </a:p>
          <a:p>
            <a:pPr>
              <a:lnSpc>
                <a:spcPct val="120000"/>
              </a:lnSpc>
            </a:pP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 Return the corresponding uppercase letter, given a lowercase letter.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(a) public static double getCommission(double salesAmount, double commissionRate)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 public static void printCalendar(int month, int year)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(c) public static double sqrt(double value)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(d) public static boolean isEven(int value)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(e) public static void printMessage(String message, int times)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(f) public static double monthlyPayment(double loan, int numberOfYears, double annualInterestRate)</a:t>
            </a:r>
          </a:p>
          <a:p>
            <a:pPr>
              <a:lnSpc>
                <a:spcPct val="12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(g) public static char getUpperCase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char letter)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10" y="1657349"/>
            <a:ext cx="9180600" cy="4741863"/>
          </a:xfrm>
        </p:spPr>
        <p:txBody>
          <a:bodyPr>
            <a:noAutofit/>
          </a:bodyPr>
          <a:lstStyle/>
          <a:p>
            <a:r>
              <a:rPr lang="en-US" sz="1800" noProof="1">
                <a:latin typeface="Calibri" panose="020F0502020204030204" pitchFamily="34" charset="0"/>
                <a:cs typeface="Calibri" panose="020F0502020204030204" pitchFamily="34" charset="0"/>
              </a:rPr>
              <a:t>Identify and correct the errors in the following program:</a:t>
            </a:r>
            <a:br>
              <a:rPr lang="tr-TR" sz="18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1  public class Test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2    public static method1(int n, m)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3      n += m;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4      method2(3.4);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5    }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6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7    public static int method2(int n) {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8      if (n &gt; 0) return 1;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 9      else if (n == 0) return 0;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10      else if (n &lt; 0) return -1;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11    }</a:t>
            </a:r>
            <a:br>
              <a:rPr lang="tr-TR" sz="16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600" noProof="1">
                <a:latin typeface="Consolas" panose="020B0609020204030204" pitchFamily="49" charset="0"/>
                <a:cs typeface="Calibri" panose="020F0502020204030204" pitchFamily="34" charset="0"/>
              </a:rPr>
              <a:t>12  }</a:t>
            </a:r>
          </a:p>
          <a:p>
            <a:pPr marL="0" indent="0">
              <a:buNone/>
            </a:pPr>
            <a:r>
              <a:rPr lang="en-US" sz="18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2: method1 is not defined correctly. It does not have a return type or void.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2: type int should be declared for parameter m.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7: parameter type for n should be double to match method2(3.4).</a:t>
            </a:r>
          </a:p>
          <a:p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Line 1</a:t>
            </a:r>
            <a:r>
              <a:rPr lang="tr-TR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</a:t>
            </a:r>
            <a:r>
              <a:rPr lang="en-US" sz="1400" i="1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 (n &lt; 0)</a:t>
            </a: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should be removed in method, otherwise a compile error is reported.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4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>
            <a:extLst>
              <a:ext uri="{FF2B5EF4-FFF2-40B4-BE49-F238E27FC236}">
                <a16:creationId xmlns:a16="http://schemas.microsoft.com/office/drawing/2014/main" id="{474514AD-E91B-4A51-AB83-7B4E2EE60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6DBEB4-D102-4CCE-A81D-CD1AA3361B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370504F-E215-4F8D-9616-75EEF9538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altLang="en-US"/>
              <a:t>Passing Parameters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9BF42CE-93DE-40EF-B6E6-E46DA1438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9144000" cy="1600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public static void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nPrintln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(String message,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n)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 for (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= 0;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&lt; n;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i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++)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    </a:t>
            </a:r>
            <a:r>
              <a:rPr lang="en-US" sz="2200" b="1" dirty="0" err="1">
                <a:solidFill>
                  <a:schemeClr val="accent4"/>
                </a:solidFill>
                <a:latin typeface="Courier New" pitchFamily="49" charset="0"/>
              </a:rPr>
              <a:t>System.out.println</a:t>
            </a: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(message);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200" b="1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75A99F5F-D9D9-43D3-AAF4-CB199315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8458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nPrintln(“Welcome to Java”, 5); 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400"/>
              <a:t>Suppose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nPrintln(“Computer Science”, 15); 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400"/>
              <a:t>What is the output?</a:t>
            </a:r>
          </a:p>
          <a:p>
            <a:pPr>
              <a:spcBef>
                <a:spcPct val="0"/>
              </a:spcBef>
              <a:buFont typeface="Monotype Sorts"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 typeface="Monotype Sorts"/>
              <a:buNone/>
            </a:pPr>
            <a:r>
              <a:rPr lang="en-US" altLang="en-US" sz="2400"/>
              <a:t>Can you invoke the method using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/>
              <a:t>nPrintln(15, “Computer Science”);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229A9FC0-792D-40A4-8B09-28A07C634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60D2DD-12DB-4ACF-8EFE-AD4558BB2E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25A735B-FDB3-4C26-8E41-BF15D8F0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505F0C8E-E4E3-4361-BA5C-44DFF7F6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467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passing values to the methods.</a:t>
            </a:r>
          </a:p>
        </p:txBody>
      </p:sp>
      <p:sp>
        <p:nvSpPr>
          <p:cNvPr id="82949" name="Rectangle 7">
            <a:hlinkClick r:id="rId3"/>
            <a:extLst>
              <a:ext uri="{FF2B5EF4-FFF2-40B4-BE49-F238E27FC236}">
                <a16:creationId xmlns:a16="http://schemas.microsoft.com/office/drawing/2014/main" id="{519E400E-190F-4EB3-B019-74754792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503738"/>
            <a:ext cx="15033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Increment</a:t>
            </a:r>
          </a:p>
        </p:txBody>
      </p:sp>
      <p:sp>
        <p:nvSpPr>
          <p:cNvPr id="82950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EFCEB700-4C0C-46EE-9B64-60E14395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4503738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165403D6-1E42-4649-8757-C350E58D40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4BB598-8DDD-4093-8814-F7C0A8379F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37FEA1D-C596-4AE7-8D58-421C1F758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4996" name="Text Box 7">
            <a:extLst>
              <a:ext uri="{FF2B5EF4-FFF2-40B4-BE49-F238E27FC236}">
                <a16:creationId xmlns:a16="http://schemas.microsoft.com/office/drawing/2014/main" id="{DF0BFB8F-CEAE-40F9-8AA2-DA0F83EE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74676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Testing Pass by value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This program demonstrates passing values to the methods.</a:t>
            </a:r>
          </a:p>
        </p:txBody>
      </p:sp>
      <p:sp>
        <p:nvSpPr>
          <p:cNvPr id="84997" name="Rectangle 7">
            <a:hlinkClick r:id="rId3"/>
            <a:extLst>
              <a:ext uri="{FF2B5EF4-FFF2-40B4-BE49-F238E27FC236}">
                <a16:creationId xmlns:a16="http://schemas.microsoft.com/office/drawing/2014/main" id="{1DA3D36F-474A-401D-A077-B59508B8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4389438"/>
            <a:ext cx="2230438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TestPassByValue</a:t>
            </a:r>
          </a:p>
        </p:txBody>
      </p:sp>
      <p:sp>
        <p:nvSpPr>
          <p:cNvPr id="84998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FE1242E5-9C1C-4ED8-BA97-00D49D83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4389438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F7A2F0CE-D678-4F8C-876B-8914724C0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C91D6F-03F8-45F0-963D-24C52396B6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3A20F97-B9E0-4D02-A453-77EB2D14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7044" name="Rectangle 7">
            <a:extLst>
              <a:ext uri="{FF2B5EF4-FFF2-40B4-BE49-F238E27FC236}">
                <a16:creationId xmlns:a16="http://schemas.microsoft.com/office/drawing/2014/main" id="{3CC0219F-5A9C-4E79-BC67-38B56073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7045" name="Rectangle 9">
            <a:extLst>
              <a:ext uri="{FF2B5EF4-FFF2-40B4-BE49-F238E27FC236}">
                <a16:creationId xmlns:a16="http://schemas.microsoft.com/office/drawing/2014/main" id="{679F0808-B71D-4A17-94F9-6B05673E4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87046" name="Picture 7">
            <a:extLst>
              <a:ext uri="{FF2B5EF4-FFF2-40B4-BE49-F238E27FC236}">
                <a16:creationId xmlns:a16="http://schemas.microsoft.com/office/drawing/2014/main" id="{6F09C743-4992-4B2A-B301-A8320D1C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844675"/>
            <a:ext cx="8864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957130" cy="47418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How is an argument passed to a method?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Can the argument have the same name as its parameter?</a:t>
            </a:r>
            <a:endParaRPr lang="tr-TR" sz="16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noProof="1">
                <a:latin typeface="Calibri" panose="020F0502020204030204" pitchFamily="34" charset="0"/>
                <a:cs typeface="Calibri" panose="020F0502020204030204" pitchFamily="34" charset="0"/>
              </a:rPr>
              <a:t>Identify and correct the errors in the following program:</a:t>
            </a:r>
            <a:br>
              <a:rPr lang="tr-TR" sz="16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1   public class Test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2     public static void main(String[] args)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3       nPrintln(5, "Welcome to Java!");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4 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5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6     public static void nPrintln(String message, int n) {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7       int n = 1;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8       for (int i = 0; i &lt; n; i++)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 9         System.out.println(message);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10     }</a:t>
            </a:r>
            <a:br>
              <a:rPr lang="tr-TR" sz="14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noProof="1">
                <a:latin typeface="Consolas" panose="020B0609020204030204" pitchFamily="49" charset="0"/>
                <a:cs typeface="Calibri" panose="020F0502020204030204" pitchFamily="34" charset="0"/>
              </a:rPr>
              <a:t>11  }</a:t>
            </a:r>
            <a:endParaRPr lang="en-US" sz="16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pPr>
              <a:lnSpc>
                <a:spcPct val="11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pass actual parameters by passing the right type of value in the right order.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actual parameter can have the same name as its formal parameter.</a:t>
            </a:r>
            <a:endParaRPr lang="tr-TR" sz="12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Two errors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-&gt;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he arguments are not passed in the right order. </a:t>
            </a:r>
            <a:b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tr-TR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n-US" sz="12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n is a parameter, but is redeclared in the nPrintln method in line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1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045" y="1431940"/>
            <a:ext cx="4320000" cy="4114800"/>
          </a:xfrm>
        </p:spPr>
        <p:txBody>
          <a:bodyPr>
            <a:noAutofit/>
          </a:bodyPr>
          <a:lstStyle/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What is pass-by-value?</a:t>
            </a:r>
            <a:endParaRPr lang="tr-TR" sz="1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Show the result of the following programs.</a:t>
            </a:r>
            <a:br>
              <a:rPr lang="tr-TR" sz="14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(a)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int max = 0;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max(1, 2, max);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System.out.println(max);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max(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int value1, int value2, int max)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if (value1 &gt; value2)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max = value1;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else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max = value2;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"Pass by value" is to pass a copy of the value to the method.</a:t>
            </a:r>
          </a:p>
          <a:p>
            <a:r>
              <a:rPr lang="en-US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(a) The output of the program is 0, because the variable max is not changed by invoking the method max.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5B37DA-EFFC-4D79-A8B0-033365668860}"/>
              </a:ext>
            </a:extLst>
          </p:cNvPr>
          <p:cNvSpPr txBox="1">
            <a:spLocks/>
          </p:cNvSpPr>
          <p:nvPr/>
        </p:nvSpPr>
        <p:spPr bwMode="auto">
          <a:xfrm>
            <a:off x="4648810" y="1436960"/>
            <a:ext cx="43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int i = 1;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while (i &lt;= 6)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method1(i, 2);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i++;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method1(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int i, int num) {  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for (int j = 1; j &lt;= i; j++) {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System.out.print(num + " ");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num *= 2;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  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System.out.println();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2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2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Font typeface="Monotype Sorts"/>
              <a:buNone/>
            </a:pPr>
            <a:r>
              <a:rPr lang="en-US" sz="14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2 4 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2 4 8 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2 4 8 16 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2 4 8 16 32  </a:t>
            </a:r>
            <a:br>
              <a:rPr lang="tr-TR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11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2 4 8 16 32 64</a:t>
            </a:r>
            <a:endParaRPr lang="en-US" sz="11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7C7B9C-D25C-49DA-8D7C-81DDB3902E3A}"/>
              </a:ext>
            </a:extLst>
          </p:cNvPr>
          <p:cNvCxnSpPr/>
          <p:nvPr/>
        </p:nvCxnSpPr>
        <p:spPr bwMode="auto">
          <a:xfrm>
            <a:off x="4610405" y="1508750"/>
            <a:ext cx="0" cy="4932000"/>
          </a:xfrm>
          <a:prstGeom prst="line">
            <a:avLst/>
          </a:prstGeom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9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036CDA3D-7B64-47EC-A3EF-DD3E82C20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829CF-5A7E-4A36-9979-A24596FCF0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2D4E870-3293-469E-B03D-9741AFC3F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0F86EF2-68BB-4244-A009-AB4F4D24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CAC1E578-1A4F-45F3-9A52-8D79F48D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C5C94B50-9210-4ED6-8215-1B77249C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EBD89733-BEA4-4F47-AB58-4B531B56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83285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cs typeface="+mn-cs"/>
              </a:rPr>
              <a:t>public static </a:t>
            </a:r>
            <a:r>
              <a:rPr lang="en-US" sz="2800" b="1" dirty="0" err="1">
                <a:solidFill>
                  <a:schemeClr val="accent4"/>
                </a:solidFill>
                <a:cs typeface="+mn-cs"/>
              </a:rPr>
              <a:t>int</a:t>
            </a:r>
            <a:r>
              <a:rPr lang="en-US" sz="2800" b="1" dirty="0">
                <a:solidFill>
                  <a:schemeClr val="accent4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sum(</a:t>
            </a:r>
            <a:r>
              <a:rPr lang="en-US" sz="2800" b="1" dirty="0" err="1">
                <a:solidFill>
                  <a:schemeClr val="accent4"/>
                </a:solidFill>
                <a:cs typeface="+mn-cs"/>
              </a:rPr>
              <a:t>int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 i1, </a:t>
            </a:r>
            <a:r>
              <a:rPr lang="en-US" sz="2800" b="1" dirty="0" err="1">
                <a:solidFill>
                  <a:schemeClr val="accent4"/>
                </a:solidFill>
                <a:cs typeface="+mn-cs"/>
              </a:rPr>
              <a:t>int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 i2) {</a:t>
            </a:r>
            <a:endParaRPr lang="en-US" sz="2800" b="1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cs typeface="+mn-cs"/>
              </a:rPr>
              <a:t>  </a:t>
            </a:r>
            <a:r>
              <a:rPr lang="en-US" sz="2800" b="1" dirty="0" err="1">
                <a:solidFill>
                  <a:schemeClr val="accent4"/>
                </a:solidFill>
                <a:cs typeface="+mn-cs"/>
              </a:rPr>
              <a:t>int</a:t>
            </a:r>
            <a:r>
              <a:rPr lang="en-US" sz="2800" b="1" dirty="0">
                <a:solidFill>
                  <a:schemeClr val="accent4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sum = 0;</a:t>
            </a:r>
            <a:endParaRPr lang="en-US" sz="2800" b="1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cs typeface="+mn-cs"/>
              </a:rPr>
              <a:t>  for (</a:t>
            </a:r>
            <a:r>
              <a:rPr lang="en-US" sz="2800" b="1" dirty="0" err="1">
                <a:solidFill>
                  <a:schemeClr val="accent4"/>
                </a:solidFill>
                <a:cs typeface="+mn-cs"/>
              </a:rPr>
              <a:t>int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i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 = i1;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i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 &lt;= i2;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i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++)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    sum +=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i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;</a:t>
            </a:r>
            <a:endParaRPr lang="en-US" sz="2800" b="1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cs typeface="+mn-cs"/>
              </a:rPr>
              <a:t>  return 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sum;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}</a:t>
            </a:r>
          </a:p>
          <a:p>
            <a:pPr>
              <a:defRPr/>
            </a:pPr>
            <a:endParaRPr lang="en-US" sz="2800" b="1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cs typeface="+mn-cs"/>
              </a:rPr>
              <a:t>public static void 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main(String[]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args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) {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System.out.println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("Sum from 1 to 10 is " + sum(1, 10));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System.out.println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("Sum from 20 to 30 is " + sum(20, 30));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cs typeface="+mn-cs"/>
              </a:rPr>
              <a:t>System.out.println</a:t>
            </a:r>
            <a:r>
              <a:rPr lang="en-US" sz="2800" dirty="0">
                <a:solidFill>
                  <a:schemeClr val="accent4"/>
                </a:solidFill>
                <a:cs typeface="+mn-cs"/>
              </a:rPr>
              <a:t>("Sum from 35 to 45 is " + sum(35, 45));</a:t>
            </a:r>
          </a:p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cs typeface="+mn-cs"/>
              </a:rPr>
              <a:t>}</a:t>
            </a:r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558F0464-FA35-4B7B-9BB6-A752A32F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5733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F017EB49-AAB9-4F8A-A5DF-4B132B8C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4351338"/>
            <a:ext cx="15748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FBF9B118-5413-4F46-8DE7-CA8D2B18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811713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42309321-24CF-4C5D-BADE-894C7470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272088"/>
            <a:ext cx="1727200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6" name="Rectangle 8">
            <a:hlinkClick r:id="rId3"/>
            <a:extLst>
              <a:ext uri="{FF2B5EF4-FFF2-40B4-BE49-F238E27FC236}">
                <a16:creationId xmlns:a16="http://schemas.microsoft.com/office/drawing/2014/main" id="{1EE8EF1B-5AE9-48CC-A494-0B393C19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2728913"/>
            <a:ext cx="16764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MethodDemo</a:t>
            </a:r>
          </a:p>
        </p:txBody>
      </p:sp>
      <p:sp>
        <p:nvSpPr>
          <p:cNvPr id="11277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EA77E07B-4140-46EC-8E70-688CC3D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2728913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045" y="1431940"/>
            <a:ext cx="4320000" cy="4114800"/>
          </a:xfrm>
        </p:spPr>
        <p:txBody>
          <a:bodyPr>
            <a:noAutofit/>
          </a:bodyPr>
          <a:lstStyle/>
          <a:p>
            <a:r>
              <a:rPr lang="en-US" sz="1050" noProof="1">
                <a:latin typeface="Calibri" panose="020F0502020204030204" pitchFamily="34" charset="0"/>
                <a:cs typeface="Calibri" panose="020F0502020204030204" pitchFamily="34" charset="0"/>
              </a:rPr>
              <a:t>Show the result of the following programs.</a:t>
            </a:r>
            <a:br>
              <a:rPr lang="tr-TR" sz="105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(c)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// Initialize times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int times = 3;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System.out.println("Before the call,"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+ " variable times is " + times);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3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br>
              <a:rPr lang="tr-TR" sz="2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// Invoke nPrintln and display times 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nPrintln("Welcome to Java!", times);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System.out.println("After the call," 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+ " variable times is " + times);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// Print the message n times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nPrintln(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String message, int n)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while (n &gt; 0)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System.out.println("n = " + n);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System.out.println(message);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n--;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sz="1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(c)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Before the call, variable times is 3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 = 3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 to Java!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 = 2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 to Java!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 = 1            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 to Java!            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After the call, variable times is 3 </a:t>
            </a:r>
          </a:p>
          <a:p>
            <a:endParaRPr lang="en-US" sz="9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5B37DA-EFFC-4D79-A8B0-033365668860}"/>
              </a:ext>
            </a:extLst>
          </p:cNvPr>
          <p:cNvSpPr txBox="1">
            <a:spLocks/>
          </p:cNvSpPr>
          <p:nvPr/>
        </p:nvSpPr>
        <p:spPr bwMode="auto">
          <a:xfrm>
            <a:off x="4648810" y="1436960"/>
            <a:ext cx="43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(d)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public class Test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main(String[] args)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int i = 0;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while (i &lt;= 4)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method1(i);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i++;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System.out.println("i is " + i);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public static void method1(int i)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do {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if (i % 3 != 0)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  System.out.print(i + " ");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  i--;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while (i &gt;= 1);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  System.out.println();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  }</a:t>
            </a:r>
            <a:b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0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r>
              <a:rPr lang="en-US" sz="105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(d)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2 1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2 1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4 2 1 </a:t>
            </a:r>
            <a:br>
              <a:rPr lang="tr-TR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pl-PL" sz="9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 is 5 </a:t>
            </a:r>
            <a:endParaRPr lang="en-US" sz="9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D1E525-0B74-4DF0-8253-5D9DAD2C614F}"/>
              </a:ext>
            </a:extLst>
          </p:cNvPr>
          <p:cNvCxnSpPr/>
          <p:nvPr/>
        </p:nvCxnSpPr>
        <p:spPr bwMode="auto">
          <a:xfrm>
            <a:off x="4610405" y="1508750"/>
            <a:ext cx="0" cy="4932000"/>
          </a:xfrm>
          <a:prstGeom prst="line">
            <a:avLst/>
          </a:prstGeom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20A9710E-BB42-41E8-9BDE-BF869E05B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67C986-E74F-4475-B0C9-368489CC2D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C7CB021-418B-4038-AF94-3714ABDEC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4EF652F-9786-48A8-BE89-F9B4BB09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239838"/>
            <a:ext cx="8756496" cy="53006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dirty="0"/>
              <a:t>Methods can be used to reduce redundant coding and enable code reuse.</a:t>
            </a:r>
            <a:endParaRPr lang="tr-TR" altLang="en-US" dirty="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dirty="0"/>
              <a:t>Methods can also be used to modularize code and improve the quality of the program.</a:t>
            </a:r>
            <a:endParaRPr lang="tr-TR" altLang="en-US" dirty="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tr-TR" altLang="en-US" dirty="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tr-TR" altLang="en-US" dirty="0"/>
          </a:p>
          <a:p>
            <a:pPr marL="0" indent="0">
              <a:lnSpc>
                <a:spcPct val="90000"/>
              </a:lnSpc>
              <a:buFont typeface="Monotype Sorts"/>
              <a:buNone/>
            </a:pPr>
            <a:endParaRPr lang="tr-TR" alt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altLang="en-US" sz="1800" i="1" u="sng" dirty="0">
                <a:latin typeface="Cambria" panose="02040503050406030204" pitchFamily="18" charset="0"/>
                <a:ea typeface="Cambria" panose="02040503050406030204" pitchFamily="18" charset="0"/>
              </a:rPr>
              <a:t>encapsulating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the code for obtaining the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gcd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a method, this program has several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advantages: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tr-TR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1. It </a:t>
            </a:r>
            <a:r>
              <a:rPr lang="en-US" altLang="en-US" sz="1800" i="1" u="sng" dirty="0">
                <a:latin typeface="Cambria" panose="02040503050406030204" pitchFamily="18" charset="0"/>
                <a:ea typeface="Cambria" panose="02040503050406030204" pitchFamily="18" charset="0"/>
              </a:rPr>
              <a:t>isolates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the problem for computing the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gcd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from the rest of the code in the main</a:t>
            </a:r>
            <a:r>
              <a:rPr lang="tr-TR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method. Thus, the logic becomes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clear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and the program is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easier to read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tr-TR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tr-TR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2. The errors on computing the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gcd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n-US" alt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confined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the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gcd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method, which narrows the</a:t>
            </a:r>
            <a:r>
              <a:rPr lang="tr-TR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scope of </a:t>
            </a:r>
            <a:r>
              <a:rPr lang="en-US" altLang="en-US" sz="1800" i="1" u="sng" dirty="0">
                <a:latin typeface="Cambria" panose="02040503050406030204" pitchFamily="18" charset="0"/>
                <a:ea typeface="Cambria" panose="02040503050406030204" pitchFamily="18" charset="0"/>
              </a:rPr>
              <a:t>debugging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tr-TR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3. The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gcd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method now can be </a:t>
            </a:r>
            <a:r>
              <a:rPr lang="en-US" altLang="en-US" sz="1800" i="1" u="sng" dirty="0">
                <a:latin typeface="Cambria" panose="02040503050406030204" pitchFamily="18" charset="0"/>
                <a:ea typeface="Cambria" panose="02040503050406030204" pitchFamily="18" charset="0"/>
              </a:rPr>
              <a:t>reused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by other programs.</a:t>
            </a:r>
          </a:p>
        </p:txBody>
      </p:sp>
      <p:sp>
        <p:nvSpPr>
          <p:cNvPr id="89093" name="Rectangle 10">
            <a:hlinkClick r:id="rId3"/>
            <a:extLst>
              <a:ext uri="{FF2B5EF4-FFF2-40B4-BE49-F238E27FC236}">
                <a16:creationId xmlns:a16="http://schemas.microsoft.com/office/drawing/2014/main" id="{870AFBB2-14CE-4E9D-9641-2125A960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3275380"/>
            <a:ext cx="36131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/>
              <a:t>GreatestCommonDivisorMethod</a:t>
            </a:r>
            <a:endParaRPr lang="en-US" altLang="en-US" sz="2000" dirty="0"/>
          </a:p>
        </p:txBody>
      </p:sp>
      <p:sp>
        <p:nvSpPr>
          <p:cNvPr id="89094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554854E9-AF1C-4D01-9994-A3A1FBEF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275380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89095" name="Rectangle 12">
            <a:hlinkClick r:id="rId5"/>
            <a:extLst>
              <a:ext uri="{FF2B5EF4-FFF2-40B4-BE49-F238E27FC236}">
                <a16:creationId xmlns:a16="http://schemas.microsoft.com/office/drawing/2014/main" id="{E2CC886B-417C-4193-93B4-41B987FF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3892918"/>
            <a:ext cx="36131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PrimeNumberMethod</a:t>
            </a:r>
          </a:p>
        </p:txBody>
      </p:sp>
      <p:sp>
        <p:nvSpPr>
          <p:cNvPr id="89096" name="AutoShape 10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E769F651-6C98-4479-82A7-882161D68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3892918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Trace the </a:t>
            </a:r>
            <a:r>
              <a:rPr lang="en-US" sz="2000" i="1" noProof="1">
                <a:latin typeface="Calibri" panose="020F0502020204030204" pitchFamily="34" charset="0"/>
                <a:cs typeface="Calibri" panose="020F0502020204030204" pitchFamily="34" charset="0"/>
              </a:rPr>
              <a:t>gcd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 method to find the return value for </a:t>
            </a:r>
            <a:r>
              <a:rPr lang="en-US" sz="2000" i="1" noProof="1">
                <a:latin typeface="Calibri" panose="020F0502020204030204" pitchFamily="34" charset="0"/>
                <a:cs typeface="Calibri" panose="020F0502020204030204" pitchFamily="34" charset="0"/>
              </a:rPr>
              <a:t>gcd(4, 6)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Trace the </a:t>
            </a:r>
            <a:r>
              <a:rPr lang="en-US" sz="2000" i="1" noProof="1">
                <a:latin typeface="Calibri" panose="020F0502020204030204" pitchFamily="34" charset="0"/>
                <a:cs typeface="Calibri" panose="020F0502020204030204" pitchFamily="34" charset="0"/>
              </a:rPr>
              <a:t>isPrime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 method to find the return value for </a:t>
            </a:r>
            <a:r>
              <a:rPr lang="en-US" sz="2000" i="1" noProof="1">
                <a:latin typeface="Calibri" panose="020F0502020204030204" pitchFamily="34" charset="0"/>
                <a:cs typeface="Calibri" panose="020F0502020204030204" pitchFamily="34" charset="0"/>
              </a:rPr>
              <a:t>isPrime(25)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gcd(4, 6) returns 2.</a:t>
            </a:r>
            <a:b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isPrime(25) returns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61EAF737-59C1-4675-88C4-BBFC73E37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0F69D3-A5C3-45E4-8A65-56D705C73B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CC8EF43-FDC2-4343-BAE1-BE6564A3B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/>
          <a:lstStyle/>
          <a:p>
            <a:r>
              <a:rPr lang="en-US" altLang="en-US" sz="4000"/>
              <a:t>Case Study: </a:t>
            </a:r>
            <a:r>
              <a:rPr lang="en-US" altLang="en-US"/>
              <a:t>Converting Hexadecimals to Decimals </a:t>
            </a:r>
          </a:p>
        </p:txBody>
      </p:sp>
      <p:sp>
        <p:nvSpPr>
          <p:cNvPr id="91140" name="Text Box 3">
            <a:extLst>
              <a:ext uri="{FF2B5EF4-FFF2-40B4-BE49-F238E27FC236}">
                <a16:creationId xmlns:a16="http://schemas.microsoft.com/office/drawing/2014/main" id="{E20E85BE-5D1E-4BCB-860D-6FD311DB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676400"/>
            <a:ext cx="8258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Write a method that converts a hexadecimal number into a decimal number.</a:t>
            </a:r>
          </a:p>
        </p:txBody>
      </p:sp>
      <p:sp>
        <p:nvSpPr>
          <p:cNvPr id="91141" name="Text Box 7">
            <a:extLst>
              <a:ext uri="{FF2B5EF4-FFF2-40B4-BE49-F238E27FC236}">
                <a16:creationId xmlns:a16="http://schemas.microsoft.com/office/drawing/2014/main" id="{5A3CBA9D-E70F-492B-8DBC-B165294A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752725"/>
            <a:ext cx="8258175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ABCD =&gt;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  A*16^3 + B*16^2 + C*16^1+ D*16^0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= ((A*16 + B)*16 + C)*16+D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= ((10*16 + 11)*16 + 12)*16+13 = ?</a:t>
            </a:r>
          </a:p>
        </p:txBody>
      </p:sp>
      <p:sp>
        <p:nvSpPr>
          <p:cNvPr id="91142" name="Rectangle 8">
            <a:hlinkClick r:id="rId3"/>
            <a:extLst>
              <a:ext uri="{FF2B5EF4-FFF2-40B4-BE49-F238E27FC236}">
                <a16:creationId xmlns:a16="http://schemas.microsoft.com/office/drawing/2014/main" id="{0B8F7A81-2480-4AE9-89D7-E0151E34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5772150"/>
            <a:ext cx="1539875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Hex2Dec</a:t>
            </a:r>
          </a:p>
        </p:txBody>
      </p:sp>
      <p:sp>
        <p:nvSpPr>
          <p:cNvPr id="91143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6BD34917-5B37-428C-9307-F449B8CE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5772150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hexCharToDecimal('B')?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hexCharToDecimal('7')?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hexToDecimal('A9')?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hexCharToDecimal('B') returns 11.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hexCharToDecimal('7') returns 7.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hexToDecimal("A9") returns 169.</a:t>
            </a:r>
            <a:b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4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>
            <a:extLst>
              <a:ext uri="{FF2B5EF4-FFF2-40B4-BE49-F238E27FC236}">
                <a16:creationId xmlns:a16="http://schemas.microsoft.com/office/drawing/2014/main" id="{1FAE5C4A-56E4-42A9-B8E4-E0B25599D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922E72-D8A5-4729-B800-4074E0A6F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9AB41FA-2A6D-4AB7-9EA0-6CA228A03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/>
              <a:t>Overloading Methods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6A793A4-15FC-4B31-BD58-9A5D44540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30" y="1371600"/>
            <a:ext cx="8950170" cy="3810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/>
              <a:t>Overloading the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sz="2400" dirty="0"/>
              <a:t> Method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public static double max(double num1, double num2)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 if (num1 &gt; num2)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   return num1;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    return num2;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3189" name="Rectangle 7">
            <a:hlinkClick r:id="rId3"/>
            <a:extLst>
              <a:ext uri="{FF2B5EF4-FFF2-40B4-BE49-F238E27FC236}">
                <a16:creationId xmlns:a16="http://schemas.microsoft.com/office/drawing/2014/main" id="{4B3BE1FA-275D-4097-8CE7-3C1817C7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5426075"/>
            <a:ext cx="2755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TestMethodOverloading</a:t>
            </a:r>
          </a:p>
        </p:txBody>
      </p:sp>
      <p:sp>
        <p:nvSpPr>
          <p:cNvPr id="93190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224C2721-598C-42E8-A7AF-B6A865E3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5426075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E134-AD04-425A-99DE-291377F5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Overloading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A7CD-E5ED-4CFC-9B73-DD62DA24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Overloading methods enables you to define the methods with the </a:t>
            </a:r>
            <a:r>
              <a:rPr lang="en-US" sz="2000" i="1" dirty="0"/>
              <a:t>same name</a:t>
            </a:r>
            <a:r>
              <a:rPr lang="en-US" sz="2000" dirty="0"/>
              <a:t> as long as </a:t>
            </a:r>
            <a:r>
              <a:rPr lang="en-US" sz="2000" i="1" dirty="0"/>
              <a:t>their signatures are different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Overloading methods can make programs </a:t>
            </a:r>
            <a:r>
              <a:rPr lang="en-US" sz="2000" i="1" dirty="0"/>
              <a:t>clearer</a:t>
            </a:r>
            <a:r>
              <a:rPr lang="en-US" sz="2000" dirty="0"/>
              <a:t> and </a:t>
            </a:r>
            <a:r>
              <a:rPr lang="en-US" sz="2000" i="1" dirty="0"/>
              <a:t>more readable</a:t>
            </a:r>
            <a:r>
              <a:rPr lang="en-US" sz="2000" dirty="0"/>
              <a:t>.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Methods that perform the same function with different types of parameters should be given the same name.</a:t>
            </a:r>
          </a:p>
          <a:p>
            <a:endParaRPr lang="en-US" sz="2000" dirty="0"/>
          </a:p>
          <a:p>
            <a:r>
              <a:rPr lang="en-US" sz="2000" dirty="0"/>
              <a:t>Overloaded methods must have different parameter lists. You cannot overload methods based on </a:t>
            </a:r>
            <a:r>
              <a:rPr lang="en-US" sz="2000" i="1" dirty="0"/>
              <a:t>different modifiers </a:t>
            </a:r>
            <a:r>
              <a:rPr lang="en-US" sz="2000" dirty="0"/>
              <a:t>or </a:t>
            </a:r>
            <a:r>
              <a:rPr lang="en-US" sz="2000" i="1" dirty="0"/>
              <a:t>return types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4A0C7-ACDE-4FEF-8E77-AE671F745A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CEE06-1D64-4C3B-881D-068F2920C440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989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>
            <a:extLst>
              <a:ext uri="{FF2B5EF4-FFF2-40B4-BE49-F238E27FC236}">
                <a16:creationId xmlns:a16="http://schemas.microsoft.com/office/drawing/2014/main" id="{AD96513B-9324-4AF9-8D19-68674945A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0FF2A3-AA84-499D-B26A-DEE0605BD8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760DCDA-DB58-400C-8FA5-739CD5F86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EC52FDB-97E0-4D19-9589-4F145700B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124701"/>
            <a:ext cx="8718550" cy="42855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Sometimes there may be two or more possible matches for an invocation of a method, but the compiler cannot determine the most specific match.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endParaRPr lang="tr-TR" altLang="en-US" sz="1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This is referred to as </a:t>
            </a:r>
            <a:r>
              <a:rPr lang="en-US" altLang="en-US" sz="2800" i="1" dirty="0">
                <a:cs typeface="Times New Roman" panose="02020603050405020304" pitchFamily="18" charset="0"/>
              </a:rPr>
              <a:t>ambiguous invocation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endParaRPr lang="tr-TR" altLang="en-US" sz="1400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Ambiguous invocation is a compile error.</a:t>
            </a:r>
            <a:endParaRPr lang="tr-TR" altLang="en-US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>
            <a:extLst>
              <a:ext uri="{FF2B5EF4-FFF2-40B4-BE49-F238E27FC236}">
                <a16:creationId xmlns:a16="http://schemas.microsoft.com/office/drawing/2014/main" id="{1293C8E7-973A-47BD-8319-66392BAE5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476C86-6806-4CC1-88C5-1588B6E7CC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9E2D247-DE2D-448B-B5A6-E70062964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/>
              <a:t>Ambiguous Invocation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BFDCCE4-6EB2-4635-BC35-FC0905132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AmbiguousOverloading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(max(1, 2));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public static double max(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num1, double num2) {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  return num2;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public static double max(double num1,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num2)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if (num1 &gt; num2)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  return num1;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else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  return num2;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method overloading?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Is it permissible to define two methods that have the same name but different parameter types?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Is it permissible to define two methods in a class that have identical method names and parameter lists but different return value types or different modifiers?</a:t>
            </a:r>
            <a:b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Two methods with the same name, defined in the same class, is called method overloading.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 is fine to have same method name, but different parameter types.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You cannot overload methods based on return type, or modifiers.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ACFDE961-9163-4E5A-AE7E-424BA06B3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3CD33C-E9DE-4E5B-B601-5FE6DB568D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5E47F58-8CCE-4D17-AC23-1D6EBC3CA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536359A-2F23-4060-9D23-16B429EFB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define methods with formal parameters (§6.2).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invoke methods with actual parameters (i.e., arguments) (§6.2).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define methods with a return value (§6.3).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define methods without a return value (§6.4).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pass arguments by value (§6.5).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develop reusable code that is modular, easy to read, easy to debug, and easy to maintain (§6.6).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write a method that converts hexadecimals to decimals (§6.7).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use method overloading and understand ambiguous overloading (§6.8).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determine the scope of variables (§6.9).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apply the concept of method abstraction in software development (§6.10).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100"/>
              <a:t>To design and implement methods using stepwise refinement (§6.10).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wrong in the following program?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p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ublic class Test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static void method(int x)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static int method(int y) {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return y;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b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Methods public static void method(int x) and public static int method(int y) have the same signature method(int).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Given two method definitions,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static double m(double x, double y)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br>
              <a:rPr lang="tr-TR" sz="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public static double m(int x, double y)</a:t>
            </a: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br>
              <a:rPr lang="tr-TR" sz="1800" noProof="1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tell which of the two methods is invoked for:</a:t>
            </a: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double z = m(4, 5);</a:t>
            </a: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double z = m(4, 5.4);</a:t>
            </a:r>
            <a:endParaRPr lang="en-US" sz="2000" noProof="1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  <a:t>)  </a:t>
            </a:r>
            <a:r>
              <a:rPr lang="en-US" sz="1800" noProof="1">
                <a:latin typeface="Consolas" panose="020B0609020204030204" pitchFamily="49" charset="0"/>
                <a:cs typeface="Calibri" panose="020F0502020204030204" pitchFamily="34" charset="0"/>
              </a:rPr>
              <a:t>double z = m(4.5, 5.4);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(a) invokes the second method.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(b) invokes the second</a:t>
            </a:r>
            <a: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method</a:t>
            </a:r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(c) invokes the first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>
            <a:extLst>
              <a:ext uri="{FF2B5EF4-FFF2-40B4-BE49-F238E27FC236}">
                <a16:creationId xmlns:a16="http://schemas.microsoft.com/office/drawing/2014/main" id="{60593653-F761-4178-AA69-A9B872F81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73D13E-DC52-49B6-A5DC-BF8474C7FC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4A50BE1-7B20-470A-BACF-850A0B80E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C55F45C-25F3-4AB6-92D9-1A1C95FBC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/>
              <a:t>A local variable: a variable defined inside a method.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/>
              <a:t>Scope: the part of the program where the variable can be referenced.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3600">
                <a:cs typeface="Times New Roman" panose="02020603050405020304" pitchFamily="18" charset="0"/>
              </a:rPr>
              <a:t>The scope of a local variable starts from its declaration and continues to the end of the block that contains the variable. A local variable must be declared before it can be used.</a:t>
            </a:r>
            <a:endParaRPr lang="en-US" altLang="en-US"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>
            <a:extLst>
              <a:ext uri="{FF2B5EF4-FFF2-40B4-BE49-F238E27FC236}">
                <a16:creationId xmlns:a16="http://schemas.microsoft.com/office/drawing/2014/main" id="{0F380A5A-D43F-4777-A836-687A5E2FC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8FA65-5D51-4C25-B6FE-6F651FE8F5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25935D2-3274-45D5-AE33-F54D3C6DD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2B04C509-044E-4158-BAB6-1100D2A11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0292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Monotype Sorts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You can declare a local variable with the same name multiple times in different </a:t>
            </a:r>
            <a:r>
              <a:rPr lang="en-US" altLang="en-US" i="1" dirty="0">
                <a:cs typeface="Times New Roman" panose="02020603050405020304" pitchFamily="18" charset="0"/>
              </a:rPr>
              <a:t>non-nesting blocks </a:t>
            </a:r>
            <a:r>
              <a:rPr lang="en-US" altLang="en-US" dirty="0">
                <a:cs typeface="Times New Roman" panose="02020603050405020304" pitchFamily="18" charset="0"/>
              </a:rPr>
              <a:t>in a method, but you cannot declare a local variable twice in </a:t>
            </a:r>
            <a:r>
              <a:rPr lang="en-US" altLang="en-US" i="1" dirty="0">
                <a:cs typeface="Times New Roman" panose="02020603050405020304" pitchFamily="18" charset="0"/>
              </a:rPr>
              <a:t>nested blocks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4">
            <a:extLst>
              <a:ext uri="{FF2B5EF4-FFF2-40B4-BE49-F238E27FC236}">
                <a16:creationId xmlns:a16="http://schemas.microsoft.com/office/drawing/2014/main" id="{3EAFCE82-B88D-45F0-B6AD-3F82669E9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F7D91-78F4-4D4F-9A2A-15DDF56C95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314C8B8-D9A0-4FB2-998A-EBF2A0332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68CA40F-79A6-4BCD-8A2A-1B4D9D57F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322513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 variable declared in the initial action part of a </a:t>
            </a:r>
            <a:r>
              <a:rPr lang="en-US" altLang="en-US" sz="2800" u="sng" dirty="0"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cs typeface="Times New Roman" panose="02020603050405020304" pitchFamily="18" charset="0"/>
              </a:rPr>
              <a:t> loop header has its scope in the entire loop. But a variable declared inside a </a:t>
            </a:r>
            <a:r>
              <a:rPr lang="en-US" altLang="en-US" sz="2800" u="sng" dirty="0">
                <a:cs typeface="Times New Roman" panose="02020603050405020304" pitchFamily="18" charset="0"/>
              </a:rPr>
              <a:t>for</a:t>
            </a:r>
            <a:r>
              <a:rPr lang="en-US" altLang="en-US" sz="2800" dirty="0">
                <a:cs typeface="Times New Roman" panose="02020603050405020304" pitchFamily="18" charset="0"/>
              </a:rPr>
              <a:t> loop body has its scope limited in the loop body from its declaration and to the end of the block that contains the variable.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98146D8-753C-4F5C-A4EC-FE4AF283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3430" name="Object 4">
            <a:extLst>
              <a:ext uri="{FF2B5EF4-FFF2-40B4-BE49-F238E27FC236}">
                <a16:creationId xmlns:a16="http://schemas.microsoft.com/office/drawing/2014/main" id="{BD442689-F6B6-41A2-81EF-8AC410E1C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776538"/>
          <a:ext cx="72390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r:id="rId4" imgW="3543300" imgH="1714500" progId="Word.Picture.8">
                  <p:embed/>
                </p:oleObj>
              </mc:Choice>
              <mc:Fallback>
                <p:oleObj r:id="rId4" imgW="3543300" imgH="17145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76538"/>
                        <a:ext cx="72390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4">
            <a:extLst>
              <a:ext uri="{FF2B5EF4-FFF2-40B4-BE49-F238E27FC236}">
                <a16:creationId xmlns:a16="http://schemas.microsoft.com/office/drawing/2014/main" id="{46E161FC-604F-479B-8473-E664278E1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71D18-9D8E-4878-8C72-0CE1B12ED1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E600505-94B3-49F7-B6A4-D1FF2AD1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A9C178D4-922D-4B85-AD70-C267A3E9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5477" name="Rectangle 8">
            <a:extLst>
              <a:ext uri="{FF2B5EF4-FFF2-40B4-BE49-F238E27FC236}">
                <a16:creationId xmlns:a16="http://schemas.microsoft.com/office/drawing/2014/main" id="{0681CCCA-E9D8-4DF4-8976-EC97AB5C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05478" name="Object 7">
            <a:extLst>
              <a:ext uri="{FF2B5EF4-FFF2-40B4-BE49-F238E27FC236}">
                <a16:creationId xmlns:a16="http://schemas.microsoft.com/office/drawing/2014/main" id="{D5656CDE-1D48-43BB-8DEA-2548BD618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057400"/>
          <a:ext cx="8915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Picture" r:id="rId4" imgW="4747260" imgH="1941576" progId="Word.Picture.8">
                  <p:embed/>
                </p:oleObj>
              </mc:Choice>
              <mc:Fallback>
                <p:oleObj name="Picture" r:id="rId4" imgW="4747260" imgH="19415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8915400" cy="364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4">
            <a:extLst>
              <a:ext uri="{FF2B5EF4-FFF2-40B4-BE49-F238E27FC236}">
                <a16:creationId xmlns:a16="http://schemas.microsoft.com/office/drawing/2014/main" id="{49A24F73-21FA-45B0-8335-27A2E54F9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33DDF-3FBE-459C-9A47-51461E2501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BFB90E03-4491-46D6-9666-8C4FE6C5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4B4BE92-4041-4DD8-9F5D-8D2937789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200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i="1" dirty="0">
                <a:solidFill>
                  <a:srgbClr val="0070C0"/>
                </a:solidFill>
                <a:latin typeface="Courier New" pitchFamily="49" charset="0"/>
                <a:cs typeface="Times New Roman" pitchFamily="18" charset="0"/>
              </a:rPr>
              <a:t>// Fine with no errors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//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is declared again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y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4">
            <a:extLst>
              <a:ext uri="{FF2B5EF4-FFF2-40B4-BE49-F238E27FC236}">
                <a16:creationId xmlns:a16="http://schemas.microsoft.com/office/drawing/2014/main" id="{F54D4616-F966-4FB4-945D-1B4E5F0FF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D655F-ABD0-40CA-8CBB-119B076A9E9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E4B3CEA-99B3-43AD-82FD-AD618A6F8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/>
              <a:t>Scope of Local Variables,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5176CCA3-095D-408B-877C-31190ACA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i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// With errors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public static void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incorrectMethod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()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y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&lt; 10;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++)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x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  x += </a:t>
            </a:r>
            <a:r>
              <a:rPr lang="en-US" sz="2600" b="1" dirty="0" err="1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600" b="1" dirty="0">
                <a:solidFill>
                  <a:schemeClr val="accent4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  </a:t>
            </a:r>
            <a:r>
              <a:rPr lang="en-US" b="1" dirty="0">
                <a:latin typeface="Bell MT" panose="02020503060305020303" pitchFamily="18" charset="0"/>
              </a:rPr>
              <a:t>Check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49"/>
            <a:ext cx="7772400" cy="4741863"/>
          </a:xfrm>
        </p:spPr>
        <p:txBody>
          <a:bodyPr>
            <a:normAutofit/>
          </a:bodyPr>
          <a:lstStyle/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a local variable?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noProof="1">
                <a:latin typeface="Calibri" panose="020F0502020204030204" pitchFamily="34" charset="0"/>
                <a:cs typeface="Calibri" panose="020F0502020204030204" pitchFamily="34" charset="0"/>
              </a:rPr>
              <a:t>What is the scope of a local variable?</a:t>
            </a:r>
            <a:br>
              <a:rPr lang="tr-TR" sz="2000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noProof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&lt;--- ANSWER ---&gt;</a:t>
            </a: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 local variable is a variable declared inside a method.</a:t>
            </a:r>
            <a:br>
              <a:rPr lang="tr-TR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</a:br>
            <a:endParaRPr lang="tr-TR" sz="1600" noProof="1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600" noProof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The scope of a local variable starts from its declaration and continues to the end of the block that contains the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AF139-9E8A-44AE-81CA-17BD068C250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4">
            <a:extLst>
              <a:ext uri="{FF2B5EF4-FFF2-40B4-BE49-F238E27FC236}">
                <a16:creationId xmlns:a16="http://schemas.microsoft.com/office/drawing/2014/main" id="{ECDD43C3-BD03-4668-AA2F-ADB8605D6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1234A6-F668-406C-B65E-1AE10EB62E4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0E06F9A-A511-4B47-A30C-BC5BA8835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 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4A59018-94F5-4F5F-8433-061E4B5DC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Computer programs process numerical data and characters. You have seen many examples that involve numerical data. It is also important to understand characters and how to process them. </a:t>
            </a:r>
          </a:p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As introduced in Section 4.3, each character has a unique Unicode between 0 and FFFF in hexadecimal (65535 in decimal). To generate a random character is to generate a random integer between 0 and 65535 using the following expression: (note that since 0 &lt;= Math.random() &lt; 1.0, you have to add 1 to 65535.)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(int)(Math.random() * (65535 + 1))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CBA555BE-1A19-4FE3-AC30-E645E2582F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A1E01-F729-4FDF-A084-8A3A7BFB6D2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EA4A618-470A-4DE9-90B6-D64786598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894363F6-C29A-459C-9067-0C55DCC4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method is a collection of statements that are grouped together to perform an operation.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E31AF32B-27E3-47C3-9848-57B9A938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00E5DDA9-44F1-4E96-A002-535C7F778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97B66F66-5A10-41EF-AE29-B1B47239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75720BA4-B651-4273-8F56-E2ACC345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9" name="Rectangle 10">
            <a:extLst>
              <a:ext uri="{FF2B5EF4-FFF2-40B4-BE49-F238E27FC236}">
                <a16:creationId xmlns:a16="http://schemas.microsoft.com/office/drawing/2014/main" id="{FF777EF4-FCFA-44D6-894B-246620F9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C077F430-2AD4-430A-B724-D91288FF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1" name="Rectangle 14">
            <a:extLst>
              <a:ext uri="{FF2B5EF4-FFF2-40B4-BE49-F238E27FC236}">
                <a16:creationId xmlns:a16="http://schemas.microsoft.com/office/drawing/2014/main" id="{B2096129-2D4C-4561-9E7D-A6E9829D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72" name="Rectangle 16">
            <a:extLst>
              <a:ext uri="{FF2B5EF4-FFF2-40B4-BE49-F238E27FC236}">
                <a16:creationId xmlns:a16="http://schemas.microsoft.com/office/drawing/2014/main" id="{AC49D2EA-86AC-46AD-9013-407595A3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5373" name="Object 15">
            <a:extLst>
              <a:ext uri="{FF2B5EF4-FFF2-40B4-BE49-F238E27FC236}">
                <a16:creationId xmlns:a16="http://schemas.microsoft.com/office/drawing/2014/main" id="{DE67A473-5FDD-4BAF-8240-BAC2E0B19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3175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icture" r:id="rId4" imgW="4975008" imgH="1982981" progId="Word.Picture.8">
                  <p:embed/>
                </p:oleObj>
              </mc:Choice>
              <mc:Fallback>
                <p:oleObj name="Picture" r:id="rId4" imgW="4975008" imgH="1982981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3175"/>
                        <a:ext cx="86423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4">
            <a:extLst>
              <a:ext uri="{FF2B5EF4-FFF2-40B4-BE49-F238E27FC236}">
                <a16:creationId xmlns:a16="http://schemas.microsoft.com/office/drawing/2014/main" id="{2D92BCD5-5126-4D1A-AD55-98EC4977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120C63-BD03-4DE1-A045-A4C96FA923E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0C1B5B9-4338-4522-A5CF-A54A3AFCF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1BDE9D0-5066-4198-9F34-E1E77AF1E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Now let us consider how to generate a random lowercase letter. The Unicode for lowercase letters are consecutive integers starting from the Unicode for 'a', then for 'b', 'c', ..., and 'z'. The Unicode for 'a'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(int)'a'</a:t>
            </a:r>
          </a:p>
          <a:p>
            <a:pPr marL="0" indent="0">
              <a:buFont typeface="Monotype Sorts"/>
              <a:buNone/>
            </a:pPr>
            <a:r>
              <a:rPr lang="en-US" altLang="en-US">
                <a:cs typeface="Courier New" panose="02070309020205020404" pitchFamily="49" charset="0"/>
              </a:rPr>
              <a:t>So, a random integer between (int)'a' and (int)'z' is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(int)((int)'a' + Math.random() * ((int)'z' - (int)'a' + 1)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4">
            <a:extLst>
              <a:ext uri="{FF2B5EF4-FFF2-40B4-BE49-F238E27FC236}">
                <a16:creationId xmlns:a16="http://schemas.microsoft.com/office/drawing/2014/main" id="{A1FEB6EA-AA5E-4261-B472-84951BE21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949BD-822C-4204-8F83-435084EB8C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C97F664-2454-413C-81B4-3554D4305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631F47F9-FB7B-4233-971A-ECDAFF0DB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dirty="0">
                <a:cs typeface="Courier New" panose="02070309020205020404" pitchFamily="49" charset="0"/>
              </a:rPr>
              <a:t>As discussed in Chapter 2, all numeric operators can be applied to the char operands. The char operand is cast into a number if the other operand is a number or a character. So, the preceding expression can be simplified as follows: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'a' + </a:t>
            </a:r>
            <a:r>
              <a:rPr lang="en-US" altLang="en-US" dirty="0" err="1">
                <a:cs typeface="Courier New" panose="02070309020205020404" pitchFamily="49" charset="0"/>
              </a:rPr>
              <a:t>Math.random</a:t>
            </a:r>
            <a:r>
              <a:rPr lang="en-US" altLang="en-US" dirty="0">
                <a:cs typeface="Courier New" panose="02070309020205020404" pitchFamily="49" charset="0"/>
              </a:rPr>
              <a:t>() * ('z' - 'a' + 1)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Courier New" panose="02070309020205020404" pitchFamily="49" charset="0"/>
              </a:rPr>
              <a:t> 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dirty="0">
                <a:cs typeface="Courier New" panose="02070309020205020404" pitchFamily="49" charset="0"/>
              </a:rPr>
              <a:t>So, a random lowercase letter is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(char)('a' + </a:t>
            </a:r>
            <a:r>
              <a:rPr lang="en-US" altLang="en-US" dirty="0" err="1">
                <a:cs typeface="Courier New" panose="02070309020205020404" pitchFamily="49" charset="0"/>
              </a:rPr>
              <a:t>Math.random</a:t>
            </a:r>
            <a:r>
              <a:rPr lang="en-US" altLang="en-US" dirty="0">
                <a:cs typeface="Courier New" panose="02070309020205020404" pitchFamily="49" charset="0"/>
              </a:rPr>
              <a:t>() * ('z' - 'a' + 1))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4">
            <a:extLst>
              <a:ext uri="{FF2B5EF4-FFF2-40B4-BE49-F238E27FC236}">
                <a16:creationId xmlns:a16="http://schemas.microsoft.com/office/drawing/2014/main" id="{5851F3E8-0437-4340-8958-F60BDC9AB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25C49-30D6-426B-B65F-3AFF49BB43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652827E8-3EC2-4694-931F-B53AE71FE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Case Study: Generating Random Characters</a:t>
            </a:r>
            <a:r>
              <a:rPr lang="en-US" altLang="en-US"/>
              <a:t>, cont.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E4528D1-86EE-40D0-A495-2F2253AF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7244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To generalize the foregoing discussion, a random character between any two characters ch1 and ch2 with ch1 &lt; ch2 can be generated as follows:</a:t>
            </a:r>
          </a:p>
          <a:p>
            <a:pPr marL="0" indent="0">
              <a:buFont typeface="Monotype Sorts"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(char)(ch1 + Math.random() * (ch2 – ch1 + 1))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>
                <a:cs typeface="Courier New" panose="02070309020205020404" pitchFamily="49" charset="0"/>
              </a:rPr>
              <a:t> 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4">
            <a:extLst>
              <a:ext uri="{FF2B5EF4-FFF2-40B4-BE49-F238E27FC236}">
                <a16:creationId xmlns:a16="http://schemas.microsoft.com/office/drawing/2014/main" id="{E369FA2C-B918-4A50-B1D6-F5D6019F62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BB090-8FBD-4E3E-A5A8-84C6410951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87202828-F75E-4F72-B5AA-6E9FA9CC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RandomCharacter Class</a:t>
            </a:r>
            <a:endParaRPr lang="en-US" altLang="en-US"/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4704D97-2929-49B2-B5D1-C0D1014B4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8420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RandomCharacter.java: Generate random characters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/** Generate a random character between ch1 and ch2 */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public static char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(char ch1, char ch2)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return (char)(ch1 +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 * (ch2 - ch1 + 1));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/** Generate a random lowercase letter */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public static char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getRandomLowerCaseLetter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('a', 'z');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/** Generate a random uppercase letter */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public static char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getRandomUpperCaseLetter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('A', 'Z');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/** Generate a random digit character */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public static char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getRandomDigitCharacter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('0', '9');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/** Generate a random character */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public static char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getRandomCharacter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('\u0000', '\</a:t>
            </a:r>
            <a:r>
              <a:rPr lang="en-US" sz="12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uFFFF</a:t>
            </a: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');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2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2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accent4"/>
              </a:solidFill>
              <a:cs typeface="Courier New" pitchFamily="49" charset="0"/>
            </a:endParaRPr>
          </a:p>
        </p:txBody>
      </p:sp>
      <p:sp>
        <p:nvSpPr>
          <p:cNvPr id="125957" name="Rectangle 10">
            <a:hlinkClick r:id="rId3"/>
            <a:extLst>
              <a:ext uri="{FF2B5EF4-FFF2-40B4-BE49-F238E27FC236}">
                <a16:creationId xmlns:a16="http://schemas.microsoft.com/office/drawing/2014/main" id="{8091F0E9-2703-4B1A-8A91-9075719D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926013"/>
            <a:ext cx="2755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TestRandomCharacter</a:t>
            </a:r>
          </a:p>
        </p:txBody>
      </p:sp>
      <p:sp>
        <p:nvSpPr>
          <p:cNvPr id="125958" name="AutoShape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BC790D89-822C-4C59-A071-A37126822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5426075"/>
            <a:ext cx="700088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  <p:sp>
        <p:nvSpPr>
          <p:cNvPr id="125959" name="Rectangle 12">
            <a:hlinkClick r:id="rId5"/>
            <a:extLst>
              <a:ext uri="{FF2B5EF4-FFF2-40B4-BE49-F238E27FC236}">
                <a16:creationId xmlns:a16="http://schemas.microsoft.com/office/drawing/2014/main" id="{8D4DEA1D-668A-4EEB-900A-2C810F65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427538"/>
            <a:ext cx="27559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RandomCharacter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4">
            <a:extLst>
              <a:ext uri="{FF2B5EF4-FFF2-40B4-BE49-F238E27FC236}">
                <a16:creationId xmlns:a16="http://schemas.microsoft.com/office/drawing/2014/main" id="{501B6366-7D91-4E42-98AB-B0B3D5B00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D92B2F-56CF-4BC2-B373-0216A1B595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9F3558CD-DABE-47E4-B925-A2F4F01B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Method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165E412-E4C2-4B18-9E26-09715842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6002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/>
              <a:t>You can think of the method body as a black box that contains the detailed implementation for the method.</a:t>
            </a:r>
          </a:p>
        </p:txBody>
      </p:sp>
      <p:sp>
        <p:nvSpPr>
          <p:cNvPr id="111621" name="Rectangle 8">
            <a:extLst>
              <a:ext uri="{FF2B5EF4-FFF2-40B4-BE49-F238E27FC236}">
                <a16:creationId xmlns:a16="http://schemas.microsoft.com/office/drawing/2014/main" id="{008F0BD6-B2B7-4696-AC1D-2C3AC240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11622" name="Object 7">
            <a:extLst>
              <a:ext uri="{FF2B5EF4-FFF2-40B4-BE49-F238E27FC236}">
                <a16:creationId xmlns:a16="http://schemas.microsoft.com/office/drawing/2014/main" id="{AA0FEDC3-4309-49D0-AA16-495ED2AB7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Picture" r:id="rId4" imgW="3487196" imgH="1425612" progId="Word.Picture.8">
                  <p:embed/>
                </p:oleObj>
              </mc:Choice>
              <mc:Fallback>
                <p:oleObj name="Picture" r:id="rId4" imgW="3487196" imgH="1425612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4">
            <a:extLst>
              <a:ext uri="{FF2B5EF4-FFF2-40B4-BE49-F238E27FC236}">
                <a16:creationId xmlns:a16="http://schemas.microsoft.com/office/drawing/2014/main" id="{9407845A-3D2E-457E-BE63-1137AA013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A182A-90F4-4F85-81FB-2445CF4F91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A12F6BC-0008-4ED7-8475-3F238709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Methods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4481A3D9-2C9A-46BD-AC0D-47CE133FB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/>
              <a:t>Write a method once and reuse it anywhere.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/>
              <a:t>Information hiding</a:t>
            </a:r>
            <a:r>
              <a:rPr lang="tr-TR" altLang="en-US" dirty="0"/>
              <a:t> (</a:t>
            </a:r>
            <a:r>
              <a:rPr lang="tr-TR" altLang="en-US" i="1" dirty="0" err="1"/>
              <a:t>or</a:t>
            </a:r>
            <a:r>
              <a:rPr lang="tr-TR" altLang="en-US" dirty="0"/>
              <a:t>, </a:t>
            </a:r>
            <a:r>
              <a:rPr lang="tr-TR" altLang="en-US" dirty="0" err="1"/>
              <a:t>encapsulation</a:t>
            </a:r>
            <a:r>
              <a:rPr lang="tr-TR" altLang="en-US" dirty="0"/>
              <a:t>)</a:t>
            </a:r>
            <a:r>
              <a:rPr lang="en-US" altLang="en-US" dirty="0"/>
              <a:t>. Hide the implementation from the user.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dirty="0"/>
              <a:t>Reduce complexity.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4">
            <a:extLst>
              <a:ext uri="{FF2B5EF4-FFF2-40B4-BE49-F238E27FC236}">
                <a16:creationId xmlns:a16="http://schemas.microsoft.com/office/drawing/2014/main" id="{960FF6F9-B538-4DAC-93AF-72C01E3B3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C3204A-E973-4798-9612-7B30FCA73F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8F976DD-E6F1-42E0-9371-043A5E01E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Stepwise Refinement</a:t>
            </a:r>
            <a:r>
              <a:rPr lang="en-US" altLang="en-US"/>
              <a:t> (Optional)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EF06F66-AFE8-471F-AA68-9DE33E85D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38608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The concept of method abstraction can be applied to the process of developing programs.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endParaRPr lang="tr-TR" altLang="en-US" sz="2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When writing a large program, you can use the “divide and conquer” strategy, also known as </a:t>
            </a:r>
            <a:r>
              <a:rPr lang="en-US" altLang="en-US" sz="2800" i="1" dirty="0">
                <a:cs typeface="Courier New" panose="02070309020205020404" pitchFamily="49" charset="0"/>
              </a:rPr>
              <a:t>stepwise refinement</a:t>
            </a:r>
            <a:r>
              <a:rPr lang="en-US" altLang="en-US" sz="2800" dirty="0">
                <a:cs typeface="Courier New" panose="02070309020205020404" pitchFamily="49" charset="0"/>
              </a:rPr>
              <a:t>, to decompose it into subproblems.</a:t>
            </a:r>
            <a:endParaRPr lang="tr-TR" altLang="en-US" sz="2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endParaRPr lang="tr-TR" altLang="en-US" sz="2800" dirty="0">
              <a:cs typeface="Courier New" panose="02070309020205020404" pitchFamily="49" charset="0"/>
            </a:endParaRP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The subproblems can be further decomposed into smaller, more manageable problems.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4">
            <a:extLst>
              <a:ext uri="{FF2B5EF4-FFF2-40B4-BE49-F238E27FC236}">
                <a16:creationId xmlns:a16="http://schemas.microsoft.com/office/drawing/2014/main" id="{09C60BDE-EC1A-4010-8B4E-9A5C00787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C06EA-A3D9-4CF8-AF89-121F455725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B78896A3-35F0-423B-B654-3B749AF6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/>
          <a:lstStyle/>
          <a:p>
            <a:r>
              <a:rPr lang="en-US" altLang="en-US" sz="4000">
                <a:cs typeface="Courier New" panose="02070309020205020404" pitchFamily="49" charset="0"/>
              </a:rPr>
              <a:t>PrintCalender Case Study</a:t>
            </a:r>
            <a:r>
              <a:rPr lang="en-US" altLang="en-US"/>
              <a:t> 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E6C99C59-FA6B-49B3-B231-F65665B01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800" dirty="0">
                <a:cs typeface="Courier New" panose="02070309020205020404" pitchFamily="49" charset="0"/>
              </a:rPr>
              <a:t>Let us use the PrintCalendar example to demonstrate the stepwise refinement approach. </a:t>
            </a:r>
          </a:p>
        </p:txBody>
      </p:sp>
      <p:sp>
        <p:nvSpPr>
          <p:cNvPr id="130053" name="Rectangle 7">
            <a:extLst>
              <a:ext uri="{FF2B5EF4-FFF2-40B4-BE49-F238E27FC236}">
                <a16:creationId xmlns:a16="http://schemas.microsoft.com/office/drawing/2014/main" id="{BACD773B-424B-4B17-9EF3-7304B276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0054" name="Rectangle 9">
            <a:extLst>
              <a:ext uri="{FF2B5EF4-FFF2-40B4-BE49-F238E27FC236}">
                <a16:creationId xmlns:a16="http://schemas.microsoft.com/office/drawing/2014/main" id="{ACBCD07D-5219-40AD-BD35-EB0863F9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0055" name="Rectangle 11">
            <a:extLst>
              <a:ext uri="{FF2B5EF4-FFF2-40B4-BE49-F238E27FC236}">
                <a16:creationId xmlns:a16="http://schemas.microsoft.com/office/drawing/2014/main" id="{70240C18-247D-48E9-A932-BB02A2596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30056" name="Picture 12">
            <a:extLst>
              <a:ext uri="{FF2B5EF4-FFF2-40B4-BE49-F238E27FC236}">
                <a16:creationId xmlns:a16="http://schemas.microsoft.com/office/drawing/2014/main" id="{7B1205B0-AD87-4C09-BC1C-D1E3FA70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546350"/>
            <a:ext cx="3825875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7" name="Rectangle 11">
            <a:hlinkClick r:id="rId4"/>
            <a:extLst>
              <a:ext uri="{FF2B5EF4-FFF2-40B4-BE49-F238E27FC236}">
                <a16:creationId xmlns:a16="http://schemas.microsoft.com/office/drawing/2014/main" id="{7BB8BDCF-3803-4CD4-91F6-AE84FDBF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694363"/>
            <a:ext cx="182245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PrintCalendar</a:t>
            </a:r>
          </a:p>
        </p:txBody>
      </p:sp>
      <p:sp>
        <p:nvSpPr>
          <p:cNvPr id="130058" name="AutoShape 10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3391B032-C2C5-4695-8251-948C34B9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5694363"/>
            <a:ext cx="698500" cy="3810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Book Antiqua" panose="02040602050305030304" pitchFamily="18" charset="0"/>
              </a:rPr>
              <a:t>Run</a:t>
            </a:r>
            <a:endParaRPr lang="en-US" altLang="en-US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6">
            <a:extLst>
              <a:ext uri="{FF2B5EF4-FFF2-40B4-BE49-F238E27FC236}">
                <a16:creationId xmlns:a16="http://schemas.microsoft.com/office/drawing/2014/main" id="{80D9B2AC-125D-485B-B190-ACF2185CB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Slide Number Placeholder 4">
            <a:extLst>
              <a:ext uri="{FF2B5EF4-FFF2-40B4-BE49-F238E27FC236}">
                <a16:creationId xmlns:a16="http://schemas.microsoft.com/office/drawing/2014/main" id="{22E7D429-C7CE-4CA7-A389-96FD3922D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5C350-93C1-4D79-9A5D-71EDD066F6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4F37B1D0-4A48-4F85-B440-AF336128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 useBgFill="1">
        <p:nvSpPr>
          <p:cNvPr id="132101" name="Rectangle 3">
            <a:extLst>
              <a:ext uri="{FF2B5EF4-FFF2-40B4-BE49-F238E27FC236}">
                <a16:creationId xmlns:a16="http://schemas.microsoft.com/office/drawing/2014/main" id="{58E6A98F-B278-414E-A93C-DE89663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624013"/>
            <a:ext cx="7772400" cy="46466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2102" name="Rectangle 4">
            <a:extLst>
              <a:ext uri="{FF2B5EF4-FFF2-40B4-BE49-F238E27FC236}">
                <a16:creationId xmlns:a16="http://schemas.microsoft.com/office/drawing/2014/main" id="{8DD43EC8-DE03-4651-BA0A-9C6F31E2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2103" name="Rectangle 5">
            <a:extLst>
              <a:ext uri="{FF2B5EF4-FFF2-40B4-BE49-F238E27FC236}">
                <a16:creationId xmlns:a16="http://schemas.microsoft.com/office/drawing/2014/main" id="{A3C67B50-04E6-43C5-9E6F-A7B03C29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6">
            <a:extLst>
              <a:ext uri="{FF2B5EF4-FFF2-40B4-BE49-F238E27FC236}">
                <a16:creationId xmlns:a16="http://schemas.microsoft.com/office/drawing/2014/main" id="{BAE80EFB-5B0F-469A-BA31-8425D5584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Slide Number Placeholder 4">
            <a:extLst>
              <a:ext uri="{FF2B5EF4-FFF2-40B4-BE49-F238E27FC236}">
                <a16:creationId xmlns:a16="http://schemas.microsoft.com/office/drawing/2014/main" id="{C2446960-B11B-4686-AE92-7ADAB40D3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19DE3-D078-4E40-B62C-49A59BE413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A075BEB0-CA56-43DA-B68A-D3E35595C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32C37845-AE82-478A-80C9-BF324FD1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4150" name="Rectangle 4">
            <a:extLst>
              <a:ext uri="{FF2B5EF4-FFF2-40B4-BE49-F238E27FC236}">
                <a16:creationId xmlns:a16="http://schemas.microsoft.com/office/drawing/2014/main" id="{1A431DAD-4A1D-4B4A-8D5C-5820F9A5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4151" name="Rectangle 5">
            <a:extLst>
              <a:ext uri="{FF2B5EF4-FFF2-40B4-BE49-F238E27FC236}">
                <a16:creationId xmlns:a16="http://schemas.microsoft.com/office/drawing/2014/main" id="{12D31DB2-A198-4283-A652-2EAA326C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34152" name="Rectangle 7">
            <a:extLst>
              <a:ext uri="{FF2B5EF4-FFF2-40B4-BE49-F238E27FC236}">
                <a16:creationId xmlns:a16="http://schemas.microsoft.com/office/drawing/2014/main" id="{0BABD4B3-955E-4C76-8672-0431F9D9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4153" name="Rectangle 1">
            <a:extLst>
              <a:ext uri="{FF2B5EF4-FFF2-40B4-BE49-F238E27FC236}">
                <a16:creationId xmlns:a16="http://schemas.microsoft.com/office/drawing/2014/main" id="{B4AE9FFC-D855-4EEB-8B47-2A78C3BB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660650"/>
            <a:ext cx="6145212" cy="14589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2F3FF9E6-82E3-4F2B-9172-1D7A6F6B5C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ED1D19-E83A-438B-A74E-03D614A4DAB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307850-B3A1-45DF-8079-FDDCDAB03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Methods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F7D0CCBF-DB06-467D-AA06-D62FA05C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A method is a collection of statements that are grouped together to perform an operation.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9D418498-5F81-4474-BB33-EB4583BE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456DC79C-1953-4A8C-8C08-B0C52B71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C24D733F-4CCE-4203-86F6-75D48F57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593D5213-C051-46AD-BC6E-91A76530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E58D2D95-BCDB-4A12-A391-DE1E7C1D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8" name="Rectangle 12">
            <a:extLst>
              <a:ext uri="{FF2B5EF4-FFF2-40B4-BE49-F238E27FC236}">
                <a16:creationId xmlns:a16="http://schemas.microsoft.com/office/drawing/2014/main" id="{83239195-45DD-41B6-999A-3C8E58A2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9" name="Rectangle 14">
            <a:extLst>
              <a:ext uri="{FF2B5EF4-FFF2-40B4-BE49-F238E27FC236}">
                <a16:creationId xmlns:a16="http://schemas.microsoft.com/office/drawing/2014/main" id="{B0BC8303-C935-4278-BF15-BCC9FC84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20" name="Rectangle 16">
            <a:extLst>
              <a:ext uri="{FF2B5EF4-FFF2-40B4-BE49-F238E27FC236}">
                <a16:creationId xmlns:a16="http://schemas.microsoft.com/office/drawing/2014/main" id="{CBB5BC23-04AC-4563-AF82-4DA31945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7421" name="Object 15">
            <a:extLst>
              <a:ext uri="{FF2B5EF4-FFF2-40B4-BE49-F238E27FC236}">
                <a16:creationId xmlns:a16="http://schemas.microsoft.com/office/drawing/2014/main" id="{0ACD7FF9-7178-416F-AE55-DCB6CC89C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6">
            <a:extLst>
              <a:ext uri="{FF2B5EF4-FFF2-40B4-BE49-F238E27FC236}">
                <a16:creationId xmlns:a16="http://schemas.microsoft.com/office/drawing/2014/main" id="{4B3967A2-7F1B-4DE0-820B-16A90AFA8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Slide Number Placeholder 4">
            <a:extLst>
              <a:ext uri="{FF2B5EF4-FFF2-40B4-BE49-F238E27FC236}">
                <a16:creationId xmlns:a16="http://schemas.microsoft.com/office/drawing/2014/main" id="{C43B2C33-7486-4A4B-9804-1C89059B0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BBE424-D2F6-4111-B826-8C40AFE6BE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CDEEDC3D-C2F2-4F3A-BEEF-EF05CFED0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3088803C-650C-4065-8524-911B884D5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36198" name="Rectangle 4">
            <a:extLst>
              <a:ext uri="{FF2B5EF4-FFF2-40B4-BE49-F238E27FC236}">
                <a16:creationId xmlns:a16="http://schemas.microsoft.com/office/drawing/2014/main" id="{FD7625C7-8FBF-47B9-8B38-FE1B181E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6199" name="Rectangle 5">
            <a:extLst>
              <a:ext uri="{FF2B5EF4-FFF2-40B4-BE49-F238E27FC236}">
                <a16:creationId xmlns:a16="http://schemas.microsoft.com/office/drawing/2014/main" id="{75646032-DDAF-45A5-AD2E-7D2A45D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36200" name="Rectangle 7">
            <a:extLst>
              <a:ext uri="{FF2B5EF4-FFF2-40B4-BE49-F238E27FC236}">
                <a16:creationId xmlns:a16="http://schemas.microsoft.com/office/drawing/2014/main" id="{02869F73-BE84-4278-8B94-84F40810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505200"/>
            <a:ext cx="6951662" cy="27654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6">
            <a:extLst>
              <a:ext uri="{FF2B5EF4-FFF2-40B4-BE49-F238E27FC236}">
                <a16:creationId xmlns:a16="http://schemas.microsoft.com/office/drawing/2014/main" id="{C6D77D19-C5C7-4D17-A30A-5AB9349BE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3" name="Slide Number Placeholder 4">
            <a:extLst>
              <a:ext uri="{FF2B5EF4-FFF2-40B4-BE49-F238E27FC236}">
                <a16:creationId xmlns:a16="http://schemas.microsoft.com/office/drawing/2014/main" id="{165918E2-6A0B-4F6F-8EBC-8252FE751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4CC060-A29E-4F3F-879F-9076379BF0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4EF61AE0-3CE5-4E01-9A64-2C12AE82F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8245" name="Rectangle 4">
            <a:extLst>
              <a:ext uri="{FF2B5EF4-FFF2-40B4-BE49-F238E27FC236}">
                <a16:creationId xmlns:a16="http://schemas.microsoft.com/office/drawing/2014/main" id="{482C66C5-681C-4420-B4DD-1E098225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8246" name="Rectangle 5">
            <a:extLst>
              <a:ext uri="{FF2B5EF4-FFF2-40B4-BE49-F238E27FC236}">
                <a16:creationId xmlns:a16="http://schemas.microsoft.com/office/drawing/2014/main" id="{CF2759FA-9781-468B-9DBC-F413AA55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38247" name="Rectangle 7">
            <a:extLst>
              <a:ext uri="{FF2B5EF4-FFF2-40B4-BE49-F238E27FC236}">
                <a16:creationId xmlns:a16="http://schemas.microsoft.com/office/drawing/2014/main" id="{236937CC-6F2D-4C1A-A568-E544E9A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5200"/>
            <a:ext cx="3878262" cy="26892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6">
            <a:extLst>
              <a:ext uri="{FF2B5EF4-FFF2-40B4-BE49-F238E27FC236}">
                <a16:creationId xmlns:a16="http://schemas.microsoft.com/office/drawing/2014/main" id="{0072FDD8-D537-433E-8746-896CDE1AD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7D5375B8-317F-4727-8C31-E616BC13E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E87EE-4AD8-4AAE-A762-4ED42E81FDF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2671DE2B-66DD-4A94-A83E-77820D8F8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3614518A-220C-4C5F-B439-F82DCDEF8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0294" name="Rectangle 4">
            <a:extLst>
              <a:ext uri="{FF2B5EF4-FFF2-40B4-BE49-F238E27FC236}">
                <a16:creationId xmlns:a16="http://schemas.microsoft.com/office/drawing/2014/main" id="{BE3AD621-F9EE-4A16-B326-1D9D494A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0295" name="Rectangle 5">
            <a:extLst>
              <a:ext uri="{FF2B5EF4-FFF2-40B4-BE49-F238E27FC236}">
                <a16:creationId xmlns:a16="http://schemas.microsoft.com/office/drawing/2014/main" id="{27DF4477-C438-4202-9265-C5C46EA46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40296" name="Rectangle 7">
            <a:extLst>
              <a:ext uri="{FF2B5EF4-FFF2-40B4-BE49-F238E27FC236}">
                <a16:creationId xmlns:a16="http://schemas.microsoft.com/office/drawing/2014/main" id="{7EB72C60-EB94-431F-B0B0-D0D64DFC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19563"/>
            <a:ext cx="2497137" cy="8842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40297" name="Rectangle 8">
            <a:extLst>
              <a:ext uri="{FF2B5EF4-FFF2-40B4-BE49-F238E27FC236}">
                <a16:creationId xmlns:a16="http://schemas.microsoft.com/office/drawing/2014/main" id="{95689B0A-64ED-403C-BBF9-FDED8487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5003800"/>
            <a:ext cx="2497138" cy="12287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40298" name="Rectangle 9">
            <a:extLst>
              <a:ext uri="{FF2B5EF4-FFF2-40B4-BE49-F238E27FC236}">
                <a16:creationId xmlns:a16="http://schemas.microsoft.com/office/drawing/2014/main" id="{C25E0A93-9886-4FA8-8E1B-13FE7343D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5426075"/>
            <a:ext cx="1651000" cy="8064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6">
            <a:extLst>
              <a:ext uri="{FF2B5EF4-FFF2-40B4-BE49-F238E27FC236}">
                <a16:creationId xmlns:a16="http://schemas.microsoft.com/office/drawing/2014/main" id="{46A29B66-FD28-4F83-B20F-A0F07164A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081FF884-44BA-48BD-830C-3CA634BD3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A2B87-EF3E-4390-996A-D13B8410CF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7664D851-ACDC-4428-9AA2-DEEC41CA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4BC0B492-BCF8-4510-B5A0-04D8BED75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2342" name="Rectangle 4">
            <a:extLst>
              <a:ext uri="{FF2B5EF4-FFF2-40B4-BE49-F238E27FC236}">
                <a16:creationId xmlns:a16="http://schemas.microsoft.com/office/drawing/2014/main" id="{B72C9C7A-672D-4421-9793-B168EE22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2343" name="Rectangle 5">
            <a:extLst>
              <a:ext uri="{FF2B5EF4-FFF2-40B4-BE49-F238E27FC236}">
                <a16:creationId xmlns:a16="http://schemas.microsoft.com/office/drawing/2014/main" id="{AEC073B6-5F76-4F2E-9F3C-82704E51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42344" name="Rectangle 8">
            <a:extLst>
              <a:ext uri="{FF2B5EF4-FFF2-40B4-BE49-F238E27FC236}">
                <a16:creationId xmlns:a16="http://schemas.microsoft.com/office/drawing/2014/main" id="{6A1B7689-0D54-4AFC-A745-2B26C0A13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735513"/>
            <a:ext cx="1728788" cy="1497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142345" name="Rectangle 10">
            <a:extLst>
              <a:ext uri="{FF2B5EF4-FFF2-40B4-BE49-F238E27FC236}">
                <a16:creationId xmlns:a16="http://schemas.microsoft.com/office/drawing/2014/main" id="{FF30760E-44A2-4E64-8866-966F3AEC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5426075"/>
            <a:ext cx="1919287" cy="8826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>
            <a:extLst>
              <a:ext uri="{FF2B5EF4-FFF2-40B4-BE49-F238E27FC236}">
                <a16:creationId xmlns:a16="http://schemas.microsoft.com/office/drawing/2014/main" id="{087A81F5-B790-4BE3-A642-179C8A7C3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D9C72-B382-4055-B9C3-4732E26C42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46F4067-F93C-4899-810A-FBCC6BD46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Design Diagram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F773BDCD-9EA5-4736-AB79-E65C0D57A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4389" name="Rectangle 4">
            <a:extLst>
              <a:ext uri="{FF2B5EF4-FFF2-40B4-BE49-F238E27FC236}">
                <a16:creationId xmlns:a16="http://schemas.microsoft.com/office/drawing/2014/main" id="{1771CEAE-F010-47C1-8BA8-EFB51C060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4390" name="Rectangle 5">
            <a:extLst>
              <a:ext uri="{FF2B5EF4-FFF2-40B4-BE49-F238E27FC236}">
                <a16:creationId xmlns:a16="http://schemas.microsoft.com/office/drawing/2014/main" id="{7EA7A071-32EA-4ADD-A5BD-A29FE959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44391" name="Object 6">
            <a:extLst>
              <a:ext uri="{FF2B5EF4-FFF2-40B4-BE49-F238E27FC236}">
                <a16:creationId xmlns:a16="http://schemas.microsoft.com/office/drawing/2014/main" id="{1E64AF5E-CD38-4A8B-9382-19DB13254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r:id="rId4" imgW="3829812" imgH="2628900" progId="Word.Picture.8">
                  <p:embed/>
                </p:oleObj>
              </mc:Choice>
              <mc:Fallback>
                <p:oleObj r:id="rId4" imgW="3829812" imgH="26289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4">
            <a:extLst>
              <a:ext uri="{FF2B5EF4-FFF2-40B4-BE49-F238E27FC236}">
                <a16:creationId xmlns:a16="http://schemas.microsoft.com/office/drawing/2014/main" id="{39728C51-618A-4D04-9065-BEA06C4A45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98A9D6-66A3-49B0-A30A-1C8472B9FB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DDB7D34B-39BA-4FC8-AFC4-04A26162F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Top-Down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E5C02503-9B43-4F99-84D9-B6903AFB8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6437" name="Rectangle 10">
            <a:extLst>
              <a:ext uri="{FF2B5EF4-FFF2-40B4-BE49-F238E27FC236}">
                <a16:creationId xmlns:a16="http://schemas.microsoft.com/office/drawing/2014/main" id="{E54F8C61-9672-4017-9362-238B6ADF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6438" name="Rectangle 12">
            <a:extLst>
              <a:ext uri="{FF2B5EF4-FFF2-40B4-BE49-F238E27FC236}">
                <a16:creationId xmlns:a16="http://schemas.microsoft.com/office/drawing/2014/main" id="{A0ECB303-E194-4F61-AC3E-4A24F129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2717" name="AutoShape 13">
            <a:hlinkClick r:id="rId3"/>
            <a:extLst>
              <a:ext uri="{FF2B5EF4-FFF2-40B4-BE49-F238E27FC236}">
                <a16:creationId xmlns:a16="http://schemas.microsoft.com/office/drawing/2014/main" id="{C05C510F-6F99-4AD4-865F-4D0713B88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99165"/>
            <a:ext cx="4419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itchFamily="18" charset="0"/>
                <a:cs typeface="+mn-cs"/>
              </a:rPr>
              <a:t>A Skeleton for printCalendar</a:t>
            </a:r>
            <a:endParaRPr lang="en-US" dirty="0">
              <a:solidFill>
                <a:schemeClr val="accent1"/>
              </a:solidFill>
              <a:cs typeface="+mn-cs"/>
            </a:endParaRPr>
          </a:p>
        </p:txBody>
      </p:sp>
      <p:sp>
        <p:nvSpPr>
          <p:cNvPr id="146440" name="Text Box 14">
            <a:extLst>
              <a:ext uri="{FF2B5EF4-FFF2-40B4-BE49-F238E27FC236}">
                <a16:creationId xmlns:a16="http://schemas.microsoft.com/office/drawing/2014/main" id="{0C057247-1856-4338-A966-56AACF73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53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Top-down approach is to implement one method in the structure chart at a time from the top to the bottom.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Stubs can be used for the methods waiting to be implemented. A stub is a simple but incomplete version of a method.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The use of stubs enables you to test invoking the method from a caller.</a:t>
            </a: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400" dirty="0"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Implement the main method first and then use a stub for the </a:t>
            </a:r>
            <a:r>
              <a:rPr lang="en-US" altLang="en-US" sz="2400" dirty="0" err="1">
                <a:cs typeface="Courier New" panose="02070309020205020404" pitchFamily="49" charset="0"/>
              </a:rPr>
              <a:t>printMonth</a:t>
            </a:r>
            <a:r>
              <a:rPr lang="en-US" altLang="en-US" sz="2400" dirty="0">
                <a:cs typeface="Courier New" panose="02070309020205020404" pitchFamily="49" charset="0"/>
              </a:rPr>
              <a:t> method. For example, let </a:t>
            </a:r>
            <a:r>
              <a:rPr lang="en-US" altLang="en-US" sz="2400" dirty="0" err="1">
                <a:cs typeface="Courier New" panose="02070309020205020404" pitchFamily="49" charset="0"/>
              </a:rPr>
              <a:t>printMonth</a:t>
            </a:r>
            <a:r>
              <a:rPr lang="en-US" altLang="en-US" sz="2400" dirty="0">
                <a:cs typeface="Courier New" panose="02070309020205020404" pitchFamily="49" charset="0"/>
              </a:rPr>
              <a:t> display the year and the month in the stub. Thus, your program may begin like this: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4">
            <a:extLst>
              <a:ext uri="{FF2B5EF4-FFF2-40B4-BE49-F238E27FC236}">
                <a16:creationId xmlns:a16="http://schemas.microsoft.com/office/drawing/2014/main" id="{47865690-C2AE-4783-986B-4A1544CBA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A503B-14D9-4A09-9BFB-99BA03CDD8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D5907F91-5044-4E34-A03D-E23DCC7A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Implementation: Bottom-Up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BC871CA-6D53-4957-98A1-AAAE9C4D7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48485" name="Rectangle 4">
            <a:extLst>
              <a:ext uri="{FF2B5EF4-FFF2-40B4-BE49-F238E27FC236}">
                <a16:creationId xmlns:a16="http://schemas.microsoft.com/office/drawing/2014/main" id="{A07AB104-BFB8-424E-A072-4FF5BAD9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8486" name="Rectangle 5">
            <a:extLst>
              <a:ext uri="{FF2B5EF4-FFF2-40B4-BE49-F238E27FC236}">
                <a16:creationId xmlns:a16="http://schemas.microsoft.com/office/drawing/2014/main" id="{15B45191-D688-43AF-A8DC-CE66D6ED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8487" name="Text Box 7">
            <a:extLst>
              <a:ext uri="{FF2B5EF4-FFF2-40B4-BE49-F238E27FC236}">
                <a16:creationId xmlns:a16="http://schemas.microsoft.com/office/drawing/2014/main" id="{81FEE826-E80E-4A35-A0DF-7B8F2482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153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Bottom-up approach is to implement one method in the structure chart at a time from the bottom to the top.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For each method implemented, write a test program to test it.</a:t>
            </a:r>
            <a:endParaRPr lang="tr-TR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28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Both top-down and bottom-up methods are fine. Both approaches implement the methods incrementally and help to isolate programming errors and makes debugging easy. Sometimes, they can be used together.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4">
            <a:extLst>
              <a:ext uri="{FF2B5EF4-FFF2-40B4-BE49-F238E27FC236}">
                <a16:creationId xmlns:a16="http://schemas.microsoft.com/office/drawing/2014/main" id="{E0E9F02A-7711-4F5C-BD7B-7986FD0C6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A909D-F513-4C27-B146-57C6165E4E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FFC480E5-C204-4B1A-B6A8-64745DEA0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Benefits of Stepwise Refinement 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9DC81125-A381-43EA-B0BC-B62B24F86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50533" name="Rectangle 4">
            <a:extLst>
              <a:ext uri="{FF2B5EF4-FFF2-40B4-BE49-F238E27FC236}">
                <a16:creationId xmlns:a16="http://schemas.microsoft.com/office/drawing/2014/main" id="{582BF19E-D6EC-435C-AADB-D1002578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4" name="Rectangle 5">
            <a:extLst>
              <a:ext uri="{FF2B5EF4-FFF2-40B4-BE49-F238E27FC236}">
                <a16:creationId xmlns:a16="http://schemas.microsoft.com/office/drawing/2014/main" id="{8CD308C9-6919-4DB1-A3C5-C2CB7C85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0535" name="Text Box 6">
            <a:extLst>
              <a:ext uri="{FF2B5EF4-FFF2-40B4-BE49-F238E27FC236}">
                <a16:creationId xmlns:a16="http://schemas.microsoft.com/office/drawing/2014/main" id="{D70F6421-30D0-4BB7-A939-3F4CEC8E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01738"/>
            <a:ext cx="8534400" cy="350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Simpler Program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Reusing Methods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Easier Developing, Debugging, and Testing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Better Facilitating Teamwork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09496AFD-C55F-45E3-AB67-927F2FF2C0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EC93C4-DBF4-4A2F-A488-12153CFD59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26AAF39-98AA-489A-8EA8-3B0D9DF75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Method Signature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327275EB-067F-41DA-8CF3-6F4FC089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/>
              <a:t>Method signature</a:t>
            </a:r>
            <a:r>
              <a:rPr lang="en-US" altLang="en-US" sz="2400"/>
              <a:t> is the combination of the method name and the parameter list.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2353D28C-2508-46A6-867E-A35A9B16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6718AD64-74D3-44FD-BA37-21909D33C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D2ACA68E-0D9C-4F66-8450-F5B5052A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9CADD75D-542A-43F6-83E1-96E6373A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5B733996-CD92-4CFD-8573-44488000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6" name="Rectangle 9">
            <a:extLst>
              <a:ext uri="{FF2B5EF4-FFF2-40B4-BE49-F238E27FC236}">
                <a16:creationId xmlns:a16="http://schemas.microsoft.com/office/drawing/2014/main" id="{120ECBF2-C164-4DA8-8166-8C617822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7" name="Rectangle 10">
            <a:extLst>
              <a:ext uri="{FF2B5EF4-FFF2-40B4-BE49-F238E27FC236}">
                <a16:creationId xmlns:a16="http://schemas.microsoft.com/office/drawing/2014/main" id="{2A70007C-BD98-4774-A1EA-1C4494641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8" name="Rectangle 11">
            <a:extLst>
              <a:ext uri="{FF2B5EF4-FFF2-40B4-BE49-F238E27FC236}">
                <a16:creationId xmlns:a16="http://schemas.microsoft.com/office/drawing/2014/main" id="{341D684E-A8AF-4440-AD66-2875207F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9" name="Object 12">
            <a:extLst>
              <a:ext uri="{FF2B5EF4-FFF2-40B4-BE49-F238E27FC236}">
                <a16:creationId xmlns:a16="http://schemas.microsoft.com/office/drawing/2014/main" id="{1D023072-1574-4B6E-85FF-5E87F4410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icture" r:id="rId4" imgW="4972145" imgH="1976382" progId="Word.Picture.8">
                  <p:embed/>
                </p:oleObj>
              </mc:Choice>
              <mc:Fallback>
                <p:oleObj name="Picture" r:id="rId4" imgW="4972145" imgH="1976382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3">
            <a:extLst>
              <a:ext uri="{FF2B5EF4-FFF2-40B4-BE49-F238E27FC236}">
                <a16:creationId xmlns:a16="http://schemas.microsoft.com/office/drawing/2014/main" id="{3FA04705-62C2-47CC-A205-37AE4F4A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288" y="3505200"/>
            <a:ext cx="2535237" cy="423863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16447</TotalTime>
  <Words>5314</Words>
  <Application>Microsoft Office PowerPoint</Application>
  <PresentationFormat>On-screen Show (4:3)</PresentationFormat>
  <Paragraphs>577</Paragraphs>
  <Slides>87</Slides>
  <Notes>72</Notes>
  <HiddenSlides>0</HiddenSlides>
  <MMClips>0</MMClips>
  <ScaleCrop>false</ScaleCrop>
  <HeadingPairs>
    <vt:vector size="10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  <vt:variant>
        <vt:lpstr>Custom Shows</vt:lpstr>
      </vt:variant>
      <vt:variant>
        <vt:i4>1</vt:i4>
      </vt:variant>
    </vt:vector>
  </HeadingPairs>
  <TitlesOfParts>
    <vt:vector size="107" baseType="lpstr">
      <vt:lpstr>Arial</vt:lpstr>
      <vt:lpstr>Bell MT</vt:lpstr>
      <vt:lpstr>Book Antiqua</vt:lpstr>
      <vt:lpstr>Calibri</vt:lpstr>
      <vt:lpstr>Cambria</vt:lpstr>
      <vt:lpstr>Consolas</vt:lpstr>
      <vt:lpstr>Courier</vt:lpstr>
      <vt:lpstr>Courier New</vt:lpstr>
      <vt:lpstr>Forte</vt:lpstr>
      <vt:lpstr>GoudySansStd-Medium</vt:lpstr>
      <vt:lpstr>LucidaSansTypewriterStd-Bd</vt:lpstr>
      <vt:lpstr>Monotype Sorts</vt:lpstr>
      <vt:lpstr>Times New Roman</vt:lpstr>
      <vt:lpstr>TimesLTStd-Roman</vt:lpstr>
      <vt:lpstr>Wingdings</vt:lpstr>
      <vt:lpstr>International</vt:lpstr>
      <vt:lpstr>1_International</vt:lpstr>
      <vt:lpstr>Picture</vt:lpstr>
      <vt:lpstr>Microsoft Word Picture</vt:lpstr>
      <vt:lpstr>Chapter 6 Methods</vt:lpstr>
      <vt:lpstr>Opening Problem</vt:lpstr>
      <vt:lpstr>Problem</vt:lpstr>
      <vt:lpstr>Problem</vt:lpstr>
      <vt:lpstr>Solution</vt:lpstr>
      <vt:lpstr>Objectives</vt:lpstr>
      <vt:lpstr>Defining Methods</vt:lpstr>
      <vt:lpstr>Defining Methods</vt:lpstr>
      <vt:lpstr>Method Signature</vt:lpstr>
      <vt:lpstr>Formal Parameters</vt:lpstr>
      <vt:lpstr>Actual Parameters</vt:lpstr>
      <vt:lpstr>Return Value Type</vt:lpstr>
      <vt:lpstr>Calling Methods</vt:lpstr>
      <vt:lpstr>Calling Methods, cont.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Trace Method Invocation</vt:lpstr>
      <vt:lpstr>CAUTION</vt:lpstr>
      <vt:lpstr>Reuse Methods from Other Classes</vt:lpstr>
      <vt:lpstr>Call Stacks 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Trace Call Stack</vt:lpstr>
      <vt:lpstr>void Method Example</vt:lpstr>
      <vt:lpstr>  Check Point</vt:lpstr>
      <vt:lpstr>  Check Point</vt:lpstr>
      <vt:lpstr>  Check Point</vt:lpstr>
      <vt:lpstr>  Check Point</vt:lpstr>
      <vt:lpstr>  Check Point</vt:lpstr>
      <vt:lpstr>Passing Parameters</vt:lpstr>
      <vt:lpstr>Pass by Value</vt:lpstr>
      <vt:lpstr>Pass by Value</vt:lpstr>
      <vt:lpstr>Pass by Value, cont.</vt:lpstr>
      <vt:lpstr>  Check Point</vt:lpstr>
      <vt:lpstr>  Check Point</vt:lpstr>
      <vt:lpstr>  Check Point</vt:lpstr>
      <vt:lpstr>Modularizing Code</vt:lpstr>
      <vt:lpstr>  Check Point</vt:lpstr>
      <vt:lpstr>Case Study: Converting Hexadecimals to Decimals </vt:lpstr>
      <vt:lpstr>  Check Point</vt:lpstr>
      <vt:lpstr>Overloading Methods</vt:lpstr>
      <vt:lpstr>Overloading Methods</vt:lpstr>
      <vt:lpstr>Ambiguous Invocation</vt:lpstr>
      <vt:lpstr>Ambiguous Invocation</vt:lpstr>
      <vt:lpstr>  Check Point</vt:lpstr>
      <vt:lpstr>  Check Point</vt:lpstr>
      <vt:lpstr>  Check Point</vt:lpstr>
      <vt:lpstr>Scope of Local Variables</vt:lpstr>
      <vt:lpstr>Scope of Local Variables, cont.</vt:lpstr>
      <vt:lpstr>Scope of Local Variables, cont.</vt:lpstr>
      <vt:lpstr>Scope of Local Variables, cont.</vt:lpstr>
      <vt:lpstr>Scope of Local Variables, cont.</vt:lpstr>
      <vt:lpstr>Scope of Local Variables, cont.</vt:lpstr>
      <vt:lpstr>  Check Point</vt:lpstr>
      <vt:lpstr>Case Study: Generating Random Characters </vt:lpstr>
      <vt:lpstr>Case Study: Generating Random Characters, cont.</vt:lpstr>
      <vt:lpstr>Case Study: Generating Random Characters, cont.</vt:lpstr>
      <vt:lpstr>Case Study: Generating Random Characters, cont.</vt:lpstr>
      <vt:lpstr>The RandomCharacter Class</vt:lpstr>
      <vt:lpstr>Method Abstraction</vt:lpstr>
      <vt:lpstr>Benefits of Methods</vt:lpstr>
      <vt:lpstr>Stepwise Refinement (Optional)</vt:lpstr>
      <vt:lpstr>PrintCalender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Benefits of Stepwise Refinement 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Mustafa Agaoglu</cp:lastModifiedBy>
  <cp:revision>244</cp:revision>
  <dcterms:created xsi:type="dcterms:W3CDTF">1995-06-10T17:31:50Z</dcterms:created>
  <dcterms:modified xsi:type="dcterms:W3CDTF">2021-12-12T16:12:02Z</dcterms:modified>
</cp:coreProperties>
</file>