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16" r:id="rId2"/>
  </p:sldMasterIdLst>
  <p:notesMasterIdLst>
    <p:notesMasterId r:id="rId135"/>
  </p:notesMasterIdLst>
  <p:handoutMasterIdLst>
    <p:handoutMasterId r:id="rId136"/>
  </p:handoutMasterIdLst>
  <p:sldIdLst>
    <p:sldId id="257" r:id="rId3"/>
    <p:sldId id="651" r:id="rId4"/>
    <p:sldId id="530" r:id="rId5"/>
    <p:sldId id="478" r:id="rId6"/>
    <p:sldId id="260" r:id="rId7"/>
    <p:sldId id="262" r:id="rId8"/>
    <p:sldId id="263" r:id="rId9"/>
    <p:sldId id="264" r:id="rId10"/>
    <p:sldId id="533" r:id="rId11"/>
    <p:sldId id="532" r:id="rId12"/>
    <p:sldId id="534" r:id="rId13"/>
    <p:sldId id="518" r:id="rId14"/>
    <p:sldId id="507" r:id="rId15"/>
    <p:sldId id="508" r:id="rId16"/>
    <p:sldId id="553" r:id="rId17"/>
    <p:sldId id="568" r:id="rId18"/>
    <p:sldId id="569" r:id="rId19"/>
    <p:sldId id="554" r:id="rId20"/>
    <p:sldId id="570" r:id="rId21"/>
    <p:sldId id="572" r:id="rId22"/>
    <p:sldId id="571" r:id="rId23"/>
    <p:sldId id="573" r:id="rId24"/>
    <p:sldId id="580" r:id="rId25"/>
    <p:sldId id="574" r:id="rId26"/>
    <p:sldId id="575" r:id="rId27"/>
    <p:sldId id="581" r:id="rId28"/>
    <p:sldId id="576" r:id="rId29"/>
    <p:sldId id="577" r:id="rId30"/>
    <p:sldId id="578" r:id="rId31"/>
    <p:sldId id="579" r:id="rId32"/>
    <p:sldId id="552" r:id="rId33"/>
    <p:sldId id="658" r:id="rId34"/>
    <p:sldId id="659" r:id="rId35"/>
    <p:sldId id="660" r:id="rId36"/>
    <p:sldId id="661" r:id="rId37"/>
    <p:sldId id="662" r:id="rId38"/>
    <p:sldId id="663" r:id="rId39"/>
    <p:sldId id="664" r:id="rId40"/>
    <p:sldId id="538" r:id="rId41"/>
    <p:sldId id="806" r:id="rId42"/>
    <p:sldId id="808" r:id="rId43"/>
    <p:sldId id="814" r:id="rId44"/>
    <p:sldId id="815" r:id="rId45"/>
    <p:sldId id="812" r:id="rId46"/>
    <p:sldId id="813" r:id="rId47"/>
    <p:sldId id="810" r:id="rId48"/>
    <p:sldId id="674" r:id="rId49"/>
    <p:sldId id="648" r:id="rId50"/>
    <p:sldId id="650" r:id="rId51"/>
    <p:sldId id="672" r:id="rId52"/>
    <p:sldId id="649" r:id="rId53"/>
    <p:sldId id="777" r:id="rId54"/>
    <p:sldId id="512" r:id="rId55"/>
    <p:sldId id="500" r:id="rId56"/>
    <p:sldId id="267" r:id="rId57"/>
    <p:sldId id="809" r:id="rId58"/>
    <p:sldId id="487" r:id="rId59"/>
    <p:sldId id="547" r:id="rId60"/>
    <p:sldId id="539" r:id="rId61"/>
    <p:sldId id="495" r:id="rId62"/>
    <p:sldId id="524" r:id="rId63"/>
    <p:sldId id="614" r:id="rId64"/>
    <p:sldId id="529" r:id="rId65"/>
    <p:sldId id="523" r:id="rId66"/>
    <p:sldId id="497" r:id="rId67"/>
    <p:sldId id="506" r:id="rId68"/>
    <p:sldId id="559" r:id="rId69"/>
    <p:sldId id="560" r:id="rId70"/>
    <p:sldId id="582" r:id="rId71"/>
    <p:sldId id="561" r:id="rId72"/>
    <p:sldId id="583" r:id="rId73"/>
    <p:sldId id="584" r:id="rId74"/>
    <p:sldId id="562" r:id="rId75"/>
    <p:sldId id="585" r:id="rId76"/>
    <p:sldId id="586" r:id="rId77"/>
    <p:sldId id="563" r:id="rId78"/>
    <p:sldId id="587" r:id="rId79"/>
    <p:sldId id="588" r:id="rId80"/>
    <p:sldId id="564" r:id="rId81"/>
    <p:sldId id="589" r:id="rId82"/>
    <p:sldId id="590" r:id="rId83"/>
    <p:sldId id="565" r:id="rId84"/>
    <p:sldId id="591" r:id="rId85"/>
    <p:sldId id="592" r:id="rId86"/>
    <p:sldId id="566" r:id="rId87"/>
    <p:sldId id="593" r:id="rId88"/>
    <p:sldId id="594" r:id="rId89"/>
    <p:sldId id="567" r:id="rId90"/>
    <p:sldId id="807" r:id="rId91"/>
    <p:sldId id="540" r:id="rId92"/>
    <p:sldId id="805" r:id="rId93"/>
    <p:sldId id="811" r:id="rId94"/>
    <p:sldId id="818" r:id="rId95"/>
    <p:sldId id="817" r:id="rId96"/>
    <p:sldId id="680" r:id="rId97"/>
    <p:sldId id="816" r:id="rId98"/>
    <p:sldId id="822" r:id="rId99"/>
    <p:sldId id="520" r:id="rId100"/>
    <p:sldId id="503" r:id="rId101"/>
    <p:sldId id="599" r:id="rId102"/>
    <p:sldId id="667" r:id="rId103"/>
    <p:sldId id="499" r:id="rId104"/>
    <p:sldId id="521" r:id="rId105"/>
    <p:sldId id="504" r:id="rId106"/>
    <p:sldId id="600" r:id="rId107"/>
    <p:sldId id="668" r:id="rId108"/>
    <p:sldId id="519" r:id="rId109"/>
    <p:sldId id="598" r:id="rId110"/>
    <p:sldId id="527" r:id="rId111"/>
    <p:sldId id="528" r:id="rId112"/>
    <p:sldId id="505" r:id="rId113"/>
    <p:sldId id="823" r:id="rId114"/>
    <p:sldId id="602" r:id="rId115"/>
    <p:sldId id="653" r:id="rId116"/>
    <p:sldId id="665" r:id="rId117"/>
    <p:sldId id="654" r:id="rId118"/>
    <p:sldId id="655" r:id="rId119"/>
    <p:sldId id="656" r:id="rId120"/>
    <p:sldId id="657" r:id="rId121"/>
    <p:sldId id="536" r:id="rId122"/>
    <p:sldId id="824" r:id="rId123"/>
    <p:sldId id="535" r:id="rId124"/>
    <p:sldId id="673" r:id="rId125"/>
    <p:sldId id="821" r:id="rId126"/>
    <p:sldId id="819" r:id="rId127"/>
    <p:sldId id="675" r:id="rId128"/>
    <p:sldId id="676" r:id="rId129"/>
    <p:sldId id="677" r:id="rId130"/>
    <p:sldId id="678" r:id="rId131"/>
    <p:sldId id="679" r:id="rId132"/>
    <p:sldId id="826" r:id="rId133"/>
    <p:sldId id="825" r:id="rId1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9" autoAdjust="0"/>
    <p:restoredTop sz="95405" autoAdjust="0"/>
  </p:normalViewPr>
  <p:slideViewPr>
    <p:cSldViewPr>
      <p:cViewPr varScale="1">
        <p:scale>
          <a:sx n="152" d="100"/>
          <a:sy n="152" d="100"/>
        </p:scale>
        <p:origin x="2208" y="13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129</a:t>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D7787D0-52FC-4653-808E-F6E7BD80C4C4}"/>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395554-D011-4E88-9F70-4DA6FEF840EA}"/>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6" name="Group 30">
              <a:extLst>
                <a:ext uri="{FF2B5EF4-FFF2-40B4-BE49-F238E27FC236}">
                  <a16:creationId xmlns:a16="http://schemas.microsoft.com/office/drawing/2014/main" id="{247345DC-2355-4C2B-96C1-D1EFB38D836D}"/>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1C828729-B14A-494E-B6ED-E7E70CAE64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8" name="Group 9">
                <a:extLst>
                  <a:ext uri="{FF2B5EF4-FFF2-40B4-BE49-F238E27FC236}">
                    <a16:creationId xmlns:a16="http://schemas.microsoft.com/office/drawing/2014/main" id="{EB3824B6-41E1-4DBD-B307-C2B3254DE59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490EEA-D984-48F4-89B3-1A0DE4AC881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326103F-EE5E-4750-A13B-B04412F054F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BD32A4E3-C87A-46F5-8192-106EF3A102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224FE4-5E30-4983-BF9A-9B82DB7D2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E284762-5F63-4C7C-ACF1-0E46F8A0629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EEDBFB-B725-4192-ACA4-99FFE8D6F28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 name="Group 29">
                <a:extLst>
                  <a:ext uri="{FF2B5EF4-FFF2-40B4-BE49-F238E27FC236}">
                    <a16:creationId xmlns:a16="http://schemas.microsoft.com/office/drawing/2014/main" id="{4B92858A-C474-4C1D-9F27-B407FBDBA7E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E2BD246-7115-47AB-9154-19AC272CAA2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D96452A-F86B-48A9-B473-1C068F21EB4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26776AE-D7A7-4E11-9CC8-46A90E3A32F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ADFD3E-BF02-425A-9146-3411992DE2E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EBB163E-4973-44CF-ACCD-00E6149C63D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58A7BA8-728B-4C3B-B7AC-633ADB0B0FB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A524F7D-295B-41CC-A644-08C69B80C12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D1AAE2-B8E3-4C52-97A7-E9FF9B7F25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BB37A6D-9571-4C3A-BB19-6D174F664B9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9139FED-A702-4EC1-BC4D-892FA5DCF18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4CC38DE-760C-4C23-ACF0-C45AB0C50813}"/>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ADB6721-414B-4C6F-A938-6364797E1BD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1A3EB81-2754-4CAE-B55F-4BCCFE40D4C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71537ED-AF85-48BC-A66D-E35FC648F35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F68E2DB-B53B-4CB1-B15D-21145B7F1DF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79A3420-C06E-4B55-A752-BCC4C7C47EE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21BC81-4168-4AA9-AFAD-04CAB7C8351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9AD2A25-A2B0-44D4-9193-C53465B7E86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A09743E-BEC5-407E-BF51-4B2D9BCDBDB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1CFD545-69A5-42D1-B27E-DD520A40A369}"/>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6DEC6EF3-FC42-4DDB-860C-13ECB3477C37}"/>
              </a:ext>
            </a:extLst>
          </p:cNvPr>
          <p:cNvSpPr>
            <a:spLocks noGrp="1" noChangeArrowheads="1"/>
          </p:cNvSpPr>
          <p:nvPr>
            <p:ph type="sldNum" sz="quarter" idx="12"/>
          </p:nvPr>
        </p:nvSpPr>
        <p:spPr>
          <a:xfrm>
            <a:off x="6553200" y="6400800"/>
            <a:ext cx="1905000" cy="457200"/>
          </a:xfrm>
        </p:spPr>
        <p:txBody>
          <a:bodyPr/>
          <a:lstStyle>
            <a:lvl1pPr>
              <a:defRPr/>
            </a:lvl1pPr>
          </a:lstStyle>
          <a:p>
            <a:fld id="{E6CC38AF-09FD-4954-8A75-4C2217439B8A}" type="slidenum">
              <a:rPr lang="en-US" altLang="en-US"/>
              <a:pPr/>
              <a:t>‹#›</a:t>
            </a:fld>
            <a:endParaRPr lang="en-US" altLang="en-US"/>
          </a:p>
        </p:txBody>
      </p:sp>
    </p:spTree>
    <p:extLst>
      <p:ext uri="{BB962C8B-B14F-4D97-AF65-F5344CB8AC3E}">
        <p14:creationId xmlns:p14="http://schemas.microsoft.com/office/powerpoint/2010/main" val="961829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9BD9068-0220-424B-B4C9-0651F02961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AEB1394-329F-4CB4-AD32-E9C42C60EF3B}"/>
              </a:ext>
            </a:extLst>
          </p:cNvPr>
          <p:cNvSpPr>
            <a:spLocks noGrp="1" noChangeArrowheads="1"/>
          </p:cNvSpPr>
          <p:nvPr>
            <p:ph type="sldNum" sz="quarter" idx="11"/>
          </p:nvPr>
        </p:nvSpPr>
        <p:spPr>
          <a:ln/>
        </p:spPr>
        <p:txBody>
          <a:bodyPr/>
          <a:lstStyle>
            <a:lvl1pPr>
              <a:defRPr/>
            </a:lvl1pPr>
          </a:lstStyle>
          <a:p>
            <a:fld id="{10ECEE06-1D64-4C3B-881D-068F2920C440}" type="slidenum">
              <a:rPr lang="en-US" altLang="en-US"/>
              <a:pPr/>
              <a:t>‹#›</a:t>
            </a:fld>
            <a:endParaRPr lang="en-US" altLang="en-US"/>
          </a:p>
        </p:txBody>
      </p:sp>
    </p:spTree>
    <p:extLst>
      <p:ext uri="{BB962C8B-B14F-4D97-AF65-F5344CB8AC3E}">
        <p14:creationId xmlns:p14="http://schemas.microsoft.com/office/powerpoint/2010/main" val="3402970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E4A12A-E973-468A-BE86-BD02416FC2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8A07CF3-6B70-47D8-873F-1BB303A217E6}"/>
              </a:ext>
            </a:extLst>
          </p:cNvPr>
          <p:cNvSpPr>
            <a:spLocks noGrp="1" noChangeArrowheads="1"/>
          </p:cNvSpPr>
          <p:nvPr>
            <p:ph type="sldNum" sz="quarter" idx="11"/>
          </p:nvPr>
        </p:nvSpPr>
        <p:spPr>
          <a:ln/>
        </p:spPr>
        <p:txBody>
          <a:bodyPr/>
          <a:lstStyle>
            <a:lvl1pPr>
              <a:defRPr/>
            </a:lvl1pPr>
          </a:lstStyle>
          <a:p>
            <a:fld id="{8F490819-0F2B-43C1-9EB3-21DD22F29E2F}" type="slidenum">
              <a:rPr lang="en-US" altLang="en-US"/>
              <a:pPr/>
              <a:t>‹#›</a:t>
            </a:fld>
            <a:endParaRPr lang="en-US" altLang="en-US"/>
          </a:p>
        </p:txBody>
      </p:sp>
    </p:spTree>
    <p:extLst>
      <p:ext uri="{BB962C8B-B14F-4D97-AF65-F5344CB8AC3E}">
        <p14:creationId xmlns:p14="http://schemas.microsoft.com/office/powerpoint/2010/main" val="521563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92F8A04-57DB-4722-89FE-9FA0A49F23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B16BC6-8BE4-4F1F-AE8B-1EADA3CE0353}"/>
              </a:ext>
            </a:extLst>
          </p:cNvPr>
          <p:cNvSpPr>
            <a:spLocks noGrp="1" noChangeArrowheads="1"/>
          </p:cNvSpPr>
          <p:nvPr>
            <p:ph type="sldNum" sz="quarter" idx="11"/>
          </p:nvPr>
        </p:nvSpPr>
        <p:spPr>
          <a:ln/>
        </p:spPr>
        <p:txBody>
          <a:bodyPr/>
          <a:lstStyle>
            <a:lvl1pPr>
              <a:defRPr/>
            </a:lvl1pPr>
          </a:lstStyle>
          <a:p>
            <a:fld id="{5D61FFA3-7DAF-4992-9E36-7DBDADBBA5D6}" type="slidenum">
              <a:rPr lang="en-US" altLang="en-US"/>
              <a:pPr/>
              <a:t>‹#›</a:t>
            </a:fld>
            <a:endParaRPr lang="en-US" altLang="en-US"/>
          </a:p>
        </p:txBody>
      </p:sp>
    </p:spTree>
    <p:extLst>
      <p:ext uri="{BB962C8B-B14F-4D97-AF65-F5344CB8AC3E}">
        <p14:creationId xmlns:p14="http://schemas.microsoft.com/office/powerpoint/2010/main" val="805358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64345D2-8180-41EA-91AB-675BB32D92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AE3A408-646C-479C-8BE6-408CEE3F3312}"/>
              </a:ext>
            </a:extLst>
          </p:cNvPr>
          <p:cNvSpPr>
            <a:spLocks noGrp="1" noChangeArrowheads="1"/>
          </p:cNvSpPr>
          <p:nvPr>
            <p:ph type="sldNum" sz="quarter" idx="11"/>
          </p:nvPr>
        </p:nvSpPr>
        <p:spPr>
          <a:ln/>
        </p:spPr>
        <p:txBody>
          <a:bodyPr/>
          <a:lstStyle>
            <a:lvl1pPr>
              <a:defRPr/>
            </a:lvl1pPr>
          </a:lstStyle>
          <a:p>
            <a:fld id="{C7B4EFDF-DBCD-4D0A-BB0B-7D7F33276D1B}" type="slidenum">
              <a:rPr lang="en-US" altLang="en-US"/>
              <a:pPr/>
              <a:t>‹#›</a:t>
            </a:fld>
            <a:endParaRPr lang="en-US" altLang="en-US"/>
          </a:p>
        </p:txBody>
      </p:sp>
    </p:spTree>
    <p:extLst>
      <p:ext uri="{BB962C8B-B14F-4D97-AF65-F5344CB8AC3E}">
        <p14:creationId xmlns:p14="http://schemas.microsoft.com/office/powerpoint/2010/main" val="3668231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DE48D5A-79E1-4528-97FC-7A59C8454BF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458BD032-1B66-4C16-A37B-A2C00E301FDF}"/>
              </a:ext>
            </a:extLst>
          </p:cNvPr>
          <p:cNvSpPr>
            <a:spLocks noGrp="1" noChangeArrowheads="1"/>
          </p:cNvSpPr>
          <p:nvPr>
            <p:ph type="sldNum" sz="quarter" idx="11"/>
          </p:nvPr>
        </p:nvSpPr>
        <p:spPr>
          <a:ln/>
        </p:spPr>
        <p:txBody>
          <a:bodyPr/>
          <a:lstStyle>
            <a:lvl1pPr>
              <a:defRPr/>
            </a:lvl1pPr>
          </a:lstStyle>
          <a:p>
            <a:fld id="{BBDCBCA8-5B45-4309-ABEF-7F25577E53A2}" type="slidenum">
              <a:rPr lang="en-US" altLang="en-US"/>
              <a:pPr/>
              <a:t>‹#›</a:t>
            </a:fld>
            <a:endParaRPr lang="en-US" altLang="en-US"/>
          </a:p>
        </p:txBody>
      </p:sp>
    </p:spTree>
    <p:extLst>
      <p:ext uri="{BB962C8B-B14F-4D97-AF65-F5344CB8AC3E}">
        <p14:creationId xmlns:p14="http://schemas.microsoft.com/office/powerpoint/2010/main" val="267411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758F7DA-D8C7-414C-B176-D5322A607C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D491720-93D9-4F05-AD6D-97871221F414}"/>
              </a:ext>
            </a:extLst>
          </p:cNvPr>
          <p:cNvSpPr>
            <a:spLocks noGrp="1" noChangeArrowheads="1"/>
          </p:cNvSpPr>
          <p:nvPr>
            <p:ph type="sldNum" sz="quarter" idx="11"/>
          </p:nvPr>
        </p:nvSpPr>
        <p:spPr>
          <a:ln/>
        </p:spPr>
        <p:txBody>
          <a:bodyPr/>
          <a:lstStyle>
            <a:lvl1pPr>
              <a:defRPr/>
            </a:lvl1pPr>
          </a:lstStyle>
          <a:p>
            <a:fld id="{CC596DEC-688A-495B-90F3-1472E632205A}" type="slidenum">
              <a:rPr lang="en-US" altLang="en-US"/>
              <a:pPr/>
              <a:t>‹#›</a:t>
            </a:fld>
            <a:endParaRPr lang="en-US" altLang="en-US"/>
          </a:p>
        </p:txBody>
      </p:sp>
    </p:spTree>
    <p:extLst>
      <p:ext uri="{BB962C8B-B14F-4D97-AF65-F5344CB8AC3E}">
        <p14:creationId xmlns:p14="http://schemas.microsoft.com/office/powerpoint/2010/main" val="3989910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49EF61-0186-46F3-9CDE-EB45344779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9C60F7-1A85-4AAC-8DBA-E398A2F1ABBD}"/>
              </a:ext>
            </a:extLst>
          </p:cNvPr>
          <p:cNvSpPr>
            <a:spLocks noGrp="1" noChangeArrowheads="1"/>
          </p:cNvSpPr>
          <p:nvPr>
            <p:ph type="sldNum" sz="quarter" idx="11"/>
          </p:nvPr>
        </p:nvSpPr>
        <p:spPr>
          <a:ln/>
        </p:spPr>
        <p:txBody>
          <a:bodyPr/>
          <a:lstStyle>
            <a:lvl1pPr>
              <a:defRPr/>
            </a:lvl1pPr>
          </a:lstStyle>
          <a:p>
            <a:fld id="{47D18B56-623B-48B1-BC90-BB567D16DC22}" type="slidenum">
              <a:rPr lang="en-US" altLang="en-US"/>
              <a:pPr/>
              <a:t>‹#›</a:t>
            </a:fld>
            <a:endParaRPr lang="en-US" altLang="en-US"/>
          </a:p>
        </p:txBody>
      </p:sp>
    </p:spTree>
    <p:extLst>
      <p:ext uri="{BB962C8B-B14F-4D97-AF65-F5344CB8AC3E}">
        <p14:creationId xmlns:p14="http://schemas.microsoft.com/office/powerpoint/2010/main" val="2405899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5641F7-B890-415C-B248-F09A828116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09ED7F-2C93-4163-8518-31D84257884F}"/>
              </a:ext>
            </a:extLst>
          </p:cNvPr>
          <p:cNvSpPr>
            <a:spLocks noGrp="1" noChangeArrowheads="1"/>
          </p:cNvSpPr>
          <p:nvPr>
            <p:ph type="sldNum" sz="quarter" idx="11"/>
          </p:nvPr>
        </p:nvSpPr>
        <p:spPr>
          <a:ln/>
        </p:spPr>
        <p:txBody>
          <a:bodyPr/>
          <a:lstStyle>
            <a:lvl1pPr>
              <a:defRPr/>
            </a:lvl1pPr>
          </a:lstStyle>
          <a:p>
            <a:fld id="{CC799D6C-9D67-40B8-B684-007FBE7C9F28}" type="slidenum">
              <a:rPr lang="en-US" altLang="en-US"/>
              <a:pPr/>
              <a:t>‹#›</a:t>
            </a:fld>
            <a:endParaRPr lang="en-US" altLang="en-US"/>
          </a:p>
        </p:txBody>
      </p:sp>
    </p:spTree>
    <p:extLst>
      <p:ext uri="{BB962C8B-B14F-4D97-AF65-F5344CB8AC3E}">
        <p14:creationId xmlns:p14="http://schemas.microsoft.com/office/powerpoint/2010/main" val="2302846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C21BAF9-D655-4A34-9E31-C0EC51D33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518A50-8F1F-4331-931B-3AE378F4F598}"/>
              </a:ext>
            </a:extLst>
          </p:cNvPr>
          <p:cNvSpPr>
            <a:spLocks noGrp="1" noChangeArrowheads="1"/>
          </p:cNvSpPr>
          <p:nvPr>
            <p:ph type="sldNum" sz="quarter" idx="11"/>
          </p:nvPr>
        </p:nvSpPr>
        <p:spPr>
          <a:ln/>
        </p:spPr>
        <p:txBody>
          <a:bodyPr/>
          <a:lstStyle>
            <a:lvl1pPr>
              <a:defRPr/>
            </a:lvl1pPr>
          </a:lstStyle>
          <a:p>
            <a:fld id="{ECF7C91F-229D-47FE-87C0-BC2C9B7FE6E9}" type="slidenum">
              <a:rPr lang="en-US" altLang="en-US"/>
              <a:pPr/>
              <a:t>‹#›</a:t>
            </a:fld>
            <a:endParaRPr lang="en-US" altLang="en-US"/>
          </a:p>
        </p:txBody>
      </p:sp>
    </p:spTree>
    <p:extLst>
      <p:ext uri="{BB962C8B-B14F-4D97-AF65-F5344CB8AC3E}">
        <p14:creationId xmlns:p14="http://schemas.microsoft.com/office/powerpoint/2010/main" val="194309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9A926C1-168B-437D-9974-46A3D38EB9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CC5FCC-04EC-40BE-8CCB-6493EAED852B}"/>
              </a:ext>
            </a:extLst>
          </p:cNvPr>
          <p:cNvSpPr>
            <a:spLocks noGrp="1" noChangeArrowheads="1"/>
          </p:cNvSpPr>
          <p:nvPr>
            <p:ph type="sldNum" sz="quarter" idx="11"/>
          </p:nvPr>
        </p:nvSpPr>
        <p:spPr>
          <a:ln/>
        </p:spPr>
        <p:txBody>
          <a:bodyPr/>
          <a:lstStyle>
            <a:lvl1pPr>
              <a:defRPr/>
            </a:lvl1pPr>
          </a:lstStyle>
          <a:p>
            <a:fld id="{FC0F48DA-DC90-4628-AE30-921DB74ADB01}" type="slidenum">
              <a:rPr lang="en-US" altLang="en-US"/>
              <a:pPr/>
              <a:t>‹#›</a:t>
            </a:fld>
            <a:endParaRPr lang="en-US" altLang="en-US"/>
          </a:p>
        </p:txBody>
      </p:sp>
    </p:spTree>
    <p:extLst>
      <p:ext uri="{BB962C8B-B14F-4D97-AF65-F5344CB8AC3E}">
        <p14:creationId xmlns:p14="http://schemas.microsoft.com/office/powerpoint/2010/main" val="33000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BBE19D6C-C485-4884-9076-AFBBFE3F12A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A5EEBE5-BE9E-400D-8341-0558A789826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33" name="Group 28">
              <a:extLst>
                <a:ext uri="{FF2B5EF4-FFF2-40B4-BE49-F238E27FC236}">
                  <a16:creationId xmlns:a16="http://schemas.microsoft.com/office/drawing/2014/main" id="{F423BC3D-D8EB-4ADD-A9EC-29AA2D63383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9A5B698-D6D0-4D39-AA7C-3F79FC3AAF7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CD7323C-7425-4190-9F21-8B8641CEF60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0E2626D-EEBF-40D1-812F-8128ED053A8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CE5CAE4-C522-4933-BA41-3BFA39ABD6B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21FB07B-0642-4590-9825-1CE2B02122C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FCD6BD4-A827-49BE-9D55-6796667185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40" name="Group 27">
                <a:extLst>
                  <a:ext uri="{FF2B5EF4-FFF2-40B4-BE49-F238E27FC236}">
                    <a16:creationId xmlns:a16="http://schemas.microsoft.com/office/drawing/2014/main" id="{E8D9F2FB-2A99-4428-98E0-3CB81D06006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C79041FC-168D-4414-96BD-E509C130BA2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0173C5D-FE2E-4BF1-B9A4-8394BB8AA8A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5E6EC07-476D-4D0D-9244-354E194966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5B0C390C-2739-41A4-888F-2D676F21CD3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99F43AC-F893-4B3F-8B1F-FBB621C888A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ABF89FE3-2C14-4E1B-AB9D-CF9999973A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24C2F04-DBF9-49D7-8A71-5A5C7824D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C42B4C-7306-4ABC-BF34-2727AFBFE43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11EDF7-1D93-42B6-BDA1-FDA63A0DC8D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64A393A-4664-4008-9068-DD3474E3849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47736A7-DE99-4DBC-9032-3B3312D669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2B8ED47-7E14-481F-8515-AE8013D79BF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9DDC0E6-1C05-42BB-B40F-B50C028D2C3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E095634-C652-44CF-84F8-5059068DE98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C2C1C5-A821-406B-BDCE-A5069F7F11B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7F948B8-2299-4F69-9AB5-9CCE7E22C8C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1E7CB41C-CE06-4DDF-AFDD-B6677224128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9E0DBE-C49C-437E-B785-E7A5A34AFB5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FA0DE3-EA8C-498C-8E0B-9B583A3B481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F43B005-5B79-4743-BCEC-D88D12DF1B3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CF7268-6BA4-4851-A890-9DB6F2CA108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E61636E6-025E-4AD0-A8B7-4BFAD62CA12F}"/>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78815A-C807-4F82-9795-0693D9BA1923}" type="slidenum">
              <a:rPr lang="en-US" altLang="en-US"/>
              <a:pPr/>
              <a:t>‹#›</a:t>
            </a:fld>
            <a:endParaRPr lang="en-US" altLang="en-US"/>
          </a:p>
        </p:txBody>
      </p:sp>
      <p:sp>
        <p:nvSpPr>
          <p:cNvPr id="1031" name="Rectangle 35">
            <a:extLst>
              <a:ext uri="{FF2B5EF4-FFF2-40B4-BE49-F238E27FC236}">
                <a16:creationId xmlns:a16="http://schemas.microsoft.com/office/drawing/2014/main" id="{1687632B-8709-45CF-B090-C402C839C99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extLst>
      <p:ext uri="{BB962C8B-B14F-4D97-AF65-F5344CB8AC3E}">
        <p14:creationId xmlns:p14="http://schemas.microsoft.com/office/powerpoint/2010/main" val="291381609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10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7.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hyperlink" Target="html/AnalyzeNumbers.bat" TargetMode="External"/><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DeckOfCards.bat" TargetMode="External"/><Relationship Id="rId4" Type="http://schemas.openxmlformats.org/officeDocument/2006/relationships/hyperlink" Target="https://liveexample.pearsoncmg.com/html/DeckOfCard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64.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CountLettersInArray.bat" TargetMode="External"/><Relationship Id="rId4" Type="http://schemas.openxmlformats.org/officeDocument/2006/relationships/hyperlink" Target="https://liveexample.pearsoncmg.com/html/CountLettersInArray.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dirty="0">
                <a:cs typeface="Courier New" pitchFamily="49" charset="0"/>
              </a:rPr>
              <a:t>The array elements are accessed through the index.</a:t>
            </a:r>
            <a:endParaRPr lang="tr-TR" altLang="en-US" sz="3000" dirty="0">
              <a:cs typeface="Courier New" pitchFamily="49" charset="0"/>
            </a:endParaRPr>
          </a:p>
          <a:p>
            <a:pPr marL="0" indent="0" algn="just">
              <a:buFont typeface="Monotype Sorts" pitchFamily="2" charset="2"/>
              <a:buNone/>
            </a:pPr>
            <a:r>
              <a:rPr lang="en-US" altLang="en-US" sz="3000" dirty="0">
                <a:cs typeface="Courier New" pitchFamily="49" charset="0"/>
              </a:rPr>
              <a:t>The array indices are </a:t>
            </a:r>
            <a:r>
              <a:rPr lang="en-US" altLang="en-US" sz="3000" i="1" dirty="0">
                <a:cs typeface="Courier New" pitchFamily="49" charset="0"/>
              </a:rPr>
              <a:t>0-based</a:t>
            </a:r>
            <a:r>
              <a:rPr lang="en-US" altLang="en-US" sz="3000" dirty="0">
                <a:cs typeface="Courier New" pitchFamily="49" charset="0"/>
              </a:rPr>
              <a:t>, </a:t>
            </a:r>
            <a:r>
              <a:rPr lang="en-US" altLang="en-US" sz="3000" i="1" dirty="0">
                <a:cs typeface="Courier New" pitchFamily="49" charset="0"/>
              </a:rPr>
              <a:t>i.e.</a:t>
            </a:r>
            <a:r>
              <a:rPr lang="en-US" altLang="en-US" sz="3000" dirty="0">
                <a:cs typeface="Courier New" pitchFamily="49" charset="0"/>
              </a:rPr>
              <a:t>, it starts from 0 to arrayRefVar.length-1.</a:t>
            </a:r>
            <a:endParaRPr lang="tr-TR" altLang="en-US" sz="3000" dirty="0">
              <a:cs typeface="Courier New" pitchFamily="49" charset="0"/>
            </a:endParaRPr>
          </a:p>
          <a:p>
            <a:pPr marL="0" indent="0" algn="just">
              <a:buFont typeface="Monotype Sorts" pitchFamily="2" charset="2"/>
              <a:buNone/>
            </a:pPr>
            <a:r>
              <a:rPr lang="en-US" altLang="en-US" sz="3000" dirty="0">
                <a:cs typeface="Courier New" pitchFamily="49" charset="0"/>
              </a:rPr>
              <a:t>In the example in Figure 6.1, </a:t>
            </a:r>
            <a:r>
              <a:rPr lang="en-US" altLang="en-US" sz="3000" dirty="0" err="1">
                <a:cs typeface="Courier New" pitchFamily="49" charset="0"/>
              </a:rPr>
              <a:t>myList</a:t>
            </a:r>
            <a:r>
              <a:rPr lang="en-US" altLang="en-US" sz="3000" dirty="0">
                <a:cs typeface="Courier New" pitchFamily="49" charset="0"/>
              </a:rPr>
              <a:t> holds ten double values and the indices are from 0 to 9.</a:t>
            </a:r>
          </a:p>
          <a:p>
            <a:pPr marL="0" indent="0" algn="just">
              <a:buFont typeface="Monotype Sorts" pitchFamily="2" charset="2"/>
              <a:buNone/>
            </a:pPr>
            <a:endParaRPr lang="en-US" altLang="en-US" sz="3000" dirty="0">
              <a:cs typeface="Times New Roman" pitchFamily="18" charset="0"/>
            </a:endParaRPr>
          </a:p>
          <a:p>
            <a:pPr marL="0" indent="0" algn="just">
              <a:buFont typeface="Monotype Sorts" pitchFamily="2" charset="2"/>
              <a:buNone/>
            </a:pPr>
            <a:r>
              <a:rPr lang="en-US" altLang="en-US" sz="3000" dirty="0">
                <a:cs typeface="Courier New" pitchFamily="49" charset="0"/>
              </a:rPr>
              <a:t>Each element in the array is represented using the following syntax, known as an </a:t>
            </a:r>
            <a:r>
              <a:rPr lang="en-US" altLang="en-US" sz="3000" i="1" dirty="0">
                <a:cs typeface="Courier New" pitchFamily="49" charset="0"/>
              </a:rPr>
              <a:t>indexed variable</a:t>
            </a:r>
            <a:r>
              <a:rPr lang="en-US" altLang="en-US" sz="3000" dirty="0">
                <a:cs typeface="Courier New" pitchFamily="49" charset="0"/>
              </a:rPr>
              <a:t>:</a:t>
            </a:r>
          </a:p>
          <a:p>
            <a:pPr marL="0" indent="0" algn="just">
              <a:buFont typeface="Monotype Sorts" pitchFamily="2" charset="2"/>
              <a:buNone/>
            </a:pPr>
            <a:endParaRPr lang="en-US" altLang="en-US" sz="3000" dirty="0">
              <a:cs typeface="Times New Roman" pitchFamily="18" charset="0"/>
            </a:endParaRPr>
          </a:p>
          <a:p>
            <a:pPr lvl="1" algn="just">
              <a:buFontTx/>
              <a:buNone/>
            </a:pPr>
            <a:r>
              <a:rPr lang="en-US" altLang="en-US" sz="2600" dirty="0" err="1">
                <a:cs typeface="Courier New" pitchFamily="49" charset="0"/>
              </a:rPr>
              <a:t>arrayRefVar</a:t>
            </a:r>
            <a:r>
              <a:rPr lang="en-US" altLang="en-US" sz="2600" dirty="0">
                <a:cs typeface="Courier New" pitchFamily="49" charset="0"/>
              </a:rPr>
              <a:t>[index];</a:t>
            </a:r>
            <a:endParaRPr lang="en-US" altLang="en-US" sz="2600" dirty="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100</a:t>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101</a:t>
            </a:fld>
            <a:endParaRPr lang="en-US" altLang="en-US" sz="140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https://liveexample.pearsoncmg.com/dsanimation/LinearSearcheBook.html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102</a:t>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103</a:t>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a:cs typeface="Times New Roman" pitchFamily="18" charset="0"/>
              </a:rPr>
              <a:t>e.g., 2 4 7 10 11 45 50 59 60 66 69 70 79</a:t>
            </a:r>
          </a:p>
          <a:p>
            <a:pPr marL="0" indent="0">
              <a:buFont typeface="Monotype Sorts" pitchFamily="2" charset="2"/>
              <a:buNone/>
            </a:pPr>
            <a:r>
              <a:rPr lang="en-US" altLang="en-US">
                <a:cs typeface="Times New Roman" pitchFamily="18" charset="0"/>
              </a:rPr>
              <a:t>The binary search first compares the key with the element in the middle of the array.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104</a:t>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itchFamily="18" charset="0"/>
              </a:rPr>
              <a:t>If the key is less than the middle element, you only need to search the key in the first half of the array.</a:t>
            </a:r>
          </a:p>
          <a:p>
            <a:pPr marL="512763" indent="-512763">
              <a:lnSpc>
                <a:spcPct val="90000"/>
              </a:lnSpc>
            </a:pPr>
            <a:r>
              <a:rPr lang="en-US" altLang="en-US">
                <a:cs typeface="Times New Roman" pitchFamily="18" charset="0"/>
              </a:rPr>
              <a:t>If the key is equal to the middle element, the search ends with a match.</a:t>
            </a:r>
          </a:p>
          <a:p>
            <a:pPr marL="512763" indent="-512763">
              <a:lnSpc>
                <a:spcPct val="90000"/>
              </a:lnSpc>
            </a:pPr>
            <a:r>
              <a:rPr lang="en-US" altLang="en-US">
                <a:cs typeface="Times New Roman" pitchFamily="18" charset="0"/>
              </a:rPr>
              <a:t>If the key is greater than the middle element, you only need to search the key in the second half of the array.</a:t>
            </a:r>
            <a:endParaRPr lang="en-US" altLang="en-US"/>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105</a:t>
            </a:fld>
            <a:endParaRPr lang="en-US" altLang="en-US" sz="1400"/>
          </a:p>
        </p:txBody>
      </p:sp>
      <p:sp>
        <p:nvSpPr>
          <p:cNvPr id="94211" name="Rectangle 2"/>
          <p:cNvSpPr>
            <a:spLocks noGrp="1" noChangeArrowheads="1"/>
          </p:cNvSpPr>
          <p:nvPr>
            <p:ph type="title"/>
          </p:nvPr>
        </p:nvSpPr>
        <p:spPr/>
        <p:txBody>
          <a:bodyPr/>
          <a:lstStyle/>
          <a:p>
            <a:r>
              <a:rPr lang="en-US" altLang="en-US"/>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106</a:t>
            </a:fld>
            <a:endParaRPr lang="en-US" altLang="en-US" sz="140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https://liveexample.pearsoncmg.com/dsanimation/BinarySearcheBook.html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107</a:t>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108</a:t>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21512"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109</a:t>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dirty="0">
                <a:cs typeface="Times New Roman" pitchFamily="18" charset="0"/>
              </a:rPr>
              <a:t>The </a:t>
            </a:r>
            <a:r>
              <a:rPr lang="en-US" altLang="en-US" dirty="0" err="1">
                <a:cs typeface="Times New Roman" pitchFamily="18" charset="0"/>
              </a:rPr>
              <a:t>binarySearch</a:t>
            </a:r>
            <a:r>
              <a:rPr lang="en-US" altLang="en-US" dirty="0">
                <a:cs typeface="Times New Roman" pitchFamily="18" charset="0"/>
              </a:rPr>
              <a:t> method returns the index of the element in the list that matches the search key if it is contained in the list. Otherwise, it returns </a:t>
            </a:r>
          </a:p>
          <a:p>
            <a:pPr marL="0" indent="0">
              <a:buFont typeface="Monotype Sorts" pitchFamily="2" charset="2"/>
              <a:buNone/>
            </a:pPr>
            <a:endParaRPr lang="en-US" altLang="en-US" dirty="0">
              <a:cs typeface="Times New Roman" pitchFamily="18" charset="0"/>
            </a:endParaRPr>
          </a:p>
          <a:p>
            <a:pPr marL="0" indent="0">
              <a:buFont typeface="Monotype Sorts" pitchFamily="2" charset="2"/>
              <a:buNone/>
            </a:pPr>
            <a:r>
              <a:rPr lang="en-US" altLang="en-US" dirty="0">
                <a:cs typeface="Times New Roman" pitchFamily="18" charset="0"/>
              </a:rPr>
              <a:t> -</a:t>
            </a:r>
            <a:r>
              <a:rPr lang="tr-TR" altLang="en-US" dirty="0">
                <a:cs typeface="Times New Roman" pitchFamily="18" charset="0"/>
              </a:rPr>
              <a:t> </a:t>
            </a:r>
            <a:r>
              <a:rPr lang="en-US" altLang="en-US" dirty="0">
                <a:cs typeface="Times New Roman" pitchFamily="18" charset="0"/>
              </a:rPr>
              <a:t>insertion point - 1. </a:t>
            </a:r>
          </a:p>
          <a:p>
            <a:pPr marL="0" indent="0">
              <a:buFont typeface="Monotype Sorts" pitchFamily="2" charset="2"/>
              <a:buNone/>
            </a:pPr>
            <a:endParaRPr lang="en-US" altLang="en-US" dirty="0">
              <a:cs typeface="Times New Roman" pitchFamily="18" charset="0"/>
            </a:endParaRPr>
          </a:p>
          <a:p>
            <a:pPr marL="0" indent="0">
              <a:buFont typeface="Monotype Sorts" pitchFamily="2" charset="2"/>
              <a:buNone/>
            </a:pPr>
            <a:r>
              <a:rPr lang="en-US" altLang="en-US" dirty="0">
                <a:cs typeface="Times New Roman" pitchFamily="18" charset="0"/>
              </a:rPr>
              <a:t>The insertion point is the point at which the key would be inserted into the list.</a:t>
            </a:r>
            <a:r>
              <a:rPr lang="en-US" altLang="en-US" sz="4000" dirty="0">
                <a:cs typeface="Times New Roman" pitchFamily="18" charset="0"/>
              </a:rPr>
              <a:t> </a:t>
            </a:r>
          </a:p>
          <a:p>
            <a:pPr marL="0" indent="0">
              <a:buFont typeface="Monotype Sorts" pitchFamily="2" charset="2"/>
              <a:buNone/>
            </a:pPr>
            <a:endParaRPr lang="en-US" altLang="en-US" sz="4000" dirty="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dirty="0">
                <a:cs typeface="Courier New" pitchFamily="49" charset="0"/>
              </a:rPr>
              <a:t>After an array is created, an indexed variable can be used in the same way as a regular variable. </a:t>
            </a:r>
            <a:endParaRPr lang="tr-TR" altLang="en-US" sz="3400" dirty="0">
              <a:cs typeface="Courier New" pitchFamily="49" charset="0"/>
            </a:endParaRPr>
          </a:p>
          <a:p>
            <a:pPr marL="0" indent="0" algn="just">
              <a:buFont typeface="Monotype Sorts" pitchFamily="2" charset="2"/>
              <a:buNone/>
            </a:pPr>
            <a:r>
              <a:rPr lang="en-US" altLang="en-US" sz="3400" dirty="0">
                <a:cs typeface="Courier New" pitchFamily="49" charset="0"/>
              </a:rPr>
              <a:t>For example, the following code adds the value in </a:t>
            </a:r>
            <a:r>
              <a:rPr lang="en-US" altLang="en-US" sz="3400" dirty="0" err="1">
                <a:cs typeface="Courier New" pitchFamily="49" charset="0"/>
              </a:rPr>
              <a:t>myList</a:t>
            </a:r>
            <a:r>
              <a:rPr lang="en-US" altLang="en-US" sz="3400" dirty="0">
                <a:cs typeface="Courier New" pitchFamily="49" charset="0"/>
              </a:rPr>
              <a:t>[0] and </a:t>
            </a:r>
            <a:r>
              <a:rPr lang="en-US" altLang="en-US" sz="3400" dirty="0" err="1">
                <a:cs typeface="Courier New" pitchFamily="49" charset="0"/>
              </a:rPr>
              <a:t>myList</a:t>
            </a:r>
            <a:r>
              <a:rPr lang="en-US" altLang="en-US" sz="3400" dirty="0">
                <a:cs typeface="Courier New" pitchFamily="49" charset="0"/>
              </a:rPr>
              <a:t>[1] to </a:t>
            </a:r>
            <a:r>
              <a:rPr lang="en-US" altLang="en-US" sz="3400" dirty="0" err="1">
                <a:cs typeface="Courier New" pitchFamily="49" charset="0"/>
              </a:rPr>
              <a:t>myList</a:t>
            </a:r>
            <a:r>
              <a:rPr lang="en-US" altLang="en-US" sz="3400" dirty="0">
                <a:cs typeface="Courier New" pitchFamily="49" charset="0"/>
              </a:rPr>
              <a:t>[2].</a:t>
            </a:r>
          </a:p>
          <a:p>
            <a:pPr marL="0" indent="0" algn="just">
              <a:buFont typeface="Monotype Sorts" pitchFamily="2" charset="2"/>
              <a:buNone/>
            </a:pPr>
            <a:endParaRPr lang="en-US" altLang="en-US" sz="3400" dirty="0">
              <a:cs typeface="Courier New" pitchFamily="49" charset="0"/>
            </a:endParaRPr>
          </a:p>
          <a:p>
            <a:pPr lvl="1" algn="just">
              <a:buFontTx/>
              <a:buNone/>
            </a:pPr>
            <a:r>
              <a:rPr lang="en-US" altLang="en-US" sz="2600" dirty="0" err="1">
                <a:latin typeface="Courier New" pitchFamily="49" charset="0"/>
                <a:cs typeface="Courier New" pitchFamily="49" charset="0"/>
              </a:rPr>
              <a:t>myList</a:t>
            </a:r>
            <a:r>
              <a:rPr lang="en-US" altLang="en-US" sz="2600" dirty="0">
                <a:latin typeface="Courier New" pitchFamily="49" charset="0"/>
                <a:cs typeface="Courier New" pitchFamily="49" charset="0"/>
              </a:rPr>
              <a:t>[2] = </a:t>
            </a:r>
            <a:r>
              <a:rPr lang="en-US" altLang="en-US" sz="2600" dirty="0" err="1">
                <a:latin typeface="Courier New" pitchFamily="49" charset="0"/>
                <a:cs typeface="Courier New" pitchFamily="49" charset="0"/>
              </a:rPr>
              <a:t>myList</a:t>
            </a:r>
            <a:r>
              <a:rPr lang="en-US" altLang="en-US" sz="2600" dirty="0">
                <a:latin typeface="Courier New" pitchFamily="49" charset="0"/>
                <a:cs typeface="Courier New" pitchFamily="49" charset="0"/>
              </a:rPr>
              <a:t>[0] + </a:t>
            </a:r>
            <a:r>
              <a:rPr lang="en-US" altLang="en-US" sz="2600" dirty="0" err="1">
                <a:latin typeface="Courier New" pitchFamily="49" charset="0"/>
                <a:cs typeface="Courier New" pitchFamily="49" charset="0"/>
              </a:rPr>
              <a:t>myList</a:t>
            </a:r>
            <a:r>
              <a:rPr lang="en-US" altLang="en-US" sz="2600" dirty="0">
                <a:latin typeface="Courier New" pitchFamily="49" charset="0"/>
                <a:cs typeface="Courier New" pitchFamily="49" charset="0"/>
              </a:rPr>
              <a:t>[1];</a:t>
            </a:r>
            <a:endParaRPr lang="en-US" altLang="en-US" sz="2600" dirty="0">
              <a:cs typeface="Courier New"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110</a:t>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Use binary search to find the key in the list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public static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binarySearch</a:t>
            </a:r>
            <a:r>
              <a:rPr lang="en-US" sz="1800" b="1" dirty="0">
                <a:solidFill>
                  <a:schemeClr val="accent4"/>
                </a:solidFill>
                <a:latin typeface="Courier New" pitchFamily="49" charset="0"/>
                <a:cs typeface="Courier New" pitchFamily="49" charset="0"/>
              </a:rPr>
              <a:t>(</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key)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low = 0;</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high = </a:t>
            </a:r>
            <a:r>
              <a:rPr lang="en-US" sz="1800" b="1" dirty="0" err="1">
                <a:solidFill>
                  <a:schemeClr val="accent4"/>
                </a:solidFill>
                <a:latin typeface="Courier New" pitchFamily="49" charset="0"/>
                <a:cs typeface="Courier New" pitchFamily="49" charset="0"/>
              </a:rPr>
              <a:t>list.length</a:t>
            </a:r>
            <a:r>
              <a:rPr lang="en-US" sz="1800" b="1" dirty="0">
                <a:solidFill>
                  <a:schemeClr val="accent4"/>
                </a:solidFill>
                <a:latin typeface="Courier New" pitchFamily="49" charset="0"/>
                <a:cs typeface="Courier New" pitchFamily="49" charset="0"/>
              </a:rPr>
              <a:t>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while (high &gt;= low)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mid = (low + high) / 2;</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if (key &lt;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high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 if (key ==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low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-1 - low;</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111</a:t>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a:cs typeface="Courier New" pitchFamily="49" charset="0"/>
              </a:rPr>
              <a:t>Since binary search is frequently used in programming, Java provides several overloaded </a:t>
            </a:r>
            <a:r>
              <a:rPr lang="en-US" altLang="en-US" sz="2000" dirty="0" err="1">
                <a:cs typeface="Courier New" pitchFamily="49" charset="0"/>
              </a:rPr>
              <a:t>binarySearch</a:t>
            </a:r>
            <a:r>
              <a:rPr lang="en-US" altLang="en-US" sz="2000" dirty="0">
                <a:cs typeface="Courier New" pitchFamily="49" charset="0"/>
              </a:rPr>
              <a:t> methods for searching a key in an array of </a:t>
            </a:r>
            <a:r>
              <a:rPr lang="en-US" altLang="en-US" sz="2000" dirty="0" err="1">
                <a:cs typeface="Courier New" pitchFamily="49" charset="0"/>
              </a:rPr>
              <a:t>int</a:t>
            </a:r>
            <a:r>
              <a:rPr lang="en-US" altLang="en-US" sz="2000" dirty="0">
                <a:cs typeface="Courier New" pitchFamily="49" charset="0"/>
              </a:rPr>
              <a:t>, double, char, short, long, and float in the </a:t>
            </a:r>
            <a:r>
              <a:rPr lang="en-US" altLang="en-US" sz="2000" dirty="0" err="1">
                <a:cs typeface="Courier New" pitchFamily="49" charset="0"/>
              </a:rPr>
              <a:t>java.util.Arrays</a:t>
            </a:r>
            <a:r>
              <a:rPr lang="en-US" altLang="en-US" sz="2000" dirty="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a:cs typeface="Times New Roman" pitchFamily="18" charset="0"/>
            </a:endParaRPr>
          </a:p>
          <a:p>
            <a:pPr lvl="1">
              <a:lnSpc>
                <a:spcPct val="90000"/>
              </a:lnSpc>
              <a:buFontTx/>
              <a:buNone/>
            </a:pPr>
            <a:r>
              <a:rPr lang="en-US" altLang="en-US" sz="1800" dirty="0" err="1">
                <a:cs typeface="Courier New" pitchFamily="49" charset="0"/>
              </a:rPr>
              <a:t>int</a:t>
            </a:r>
            <a:r>
              <a:rPr lang="en-US" altLang="en-US" sz="1800" dirty="0">
                <a:cs typeface="Courier New" pitchFamily="49" charset="0"/>
              </a:rPr>
              <a:t>[] list = {2, 4, 7, 10, 11, 45, 50, 59, 60, 66, 69, 70, 79};</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(list, 11));</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char[] chars = {'a', 'c', 'g', 'x', 'y', 'z'};</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(chars, 't'));</a:t>
            </a:r>
            <a:endParaRPr lang="en-US" altLang="en-US" sz="18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 </a:t>
            </a:r>
            <a:endParaRPr lang="en-US" altLang="en-US" sz="20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For the </a:t>
            </a:r>
            <a:r>
              <a:rPr lang="en-US" altLang="en-US" sz="2000" dirty="0" err="1">
                <a:cs typeface="Courier New" pitchFamily="49" charset="0"/>
              </a:rPr>
              <a:t>binarySearch</a:t>
            </a:r>
            <a:r>
              <a:rPr lang="en-US" altLang="en-US" sz="2000" dirty="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6" y="1605339"/>
            <a:ext cx="5146270" cy="4741863"/>
          </a:xfrm>
        </p:spPr>
        <p:txBody>
          <a:bodyPr>
            <a:noAutofit/>
          </a:bodyPr>
          <a:lstStyle/>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1 public</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class BinarySearch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2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 Use binary search to find the key in the list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3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public static int binarySearch(int[] list, int key)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4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int low = 0;</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5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int high = list.length - 1;</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6</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7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while (high &gt;= low)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8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int mid = (low + high) / 2;</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9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if (key &lt; list[mid])</a:t>
            </a:r>
          </a:p>
          <a:p>
            <a:pPr marL="0" indent="0">
              <a:buNone/>
            </a:pPr>
            <a:r>
              <a:rPr lang="en-US" sz="1200" noProof="1">
                <a:latin typeface="Consolas" panose="020B0609020204030204" pitchFamily="49" charset="0"/>
                <a:cs typeface="Calibri" panose="020F0502020204030204" pitchFamily="34" charset="0"/>
              </a:rPr>
              <a:t>10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high = mid - 1;</a:t>
            </a:r>
          </a:p>
          <a:p>
            <a:pPr marL="0" indent="0">
              <a:buNone/>
            </a:pPr>
            <a:r>
              <a:rPr lang="en-US" sz="1200" noProof="1">
                <a:latin typeface="Consolas" panose="020B0609020204030204" pitchFamily="49" charset="0"/>
                <a:cs typeface="Calibri" panose="020F0502020204030204" pitchFamily="34" charset="0"/>
              </a:rPr>
              <a:t>11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else if (key == list[mid])</a:t>
            </a:r>
          </a:p>
          <a:p>
            <a:pPr marL="0" indent="0">
              <a:buNone/>
            </a:pPr>
            <a:r>
              <a:rPr lang="en-US" sz="1200" noProof="1">
                <a:latin typeface="Consolas" panose="020B0609020204030204" pitchFamily="49" charset="0"/>
                <a:cs typeface="Calibri" panose="020F0502020204030204" pitchFamily="34" charset="0"/>
              </a:rPr>
              <a:t>12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return mid;</a:t>
            </a:r>
          </a:p>
          <a:p>
            <a:pPr marL="0" indent="0">
              <a:buNone/>
            </a:pPr>
            <a:r>
              <a:rPr lang="en-US" sz="1200" noProof="1">
                <a:latin typeface="Consolas" panose="020B0609020204030204" pitchFamily="49" charset="0"/>
                <a:cs typeface="Calibri" panose="020F0502020204030204" pitchFamily="34" charset="0"/>
              </a:rPr>
              <a:t>13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else</a:t>
            </a:r>
          </a:p>
          <a:p>
            <a:pPr marL="0" indent="0">
              <a:buNone/>
            </a:pPr>
            <a:r>
              <a:rPr lang="en-US" sz="1200" noProof="1">
                <a:latin typeface="Consolas" panose="020B0609020204030204" pitchFamily="49" charset="0"/>
                <a:cs typeface="Calibri" panose="020F0502020204030204" pitchFamily="34" charset="0"/>
              </a:rPr>
              <a:t>14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low = mid + 1;</a:t>
            </a:r>
          </a:p>
          <a:p>
            <a:pPr marL="0" indent="0">
              <a:buNone/>
            </a:pPr>
            <a:r>
              <a:rPr lang="en-US" sz="1200" noProof="1">
                <a:latin typeface="Consolas" panose="020B0609020204030204" pitchFamily="49" charset="0"/>
                <a:cs typeface="Calibri" panose="020F0502020204030204" pitchFamily="34" charset="0"/>
              </a:rPr>
              <a:t>15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a:t>
            </a:r>
          </a:p>
          <a:p>
            <a:pPr marL="0" indent="0">
              <a:buNone/>
            </a:pPr>
            <a:r>
              <a:rPr lang="en-US" sz="1200" noProof="1">
                <a:latin typeface="Consolas" panose="020B0609020204030204" pitchFamily="49" charset="0"/>
                <a:cs typeface="Calibri" panose="020F0502020204030204" pitchFamily="34" charset="0"/>
              </a:rPr>
              <a:t>16</a:t>
            </a:r>
          </a:p>
          <a:p>
            <a:pPr marL="0" indent="0">
              <a:buNone/>
            </a:pPr>
            <a:r>
              <a:rPr lang="en-US" sz="1200" noProof="1">
                <a:latin typeface="Consolas" panose="020B0609020204030204" pitchFamily="49" charset="0"/>
                <a:cs typeface="Calibri" panose="020F0502020204030204" pitchFamily="34" charset="0"/>
              </a:rPr>
              <a:t>17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return –low - 1; // Now high &lt; low, key not found</a:t>
            </a:r>
          </a:p>
          <a:p>
            <a:pPr marL="0" indent="0">
              <a:buNone/>
            </a:pPr>
            <a:r>
              <a:rPr lang="en-US" sz="1200" noProof="1">
                <a:latin typeface="Consolas" panose="020B0609020204030204" pitchFamily="49" charset="0"/>
                <a:cs typeface="Calibri" panose="020F0502020204030204" pitchFamily="34" charset="0"/>
              </a:rPr>
              <a:t>18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a:t>
            </a:r>
          </a:p>
          <a:p>
            <a:pPr marL="0" indent="0">
              <a:buNone/>
            </a:pPr>
            <a:r>
              <a:rPr lang="en-US" sz="1200" noProof="1">
                <a:latin typeface="Consolas" panose="020B0609020204030204" pitchFamily="49" charset="0"/>
                <a:cs typeface="Calibri" panose="020F0502020204030204" pitchFamily="34" charset="0"/>
              </a:rPr>
              <a:t>19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112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071265" y="1615021"/>
            <a:ext cx="4022507" cy="411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400" noProof="1">
                <a:solidFill>
                  <a:srgbClr val="000000"/>
                </a:solidFill>
                <a:latin typeface="Calibri" panose="020F0502020204030204" pitchFamily="34" charset="0"/>
                <a:cs typeface="Calibri" panose="020F0502020204030204" pitchFamily="34" charset="0"/>
              </a:rPr>
              <a:t>If high is a very large integer such as the maximum int value 2147483647, </a:t>
            </a:r>
            <a:br>
              <a:rPr lang="tr-TR" sz="1400" noProof="1">
                <a:solidFill>
                  <a:srgbClr val="000000"/>
                </a:solidFill>
                <a:latin typeface="Calibri" panose="020F0502020204030204" pitchFamily="34" charset="0"/>
                <a:cs typeface="Calibri" panose="020F0502020204030204" pitchFamily="34" charset="0"/>
              </a:rPr>
            </a:br>
            <a:r>
              <a:rPr lang="en-US" sz="1400" noProof="1">
                <a:solidFill>
                  <a:srgbClr val="000000"/>
                </a:solidFill>
                <a:latin typeface="Calibri" panose="020F0502020204030204" pitchFamily="34" charset="0"/>
                <a:cs typeface="Calibri" panose="020F0502020204030204" pitchFamily="34" charset="0"/>
              </a:rPr>
              <a:t>(low + high) / 2 may cause overflow. </a:t>
            </a:r>
            <a:br>
              <a:rPr lang="tr-TR" sz="1400" noProof="1">
                <a:solidFill>
                  <a:srgbClr val="000000"/>
                </a:solidFill>
                <a:latin typeface="Calibri" panose="020F0502020204030204" pitchFamily="34" charset="0"/>
                <a:cs typeface="Calibri" panose="020F0502020204030204" pitchFamily="34" charset="0"/>
              </a:rPr>
            </a:br>
            <a:r>
              <a:rPr lang="en-US" sz="1400" noProof="1">
                <a:solidFill>
                  <a:srgbClr val="000000"/>
                </a:solidFill>
                <a:latin typeface="Calibri" panose="020F0502020204030204" pitchFamily="34" charset="0"/>
                <a:cs typeface="Calibri" panose="020F0502020204030204" pitchFamily="34" charset="0"/>
              </a:rPr>
              <a:t>How do you fix it to avoid overflow?</a:t>
            </a:r>
            <a:br>
              <a:rPr lang="tr-TR" sz="1400" noProof="1">
                <a:solidFill>
                  <a:srgbClr val="000000"/>
                </a:solidFill>
                <a:latin typeface="Calibri" panose="020F0502020204030204" pitchFamily="34" charset="0"/>
                <a:cs typeface="Calibri" panose="020F0502020204030204" pitchFamily="34" charset="0"/>
              </a:rPr>
            </a:br>
            <a:endParaRPr lang="tr-TR" sz="800" noProof="1">
              <a:solidFill>
                <a:srgbClr val="000000"/>
              </a:solidFill>
              <a:latin typeface="Calibri" panose="020F0502020204030204" pitchFamily="34" charset="0"/>
              <a:cs typeface="Calibri" panose="020F0502020204030204" pitchFamily="34" charset="0"/>
            </a:endParaRPr>
          </a:p>
          <a:p>
            <a:pPr lvl="0">
              <a:buClr>
                <a:srgbClr val="000000"/>
              </a:buClr>
            </a:pPr>
            <a:r>
              <a:rPr lang="tr-TR" sz="1400" noProof="1">
                <a:solidFill>
                  <a:srgbClr val="000000"/>
                </a:solidFill>
                <a:latin typeface="Calibri" panose="020F0502020204030204" pitchFamily="34" charset="0"/>
                <a:cs typeface="Calibri" panose="020F0502020204030204" pitchFamily="34" charset="0"/>
              </a:rPr>
              <a:t>S</a:t>
            </a:r>
            <a:r>
              <a:rPr lang="en-US" sz="1400" noProof="1">
                <a:solidFill>
                  <a:srgbClr val="000000"/>
                </a:solidFill>
                <a:latin typeface="Calibri" panose="020F0502020204030204" pitchFamily="34" charset="0"/>
                <a:cs typeface="Calibri" panose="020F0502020204030204" pitchFamily="34" charset="0"/>
              </a:rPr>
              <a:t>how how to apply the binary search approach to a search for key 10 and key 12 in list </a:t>
            </a:r>
            <a:br>
              <a:rPr lang="tr-TR" sz="1400" noProof="1">
                <a:solidFill>
                  <a:srgbClr val="000000"/>
                </a:solidFill>
                <a:latin typeface="Calibri" panose="020F0502020204030204" pitchFamily="34" charset="0"/>
                <a:cs typeface="Calibri" panose="020F0502020204030204" pitchFamily="34" charset="0"/>
              </a:rPr>
            </a:br>
            <a:r>
              <a:rPr lang="en-US" sz="1400" noProof="1">
                <a:solidFill>
                  <a:srgbClr val="000000"/>
                </a:solidFill>
                <a:latin typeface="Calibri" panose="020F0502020204030204" pitchFamily="34" charset="0"/>
                <a:cs typeface="Calibri" panose="020F0502020204030204" pitchFamily="34" charset="0"/>
              </a:rPr>
              <a:t>{2, 4, 7, 10, 11, 45, 50, 59, 60, 66, 69, 70, 79}.</a:t>
            </a:r>
            <a:br>
              <a:rPr lang="tr-TR" sz="1400" noProof="1">
                <a:solidFill>
                  <a:srgbClr val="000000"/>
                </a:solidFill>
                <a:latin typeface="Calibri" panose="020F0502020204030204" pitchFamily="34" charset="0"/>
                <a:cs typeface="Calibri" panose="020F0502020204030204" pitchFamily="34" charset="0"/>
              </a:rPr>
            </a:br>
            <a:endParaRPr lang="tr-TR" sz="800" noProof="1">
              <a:solidFill>
                <a:srgbClr val="000000"/>
              </a:solidFill>
              <a:latin typeface="Calibri" panose="020F0502020204030204" pitchFamily="34" charset="0"/>
              <a:cs typeface="Calibri" panose="020F0502020204030204" pitchFamily="34" charset="0"/>
            </a:endParaRPr>
          </a:p>
          <a:p>
            <a:pPr lvl="0">
              <a:buClr>
                <a:srgbClr val="000000"/>
              </a:buClr>
            </a:pPr>
            <a:r>
              <a:rPr lang="en-US" sz="1400" noProof="1">
                <a:solidFill>
                  <a:srgbClr val="000000"/>
                </a:solidFill>
                <a:latin typeface="Calibri" panose="020F0502020204030204" pitchFamily="34" charset="0"/>
                <a:cs typeface="Calibri" panose="020F0502020204030204" pitchFamily="34" charset="0"/>
              </a:rPr>
              <a:t>If the binary search method returns -4, is the key in the list? </a:t>
            </a:r>
            <a:br>
              <a:rPr lang="tr-TR" sz="1400" noProof="1">
                <a:solidFill>
                  <a:srgbClr val="000000"/>
                </a:solidFill>
                <a:latin typeface="Calibri" panose="020F0502020204030204" pitchFamily="34" charset="0"/>
                <a:cs typeface="Calibri" panose="020F0502020204030204" pitchFamily="34" charset="0"/>
              </a:rPr>
            </a:br>
            <a:r>
              <a:rPr lang="en-US" sz="1400" noProof="1">
                <a:solidFill>
                  <a:srgbClr val="000000"/>
                </a:solidFill>
                <a:latin typeface="Calibri" panose="020F0502020204030204" pitchFamily="34" charset="0"/>
                <a:cs typeface="Calibri" panose="020F0502020204030204" pitchFamily="34" charset="0"/>
              </a:rPr>
              <a:t>Where should the key be inserted if you wish to insert the key into the list?</a:t>
            </a:r>
            <a:endParaRPr kumimoji="0" lang="tr-TR" sz="140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endParaRPr>
          </a:p>
          <a:p>
            <a:pPr marL="0" lvl="0" indent="0">
              <a:buClr>
                <a:srgbClr val="000000"/>
              </a:buClr>
              <a:buNone/>
            </a:pPr>
            <a:br>
              <a:rPr kumimoji="0" lang="en-US" sz="1100" b="0" i="0" u="none" strike="noStrike" kern="1200" cap="none" spc="0" normalizeH="0" baseline="0" noProof="1">
                <a:ln>
                  <a:noFill/>
                </a:ln>
                <a:solidFill>
                  <a:srgbClr val="000000"/>
                </a:solidFill>
                <a:effectLst/>
                <a:uLnTx/>
                <a:uFillTx/>
                <a:latin typeface="Consolas" panose="020B0609020204030204" pitchFamily="49" charset="0"/>
                <a:cs typeface="Calibri" panose="020F0502020204030204" pitchFamily="34" charset="0"/>
              </a:rPr>
            </a:b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tr-TR"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&lt;--- ANSWER ---&gt;</a:t>
            </a:r>
          </a:p>
          <a:p>
            <a:pPr lvl="0">
              <a:buClr>
                <a:srgbClr val="000000"/>
              </a:buClr>
            </a:pPr>
            <a:r>
              <a:rPr lang="en-US" sz="1100" noProof="1">
                <a:solidFill>
                  <a:srgbClr val="0070C0"/>
                </a:solidFill>
                <a:latin typeface="Consolas" panose="020B0609020204030204" pitchFamily="49" charset="0"/>
                <a:cs typeface="Calibri" panose="020F0502020204030204" pitchFamily="34" charset="0"/>
              </a:rPr>
              <a:t>Replace (low + high) / 2 </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a:t>
            </a:r>
            <a:r>
              <a:rPr lang="en-US" sz="1100" noProof="1">
                <a:solidFill>
                  <a:srgbClr val="0070C0"/>
                </a:solidFill>
                <a:latin typeface="Consolas" panose="020B0609020204030204" pitchFamily="49" charset="0"/>
                <a:cs typeface="Calibri" panose="020F0502020204030204" pitchFamily="34" charset="0"/>
              </a:rPr>
              <a:t>with (-low + high) / 2 + low</a:t>
            </a:r>
            <a:br>
              <a:rPr lang="tr-TR" sz="1100" noProof="1">
                <a:solidFill>
                  <a:srgbClr val="0070C0"/>
                </a:solidFill>
                <a:latin typeface="Consolas" panose="020B0609020204030204" pitchFamily="49" charset="0"/>
                <a:cs typeface="Calibri" panose="020F0502020204030204" pitchFamily="34" charset="0"/>
              </a:rPr>
            </a:br>
            <a:endParaRPr lang="tr-TR" sz="1100" noProof="1">
              <a:solidFill>
                <a:srgbClr val="0070C0"/>
              </a:solidFill>
              <a:latin typeface="Consolas" panose="020B0609020204030204" pitchFamily="49" charset="0"/>
              <a:cs typeface="Calibri" panose="020F0502020204030204" pitchFamily="34" charset="0"/>
            </a:endParaRPr>
          </a:p>
          <a:p>
            <a:pPr lvl="0">
              <a:buClr>
                <a:srgbClr val="000000"/>
              </a:buClr>
            </a:pPr>
            <a:r>
              <a:rPr kumimoji="0" lang="tr-TR" sz="11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rPr>
              <a:t>Try on Figure 7.9 on the textbook,</a:t>
            </a:r>
            <a:r>
              <a:rPr kumimoji="0" lang="tr-TR" sz="1100" b="0" i="0" u="none" strike="noStrike" kern="1200" cap="none" spc="0" normalizeH="0" noProof="1">
                <a:ln>
                  <a:noFill/>
                </a:ln>
                <a:solidFill>
                  <a:srgbClr val="0070C0"/>
                </a:solidFill>
                <a:effectLst/>
                <a:uLnTx/>
                <a:uFillTx/>
                <a:latin typeface="Consolas" panose="020B0609020204030204" pitchFamily="49" charset="0"/>
                <a:cs typeface="Calibri" panose="020F0502020204030204" pitchFamily="34" charset="0"/>
              </a:rPr>
              <a:t> page 267.</a:t>
            </a:r>
            <a:br>
              <a:rPr kumimoji="0" lang="tr-TR" sz="1100" b="0" i="0" u="none" strike="noStrike" kern="1200" cap="none" spc="0" normalizeH="0" noProof="1">
                <a:ln>
                  <a:noFill/>
                </a:ln>
                <a:solidFill>
                  <a:srgbClr val="0070C0"/>
                </a:solidFill>
                <a:effectLst/>
                <a:uLnTx/>
                <a:uFillTx/>
                <a:latin typeface="Consolas" panose="020B0609020204030204" pitchFamily="49" charset="0"/>
                <a:cs typeface="Calibri" panose="020F0502020204030204" pitchFamily="34" charset="0"/>
              </a:rPr>
            </a:br>
            <a:endParaRPr kumimoji="0" lang="tr-TR" sz="1100" b="0" i="0" u="none" strike="noStrike" kern="1200" cap="none" spc="0" normalizeH="0" noProof="1">
              <a:ln>
                <a:noFill/>
              </a:ln>
              <a:solidFill>
                <a:srgbClr val="0070C0"/>
              </a:solidFill>
              <a:effectLst/>
              <a:uLnTx/>
              <a:uFillTx/>
              <a:latin typeface="Consolas" panose="020B0609020204030204" pitchFamily="49" charset="0"/>
              <a:cs typeface="Calibri" panose="020F0502020204030204" pitchFamily="34" charset="0"/>
            </a:endParaRPr>
          </a:p>
          <a:p>
            <a:pPr lvl="0">
              <a:buClr>
                <a:srgbClr val="000000"/>
              </a:buClr>
            </a:pPr>
            <a:r>
              <a:rPr lang="en-US" sz="1100" noProof="1">
                <a:solidFill>
                  <a:srgbClr val="0070C0"/>
                </a:solidFill>
                <a:latin typeface="Consolas" panose="020B0609020204030204" pitchFamily="49" charset="0"/>
                <a:cs typeface="Calibri" panose="020F0502020204030204" pitchFamily="34" charset="0"/>
              </a:rPr>
              <a:t>The key is not in the list. </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The key should be inserted at -(-4 + 1) = 3.</a:t>
            </a:r>
            <a:endParaRPr kumimoji="0" lang="en-US" sz="11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591045"/>
            <a:ext cx="0" cy="482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506210" y="-874954"/>
            <a:ext cx="0" cy="493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5071265" y="1615020"/>
            <a:ext cx="0" cy="4752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566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additive="base">
                                        <p:cTn id="93" dur="500" fill="hold"/>
                                        <p:tgtEl>
                                          <p:spTgt spid="8"/>
                                        </p:tgtEl>
                                        <p:attrNameLst>
                                          <p:attrName>ppt_x</p:attrName>
                                        </p:attrNameLst>
                                      </p:cBhvr>
                                      <p:tavLst>
                                        <p:tav tm="0">
                                          <p:val>
                                            <p:strVal val="#ppt_x"/>
                                          </p:val>
                                        </p:tav>
                                        <p:tav tm="100000">
                                          <p:val>
                                            <p:strVal val="#ppt_x"/>
                                          </p:val>
                                        </p:tav>
                                      </p:tavLst>
                                    </p:anim>
                                    <p:anim calcmode="lin" valueType="num">
                                      <p:cBhvr additive="base">
                                        <p:cTn id="94" dur="500" fill="hold"/>
                                        <p:tgtEl>
                                          <p:spTgt spid="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 calcmode="lin" valueType="num">
                                      <p:cBhvr additive="base">
                                        <p:cTn id="9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3" end="3"/>
                                            </p:txEl>
                                          </p:spTgt>
                                        </p:tgtEl>
                                        <p:attrNameLst>
                                          <p:attrName>style.visibility</p:attrName>
                                        </p:attrNameLst>
                                      </p:cBhvr>
                                      <p:to>
                                        <p:strVal val="visible"/>
                                      </p:to>
                                    </p:set>
                                    <p:anim calcmode="lin" valueType="num">
                                      <p:cBhvr additive="base">
                                        <p:cTn id="10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4" end="4"/>
                                            </p:txEl>
                                          </p:spTgt>
                                        </p:tgtEl>
                                        <p:attrNameLst>
                                          <p:attrName>style.visibility</p:attrName>
                                        </p:attrNameLst>
                                      </p:cBhvr>
                                      <p:to>
                                        <p:strVal val="visible"/>
                                      </p:to>
                                    </p:set>
                                    <p:anim calcmode="lin" valueType="num">
                                      <p:cBhvr additive="base">
                                        <p:cTn id="10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1" end="1"/>
                                            </p:txEl>
                                          </p:spTgt>
                                        </p:tgtEl>
                                        <p:attrNameLst>
                                          <p:attrName>style.visibility</p:attrName>
                                        </p:attrNameLst>
                                      </p:cBhvr>
                                      <p:to>
                                        <p:strVal val="visible"/>
                                      </p:to>
                                    </p:set>
                                    <p:anim calcmode="lin" valueType="num">
                                      <p:cBhvr additive="base">
                                        <p:cTn id="1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
                                            <p:txEl>
                                              <p:pRg st="5" end="5"/>
                                            </p:txEl>
                                          </p:spTgt>
                                        </p:tgtEl>
                                        <p:attrNameLst>
                                          <p:attrName>style.visibility</p:attrName>
                                        </p:attrNameLst>
                                      </p:cBhvr>
                                      <p:to>
                                        <p:strVal val="visible"/>
                                      </p:to>
                                    </p:set>
                                    <p:anim calcmode="lin" valueType="num">
                                      <p:cBhvr additive="base">
                                        <p:cTn id="12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
                                            <p:txEl>
                                              <p:pRg st="2" end="2"/>
                                            </p:txEl>
                                          </p:spTgt>
                                        </p:tgtEl>
                                        <p:attrNameLst>
                                          <p:attrName>style.visibility</p:attrName>
                                        </p:attrNameLst>
                                      </p:cBhvr>
                                      <p:to>
                                        <p:strVal val="visible"/>
                                      </p:to>
                                    </p:set>
                                    <p:anim calcmode="lin" valueType="num">
                                      <p:cBhvr additive="base">
                                        <p:cTn id="1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
                                            <p:txEl>
                                              <p:pRg st="6" end="6"/>
                                            </p:txEl>
                                          </p:spTgt>
                                        </p:tgtEl>
                                        <p:attrNameLst>
                                          <p:attrName>style.visibility</p:attrName>
                                        </p:attrNameLst>
                                      </p:cBhvr>
                                      <p:to>
                                        <p:strVal val="visible"/>
                                      </p:to>
                                    </p:set>
                                    <p:anim calcmode="lin" valueType="num">
                                      <p:cBhvr additive="base">
                                        <p:cTn id="1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113</a:t>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dirty="0"/>
              <a:t>Sorting, like searching, is also a common task in computer programming.</a:t>
            </a:r>
            <a:endParaRPr lang="tr-TR" altLang="en-US" dirty="0"/>
          </a:p>
          <a:p>
            <a:pPr marL="0" indent="0">
              <a:buFont typeface="Monotype Sorts" pitchFamily="2" charset="2"/>
              <a:buNone/>
            </a:pPr>
            <a:r>
              <a:rPr lang="en-US" altLang="en-US" dirty="0"/>
              <a:t>Many different algorithms have been developed for sorting.</a:t>
            </a:r>
            <a:endParaRPr lang="tr-TR" altLang="en-US" dirty="0"/>
          </a:p>
          <a:p>
            <a:pPr marL="0" indent="0">
              <a:buFont typeface="Monotype Sorts" pitchFamily="2" charset="2"/>
              <a:buNone/>
            </a:pPr>
            <a:r>
              <a:rPr lang="en-US" altLang="en-US" dirty="0"/>
              <a:t>This section introduces a simple, intuitive sorting algorithms: </a:t>
            </a:r>
            <a:r>
              <a:rPr lang="en-US" altLang="en-US" i="1" dirty="0"/>
              <a:t>selection sort</a:t>
            </a:r>
            <a:r>
              <a:rPr lang="en-US" altLang="en-US"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114</a:t>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115</a:t>
            </a:fld>
            <a:endParaRPr lang="en-US" altLang="en-US" sz="140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https://liveexample.pearsoncmg.com/dsanimation/SelectionSortNew.html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116</a:t>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list[i+1..listSize-1]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 list[3]</a:t>
            </a:r>
            <a:r>
              <a:rPr lang="en-US" altLang="en-US" sz="1700" b="1" dirty="0">
                <a:solidFill>
                  <a:schemeClr val="bg2"/>
                </a:solidFill>
                <a:latin typeface="Courier New" pitchFamily="49" charset="0"/>
                <a:cs typeface="Courier New" pitchFamily="49" charset="0"/>
              </a:rPr>
              <a:t> ...               </a:t>
            </a:r>
            <a:r>
              <a:rPr lang="en-US" altLang="en-US" sz="1700" b="1" dirty="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117</a:t>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118</a:t>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119</a:t>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itchFamily="49" charset="0"/>
              </a:rPr>
              <a:t>	</a:t>
            </a:r>
            <a:r>
              <a:rPr lang="en-US" altLang="en-US" sz="2800" b="1">
                <a:latin typeface="Courier New"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120</a:t>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6" y="1605339"/>
            <a:ext cx="5146270" cy="4741863"/>
          </a:xfrm>
        </p:spPr>
        <p:txBody>
          <a:bodyPr>
            <a:noAutofit/>
          </a:bodyPr>
          <a:lstStyle/>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1 public</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class SelectionSort {</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2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 The method for sorting the numbers */</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3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public static void selectionSort(double[] list) {</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4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for (int i = 0; i &lt; list.length - 1; i++) {</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5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 Find the minimum in the list[i..list.length-1]</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6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double currentMin = list[i];</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7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int currentMinIndex = i;</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8</a:t>
            </a:r>
          </a:p>
          <a:p>
            <a:pPr marL="0" indent="0">
              <a:buNone/>
            </a:pP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9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for (int j = i + 1; j &lt; list.length; j++) {</a:t>
            </a:r>
          </a:p>
          <a:p>
            <a:pPr marL="0" indent="0">
              <a:buNone/>
            </a:pPr>
            <a:r>
              <a:rPr lang="en-US" sz="1100" noProof="1">
                <a:latin typeface="Consolas" panose="020B0609020204030204" pitchFamily="49" charset="0"/>
                <a:cs typeface="Calibri" panose="020F0502020204030204" pitchFamily="34" charset="0"/>
              </a:rPr>
              <a:t>10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if (currentMin &gt; list[j]) {</a:t>
            </a:r>
          </a:p>
          <a:p>
            <a:pPr marL="0" indent="0">
              <a:buNone/>
            </a:pPr>
            <a:r>
              <a:rPr lang="en-US" sz="1100" noProof="1">
                <a:latin typeface="Consolas" panose="020B0609020204030204" pitchFamily="49" charset="0"/>
                <a:cs typeface="Calibri" panose="020F0502020204030204" pitchFamily="34" charset="0"/>
              </a:rPr>
              <a:t>11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currentMin = list[j];</a:t>
            </a:r>
          </a:p>
          <a:p>
            <a:pPr marL="0" indent="0">
              <a:buNone/>
            </a:pPr>
            <a:r>
              <a:rPr lang="en-US" sz="1100" noProof="1">
                <a:latin typeface="Consolas" panose="020B0609020204030204" pitchFamily="49" charset="0"/>
                <a:cs typeface="Calibri" panose="020F0502020204030204" pitchFamily="34" charset="0"/>
              </a:rPr>
              <a:t>12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currentMinIndex = j;</a:t>
            </a:r>
          </a:p>
          <a:p>
            <a:pPr marL="0" indent="0">
              <a:buNone/>
            </a:pPr>
            <a:r>
              <a:rPr lang="en-US" sz="1100" noProof="1">
                <a:latin typeface="Consolas" panose="020B0609020204030204" pitchFamily="49" charset="0"/>
                <a:cs typeface="Calibri" panose="020F0502020204030204" pitchFamily="34" charset="0"/>
              </a:rPr>
              <a:t>13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a:t>
            </a:r>
          </a:p>
          <a:p>
            <a:pPr marL="0" indent="0">
              <a:buNone/>
            </a:pPr>
            <a:r>
              <a:rPr lang="en-US" sz="1100" noProof="1">
                <a:latin typeface="Consolas" panose="020B0609020204030204" pitchFamily="49" charset="0"/>
                <a:cs typeface="Calibri" panose="020F0502020204030204" pitchFamily="34" charset="0"/>
              </a:rPr>
              <a:t>14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a:t>
            </a:r>
          </a:p>
          <a:p>
            <a:pPr marL="0" indent="0">
              <a:buNone/>
            </a:pPr>
            <a:r>
              <a:rPr lang="en-US" sz="1100" noProof="1">
                <a:latin typeface="Consolas" panose="020B0609020204030204" pitchFamily="49" charset="0"/>
                <a:cs typeface="Calibri" panose="020F0502020204030204" pitchFamily="34" charset="0"/>
              </a:rPr>
              <a:t>15</a:t>
            </a:r>
          </a:p>
          <a:p>
            <a:pPr marL="0" indent="0">
              <a:buNone/>
            </a:pPr>
            <a:r>
              <a:rPr lang="en-US" sz="1100" noProof="1">
                <a:latin typeface="Consolas" panose="020B0609020204030204" pitchFamily="49" charset="0"/>
                <a:cs typeface="Calibri" panose="020F0502020204030204" pitchFamily="34" charset="0"/>
              </a:rPr>
              <a:t>16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 Swap list[i] with list[currentMinIndex] if necessary</a:t>
            </a:r>
          </a:p>
          <a:p>
            <a:pPr marL="0" indent="0">
              <a:buNone/>
            </a:pPr>
            <a:r>
              <a:rPr lang="en-US" sz="1100" noProof="1">
                <a:latin typeface="Consolas" panose="020B0609020204030204" pitchFamily="49" charset="0"/>
                <a:cs typeface="Calibri" panose="020F0502020204030204" pitchFamily="34" charset="0"/>
              </a:rPr>
              <a:t>17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if (currentMinIndex != i) {</a:t>
            </a:r>
          </a:p>
          <a:p>
            <a:pPr marL="0" indent="0">
              <a:buNone/>
            </a:pPr>
            <a:r>
              <a:rPr lang="en-US" sz="1100" noProof="1">
                <a:latin typeface="Consolas" panose="020B0609020204030204" pitchFamily="49" charset="0"/>
                <a:cs typeface="Calibri" panose="020F0502020204030204" pitchFamily="34" charset="0"/>
              </a:rPr>
              <a:t>18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list[currentMinIndex] = list[i];</a:t>
            </a:r>
          </a:p>
          <a:p>
            <a:pPr marL="0" indent="0">
              <a:buNone/>
            </a:pPr>
            <a:r>
              <a:rPr lang="en-US" sz="1100" noProof="1">
                <a:latin typeface="Consolas" panose="020B0609020204030204" pitchFamily="49" charset="0"/>
                <a:cs typeface="Calibri" panose="020F0502020204030204" pitchFamily="34" charset="0"/>
              </a:rPr>
              <a:t>19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list[i] = currentMin;</a:t>
            </a:r>
          </a:p>
          <a:p>
            <a:pPr marL="0" indent="0">
              <a:buNone/>
            </a:pPr>
            <a:r>
              <a:rPr lang="en-US" sz="1100" noProof="1">
                <a:latin typeface="Consolas" panose="020B0609020204030204" pitchFamily="49" charset="0"/>
                <a:cs typeface="Calibri" panose="020F0502020204030204" pitchFamily="34" charset="0"/>
              </a:rPr>
              <a:t>20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a:t>
            </a:r>
          </a:p>
          <a:p>
            <a:pPr marL="0" indent="0">
              <a:buNone/>
            </a:pPr>
            <a:r>
              <a:rPr lang="en-US" sz="1100" noProof="1">
                <a:latin typeface="Consolas" panose="020B0609020204030204" pitchFamily="49" charset="0"/>
                <a:cs typeface="Calibri" panose="020F0502020204030204" pitchFamily="34" charset="0"/>
              </a:rPr>
              <a:t>21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a:t>
            </a:r>
          </a:p>
          <a:p>
            <a:pPr marL="0" indent="0">
              <a:buNone/>
            </a:pPr>
            <a:r>
              <a:rPr lang="en-US" sz="1100" noProof="1">
                <a:latin typeface="Consolas" panose="020B0609020204030204" pitchFamily="49" charset="0"/>
                <a:cs typeface="Calibri" panose="020F0502020204030204" pitchFamily="34" charset="0"/>
              </a:rPr>
              <a:t>22 </a:t>
            </a:r>
            <a:r>
              <a:rPr lang="tr-TR" sz="1100" noProof="1">
                <a:latin typeface="Consolas" panose="020B0609020204030204" pitchFamily="49" charset="0"/>
                <a:cs typeface="Calibri" panose="020F0502020204030204" pitchFamily="34" charset="0"/>
              </a:rPr>
              <a:t>  </a:t>
            </a:r>
            <a:r>
              <a:rPr lang="en-US" sz="1100" noProof="1">
                <a:latin typeface="Consolas" panose="020B0609020204030204" pitchFamily="49" charset="0"/>
                <a:cs typeface="Calibri" panose="020F0502020204030204" pitchFamily="34" charset="0"/>
              </a:rPr>
              <a:t>}</a:t>
            </a:r>
          </a:p>
          <a:p>
            <a:pPr marL="0" indent="0">
              <a:buNone/>
            </a:pPr>
            <a:r>
              <a:rPr lang="en-US" sz="1100" noProof="1">
                <a:latin typeface="Consolas" panose="020B0609020204030204" pitchFamily="49" charset="0"/>
                <a:cs typeface="Calibri" panose="020F0502020204030204" pitchFamily="34" charset="0"/>
              </a:rPr>
              <a:t>23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121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071265" y="1615021"/>
            <a:ext cx="4022507" cy="411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tr-TR" sz="1400" noProof="1">
                <a:solidFill>
                  <a:srgbClr val="000000"/>
                </a:solidFill>
                <a:latin typeface="Calibri" panose="020F0502020204030204" pitchFamily="34" charset="0"/>
                <a:cs typeface="Calibri" panose="020F0502020204030204" pitchFamily="34" charset="0"/>
              </a:rPr>
              <a:t>S</a:t>
            </a:r>
            <a:r>
              <a:rPr lang="en-US" sz="1400" noProof="1">
                <a:solidFill>
                  <a:srgbClr val="000000"/>
                </a:solidFill>
                <a:latin typeface="Calibri" panose="020F0502020204030204" pitchFamily="34" charset="0"/>
                <a:cs typeface="Calibri" panose="020F0502020204030204" pitchFamily="34" charset="0"/>
              </a:rPr>
              <a:t>how how to apply the selection-sort approach to sort {3.4, 5, 3, 3.5, 2.2, 1.9, 2}.</a:t>
            </a:r>
            <a:br>
              <a:rPr lang="tr-TR" sz="1400" noProof="1">
                <a:solidFill>
                  <a:srgbClr val="000000"/>
                </a:solidFill>
                <a:latin typeface="Calibri" panose="020F0502020204030204" pitchFamily="34" charset="0"/>
                <a:cs typeface="Calibri" panose="020F0502020204030204" pitchFamily="34" charset="0"/>
              </a:rPr>
            </a:br>
            <a:endParaRPr lang="tr-TR" sz="800" noProof="1">
              <a:solidFill>
                <a:srgbClr val="000000"/>
              </a:solidFill>
              <a:latin typeface="Calibri" panose="020F0502020204030204" pitchFamily="34" charset="0"/>
              <a:cs typeface="Calibri" panose="020F0502020204030204" pitchFamily="34" charset="0"/>
            </a:endParaRPr>
          </a:p>
          <a:p>
            <a:pPr lvl="0">
              <a:buClr>
                <a:srgbClr val="000000"/>
              </a:buClr>
            </a:pPr>
            <a:r>
              <a:rPr lang="en-US" sz="1400" noProof="1">
                <a:solidFill>
                  <a:srgbClr val="000000"/>
                </a:solidFill>
                <a:latin typeface="Calibri" panose="020F0502020204030204" pitchFamily="34" charset="0"/>
                <a:cs typeface="Calibri" panose="020F0502020204030204" pitchFamily="34" charset="0"/>
              </a:rPr>
              <a:t>How do you modify the selectionSort method to sort numbers in decreasing order?</a:t>
            </a:r>
            <a:endParaRPr kumimoji="0" lang="tr-TR" sz="140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endParaRPr>
          </a:p>
          <a:p>
            <a:pPr marL="0" lvl="0" indent="0">
              <a:buClr>
                <a:srgbClr val="000000"/>
              </a:buClr>
              <a:buNone/>
            </a:pPr>
            <a:br>
              <a:rPr kumimoji="0" lang="en-US" sz="1100" b="0" i="0" u="none" strike="noStrike" kern="1200" cap="none" spc="0" normalizeH="0" baseline="0" noProof="1">
                <a:ln>
                  <a:noFill/>
                </a:ln>
                <a:solidFill>
                  <a:srgbClr val="000000"/>
                </a:solidFill>
                <a:effectLst/>
                <a:uLnTx/>
                <a:uFillTx/>
                <a:latin typeface="Consolas" panose="020B0609020204030204" pitchFamily="49" charset="0"/>
                <a:cs typeface="Calibri" panose="020F0502020204030204" pitchFamily="34" charset="0"/>
              </a:rPr>
            </a:b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tr-TR"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&lt;--- ANSWER ---&gt;</a:t>
            </a:r>
          </a:p>
          <a:p>
            <a:pPr lvl="0">
              <a:buClr>
                <a:srgbClr val="000000"/>
              </a:buClr>
            </a:pPr>
            <a:r>
              <a:rPr lang="tr-TR" sz="1100" noProof="1">
                <a:solidFill>
                  <a:srgbClr val="0070C0"/>
                </a:solidFill>
                <a:latin typeface="Consolas" panose="020B0609020204030204" pitchFamily="49" charset="0"/>
                <a:cs typeface="Calibri" panose="020F0502020204030204" pitchFamily="34" charset="0"/>
              </a:rPr>
              <a:t>Try on Figure 7.11 on the textbook, page 269.</a:t>
            </a:r>
            <a:br>
              <a:rPr lang="tr-TR" sz="1100" noProof="1">
                <a:solidFill>
                  <a:srgbClr val="0070C0"/>
                </a:solidFill>
                <a:latin typeface="Consolas" panose="020B0609020204030204" pitchFamily="49" charset="0"/>
                <a:cs typeface="Calibri" panose="020F0502020204030204" pitchFamily="34" charset="0"/>
              </a:rPr>
            </a:br>
            <a:endParaRPr lang="tr-TR" sz="1100" noProof="1">
              <a:solidFill>
                <a:srgbClr val="0070C0"/>
              </a:solidFill>
              <a:latin typeface="Consolas" panose="020B0609020204030204" pitchFamily="49" charset="0"/>
              <a:cs typeface="Calibri" panose="020F0502020204030204" pitchFamily="34" charset="0"/>
            </a:endParaRPr>
          </a:p>
          <a:p>
            <a:pPr lvl="0">
              <a:buClr>
                <a:srgbClr val="000000"/>
              </a:buClr>
            </a:pPr>
            <a:r>
              <a:rPr kumimoji="0" lang="tr-TR" sz="1100" b="0" i="0" u="none" strike="noStrike" kern="1200" cap="none" spc="0" normalizeH="0" noProof="1">
                <a:ln>
                  <a:noFill/>
                </a:ln>
                <a:solidFill>
                  <a:srgbClr val="0070C0"/>
                </a:solidFill>
                <a:effectLst/>
                <a:uLnTx/>
                <a:uFillTx/>
                <a:latin typeface="Consolas" panose="020B0609020204030204" pitchFamily="49" charset="0"/>
                <a:cs typeface="Calibri" panose="020F0502020204030204" pitchFamily="34" charset="0"/>
              </a:rPr>
              <a:t>Left as an exercise for students.</a:t>
            </a:r>
            <a:endParaRPr kumimoji="0" lang="en-US" sz="11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591045"/>
            <a:ext cx="0" cy="482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506210" y="-874954"/>
            <a:ext cx="0" cy="493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5071265" y="1615020"/>
            <a:ext cx="0" cy="4752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903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anim calcmode="lin" valueType="num">
                                      <p:cBhvr additive="base">
                                        <p:cTn id="109" dur="500" fill="hold"/>
                                        <p:tgtEl>
                                          <p:spTgt spid="8"/>
                                        </p:tgtEl>
                                        <p:attrNameLst>
                                          <p:attrName>ppt_x</p:attrName>
                                        </p:attrNameLst>
                                      </p:cBhvr>
                                      <p:tavLst>
                                        <p:tav tm="0">
                                          <p:val>
                                            <p:strVal val="#ppt_x"/>
                                          </p:val>
                                        </p:tav>
                                        <p:tav tm="100000">
                                          <p:val>
                                            <p:strVal val="#ppt_x"/>
                                          </p:val>
                                        </p:tav>
                                      </p:tavLst>
                                    </p:anim>
                                    <p:anim calcmode="lin" valueType="num">
                                      <p:cBhvr additive="base">
                                        <p:cTn id="110" dur="500" fill="hold"/>
                                        <p:tgtEl>
                                          <p:spTgt spid="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
                                            <p:txEl>
                                              <p:pRg st="0" end="0"/>
                                            </p:txEl>
                                          </p:spTgt>
                                        </p:tgtEl>
                                        <p:attrNameLst>
                                          <p:attrName>style.visibility</p:attrName>
                                        </p:attrNameLst>
                                      </p:cBhvr>
                                      <p:to>
                                        <p:strVal val="visible"/>
                                      </p:to>
                                    </p:set>
                                    <p:anim calcmode="lin" valueType="num">
                                      <p:cBhvr additive="base">
                                        <p:cTn id="1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5">
                                            <p:txEl>
                                              <p:pRg st="2" end="2"/>
                                            </p:txEl>
                                          </p:spTgt>
                                        </p:tgtEl>
                                        <p:attrNameLst>
                                          <p:attrName>style.visibility</p:attrName>
                                        </p:attrNameLst>
                                      </p:cBhvr>
                                      <p:to>
                                        <p:strVal val="visible"/>
                                      </p:to>
                                    </p:set>
                                    <p:anim calcmode="lin" valueType="num">
                                      <p:cBhvr additive="base">
                                        <p:cTn id="1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
                                            <p:txEl>
                                              <p:pRg st="3" end="3"/>
                                            </p:txEl>
                                          </p:spTgt>
                                        </p:tgtEl>
                                        <p:attrNameLst>
                                          <p:attrName>style.visibility</p:attrName>
                                        </p:attrNameLst>
                                      </p:cBhvr>
                                      <p:to>
                                        <p:strVal val="visible"/>
                                      </p:to>
                                    </p:set>
                                    <p:anim calcmode="lin" valueType="num">
                                      <p:cBhvr additive="base">
                                        <p:cTn id="1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
                                            <p:txEl>
                                              <p:pRg st="1" end="1"/>
                                            </p:txEl>
                                          </p:spTgt>
                                        </p:tgtEl>
                                        <p:attrNameLst>
                                          <p:attrName>style.visibility</p:attrName>
                                        </p:attrNameLst>
                                      </p:cBhvr>
                                      <p:to>
                                        <p:strVal val="visible"/>
                                      </p:to>
                                    </p:set>
                                    <p:anim calcmode="lin" valueType="num">
                                      <p:cBhvr additive="base">
                                        <p:cTn id="1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
                                            <p:txEl>
                                              <p:pRg st="4" end="4"/>
                                            </p:txEl>
                                          </p:spTgt>
                                        </p:tgtEl>
                                        <p:attrNameLst>
                                          <p:attrName>style.visibility</p:attrName>
                                        </p:attrNameLst>
                                      </p:cBhvr>
                                      <p:to>
                                        <p:strVal val="visible"/>
                                      </p:to>
                                    </p:set>
                                    <p:anim calcmode="lin" valueType="num">
                                      <p:cBhvr additive="base">
                                        <p:cTn id="1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122</a:t>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123</a:t>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a:t>The Arrays.toString(list) Method</a:t>
            </a:r>
            <a:endParaRPr lang="en-US" altLang="en-US">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types of array can be sorted using the java.util.Arrays.sort method?</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Does this sort method create a new array?</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To apply java.util.Arrays.binarySearch(array, key), should the array be sorted in increasing order, in decreasing order, or neither?</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You can sort an array of any primitive types except boolean.</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sort method is void, so it does not return a new array.</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To apply java.util.Arrays.binarySearch(array, key), the array must be sorted in increasing order.</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7573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tr-TR"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int[] list1 = {2, 4, 7, 10};</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java.util.Arrays.fill(list1, 7);</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System.out.println(java.util.Arrays.toString(list1));</a:t>
            </a:r>
            <a:br>
              <a:rPr lang="tr-TR" sz="1600" noProof="1">
                <a:latin typeface="Consolas" panose="020B0609020204030204" pitchFamily="49"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int[] list2 = {2, 4, 7, 10};</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System.out.println(java.util.Arrays.toString(list2));</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System.out.print(java.util.Arrays.equals(list1, list2));</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da-DK" sz="1600" noProof="1">
                <a:solidFill>
                  <a:srgbClr val="0070C0"/>
                </a:solidFill>
                <a:latin typeface="Consolas" panose="020B0609020204030204" pitchFamily="49" charset="0"/>
                <a:cs typeface="Calibri" panose="020F0502020204030204" pitchFamily="34" charset="0"/>
              </a:rPr>
              <a:t>[7, 7, 7, 7]</a:t>
            </a:r>
            <a:br>
              <a:rPr lang="tr-TR" sz="1600" noProof="1">
                <a:solidFill>
                  <a:srgbClr val="0070C0"/>
                </a:solidFill>
                <a:latin typeface="Consolas" panose="020B0609020204030204" pitchFamily="49" charset="0"/>
                <a:cs typeface="Calibri" panose="020F0502020204030204" pitchFamily="34" charset="0"/>
              </a:rPr>
            </a:br>
            <a:r>
              <a:rPr lang="da-DK" sz="1600" noProof="1">
                <a:solidFill>
                  <a:srgbClr val="0070C0"/>
                </a:solidFill>
                <a:latin typeface="Consolas" panose="020B0609020204030204" pitchFamily="49" charset="0"/>
                <a:cs typeface="Calibri" panose="020F0502020204030204" pitchFamily="34" charset="0"/>
              </a:rPr>
              <a:t>[2, 4, 7, 10]</a:t>
            </a:r>
            <a:br>
              <a:rPr lang="tr-TR" sz="1600" noProof="1">
                <a:solidFill>
                  <a:srgbClr val="0070C0"/>
                </a:solidFill>
                <a:latin typeface="Consolas" panose="020B0609020204030204" pitchFamily="49" charset="0"/>
                <a:cs typeface="Calibri" panose="020F0502020204030204" pitchFamily="34" charset="0"/>
              </a:rPr>
            </a:br>
            <a:r>
              <a:rPr lang="da-DK" sz="1600" noProof="1">
                <a:solidFill>
                  <a:srgbClr val="0070C0"/>
                </a:solidFill>
                <a:latin typeface="Consolas" panose="020B0609020204030204" pitchFamily="49" charset="0"/>
                <a:cs typeface="Calibri" panose="020F0502020204030204" pitchFamily="34" charset="0"/>
              </a:rPr>
              <a:t>False</a:t>
            </a:r>
            <a:endParaRPr lang="en-US"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341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126</a:t>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127</a:t>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22536"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z="2800" dirty="0"/>
              <a:t>You can call a regular method by passing actual parameters.</a:t>
            </a:r>
            <a:endParaRPr lang="tr-TR" altLang="en-US" sz="2800" dirty="0"/>
          </a:p>
          <a:p>
            <a:pPr marL="0" indent="0">
              <a:buFont typeface="Monotype Sorts" pitchFamily="2" charset="2"/>
              <a:buNone/>
            </a:pPr>
            <a:r>
              <a:rPr lang="en-US" altLang="en-US" sz="2800" dirty="0"/>
              <a:t>Can you pass arguments to </a:t>
            </a:r>
            <a:r>
              <a:rPr lang="en-US" altLang="en-US" sz="2800" u="sng" dirty="0"/>
              <a:t>main</a:t>
            </a:r>
            <a:r>
              <a:rPr lang="en-US" altLang="en-US" sz="2800" dirty="0"/>
              <a:t>? Of course, yes.</a:t>
            </a:r>
            <a:endParaRPr lang="tr-TR" altLang="en-US" sz="2800" dirty="0"/>
          </a:p>
          <a:p>
            <a:pPr marL="0" indent="0">
              <a:buFont typeface="Monotype Sorts" pitchFamily="2" charset="2"/>
              <a:buNone/>
            </a:pPr>
            <a:r>
              <a:rPr lang="en-US" altLang="en-US" sz="2800" dirty="0"/>
              <a:t>For example, the main method in class </a:t>
            </a:r>
            <a:r>
              <a:rPr lang="en-US" altLang="en-US" sz="2800" u="sng" dirty="0"/>
              <a:t>B</a:t>
            </a:r>
            <a:r>
              <a:rPr lang="en-US" altLang="en-US" sz="2800" dirty="0"/>
              <a:t> is invoked by a method in </a:t>
            </a:r>
            <a:r>
              <a:rPr lang="en-US" altLang="en-US" sz="2800" u="sng" dirty="0"/>
              <a:t>A</a:t>
            </a:r>
            <a:r>
              <a:rPr lang="en-US" altLang="en-US" sz="2800" dirty="0"/>
              <a:t>, as shown below:</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128</a:t>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a:t>Command-Line Parameters</a:t>
            </a:r>
          </a:p>
        </p:txBody>
      </p:sp>
      <p:sp>
        <p:nvSpPr>
          <p:cNvPr id="113668" name="Rectangle 3"/>
          <p:cNvSpPr>
            <a:spLocks noGrp="1" noChangeArrowheads="1"/>
          </p:cNvSpPr>
          <p:nvPr>
            <p:ph type="body" idx="1"/>
          </p:nvPr>
        </p:nvSpPr>
        <p:spPr>
          <a:xfrm>
            <a:off x="424260" y="1657350"/>
            <a:ext cx="8536815" cy="4114800"/>
          </a:xfrm>
          <a:noFill/>
        </p:spPr>
        <p:txBody>
          <a:bodyPr/>
          <a:lstStyle/>
          <a:p>
            <a:pPr>
              <a:buFont typeface="Monotype Sorts" pitchFamily="2" charset="2"/>
              <a:buNone/>
            </a:pPr>
            <a:r>
              <a:rPr lang="en-US" altLang="en-US" sz="2400" b="1" dirty="0">
                <a:latin typeface="Courier New" pitchFamily="49" charset="0"/>
              </a:rPr>
              <a:t>class </a:t>
            </a:r>
            <a:r>
              <a:rPr lang="en-US" altLang="en-US" sz="2400" b="1" dirty="0" err="1">
                <a:latin typeface="Courier New" pitchFamily="49" charset="0"/>
              </a:rPr>
              <a:t>TestMain</a:t>
            </a:r>
            <a:r>
              <a:rPr lang="en-US" altLang="en-US" sz="2400" b="1" dirty="0">
                <a:latin typeface="Courier New" pitchFamily="49" charset="0"/>
              </a:rPr>
              <a:t> {	</a:t>
            </a:r>
          </a:p>
          <a:p>
            <a:pPr>
              <a:buFont typeface="Monotype Sorts" pitchFamily="2" charset="2"/>
              <a:buNone/>
            </a:pPr>
            <a:r>
              <a:rPr lang="en-US" altLang="en-US" sz="2400" b="1" dirty="0">
                <a:latin typeface="Courier New" pitchFamily="49" charset="0"/>
              </a:rPr>
              <a:t>  public static void main(String[] </a:t>
            </a:r>
            <a:r>
              <a:rPr lang="en-US" altLang="en-US" sz="2400" b="1" dirty="0" err="1">
                <a:latin typeface="Courier New" pitchFamily="49" charset="0"/>
              </a:rPr>
              <a:t>args</a:t>
            </a:r>
            <a:r>
              <a:rPr lang="en-US" altLang="en-US" sz="2400" b="1" dirty="0">
                <a:latin typeface="Courier New" pitchFamily="49" charset="0"/>
              </a:rPr>
              <a:t>) { </a:t>
            </a:r>
          </a:p>
          <a:p>
            <a:pPr>
              <a:buFont typeface="Monotype Sorts" pitchFamily="2" charset="2"/>
              <a:buNone/>
            </a:pPr>
            <a:r>
              <a:rPr lang="en-US" altLang="en-US" sz="2400" b="1" dirty="0">
                <a:latin typeface="Courier New" pitchFamily="49" charset="0"/>
              </a:rPr>
              <a:t>  ... </a:t>
            </a:r>
          </a:p>
          <a:p>
            <a:pPr>
              <a:buFont typeface="Monotype Sorts" pitchFamily="2" charset="2"/>
              <a:buNone/>
            </a:pPr>
            <a:r>
              <a:rPr lang="en-US" altLang="en-US" sz="2400" b="1" dirty="0">
                <a:latin typeface="Courier New" pitchFamily="49" charset="0"/>
              </a:rPr>
              <a:t>  }</a:t>
            </a:r>
          </a:p>
          <a:p>
            <a:pPr>
              <a:buFont typeface="Monotype Sorts" pitchFamily="2" charset="2"/>
              <a:buNone/>
            </a:pPr>
            <a:r>
              <a:rPr lang="en-US" altLang="en-US" sz="2400" b="1" dirty="0">
                <a:latin typeface="Courier New" pitchFamily="49" charset="0"/>
              </a:rPr>
              <a:t>}</a:t>
            </a:r>
          </a:p>
          <a:p>
            <a:pPr>
              <a:buFont typeface="Monotype Sorts" pitchFamily="2" charset="2"/>
              <a:buNone/>
            </a:pPr>
            <a:endParaRPr lang="en-US" altLang="en-US" sz="2400" b="1" dirty="0">
              <a:latin typeface="Courier New" pitchFamily="49" charset="0"/>
            </a:endParaRPr>
          </a:p>
          <a:p>
            <a:pPr>
              <a:buFont typeface="Monotype Sorts" pitchFamily="2" charset="2"/>
              <a:buNone/>
            </a:pPr>
            <a:r>
              <a:rPr lang="en-US" altLang="en-US" sz="2400" b="1" dirty="0">
                <a:latin typeface="Courier New" pitchFamily="49" charset="0"/>
              </a:rPr>
              <a:t>java </a:t>
            </a:r>
            <a:r>
              <a:rPr lang="en-US" altLang="en-US" sz="2400" b="1" dirty="0" err="1">
                <a:latin typeface="Courier New" pitchFamily="49" charset="0"/>
              </a:rPr>
              <a:t>TestMain</a:t>
            </a:r>
            <a:r>
              <a:rPr lang="en-US" altLang="en-US" sz="2400" b="1" dirty="0">
                <a:latin typeface="Courier New" pitchFamily="49" charset="0"/>
              </a:rPr>
              <a:t> arg0 arg1 arg2 ... </a:t>
            </a:r>
            <a:r>
              <a:rPr lang="en-US" altLang="en-US" sz="2400" b="1" dirty="0" err="1">
                <a:latin typeface="Courier New" pitchFamily="49" charset="0"/>
              </a:rPr>
              <a:t>argn</a:t>
            </a:r>
            <a:endParaRPr lang="en-US" altLang="en-US" sz="2400" b="1" dirty="0">
              <a:latin typeface="Courier New" pitchFamily="49" charset="0"/>
            </a:endParaRPr>
          </a:p>
          <a:p>
            <a:pPr>
              <a:buFont typeface="Monotype Sorts" pitchFamily="2" charset="2"/>
              <a:buNone/>
            </a:pPr>
            <a:endParaRPr lang="en-US" altLang="en-US" sz="24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129</a:t>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dirty="0"/>
              <a:t>In the main method, get the arguments from </a:t>
            </a:r>
            <a:r>
              <a:rPr lang="en-US" altLang="en-US" sz="2800" dirty="0" err="1">
                <a:latin typeface="Courier New" pitchFamily="49" charset="0"/>
              </a:rPr>
              <a:t>args</a:t>
            </a:r>
            <a:r>
              <a:rPr lang="en-US" altLang="en-US" sz="2800" dirty="0">
                <a:latin typeface="Courier New" pitchFamily="49" charset="0"/>
              </a:rPr>
              <a:t>[0], </a:t>
            </a:r>
            <a:r>
              <a:rPr lang="en-US" altLang="en-US" sz="2800" dirty="0" err="1">
                <a:latin typeface="Courier New" pitchFamily="49" charset="0"/>
              </a:rPr>
              <a:t>args</a:t>
            </a:r>
            <a:r>
              <a:rPr lang="en-US" altLang="en-US" sz="2800" dirty="0">
                <a:latin typeface="Courier New" pitchFamily="49" charset="0"/>
              </a:rPr>
              <a:t>[1], ..., </a:t>
            </a:r>
            <a:r>
              <a:rPr lang="en-US" altLang="en-US" sz="2800" dirty="0" err="1">
                <a:latin typeface="Courier New" pitchFamily="49" charset="0"/>
              </a:rPr>
              <a:t>args</a:t>
            </a:r>
            <a:r>
              <a:rPr lang="en-US" altLang="en-US" sz="2800" dirty="0">
                <a:latin typeface="Courier New" pitchFamily="49" charset="0"/>
              </a:rPr>
              <a:t>[n]</a:t>
            </a:r>
            <a:r>
              <a:rPr lang="en-US" altLang="en-US" sz="3000" dirty="0"/>
              <a:t>, </a:t>
            </a:r>
            <a:endParaRPr lang="tr-TR" altLang="en-US" sz="3000" dirty="0"/>
          </a:p>
          <a:p>
            <a:pPr marL="0" indent="0">
              <a:buFont typeface="Monotype Sorts" pitchFamily="2" charset="2"/>
              <a:buNone/>
            </a:pPr>
            <a:endParaRPr lang="tr-TR" altLang="en-US" sz="3000" dirty="0"/>
          </a:p>
          <a:p>
            <a:pPr marL="0" indent="0">
              <a:buFont typeface="Monotype Sorts" pitchFamily="2" charset="2"/>
              <a:buNone/>
            </a:pPr>
            <a:r>
              <a:rPr lang="en-US" altLang="en-US" sz="3000" dirty="0"/>
              <a:t>which corresponds to </a:t>
            </a:r>
            <a:r>
              <a:rPr lang="en-US" altLang="en-US" sz="2800" dirty="0">
                <a:latin typeface="Courier New" pitchFamily="49" charset="0"/>
              </a:rPr>
              <a:t>arg0, arg1, ..., </a:t>
            </a:r>
            <a:r>
              <a:rPr lang="en-US" altLang="en-US" sz="2800" dirty="0" err="1">
                <a:latin typeface="Courier New" pitchFamily="49" charset="0"/>
              </a:rPr>
              <a:t>argn</a:t>
            </a:r>
            <a:r>
              <a:rPr lang="en-US" altLang="en-US" sz="3000" dirty="0"/>
              <a:t> in the command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dirty="0"/>
              <a:t>Declaring, creating, initializing </a:t>
            </a:r>
            <a:r>
              <a:rPr lang="tr-TR" altLang="en-US" sz="4000" dirty="0"/>
              <a:t> u</a:t>
            </a:r>
            <a:r>
              <a:rPr lang="en-US" altLang="en-US" sz="4000" dirty="0"/>
              <a:t>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dirty="0">
                <a:latin typeface="Courier New" pitchFamily="49" charset="0"/>
              </a:rPr>
              <a:t>double[] </a:t>
            </a:r>
            <a:r>
              <a:rPr lang="en-US" altLang="en-US" sz="2400" dirty="0" err="1">
                <a:latin typeface="Courier New" pitchFamily="49" charset="0"/>
              </a:rPr>
              <a:t>myList</a:t>
            </a:r>
            <a:r>
              <a:rPr lang="en-US" altLang="en-US" sz="2400" dirty="0">
                <a:latin typeface="Courier New" pitchFamily="49" charset="0"/>
              </a:rPr>
              <a:t> = {1.9, 2.9, 3.4, 3.5};</a:t>
            </a:r>
          </a:p>
          <a:p>
            <a:pPr marL="0" indent="0">
              <a:spcBef>
                <a:spcPct val="50000"/>
              </a:spcBef>
              <a:buFont typeface="Monotype Sorts" pitchFamily="2" charset="2"/>
              <a:buNone/>
            </a:pPr>
            <a:r>
              <a:rPr lang="en-US" altLang="en-US" dirty="0">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dirty="0">
                <a:latin typeface="Courier New" pitchFamily="49" charset="0"/>
              </a:rPr>
              <a:t>double[] </a:t>
            </a:r>
            <a:r>
              <a:rPr lang="en-US" altLang="en-US" sz="2400" dirty="0" err="1">
                <a:latin typeface="Courier New" pitchFamily="49" charset="0"/>
              </a:rPr>
              <a:t>myList</a:t>
            </a:r>
            <a:r>
              <a:rPr lang="en-US" altLang="en-US" sz="2400" dirty="0">
                <a:latin typeface="Courier New" pitchFamily="49" charset="0"/>
              </a:rPr>
              <a:t> = new double[4];</a:t>
            </a:r>
          </a:p>
          <a:p>
            <a:pPr marL="0" indent="0">
              <a:spcBef>
                <a:spcPct val="50000"/>
              </a:spcBef>
              <a:buFont typeface="Monotype Sorts" pitchFamily="2" charset="2"/>
              <a:buNone/>
            </a:pPr>
            <a:r>
              <a:rPr lang="en-US" altLang="en-US" sz="2400" dirty="0" err="1">
                <a:latin typeface="Courier New" pitchFamily="49" charset="0"/>
              </a:rPr>
              <a:t>myList</a:t>
            </a:r>
            <a:r>
              <a:rPr lang="en-US" altLang="en-US" sz="2400" dirty="0">
                <a:latin typeface="Courier New" pitchFamily="49" charset="0"/>
              </a:rPr>
              <a:t>[0] = 1.9;</a:t>
            </a:r>
          </a:p>
          <a:p>
            <a:pPr marL="0" indent="0">
              <a:spcBef>
                <a:spcPct val="50000"/>
              </a:spcBef>
              <a:buFont typeface="Monotype Sorts" pitchFamily="2" charset="2"/>
              <a:buNone/>
            </a:pPr>
            <a:r>
              <a:rPr lang="en-US" altLang="en-US" sz="2400" dirty="0" err="1">
                <a:latin typeface="Courier New" pitchFamily="49" charset="0"/>
              </a:rPr>
              <a:t>myList</a:t>
            </a:r>
            <a:r>
              <a:rPr lang="en-US" altLang="en-US" sz="2400" dirty="0">
                <a:latin typeface="Courier New" pitchFamily="49" charset="0"/>
              </a:rPr>
              <a:t>[1] = 2.9;</a:t>
            </a:r>
          </a:p>
          <a:p>
            <a:pPr marL="0" indent="0">
              <a:spcBef>
                <a:spcPct val="50000"/>
              </a:spcBef>
              <a:buFont typeface="Monotype Sorts" pitchFamily="2" charset="2"/>
              <a:buNone/>
            </a:pPr>
            <a:r>
              <a:rPr lang="en-US" altLang="en-US" sz="2400" dirty="0" err="1">
                <a:latin typeface="Courier New" pitchFamily="49" charset="0"/>
              </a:rPr>
              <a:t>myList</a:t>
            </a:r>
            <a:r>
              <a:rPr lang="en-US" altLang="en-US" sz="2400" dirty="0">
                <a:latin typeface="Courier New" pitchFamily="49" charset="0"/>
              </a:rPr>
              <a:t>[2] = 3.4;</a:t>
            </a:r>
          </a:p>
          <a:p>
            <a:pPr marL="0" indent="0">
              <a:spcBef>
                <a:spcPct val="50000"/>
              </a:spcBef>
              <a:buFont typeface="Monotype Sorts" pitchFamily="2" charset="2"/>
              <a:buNone/>
            </a:pPr>
            <a:r>
              <a:rPr lang="en-US" altLang="en-US" sz="2400" dirty="0" err="1">
                <a:latin typeface="Courier New" pitchFamily="49" charset="0"/>
              </a:rPr>
              <a:t>myList</a:t>
            </a:r>
            <a:r>
              <a:rPr lang="en-US" altLang="en-US" sz="2400" dirty="0">
                <a:latin typeface="Courier New" pitchFamily="49" charset="0"/>
              </a:rPr>
              <a:t>[3] = 3.5;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130</a:t>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a:t>Problem: </a:t>
            </a:r>
            <a:r>
              <a:rPr lang="en-US" altLang="en-US" sz="4000"/>
              <a:t>Calculator</a:t>
            </a:r>
            <a:endParaRPr lang="en-US" altLang="en-US" u="sng">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a:t>Objective: Write a program that will perform binary operations on integers.  The program receives three parameters: an operator and two integers.</a:t>
            </a:r>
            <a:r>
              <a:rPr lang="en-US" altLang="en-US"/>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a:t>Calculator</a:t>
            </a:r>
          </a:p>
        </p:txBody>
      </p:sp>
      <p:sp>
        <p:nvSpPr>
          <p:cNvPr id="14" name="AutoShape 10">
            <a:hlinkClick r:id="rId3"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1800" noProof="1">
                <a:latin typeface="Calibri" panose="020F0502020204030204" pitchFamily="34" charset="0"/>
                <a:cs typeface="Calibri" panose="020F0502020204030204" pitchFamily="34" charset="0"/>
              </a:rPr>
              <a:t>Th</a:t>
            </a:r>
            <a:r>
              <a:rPr lang="tr-TR" sz="1800" noProof="1">
                <a:latin typeface="Calibri" panose="020F0502020204030204" pitchFamily="34" charset="0"/>
                <a:cs typeface="Calibri" panose="020F0502020204030204" pitchFamily="34" charset="0"/>
              </a:rPr>
              <a:t>e</a:t>
            </a:r>
            <a:r>
              <a:rPr lang="en-US" sz="1800" noProof="1">
                <a:latin typeface="Calibri" panose="020F0502020204030204" pitchFamily="34" charset="0"/>
                <a:cs typeface="Calibri" panose="020F0502020204030204" pitchFamily="34" charset="0"/>
              </a:rPr>
              <a:t> </a:t>
            </a:r>
            <a:r>
              <a:rPr lang="tr-TR" sz="1800" noProof="1">
                <a:latin typeface="Calibri" panose="020F0502020204030204" pitchFamily="34" charset="0"/>
                <a:cs typeface="Calibri" panose="020F0502020204030204" pitchFamily="34" charset="0"/>
              </a:rPr>
              <a:t>textb</a:t>
            </a:r>
            <a:r>
              <a:rPr lang="en-US" sz="1800" noProof="1">
                <a:latin typeface="Calibri" panose="020F0502020204030204" pitchFamily="34" charset="0"/>
                <a:cs typeface="Calibri" panose="020F0502020204030204" pitchFamily="34" charset="0"/>
              </a:rPr>
              <a:t>ook declares the main method as</a:t>
            </a:r>
            <a:br>
              <a:rPr lang="tr-TR" sz="1800" noProof="1">
                <a:latin typeface="Calibri" panose="020F0502020204030204" pitchFamily="34"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static void main(String[] args)</a:t>
            </a:r>
            <a:br>
              <a:rPr lang="tr-TR" sz="1600" noProof="1">
                <a:latin typeface="Consolas" panose="020B0609020204030204" pitchFamily="49" charset="0"/>
                <a:cs typeface="Calibri" panose="020F0502020204030204" pitchFamily="34" charset="0"/>
              </a:rPr>
            </a:br>
            <a:endParaRPr lang="en-US" sz="1800" noProof="1">
              <a:latin typeface="Consolas" panose="020B0609020204030204" pitchFamily="49" charset="0"/>
              <a:cs typeface="Calibri" panose="020F0502020204030204" pitchFamily="34" charset="0"/>
            </a:endParaRPr>
          </a:p>
          <a:p>
            <a:r>
              <a:rPr lang="en-US" sz="1800" noProof="1">
                <a:latin typeface="Calibri" panose="020F0502020204030204" pitchFamily="34" charset="0"/>
                <a:cs typeface="Calibri" panose="020F0502020204030204" pitchFamily="34" charset="0"/>
              </a:rPr>
              <a:t>Can it be replaced by one of the following lines?</a:t>
            </a:r>
            <a:br>
              <a:rPr lang="tr-TR" sz="1800" noProof="1">
                <a:latin typeface="Calibri" panose="020F0502020204030204" pitchFamily="34" charset="0"/>
                <a:cs typeface="Calibri" panose="020F0502020204030204" pitchFamily="34" charset="0"/>
              </a:rPr>
            </a:br>
            <a:r>
              <a:rPr lang="tr-TR" sz="1600" noProof="1">
                <a:latin typeface="Consolas" panose="020B0609020204030204" pitchFamily="49" charset="0"/>
                <a:cs typeface="Calibri" panose="020F0502020204030204" pitchFamily="34" charset="0"/>
              </a:rPr>
              <a:t>(a) p</a:t>
            </a:r>
            <a:r>
              <a:rPr lang="en-US" sz="1600" noProof="1">
                <a:latin typeface="Consolas" panose="020B0609020204030204" pitchFamily="49" charset="0"/>
                <a:cs typeface="Calibri" panose="020F0502020204030204" pitchFamily="34" charset="0"/>
              </a:rPr>
              <a:t>ublic static void main(String args[])</a:t>
            </a:r>
          </a:p>
          <a:p>
            <a:r>
              <a:rPr lang="tr-TR" sz="1600" noProof="1">
                <a:latin typeface="Consolas" panose="020B0609020204030204" pitchFamily="49" charset="0"/>
                <a:cs typeface="Calibri" panose="020F0502020204030204" pitchFamily="34" charset="0"/>
              </a:rPr>
              <a:t>(b) </a:t>
            </a:r>
            <a:r>
              <a:rPr lang="en-US" sz="1600" noProof="1">
                <a:latin typeface="Consolas" panose="020B0609020204030204" pitchFamily="49" charset="0"/>
                <a:cs typeface="Calibri" panose="020F0502020204030204" pitchFamily="34" charset="0"/>
              </a:rPr>
              <a:t>public static void main(String[] x)</a:t>
            </a:r>
          </a:p>
          <a:p>
            <a:r>
              <a:rPr lang="tr-TR" sz="1600" noProof="1">
                <a:latin typeface="Consolas" panose="020B0609020204030204" pitchFamily="49" charset="0"/>
                <a:cs typeface="Calibri" panose="020F0502020204030204" pitchFamily="34" charset="0"/>
              </a:rPr>
              <a:t>(c) </a:t>
            </a:r>
            <a:r>
              <a:rPr lang="en-US" sz="1600" noProof="1">
                <a:latin typeface="Consolas" panose="020B0609020204030204" pitchFamily="49" charset="0"/>
                <a:cs typeface="Calibri" panose="020F0502020204030204" pitchFamily="34" charset="0"/>
              </a:rPr>
              <a:t>public static void main(String x[])</a:t>
            </a:r>
          </a:p>
          <a:p>
            <a:r>
              <a:rPr lang="tr-TR" sz="1600" noProof="1">
                <a:latin typeface="Consolas" panose="020B0609020204030204" pitchFamily="49" charset="0"/>
                <a:cs typeface="Calibri" panose="020F0502020204030204" pitchFamily="34" charset="0"/>
              </a:rPr>
              <a:t>(d) </a:t>
            </a:r>
            <a:r>
              <a:rPr lang="en-US" sz="1600" noProof="1">
                <a:latin typeface="Consolas" panose="020B0609020204030204" pitchFamily="49" charset="0"/>
                <a:cs typeface="Calibri" panose="020F0502020204030204" pitchFamily="34" charset="0"/>
              </a:rPr>
              <a:t>static void main(String x[])</a:t>
            </a:r>
            <a:br>
              <a:rPr lang="en-US" sz="1800" noProof="1">
                <a:latin typeface="Calibri" panose="020F0502020204030204" pitchFamily="34" charset="0"/>
                <a:cs typeface="Calibri" panose="020F0502020204030204" pitchFamily="34" charset="0"/>
              </a:rPr>
            </a:br>
            <a:endParaRPr lang="en-US" sz="1800" noProof="1">
              <a:latin typeface="Calibri" panose="020F0502020204030204" pitchFamily="34"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tr-TR" sz="1400" noProof="1">
                <a:solidFill>
                  <a:srgbClr val="0070C0"/>
                </a:solidFill>
                <a:latin typeface="Consolas" panose="020B0609020204030204" pitchFamily="49" charset="0"/>
                <a:cs typeface="Calibri" panose="020F0502020204030204" pitchFamily="34" charset="0"/>
              </a:rPr>
              <a:t>(a) Yes.</a:t>
            </a:r>
            <a:endParaRPr lang="en-US" sz="1400" noProof="1">
              <a:solidFill>
                <a:srgbClr val="0070C0"/>
              </a:solidFill>
              <a:latin typeface="Consolas" panose="020B0609020204030204" pitchFamily="49" charset="0"/>
              <a:cs typeface="Calibri" panose="020F0502020204030204" pitchFamily="34" charset="0"/>
            </a:endParaRPr>
          </a:p>
          <a:p>
            <a:r>
              <a:rPr lang="tr-TR" sz="1400" noProof="1">
                <a:solidFill>
                  <a:srgbClr val="0070C0"/>
                </a:solidFill>
                <a:latin typeface="Consolas" panose="020B0609020204030204" pitchFamily="49" charset="0"/>
                <a:cs typeface="Calibri" panose="020F0502020204030204" pitchFamily="34" charset="0"/>
              </a:rPr>
              <a:t>(b) Yes.</a:t>
            </a:r>
          </a:p>
          <a:p>
            <a:r>
              <a:rPr lang="tr-TR" sz="1400" noProof="1">
                <a:solidFill>
                  <a:srgbClr val="0070C0"/>
                </a:solidFill>
                <a:latin typeface="Consolas" panose="020B0609020204030204" pitchFamily="49" charset="0"/>
                <a:cs typeface="Calibri" panose="020F0502020204030204" pitchFamily="34" charset="0"/>
              </a:rPr>
              <a:t>(c) Yes.</a:t>
            </a:r>
          </a:p>
          <a:p>
            <a:r>
              <a:rPr lang="tr-TR" sz="1400" noProof="1">
                <a:solidFill>
                  <a:srgbClr val="0070C0"/>
                </a:solidFill>
                <a:latin typeface="Consolas" panose="020B0609020204030204" pitchFamily="49" charset="0"/>
                <a:cs typeface="Calibri" panose="020F0502020204030204" pitchFamily="34" charset="0"/>
              </a:rPr>
              <a:t>(d) No, </a:t>
            </a:r>
            <a:r>
              <a:rPr lang="en-US" sz="1400" noProof="1">
                <a:solidFill>
                  <a:srgbClr val="0070C0"/>
                </a:solidFill>
                <a:latin typeface="Consolas" panose="020B0609020204030204" pitchFamily="49" charset="0"/>
                <a:cs typeface="Calibri" panose="020F0502020204030204" pitchFamily="34" charset="0"/>
              </a:rPr>
              <a:t>because it is not public.</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2707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508750"/>
            <a:ext cx="7772400" cy="4741863"/>
          </a:xfrm>
        </p:spPr>
        <p:txBody>
          <a:bodyPr>
            <a:noAutofit/>
          </a:bodyPr>
          <a:lstStyle/>
          <a:p>
            <a:r>
              <a:rPr lang="tr-TR" sz="1200" noProof="1">
                <a:latin typeface="Consolas" panose="020B0609020204030204" pitchFamily="49" charset="0"/>
                <a:cs typeface="Calibri" panose="020F0502020204030204" pitchFamily="34" charset="0"/>
              </a:rPr>
              <a:t>public class Test {  </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public static void main(String[] args) {</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System.out.println("Number of strings is " + args.length);</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for (int i = 0; i &lt; args.length; i++) </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System.out.println(args[i]);</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a:t>
            </a:r>
          </a:p>
          <a:p>
            <a:r>
              <a:rPr lang="tr-TR" sz="1600" noProof="1">
                <a:latin typeface="Calibri" panose="020F0502020204030204" pitchFamily="34" charset="0"/>
                <a:cs typeface="Calibri" panose="020F0502020204030204" pitchFamily="34" charset="0"/>
              </a:rPr>
              <a:t>Show the output of the program above, when invoked using the following:</a:t>
            </a:r>
          </a:p>
          <a:p>
            <a:r>
              <a:rPr lang="tr-TR" sz="1200" noProof="1">
                <a:latin typeface="Consolas" panose="020B0609020204030204" pitchFamily="49" charset="0"/>
                <a:cs typeface="Calibri" panose="020F0502020204030204" pitchFamily="34" charset="0"/>
              </a:rPr>
              <a:t>1. java Test I have a dream</a:t>
            </a:r>
          </a:p>
          <a:p>
            <a:r>
              <a:rPr lang="tr-TR" sz="1200" noProof="1">
                <a:latin typeface="Consolas" panose="020B0609020204030204" pitchFamily="49" charset="0"/>
                <a:cs typeface="Calibri" panose="020F0502020204030204" pitchFamily="34" charset="0"/>
              </a:rPr>
              <a:t>2. java Test "1 2 3"</a:t>
            </a:r>
          </a:p>
          <a:p>
            <a:r>
              <a:rPr lang="tr-TR" sz="1200" noProof="1">
                <a:latin typeface="Consolas" panose="020B0609020204030204" pitchFamily="49" charset="0"/>
                <a:cs typeface="Calibri" panose="020F0502020204030204" pitchFamily="34" charset="0"/>
              </a:rPr>
              <a:t>3. java Test</a:t>
            </a:r>
            <a:br>
              <a:rPr lang="en-US" sz="1200" noProof="1">
                <a:latin typeface="Consolas" panose="020B0609020204030204" pitchFamily="49" charset="0"/>
                <a:cs typeface="Calibri" panose="020F0502020204030204" pitchFamily="34" charset="0"/>
              </a:rPr>
            </a:br>
            <a:endParaRPr lang="en-US" sz="1200" noProof="1">
              <a:latin typeface="Consolas" panose="020B0609020204030204" pitchFamily="49"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(1)</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Number of strings is 4</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I</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have</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dream</a:t>
            </a:r>
          </a:p>
          <a:p>
            <a:r>
              <a:rPr lang="en-US" sz="1200" noProof="1">
                <a:solidFill>
                  <a:srgbClr val="0070C0"/>
                </a:solidFill>
                <a:latin typeface="Consolas" panose="020B0609020204030204" pitchFamily="49" charset="0"/>
                <a:cs typeface="Calibri" panose="020F0502020204030204" pitchFamily="34" charset="0"/>
              </a:rPr>
              <a:t>(2)</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Number of strings is 1</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1 2 3</a:t>
            </a:r>
          </a:p>
          <a:p>
            <a:r>
              <a:rPr lang="en-US" sz="1200" noProof="1">
                <a:solidFill>
                  <a:srgbClr val="0070C0"/>
                </a:solidFill>
                <a:latin typeface="Consolas" panose="020B0609020204030204" pitchFamily="49" charset="0"/>
                <a:cs typeface="Calibri" panose="020F0502020204030204" pitchFamily="34" charset="0"/>
              </a:rPr>
              <a:t>(3)</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Number of strings is 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166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a:cs typeface="Times New Roman" pitchFamily="18" charset="0"/>
              </a:rPr>
              <a:t>CAUTION</a:t>
            </a:r>
            <a:endParaRPr lang="en-US" altLang="en-US" sz="400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dirty="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dirty="0"/>
              <a:t>double[] </a:t>
            </a:r>
            <a:r>
              <a:rPr lang="en-US" altLang="en-US" dirty="0" err="1"/>
              <a:t>myList</a:t>
            </a:r>
            <a:r>
              <a:rPr lang="en-US" altLang="en-US" dirty="0"/>
              <a:t>;</a:t>
            </a:r>
          </a:p>
          <a:p>
            <a:pPr lvl="1">
              <a:lnSpc>
                <a:spcPct val="90000"/>
              </a:lnSpc>
              <a:spcBef>
                <a:spcPct val="50000"/>
              </a:spcBef>
              <a:buFontTx/>
              <a:buNone/>
            </a:pPr>
            <a:r>
              <a:rPr lang="en-US" altLang="en-US" dirty="0" err="1"/>
              <a:t>myList</a:t>
            </a:r>
            <a:r>
              <a:rPr lang="en-US" altLang="en-US" dirty="0"/>
              <a:t> = {1.9, 2.9, 3.4, 3.5};</a:t>
            </a:r>
            <a:r>
              <a:rPr lang="en-US" altLang="en-US" sz="4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032"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2056"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3080"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410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values[0] = values[1] + values[4];</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5128"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values[0] = values[1] + values[4];</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6152"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717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820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922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1024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1127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1229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1332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14344"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15368"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1639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Initializing arrays with input values</a:t>
            </a:r>
            <a:endParaRPr lang="en-US" altLang="en-US" sz="450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a:cs typeface="Times New Roman" pitchFamily="18" charset="0"/>
              </a:rPr>
              <a:t>Initializing arrays with random values</a:t>
            </a:r>
            <a:endParaRPr lang="en-US" altLang="en-US" sz="410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Printing arrays</a:t>
            </a:r>
            <a:endParaRPr lang="en-US" altLang="en-US" sz="450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Summing all elements</a:t>
            </a:r>
            <a:endParaRPr lang="en-US" altLang="en-US" sz="450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Finding the largest element</a:t>
            </a:r>
            <a:endParaRPr lang="en-US" altLang="en-US" sz="450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80000"/>
              </a:lnSpc>
              <a:buFont typeface="Monotype Sorts" pitchFamily="2" charset="2"/>
              <a:buNone/>
              <a:defRPr/>
            </a:pPr>
            <a:r>
              <a:rPr lang="en-US" sz="3600" dirty="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Random shuffling</a:t>
            </a:r>
            <a:endParaRPr lang="en-US" altLang="en-US" sz="450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7416"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Shifting Elements</a:t>
            </a:r>
            <a:endParaRPr lang="en-US" altLang="en-US" sz="450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a:cs typeface="Times New Roman" pitchFamily="18" charset="0"/>
              </a:rPr>
              <a:t>Enhanced </a:t>
            </a:r>
            <a:r>
              <a:rPr lang="en-US" altLang="en-US" sz="3200" u="sng">
                <a:cs typeface="Times New Roman" pitchFamily="18" charset="0"/>
              </a:rPr>
              <a:t>for</a:t>
            </a:r>
            <a:r>
              <a:rPr lang="en-US" altLang="en-US" sz="320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defRPr/>
            </a:pPr>
            <a:r>
              <a:rPr lang="en-US" sz="2000" dirty="0">
                <a:cs typeface="Times New Roman" pitchFamily="18" charset="0"/>
              </a:rPr>
              <a:t>In general, the syntax is</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defRPr/>
            </a:pPr>
            <a:r>
              <a:rPr lang="en-US" sz="2000" dirty="0">
                <a:cs typeface="Courier New" pitchFamily="49" charset="0"/>
              </a:rPr>
              <a:t>You still have to use an index variable if you wish to traverse the array in a different order or change the elements in the array.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When is the memory allocated for an array?</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output of the following code?</a:t>
            </a:r>
            <a:br>
              <a:rPr lang="tr-TR" sz="2000" noProof="1">
                <a:latin typeface="Calibri" panose="020F0502020204030204" pitchFamily="34" charset="0"/>
                <a:cs typeface="Calibri" panose="020F0502020204030204" pitchFamily="34" charset="0"/>
              </a:rPr>
            </a:br>
            <a:r>
              <a:rPr lang="en-US" sz="1600" noProof="1">
                <a:latin typeface="Consolas" panose="020B0609020204030204" pitchFamily="49" charset="0"/>
                <a:cs typeface="Calibri" panose="020F0502020204030204" pitchFamily="34" charset="0"/>
              </a:rPr>
              <a:t>int x = 30;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int[] numbers = new int[x];</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x = 60;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System.out.println("x is " + x);</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System.out.println("The size of numbers is " + numbers.length);</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memory is allocated when an array is created.</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x is 60</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size of numbers is 30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88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Indicate true or false for the following statements:</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(a) Every element in an array has the same type.</a:t>
            </a:r>
          </a:p>
          <a:p>
            <a:r>
              <a:rPr lang="en-US" sz="2000" noProof="1">
                <a:latin typeface="Calibri" panose="020F0502020204030204" pitchFamily="34" charset="0"/>
                <a:cs typeface="Calibri" panose="020F0502020204030204" pitchFamily="34" charset="0"/>
              </a:rPr>
              <a:t>(b) The array size is fixed after an array reference variable is declared.</a:t>
            </a:r>
          </a:p>
          <a:p>
            <a:r>
              <a:rPr lang="en-US" sz="2000" noProof="1">
                <a:latin typeface="Calibri" panose="020F0502020204030204" pitchFamily="34" charset="0"/>
                <a:cs typeface="Calibri" panose="020F0502020204030204" pitchFamily="34" charset="0"/>
              </a:rPr>
              <a:t>(c) The array size is fixed after it is created.</a:t>
            </a:r>
          </a:p>
          <a:p>
            <a:r>
              <a:rPr lang="en-US" sz="2000" noProof="1">
                <a:latin typeface="Calibri" panose="020F0502020204030204" pitchFamily="34" charset="0"/>
                <a:cs typeface="Calibri" panose="020F0502020204030204" pitchFamily="34" charset="0"/>
              </a:rPr>
              <a:t>(d) The elements in an array must be of a primitive data type.</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(a) True</a:t>
            </a:r>
          </a:p>
          <a:p>
            <a:r>
              <a:rPr lang="tr-TR" sz="1600" noProof="1">
                <a:solidFill>
                  <a:srgbClr val="0070C0"/>
                </a:solidFill>
                <a:latin typeface="Consolas" panose="020B0609020204030204" pitchFamily="49" charset="0"/>
                <a:cs typeface="Calibri" panose="020F0502020204030204" pitchFamily="34" charset="0"/>
              </a:rPr>
              <a:t>(b) False</a:t>
            </a:r>
          </a:p>
          <a:p>
            <a:r>
              <a:rPr lang="tr-TR" sz="1600" noProof="1">
                <a:solidFill>
                  <a:srgbClr val="0070C0"/>
                </a:solidFill>
                <a:latin typeface="Consolas" panose="020B0609020204030204" pitchFamily="49" charset="0"/>
                <a:cs typeface="Calibri" panose="020F0502020204030204" pitchFamily="34" charset="0"/>
              </a:rPr>
              <a:t>(c) True</a:t>
            </a:r>
          </a:p>
          <a:p>
            <a:r>
              <a:rPr lang="tr-TR" sz="1600" noProof="1">
                <a:solidFill>
                  <a:srgbClr val="0070C0"/>
                </a:solidFill>
                <a:latin typeface="Consolas" panose="020B0609020204030204" pitchFamily="49" charset="0"/>
                <a:cs typeface="Calibri" panose="020F0502020204030204" pitchFamily="34" charset="0"/>
              </a:rPr>
              <a:t>(d) False</a:t>
            </a:r>
            <a:endParaRPr lang="en-US"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165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Which of the following statements are valid?</a:t>
            </a:r>
            <a:endParaRPr lang="tr-TR" sz="2000" noProof="1">
              <a:latin typeface="Calibri" panose="020F0502020204030204" pitchFamily="34" charset="0"/>
              <a:cs typeface="Calibri" panose="020F0502020204030204" pitchFamily="34" charset="0"/>
            </a:endParaRPr>
          </a:p>
          <a:p>
            <a:r>
              <a:rPr lang="en-US" sz="1600" noProof="1">
                <a:latin typeface="Consolas" panose="020B0609020204030204" pitchFamily="49" charset="0"/>
                <a:cs typeface="Calibri" panose="020F0502020204030204" pitchFamily="34" charset="0"/>
              </a:rPr>
              <a:t>int i = new int(30);</a:t>
            </a:r>
          </a:p>
          <a:p>
            <a:r>
              <a:rPr lang="en-US" sz="1600" noProof="1">
                <a:latin typeface="Consolas" panose="020B0609020204030204" pitchFamily="49" charset="0"/>
                <a:cs typeface="Calibri" panose="020F0502020204030204" pitchFamily="34" charset="0"/>
              </a:rPr>
              <a:t>double d[] = new double[30];</a:t>
            </a:r>
          </a:p>
          <a:p>
            <a:r>
              <a:rPr lang="en-US" sz="1600" noProof="1">
                <a:latin typeface="Consolas" panose="020B0609020204030204" pitchFamily="49" charset="0"/>
                <a:cs typeface="Calibri" panose="020F0502020204030204" pitchFamily="34" charset="0"/>
              </a:rPr>
              <a:t>char[] r = new char(1..30);</a:t>
            </a:r>
          </a:p>
          <a:p>
            <a:r>
              <a:rPr lang="en-US" sz="1600" noProof="1">
                <a:latin typeface="Consolas" panose="020B0609020204030204" pitchFamily="49" charset="0"/>
                <a:cs typeface="Calibri" panose="020F0502020204030204" pitchFamily="34" charset="0"/>
              </a:rPr>
              <a:t>int i[] = (3, 4, 3, 2);</a:t>
            </a:r>
          </a:p>
          <a:p>
            <a:r>
              <a:rPr lang="en-US" sz="1600" noProof="1">
                <a:latin typeface="Consolas" panose="020B0609020204030204" pitchFamily="49" charset="0"/>
                <a:cs typeface="Calibri" panose="020F0502020204030204" pitchFamily="34" charset="0"/>
              </a:rPr>
              <a:t>float f[] = {2.3, 4.5, 6.6};</a:t>
            </a:r>
          </a:p>
          <a:p>
            <a:r>
              <a:rPr lang="en-US" sz="1600" noProof="1">
                <a:latin typeface="Consolas" panose="020B0609020204030204" pitchFamily="49" charset="0"/>
                <a:cs typeface="Calibri" panose="020F0502020204030204" pitchFamily="34" charset="0"/>
              </a:rPr>
              <a:t>char[] c = new char();</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Invalid</a:t>
            </a:r>
          </a:p>
          <a:p>
            <a:r>
              <a:rPr lang="en-US" sz="1600" noProof="1">
                <a:solidFill>
                  <a:srgbClr val="0070C0"/>
                </a:solidFill>
                <a:latin typeface="Consolas" panose="020B0609020204030204" pitchFamily="49" charset="0"/>
                <a:cs typeface="Calibri" panose="020F0502020204030204" pitchFamily="34" charset="0"/>
              </a:rPr>
              <a:t>Valid</a:t>
            </a:r>
          </a:p>
          <a:p>
            <a:r>
              <a:rPr lang="en-US" sz="1600" noProof="1">
                <a:solidFill>
                  <a:srgbClr val="0070C0"/>
                </a:solidFill>
                <a:latin typeface="Consolas" panose="020B0609020204030204" pitchFamily="49" charset="0"/>
                <a:cs typeface="Calibri" panose="020F0502020204030204" pitchFamily="34" charset="0"/>
              </a:rPr>
              <a:t>Invalid</a:t>
            </a:r>
          </a:p>
          <a:p>
            <a:r>
              <a:rPr lang="en-US" sz="1600" noProof="1">
                <a:solidFill>
                  <a:srgbClr val="0070C0"/>
                </a:solidFill>
                <a:latin typeface="Consolas" panose="020B0609020204030204" pitchFamily="49" charset="0"/>
                <a:cs typeface="Calibri" panose="020F0502020204030204" pitchFamily="34" charset="0"/>
              </a:rPr>
              <a:t>Invalid</a:t>
            </a:r>
          </a:p>
          <a:p>
            <a:r>
              <a:rPr lang="en-US" sz="1600" noProof="1">
                <a:solidFill>
                  <a:srgbClr val="0070C0"/>
                </a:solidFill>
                <a:latin typeface="Consolas" panose="020B0609020204030204" pitchFamily="49" charset="0"/>
                <a:cs typeface="Calibri" panose="020F0502020204030204" pitchFamily="34" charset="0"/>
              </a:rPr>
              <a:t>Valid</a:t>
            </a:r>
          </a:p>
          <a:p>
            <a:r>
              <a:rPr lang="en-US" sz="1600" noProof="1">
                <a:solidFill>
                  <a:srgbClr val="0070C0"/>
                </a:solidFill>
                <a:latin typeface="Consolas" panose="020B0609020204030204" pitchFamily="49" charset="0"/>
                <a:cs typeface="Calibri" panose="020F0502020204030204" pitchFamily="34" charset="0"/>
              </a:rPr>
              <a:t>Invalid</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3595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How do you access elements in an array?</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array index type?</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lowest index?</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representation of the third element in an array named a?</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You access an array using its index.</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arrayRefVar[index] is known as an array indexed variable.</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array index type is int</a:t>
            </a:r>
            <a:r>
              <a:rPr lang="tr-TR" sz="1600" noProof="1">
                <a:solidFill>
                  <a:srgbClr val="0070C0"/>
                </a:solidFill>
                <a:latin typeface="Consolas" panose="020B0609020204030204" pitchFamily="49" charset="0"/>
                <a:cs typeface="Calibri" panose="020F0502020204030204" pitchFamily="34" charset="0"/>
              </a:rPr>
              <a:t>.</a:t>
            </a:r>
          </a:p>
          <a:p>
            <a:r>
              <a:rPr lang="tr-TR" sz="1600" noProof="1">
                <a:solidFill>
                  <a:srgbClr val="0070C0"/>
                </a:solidFill>
                <a:latin typeface="Consolas" panose="020B0609020204030204" pitchFamily="49" charset="0"/>
                <a:cs typeface="Calibri" panose="020F0502020204030204" pitchFamily="34" charset="0"/>
              </a:rPr>
              <a:t>L</a:t>
            </a:r>
            <a:r>
              <a:rPr lang="en-US" sz="1600" noProof="1">
                <a:solidFill>
                  <a:srgbClr val="0070C0"/>
                </a:solidFill>
                <a:latin typeface="Consolas" panose="020B0609020204030204" pitchFamily="49" charset="0"/>
                <a:cs typeface="Calibri" panose="020F0502020204030204" pitchFamily="34" charset="0"/>
              </a:rPr>
              <a:t>owest index is 0.</a:t>
            </a:r>
          </a:p>
          <a:p>
            <a:r>
              <a:rPr lang="en-US" sz="1600" noProof="1">
                <a:solidFill>
                  <a:srgbClr val="0070C0"/>
                </a:solidFill>
                <a:latin typeface="Consolas" panose="020B0609020204030204" pitchFamily="49" charset="0"/>
                <a:cs typeface="Calibri" panose="020F0502020204030204" pitchFamily="34" charset="0"/>
              </a:rPr>
              <a:t>a[2]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514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799" y="1657349"/>
            <a:ext cx="8225965" cy="4741863"/>
          </a:xfrm>
        </p:spPr>
        <p:txBody>
          <a:bodyPr>
            <a:noAutofit/>
          </a:bodyPr>
          <a:lstStyle/>
          <a:p>
            <a:r>
              <a:rPr lang="en-US" sz="1400" noProof="1">
                <a:latin typeface="Calibri" panose="020F0502020204030204" pitchFamily="34" charset="0"/>
                <a:cs typeface="Calibri" panose="020F0502020204030204" pitchFamily="34" charset="0"/>
              </a:rPr>
              <a:t>Write statements to do the following:</a:t>
            </a:r>
            <a:endParaRPr lang="tr-TR" sz="1400" noProof="1">
              <a:latin typeface="Calibri" panose="020F0502020204030204" pitchFamily="34" charset="0"/>
              <a:cs typeface="Calibri" panose="020F0502020204030204" pitchFamily="34" charset="0"/>
            </a:endParaRP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a</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Create an array to hold 10 double values.</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b</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Assign the value 5.5 to the last element in the array.</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c</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Display the sum of the first two elements.</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d</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Write a loop that computes the sum of all elements in the array.</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e</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Write a loop that finds the minimum element in the array.</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f</a:t>
            </a:r>
            <a:r>
              <a:rPr lang="tr-TR" sz="1400" noProof="1">
                <a:latin typeface="Calibri" panose="020F0502020204030204" pitchFamily="34" charset="0"/>
                <a:cs typeface="Calibri" panose="020F0502020204030204" pitchFamily="34" charset="0"/>
              </a:rPr>
              <a:t>) </a:t>
            </a:r>
            <a:r>
              <a:rPr lang="en-US" sz="1400" noProof="1">
                <a:latin typeface="Calibri" panose="020F0502020204030204" pitchFamily="34" charset="0"/>
                <a:cs typeface="Calibri" panose="020F0502020204030204" pitchFamily="34" charset="0"/>
              </a:rPr>
              <a:t>Randomly generate an index and display the element of this index in the array.</a:t>
            </a:r>
          </a:p>
          <a:p>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g</a:t>
            </a:r>
            <a:r>
              <a:rPr lang="tr-TR" sz="1400" noProof="1">
                <a:latin typeface="Calibri" panose="020F0502020204030204" pitchFamily="34" charset="0"/>
                <a:cs typeface="Calibri" panose="020F0502020204030204" pitchFamily="34" charset="0"/>
              </a:rPr>
              <a:t>)</a:t>
            </a:r>
            <a:r>
              <a:rPr lang="en-US" sz="1400" noProof="1">
                <a:latin typeface="Calibri" panose="020F0502020204030204" pitchFamily="34" charset="0"/>
                <a:cs typeface="Calibri" panose="020F0502020204030204" pitchFamily="34" charset="0"/>
              </a:rPr>
              <a:t> Use an array initializer to create another array with the initial values 3.5, 5.5, 4.52, and 5.6.</a:t>
            </a:r>
            <a:br>
              <a:rPr lang="tr-TR" sz="1400" noProof="1">
                <a:latin typeface="Calibri" panose="020F0502020204030204" pitchFamily="34" charset="0"/>
                <a:cs typeface="Calibri" panose="020F0502020204030204" pitchFamily="34" charset="0"/>
              </a:rPr>
            </a:br>
            <a:endParaRPr lang="en-US" sz="1400" noProof="1">
              <a:latin typeface="Calibri" panose="020F0502020204030204" pitchFamily="34" charset="0"/>
              <a:cs typeface="Calibri" panose="020F0502020204030204" pitchFamily="34" charset="0"/>
            </a:endParaRPr>
          </a:p>
          <a:p>
            <a:pPr marL="0" indent="0">
              <a:buNone/>
            </a:pPr>
            <a:r>
              <a:rPr lang="en-US" sz="1400" b="1" noProof="1">
                <a:solidFill>
                  <a:srgbClr val="92D050"/>
                </a:solidFill>
                <a:latin typeface="Calibri" panose="020F0502020204030204" pitchFamily="34" charset="0"/>
                <a:cs typeface="Calibri" panose="020F0502020204030204" pitchFamily="34" charset="0"/>
              </a:rPr>
              <a:t>      &lt;--- ANSWER ---&gt;</a:t>
            </a:r>
          </a:p>
          <a:p>
            <a:r>
              <a:rPr lang="tr-TR" sz="1100" noProof="1">
                <a:solidFill>
                  <a:srgbClr val="0070C0"/>
                </a:solidFill>
                <a:latin typeface="Consolas" panose="020B0609020204030204" pitchFamily="49" charset="0"/>
                <a:cs typeface="Calibri" panose="020F0502020204030204" pitchFamily="34" charset="0"/>
              </a:rPr>
              <a:t>(a) double[] list = new double[10];</a:t>
            </a:r>
          </a:p>
          <a:p>
            <a:r>
              <a:rPr lang="tr-TR" sz="1100" noProof="1">
                <a:solidFill>
                  <a:srgbClr val="0070C0"/>
                </a:solidFill>
                <a:latin typeface="Consolas" panose="020B0609020204030204" pitchFamily="49" charset="0"/>
                <a:cs typeface="Calibri" panose="020F0502020204030204" pitchFamily="34" charset="0"/>
              </a:rPr>
              <a:t>(b) list[list.length - 1] = 5.5;</a:t>
            </a:r>
          </a:p>
          <a:p>
            <a:r>
              <a:rPr lang="tr-TR" sz="1100" noProof="1">
                <a:solidFill>
                  <a:srgbClr val="0070C0"/>
                </a:solidFill>
                <a:latin typeface="Consolas" panose="020B0609020204030204" pitchFamily="49" charset="0"/>
                <a:cs typeface="Calibri" panose="020F0502020204030204" pitchFamily="34" charset="0"/>
              </a:rPr>
              <a:t>(c) System.out.println(list[0] + list[1]);</a:t>
            </a:r>
          </a:p>
          <a:p>
            <a:r>
              <a:rPr lang="tr-TR" sz="1100" noProof="1">
                <a:solidFill>
                  <a:srgbClr val="0070C0"/>
                </a:solidFill>
                <a:latin typeface="Consolas" panose="020B0609020204030204" pitchFamily="49" charset="0"/>
                <a:cs typeface="Calibri" panose="020F0502020204030204" pitchFamily="34" charset="0"/>
              </a:rPr>
              <a:t>(d) double sum = 0;</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for (int i = 0; i &lt; list.length; i++)</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sum += list[i];</a:t>
            </a:r>
          </a:p>
          <a:p>
            <a:r>
              <a:rPr lang="tr-TR" sz="1100" noProof="1">
                <a:solidFill>
                  <a:srgbClr val="0070C0"/>
                </a:solidFill>
                <a:latin typeface="Consolas" panose="020B0609020204030204" pitchFamily="49" charset="0"/>
                <a:cs typeface="Calibri" panose="020F0502020204030204" pitchFamily="34" charset="0"/>
              </a:rPr>
              <a:t>(e) double min = list[0];</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for (int i = 1; i &lt; list.length; i++)</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if (min &gt; list[i])  min = list[i];</a:t>
            </a:r>
          </a:p>
          <a:p>
            <a:r>
              <a:rPr lang="tr-TR" sz="1100" noProof="1">
                <a:solidFill>
                  <a:srgbClr val="0070C0"/>
                </a:solidFill>
                <a:latin typeface="Consolas" panose="020B0609020204030204" pitchFamily="49" charset="0"/>
                <a:cs typeface="Calibri" panose="020F0502020204030204" pitchFamily="34" charset="0"/>
              </a:rPr>
              <a:t>(f) System.out.println(list[(int)(Math.random() * list.length)]);</a:t>
            </a:r>
          </a:p>
          <a:p>
            <a:r>
              <a:rPr lang="tr-TR" sz="1100" noProof="1">
                <a:solidFill>
                  <a:srgbClr val="0070C0"/>
                </a:solidFill>
                <a:latin typeface="Consolas" panose="020B0609020204030204" pitchFamily="49" charset="0"/>
                <a:cs typeface="Calibri" panose="020F0502020204030204" pitchFamily="34" charset="0"/>
              </a:rPr>
              <a:t>(g) double[] list = {3.5, 5.5, 4.52, 5.6};</a:t>
            </a:r>
            <a:endParaRPr lang="en-US" sz="11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8487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 calcmode="lin" valueType="num">
                                      <p:cBhvr additive="base">
                                        <p:cTn id="9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501070" y="1657349"/>
            <a:ext cx="8341180" cy="4741863"/>
          </a:xfrm>
        </p:spPr>
        <p:txBody>
          <a:bodyPr>
            <a:noAutofit/>
          </a:bodyPr>
          <a:lstStyle/>
          <a:p>
            <a:r>
              <a:rPr lang="en-US" sz="1600" noProof="1">
                <a:latin typeface="Calibri" panose="020F0502020204030204" pitchFamily="34" charset="0"/>
                <a:cs typeface="Calibri" panose="020F0502020204030204" pitchFamily="34" charset="0"/>
              </a:rPr>
              <a:t>What happens when your program attempts to access an array element with an invalid index?</a:t>
            </a:r>
            <a:br>
              <a:rPr lang="tr-TR" sz="1600" noProof="1">
                <a:latin typeface="Calibri" panose="020F0502020204030204" pitchFamily="34" charset="0"/>
                <a:cs typeface="Calibri" panose="020F0502020204030204" pitchFamily="34" charset="0"/>
              </a:rPr>
            </a:br>
            <a:endParaRPr lang="tr-TR" sz="1600" noProof="1">
              <a:latin typeface="Calibri" panose="020F0502020204030204" pitchFamily="34" charset="0"/>
              <a:cs typeface="Calibri" panose="020F0502020204030204" pitchFamily="34" charset="0"/>
            </a:endParaRPr>
          </a:p>
          <a:p>
            <a:r>
              <a:rPr lang="en-US" sz="1600" noProof="1">
                <a:latin typeface="Calibri" panose="020F0502020204030204" pitchFamily="34" charset="0"/>
                <a:cs typeface="Calibri" panose="020F0502020204030204" pitchFamily="34" charset="0"/>
              </a:rPr>
              <a:t>Identify and fix the errors in the following code:</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1  public class Test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2    public static void main(String[] args)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3      double[10] r;</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4</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5      for (int i = 0; i &lt; r.length(); i++);</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6        r(i) = Math.random * 100;</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7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8  }</a:t>
            </a:r>
            <a:br>
              <a:rPr lang="en-US" sz="1600" noProof="1">
                <a:latin typeface="Calibri" panose="020F0502020204030204" pitchFamily="34" charset="0"/>
                <a:cs typeface="Calibri" panose="020F0502020204030204" pitchFamily="34" charset="0"/>
              </a:rPr>
            </a:br>
            <a:endParaRPr lang="en-US" sz="1600" noProof="1">
              <a:latin typeface="Calibri" panose="020F0502020204030204" pitchFamily="34"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A runtime exception ArrayIndexOutOfBounds occurs.</a:t>
            </a:r>
            <a:br>
              <a:rPr lang="tr-TR" sz="1200" noProof="1">
                <a:solidFill>
                  <a:srgbClr val="0070C0"/>
                </a:solidFill>
                <a:latin typeface="Consolas" panose="020B0609020204030204" pitchFamily="49" charset="0"/>
                <a:cs typeface="Calibri" panose="020F0502020204030204" pitchFamily="34" charset="0"/>
              </a:rPr>
            </a:br>
            <a:endParaRPr lang="tr-TR" sz="1200" noProof="1">
              <a:solidFill>
                <a:srgbClr val="0070C0"/>
              </a:solidFill>
              <a:latin typeface="Consolas" panose="020B0609020204030204" pitchFamily="49" charset="0"/>
              <a:cs typeface="Calibri" panose="020F0502020204030204" pitchFamily="34" charset="0"/>
            </a:endParaRPr>
          </a:p>
          <a:p>
            <a:r>
              <a:rPr lang="en-US" sz="1200" noProof="1">
                <a:solidFill>
                  <a:srgbClr val="0070C0"/>
                </a:solidFill>
                <a:latin typeface="Consolas" panose="020B0609020204030204" pitchFamily="49" charset="0"/>
                <a:cs typeface="Calibri" panose="020F0502020204030204" pitchFamily="34" charset="0"/>
              </a:rPr>
              <a:t>Line 3: the array declaration is wrong. It should be double[]. The array needs to be created before it</a:t>
            </a:r>
            <a:r>
              <a:rPr lang="tr-TR" sz="1200" noProof="1">
                <a:solidFill>
                  <a:srgbClr val="0070C0"/>
                </a:solidFill>
                <a:latin typeface="Consolas" panose="020B0609020204030204" pitchFamily="49" charset="0"/>
                <a:cs typeface="Calibri" panose="020F0502020204030204" pitchFamily="34" charset="0"/>
              </a:rPr>
              <a:t> has</a:t>
            </a:r>
            <a:r>
              <a:rPr lang="en-US" sz="1200" noProof="1">
                <a:solidFill>
                  <a:srgbClr val="0070C0"/>
                </a:solidFill>
                <a:latin typeface="Consolas" panose="020B0609020204030204" pitchFamily="49" charset="0"/>
                <a:cs typeface="Calibri" panose="020F0502020204030204" pitchFamily="34" charset="0"/>
              </a:rPr>
              <a:t> been used. e.g., new double[10]</a:t>
            </a:r>
          </a:p>
          <a:p>
            <a:r>
              <a:rPr lang="en-US" sz="1200" noProof="1">
                <a:solidFill>
                  <a:srgbClr val="0070C0"/>
                </a:solidFill>
                <a:latin typeface="Consolas" panose="020B0609020204030204" pitchFamily="49" charset="0"/>
                <a:cs typeface="Calibri" panose="020F0502020204030204" pitchFamily="34" charset="0"/>
              </a:rPr>
              <a:t>Line 5: The semicolon (;) at the end of the for-loop heading should be removed.</a:t>
            </a:r>
          </a:p>
          <a:p>
            <a:r>
              <a:rPr lang="en-US" sz="1200" noProof="1">
                <a:solidFill>
                  <a:srgbClr val="0070C0"/>
                </a:solidFill>
                <a:latin typeface="Consolas" panose="020B0609020204030204" pitchFamily="49" charset="0"/>
                <a:cs typeface="Calibri" panose="020F0502020204030204" pitchFamily="34" charset="0"/>
              </a:rPr>
              <a:t>Line 5: r.length() should be r.length.</a:t>
            </a:r>
          </a:p>
          <a:p>
            <a:r>
              <a:rPr lang="en-US" sz="1200" noProof="1">
                <a:solidFill>
                  <a:srgbClr val="0070C0"/>
                </a:solidFill>
                <a:latin typeface="Consolas" panose="020B0609020204030204" pitchFamily="49" charset="0"/>
                <a:cs typeface="Calibri" panose="020F0502020204030204" pitchFamily="34" charset="0"/>
              </a:rPr>
              <a:t>Line 6: random should be random()</a:t>
            </a:r>
          </a:p>
          <a:p>
            <a:r>
              <a:rPr lang="en-US" sz="1200" noProof="1">
                <a:solidFill>
                  <a:srgbClr val="0070C0"/>
                </a:solidFill>
                <a:latin typeface="Consolas" panose="020B0609020204030204" pitchFamily="49" charset="0"/>
                <a:cs typeface="Calibri" panose="020F0502020204030204" pitchFamily="34" charset="0"/>
              </a:rPr>
              <a:t>Line 6: r(i) should be r[i].</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4347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tr-TR" sz="2000" noProof="1">
                <a:latin typeface="Calibri" panose="020F0502020204030204" pitchFamily="34" charset="0"/>
                <a:cs typeface="Calibri" panose="020F0502020204030204" pitchFamily="34" charset="0"/>
              </a:rPr>
              <a:t>What is the output of the following code?</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1  public class Test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2    public static void main(String[] args)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3      int list[] = {1, 2, 3, 4, 5, 6};</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4      for (int i = 1; i &lt; list.length; i++)</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5        list[i] = list[i - 1];</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6</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7      for (int i = 0; i &lt; list.length; i++)</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8        System.out.print(list[i] + "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 9    }</a:t>
            </a:r>
            <a:br>
              <a:rPr lang="tr-TR" sz="16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10  }</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1 1 1 1 1 1 </a:t>
            </a:r>
            <a:endParaRPr lang="en-US"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578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47</a:t>
            </a:fld>
            <a:endParaRPr lang="en-US" altLang="en-US" sz="140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AnalyzeNumbers</a:t>
            </a:r>
            <a:endParaRPr lang="en-US" altLang="en-US" sz="2000" dirty="0"/>
          </a:p>
        </p:txBody>
      </p:sp>
      <p:sp>
        <p:nvSpPr>
          <p:cNvPr id="11" name="AutoShape 10">
            <a:hlinkClick r:id="rId3" action="ppaction://program" highlightClick="1"/>
          </p:cNvPr>
          <p:cNvSpPr>
            <a:spLocks noChangeArrowheads="1"/>
          </p:cNvSpPr>
          <p:nvPr/>
        </p:nvSpPr>
        <p:spPr bwMode="auto">
          <a:xfrm>
            <a:off x="6453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48</a:t>
            </a:fld>
            <a:endParaRPr lang="en-US" altLang="en-US" sz="140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
        <p:nvSpPr>
          <p:cNvPr id="11" name="AutoShape 10">
            <a:hlinkClick r:id="rId4"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49</a:t>
            </a:fld>
            <a:endParaRPr lang="en-US" altLang="en-US" sz="140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dirty="0">
                <a:latin typeface="Courier New" pitchFamily="49" charset="0"/>
              </a:rPr>
              <a:t>datatype[] </a:t>
            </a:r>
            <a:r>
              <a:rPr lang="en-US" altLang="en-US" sz="2600" dirty="0" err="1">
                <a:latin typeface="Courier New" pitchFamily="49" charset="0"/>
              </a:rPr>
              <a:t>arrayRefVar</a:t>
            </a:r>
            <a:r>
              <a:rPr lang="en-US" altLang="en-US" sz="2600" dirty="0">
                <a:latin typeface="Courier New" pitchFamily="49" charset="0"/>
              </a:rPr>
              <a:t>;</a:t>
            </a:r>
            <a:endParaRPr lang="en-US" altLang="en-US" sz="2400" dirty="0">
              <a:latin typeface="Courier New" pitchFamily="49" charset="0"/>
            </a:endParaRPr>
          </a:p>
          <a:p>
            <a:pPr>
              <a:spcBef>
                <a:spcPct val="50000"/>
              </a:spcBef>
              <a:buFont typeface="Monotype Sorts" pitchFamily="2" charset="2"/>
              <a:buNone/>
            </a:pPr>
            <a:r>
              <a:rPr lang="en-US" altLang="en-US" sz="2800" dirty="0"/>
              <a:t>	</a:t>
            </a:r>
            <a:r>
              <a:rPr lang="en-US" altLang="en-US" sz="2600" dirty="0"/>
              <a:t>Example: </a:t>
            </a:r>
          </a:p>
          <a:p>
            <a:pPr>
              <a:spcBef>
                <a:spcPct val="50000"/>
              </a:spcBef>
              <a:buFont typeface="Monotype Sorts" pitchFamily="2" charset="2"/>
              <a:buNone/>
            </a:pPr>
            <a:r>
              <a:rPr lang="en-US" altLang="en-US" sz="2600" dirty="0"/>
              <a:t>    </a:t>
            </a:r>
            <a:r>
              <a:rPr lang="en-US" altLang="en-US" sz="2400" dirty="0">
                <a:latin typeface="Courier New" pitchFamily="49" charset="0"/>
              </a:rPr>
              <a:t>double[] </a:t>
            </a:r>
            <a:r>
              <a:rPr lang="en-US" altLang="en-US" sz="2400" dirty="0" err="1">
                <a:latin typeface="Courier New" pitchFamily="49" charset="0"/>
              </a:rPr>
              <a:t>myList</a:t>
            </a:r>
            <a:r>
              <a:rPr lang="en-US" altLang="en-US" sz="2400" dirty="0">
                <a:latin typeface="Courier New" pitchFamily="49" charset="0"/>
              </a:rPr>
              <a:t>;</a:t>
            </a:r>
            <a:endParaRPr lang="en-US" altLang="en-US" sz="2400" dirty="0"/>
          </a:p>
          <a:p>
            <a:pPr>
              <a:buFont typeface="Monotype Sorts" pitchFamily="2" charset="2"/>
              <a:buNone/>
            </a:pPr>
            <a:endParaRPr lang="en-US" altLang="en-US" sz="2800" dirty="0">
              <a:latin typeface="Courier New" pitchFamily="49" charset="0"/>
            </a:endParaRPr>
          </a:p>
          <a:p>
            <a:r>
              <a:rPr lang="en-US" altLang="en-US" sz="2600" dirty="0">
                <a:latin typeface="Courier New" pitchFamily="49" charset="0"/>
              </a:rPr>
              <a:t>datatype </a:t>
            </a:r>
            <a:r>
              <a:rPr lang="en-US" altLang="en-US" sz="2600" dirty="0" err="1">
                <a:latin typeface="Courier New" pitchFamily="49" charset="0"/>
              </a:rPr>
              <a:t>arrayRefVar</a:t>
            </a:r>
            <a:r>
              <a:rPr lang="en-US" altLang="en-US" sz="2600" dirty="0">
                <a:latin typeface="Courier New" pitchFamily="49" charset="0"/>
              </a:rPr>
              <a:t>[]; </a:t>
            </a:r>
            <a:br>
              <a:rPr lang="tr-TR" altLang="en-US" sz="2600" dirty="0">
                <a:latin typeface="Courier New" pitchFamily="49" charset="0"/>
              </a:rPr>
            </a:br>
            <a:r>
              <a:rPr lang="en-US" altLang="en-US" sz="2600" u="sng" dirty="0">
                <a:solidFill>
                  <a:srgbClr val="FF6600"/>
                </a:solidFill>
                <a:cs typeface="Courier New" pitchFamily="49" charset="0"/>
              </a:rPr>
              <a:t>// This style is allowed, but not preferred</a:t>
            </a:r>
            <a:endParaRPr lang="en-US" altLang="en-US" sz="2400" dirty="0">
              <a:solidFill>
                <a:srgbClr val="FF6600"/>
              </a:solidFill>
            </a:endParaRPr>
          </a:p>
          <a:p>
            <a:pPr algn="just">
              <a:spcBef>
                <a:spcPct val="50000"/>
              </a:spcBef>
              <a:buFont typeface="Monotype Sorts" pitchFamily="2" charset="2"/>
              <a:buNone/>
            </a:pPr>
            <a:r>
              <a:rPr lang="en-US" altLang="en-US" sz="2800" dirty="0"/>
              <a:t>	</a:t>
            </a:r>
            <a:r>
              <a:rPr lang="en-US" altLang="en-US" sz="2600" dirty="0"/>
              <a:t>Example: </a:t>
            </a:r>
          </a:p>
          <a:p>
            <a:pPr algn="just">
              <a:spcBef>
                <a:spcPct val="50000"/>
              </a:spcBef>
              <a:buFont typeface="Monotype Sorts" pitchFamily="2" charset="2"/>
              <a:buNone/>
            </a:pPr>
            <a:r>
              <a:rPr lang="en-US" altLang="en-US" sz="2600" dirty="0"/>
              <a:t>    </a:t>
            </a:r>
            <a:r>
              <a:rPr lang="en-US" altLang="en-US" sz="2400" dirty="0">
                <a:latin typeface="Courier New" pitchFamily="49" charset="0"/>
              </a:rPr>
              <a:t>double </a:t>
            </a:r>
            <a:r>
              <a:rPr lang="en-US" altLang="en-US" sz="2400" dirty="0" err="1">
                <a:latin typeface="Courier New" pitchFamily="49" charset="0"/>
              </a:rPr>
              <a:t>myList</a:t>
            </a:r>
            <a:r>
              <a:rPr lang="en-US" altLang="en-US" sz="2400" dirty="0">
                <a:latin typeface="Courier New" pitchFamily="49" charset="0"/>
              </a:rPr>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50</a:t>
            </a:fld>
            <a:endParaRPr lang="en-US" altLang="en-US" sz="140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
        <p:nvSpPr>
          <p:cNvPr id="13" name="AutoShape 10">
            <a:hlinkClick r:id="rId5"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51</a:t>
            </a:fld>
            <a:endParaRPr lang="en-US" altLang="en-US" sz="140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a:t>This problem builds a foundation for future more interesting and realistic applications:</a:t>
            </a:r>
          </a:p>
          <a:p>
            <a:pPr marL="0" indent="0">
              <a:buFont typeface="Monotype Sorts" pitchFamily="2" charset="2"/>
              <a:buNone/>
            </a:pPr>
            <a:endParaRPr lang="en-US" altLang="en-US" sz="2400" dirty="0"/>
          </a:p>
          <a:p>
            <a:pPr marL="0" indent="0">
              <a:buFont typeface="Monotype Sorts" pitchFamily="2" charset="2"/>
              <a:buNone/>
            </a:pPr>
            <a:r>
              <a:rPr lang="en-US" altLang="en-US" sz="2400" dirty="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https://liveexample.pearsoncmg.com/dsanimation/24Point.html</a:t>
            </a:r>
          </a:p>
        </p:txBody>
      </p:sp>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6" y="1431940"/>
            <a:ext cx="5146270" cy="4741863"/>
          </a:xfrm>
        </p:spPr>
        <p:txBody>
          <a:bodyPr>
            <a:noAutofit/>
          </a:bodyPr>
          <a:lstStyle/>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1 public class DeckOfCards {</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2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public static void main(String[] args) {</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3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int[] deck = new int[52];</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4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String[] suits = {"Spades", "Hearts", "Diamonds", "Clubs"};</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5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String[] ranks = {"Ace", "2", "3", "4", "5", "6", "7", "8", "9",</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6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"10", "Jack", "Queen", "King"};</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7</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8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Initialize the cards</a:t>
            </a:r>
          </a:p>
          <a:p>
            <a:pPr marL="0" indent="0">
              <a:buNone/>
            </a:pP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9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for (int i = 0; i &lt; deck.length; i++)</a:t>
            </a:r>
          </a:p>
          <a:p>
            <a:pPr marL="0" indent="0">
              <a:buNone/>
            </a:pPr>
            <a:r>
              <a:rPr lang="en-US" sz="1000" noProof="1">
                <a:latin typeface="Consolas" panose="020B0609020204030204" pitchFamily="49" charset="0"/>
                <a:cs typeface="Calibri" panose="020F0502020204030204" pitchFamily="34" charset="0"/>
              </a:rPr>
              <a:t>10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deck[i] = i;</a:t>
            </a:r>
          </a:p>
          <a:p>
            <a:pPr marL="0" indent="0">
              <a:buNone/>
            </a:pPr>
            <a:r>
              <a:rPr lang="en-US" sz="1000" noProof="1">
                <a:latin typeface="Consolas" panose="020B0609020204030204" pitchFamily="49" charset="0"/>
                <a:cs typeface="Calibri" panose="020F0502020204030204" pitchFamily="34" charset="0"/>
              </a:rPr>
              <a:t>11</a:t>
            </a:r>
          </a:p>
          <a:p>
            <a:pPr marL="0" indent="0">
              <a:buNone/>
            </a:pPr>
            <a:r>
              <a:rPr lang="en-US" sz="1000" noProof="1">
                <a:latin typeface="Consolas" panose="020B0609020204030204" pitchFamily="49" charset="0"/>
                <a:cs typeface="Calibri" panose="020F0502020204030204" pitchFamily="34" charset="0"/>
              </a:rPr>
              <a:t>12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Shuffle the cards</a:t>
            </a:r>
          </a:p>
          <a:p>
            <a:pPr marL="0" indent="0">
              <a:buNone/>
            </a:pPr>
            <a:r>
              <a:rPr lang="en-US" sz="1000" noProof="1">
                <a:latin typeface="Consolas" panose="020B0609020204030204" pitchFamily="49" charset="0"/>
                <a:cs typeface="Calibri" panose="020F0502020204030204" pitchFamily="34" charset="0"/>
              </a:rPr>
              <a:t>13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for (int i = 0; i &lt; deck.length; i++) {</a:t>
            </a:r>
          </a:p>
          <a:p>
            <a:pPr marL="0" indent="0">
              <a:buNone/>
            </a:pPr>
            <a:r>
              <a:rPr lang="en-US" sz="1000" noProof="1">
                <a:latin typeface="Consolas" panose="020B0609020204030204" pitchFamily="49" charset="0"/>
                <a:cs typeface="Calibri" panose="020F0502020204030204" pitchFamily="34" charset="0"/>
              </a:rPr>
              <a:t>14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Generate an index randomly</a:t>
            </a:r>
          </a:p>
          <a:p>
            <a:pPr marL="0" indent="0">
              <a:buNone/>
            </a:pPr>
            <a:r>
              <a:rPr lang="en-US" sz="1000" noProof="1">
                <a:latin typeface="Consolas" panose="020B0609020204030204" pitchFamily="49" charset="0"/>
                <a:cs typeface="Calibri" panose="020F0502020204030204" pitchFamily="34" charset="0"/>
              </a:rPr>
              <a:t>15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int index = (int)(Math.random() * deck.length);</a:t>
            </a:r>
          </a:p>
          <a:p>
            <a:pPr marL="0" indent="0">
              <a:buNone/>
            </a:pPr>
            <a:r>
              <a:rPr lang="en-US" sz="1000" noProof="1">
                <a:latin typeface="Consolas" panose="020B0609020204030204" pitchFamily="49" charset="0"/>
                <a:cs typeface="Calibri" panose="020F0502020204030204" pitchFamily="34" charset="0"/>
              </a:rPr>
              <a:t>16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int temp = deck[i];</a:t>
            </a:r>
          </a:p>
          <a:p>
            <a:pPr marL="0" indent="0">
              <a:buNone/>
            </a:pPr>
            <a:r>
              <a:rPr lang="en-US" sz="1000" noProof="1">
                <a:latin typeface="Consolas" panose="020B0609020204030204" pitchFamily="49" charset="0"/>
                <a:cs typeface="Calibri" panose="020F0502020204030204" pitchFamily="34" charset="0"/>
              </a:rPr>
              <a:t>17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deck[i] = deck[index];</a:t>
            </a:r>
          </a:p>
          <a:p>
            <a:pPr marL="0" indent="0">
              <a:buNone/>
            </a:pPr>
            <a:r>
              <a:rPr lang="en-US" sz="1000" noProof="1">
                <a:latin typeface="Consolas" panose="020B0609020204030204" pitchFamily="49" charset="0"/>
                <a:cs typeface="Calibri" panose="020F0502020204030204" pitchFamily="34" charset="0"/>
              </a:rPr>
              <a:t>18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deck[index] = temp;</a:t>
            </a:r>
          </a:p>
          <a:p>
            <a:pPr marL="0" indent="0">
              <a:buNone/>
            </a:pPr>
            <a:r>
              <a:rPr lang="en-US" sz="1000" noProof="1">
                <a:latin typeface="Consolas" panose="020B0609020204030204" pitchFamily="49" charset="0"/>
                <a:cs typeface="Calibri" panose="020F0502020204030204" pitchFamily="34" charset="0"/>
              </a:rPr>
              <a:t>19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a:t>
            </a:r>
          </a:p>
          <a:p>
            <a:pPr marL="0" indent="0">
              <a:buNone/>
            </a:pPr>
            <a:r>
              <a:rPr lang="en-US" sz="1000" noProof="1">
                <a:latin typeface="Consolas" panose="020B0609020204030204" pitchFamily="49" charset="0"/>
                <a:cs typeface="Calibri" panose="020F0502020204030204" pitchFamily="34" charset="0"/>
              </a:rPr>
              <a:t>20</a:t>
            </a:r>
          </a:p>
          <a:p>
            <a:pPr marL="0" indent="0">
              <a:buNone/>
            </a:pPr>
            <a:r>
              <a:rPr lang="en-US" sz="1000" noProof="1">
                <a:latin typeface="Consolas" panose="020B0609020204030204" pitchFamily="49" charset="0"/>
                <a:cs typeface="Calibri" panose="020F0502020204030204" pitchFamily="34" charset="0"/>
              </a:rPr>
              <a:t>21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Display the first four cards</a:t>
            </a:r>
          </a:p>
          <a:p>
            <a:pPr marL="0" indent="0">
              <a:buNone/>
            </a:pPr>
            <a:r>
              <a:rPr lang="en-US" sz="1000" noProof="1">
                <a:latin typeface="Consolas" panose="020B0609020204030204" pitchFamily="49" charset="0"/>
                <a:cs typeface="Calibri" panose="020F0502020204030204" pitchFamily="34" charset="0"/>
              </a:rPr>
              <a:t>22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for (int i = 0; i &lt; 4; i++) {</a:t>
            </a:r>
          </a:p>
          <a:p>
            <a:pPr marL="0" indent="0">
              <a:buNone/>
            </a:pPr>
            <a:r>
              <a:rPr lang="en-US" sz="1000" noProof="1">
                <a:latin typeface="Consolas" panose="020B0609020204030204" pitchFamily="49" charset="0"/>
                <a:cs typeface="Calibri" panose="020F0502020204030204" pitchFamily="34" charset="0"/>
              </a:rPr>
              <a:t>23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String suit = suits[deck[i] / 13];</a:t>
            </a:r>
          </a:p>
          <a:p>
            <a:pPr marL="0" indent="0">
              <a:buNone/>
            </a:pPr>
            <a:r>
              <a:rPr lang="en-US" sz="1000" noProof="1">
                <a:latin typeface="Consolas" panose="020B0609020204030204" pitchFamily="49" charset="0"/>
                <a:cs typeface="Calibri" panose="020F0502020204030204" pitchFamily="34" charset="0"/>
              </a:rPr>
              <a:t>24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String rank = ranks[deck[i] % 13];</a:t>
            </a:r>
          </a:p>
          <a:p>
            <a:pPr marL="0" indent="0">
              <a:buNone/>
            </a:pPr>
            <a:r>
              <a:rPr lang="en-US" sz="1000" noProof="1">
                <a:latin typeface="Consolas" panose="020B0609020204030204" pitchFamily="49" charset="0"/>
                <a:cs typeface="Calibri" panose="020F0502020204030204" pitchFamily="34" charset="0"/>
              </a:rPr>
              <a:t>25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System.out.println("Card number " + deck[i] + ": "</a:t>
            </a:r>
          </a:p>
          <a:p>
            <a:pPr marL="0" indent="0">
              <a:buNone/>
            </a:pPr>
            <a:r>
              <a:rPr lang="en-US" sz="1000" noProof="1">
                <a:latin typeface="Consolas" panose="020B0609020204030204" pitchFamily="49" charset="0"/>
                <a:cs typeface="Calibri" panose="020F0502020204030204" pitchFamily="34" charset="0"/>
              </a:rPr>
              <a:t>26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rank + " of " + suit);</a:t>
            </a:r>
          </a:p>
          <a:p>
            <a:pPr marL="0" indent="0">
              <a:buNone/>
            </a:pPr>
            <a:r>
              <a:rPr lang="en-US" sz="1000" noProof="1">
                <a:latin typeface="Consolas" panose="020B0609020204030204" pitchFamily="49" charset="0"/>
                <a:cs typeface="Calibri" panose="020F0502020204030204" pitchFamily="34" charset="0"/>
              </a:rPr>
              <a:t>27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a:t>
            </a:r>
          </a:p>
          <a:p>
            <a:pPr marL="0" indent="0">
              <a:buNone/>
            </a:pPr>
            <a:r>
              <a:rPr lang="en-US" sz="1000" noProof="1">
                <a:latin typeface="Consolas" panose="020B0609020204030204" pitchFamily="49" charset="0"/>
                <a:cs typeface="Calibri" panose="020F0502020204030204" pitchFamily="34" charset="0"/>
              </a:rPr>
              <a:t>28 </a:t>
            </a: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a:t>
            </a:r>
          </a:p>
          <a:p>
            <a:pPr marL="0" indent="0">
              <a:buNone/>
            </a:pPr>
            <a:r>
              <a:rPr lang="en-US" sz="1000" noProof="1">
                <a:latin typeface="Consolas" panose="020B0609020204030204" pitchFamily="49" charset="0"/>
                <a:cs typeface="Calibri" panose="020F0502020204030204" pitchFamily="34" charset="0"/>
              </a:rPr>
              <a:t>29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071265" y="1887779"/>
            <a:ext cx="4022509" cy="384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050" noProof="1">
                <a:solidFill>
                  <a:srgbClr val="000000"/>
                </a:solidFill>
                <a:latin typeface="Calibri" panose="020F0502020204030204" pitchFamily="34" charset="0"/>
                <a:cs typeface="Calibri" panose="020F0502020204030204" pitchFamily="34" charset="0"/>
              </a:rPr>
              <a:t>Will the program pick four random cards if you replace </a:t>
            </a:r>
            <a:br>
              <a:rPr lang="en-US" sz="1050" noProof="1">
                <a:solidFill>
                  <a:srgbClr val="000000"/>
                </a:solidFill>
                <a:latin typeface="Calibri" panose="020F0502020204030204" pitchFamily="34" charset="0"/>
                <a:cs typeface="Calibri" panose="020F0502020204030204" pitchFamily="34" charset="0"/>
              </a:rPr>
            </a:br>
            <a:r>
              <a:rPr lang="en-US" sz="1050" noProof="1">
                <a:solidFill>
                  <a:srgbClr val="000000"/>
                </a:solidFill>
                <a:latin typeface="Calibri" panose="020F0502020204030204" pitchFamily="34" charset="0"/>
                <a:cs typeface="Calibri" panose="020F0502020204030204" pitchFamily="34" charset="0"/>
              </a:rPr>
              <a:t>lines 22-27 with the following code?</a:t>
            </a:r>
            <a:br>
              <a:rPr lang="en-US" sz="1050" noProof="1">
                <a:solidFill>
                  <a:srgbClr val="000000"/>
                </a:solidFill>
                <a:latin typeface="Calibri" panose="020F0502020204030204" pitchFamily="34" charset="0"/>
                <a:cs typeface="Calibri" panose="020F0502020204030204" pitchFamily="34" charset="0"/>
              </a:rPr>
            </a:b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for (int i = 0; i &lt; 4; i++) {</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  int cardNumber = (int)(Math.random() * deck.length);</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  String suit = suits[cardNumber / 13]; </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  String rank = ranks[cardNumber % 13]; </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  System.out.println("Card number " + cardNumber + ": " </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    + rank + " of " + suit);</a:t>
            </a:r>
            <a:br>
              <a:rPr lang="en-US" sz="900" noProof="1">
                <a:solidFill>
                  <a:srgbClr val="000000"/>
                </a:solidFill>
                <a:latin typeface="Consolas" panose="020B0609020204030204" pitchFamily="49" charset="0"/>
                <a:cs typeface="Calibri" panose="020F0502020204030204" pitchFamily="34" charset="0"/>
              </a:rPr>
            </a:br>
            <a:r>
              <a:rPr lang="en-US" sz="900" noProof="1">
                <a:solidFill>
                  <a:srgbClr val="000000"/>
                </a:solidFill>
                <a:latin typeface="Consolas" panose="020B0609020204030204" pitchFamily="49" charset="0"/>
                <a:cs typeface="Calibri" panose="020F0502020204030204" pitchFamily="34" charset="0"/>
              </a:rPr>
              <a:t>}</a:t>
            </a:r>
            <a:br>
              <a:rPr kumimoji="0" lang="en-US" sz="105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rPr>
            </a:br>
            <a:br>
              <a:rPr kumimoji="0" lang="en-US" sz="900" b="0" i="0" u="none" strike="noStrike" kern="1200" cap="none" spc="0" normalizeH="0" baseline="0" noProof="1">
                <a:ln>
                  <a:noFill/>
                </a:ln>
                <a:solidFill>
                  <a:srgbClr val="000000"/>
                </a:solidFill>
                <a:effectLst/>
                <a:uLnTx/>
                <a:uFillTx/>
                <a:latin typeface="Consolas" panose="020B0609020204030204" pitchFamily="49" charset="0"/>
                <a:cs typeface="Calibri" panose="020F0502020204030204" pitchFamily="34" charset="0"/>
              </a:rPr>
            </a:br>
            <a:r>
              <a:rPr kumimoji="0" lang="en-US" sz="105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&lt;--- ANSWER ---&gt;</a:t>
            </a:r>
          </a:p>
          <a:p>
            <a:pPr lvl="0">
              <a:buClr>
                <a:srgbClr val="000000"/>
              </a:buClr>
            </a:pPr>
            <a:r>
              <a:rPr lang="en-US" sz="900" noProof="1">
                <a:solidFill>
                  <a:srgbClr val="0070C0"/>
                </a:solidFill>
                <a:latin typeface="Consolas" panose="020B0609020204030204" pitchFamily="49" charset="0"/>
                <a:cs typeface="Calibri" panose="020F0502020204030204" pitchFamily="34" charset="0"/>
              </a:rPr>
              <a:t>No. You may have the same card appearing more than once.</a:t>
            </a:r>
            <a:endParaRPr kumimoji="0" lang="en-US" sz="9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461536"/>
            <a:ext cx="0" cy="525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524210" y="-1022463"/>
            <a:ext cx="0" cy="496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5071265" y="1436961"/>
            <a:ext cx="0" cy="5040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29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
                                            <p:txEl>
                                              <p:pRg st="26" end="26"/>
                                            </p:txEl>
                                          </p:spTgt>
                                        </p:tgtEl>
                                        <p:attrNameLst>
                                          <p:attrName>style.visibility</p:attrName>
                                        </p:attrNameLst>
                                      </p:cBhvr>
                                      <p:to>
                                        <p:strVal val="visible"/>
                                      </p:to>
                                    </p:set>
                                    <p:anim calcmode="lin" valueType="num">
                                      <p:cBhvr additive="base">
                                        <p:cTn id="119"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27" end="27"/>
                                            </p:txEl>
                                          </p:spTgt>
                                        </p:tgtEl>
                                        <p:attrNameLst>
                                          <p:attrName>style.visibility</p:attrName>
                                        </p:attrNameLst>
                                      </p:cBhvr>
                                      <p:to>
                                        <p:strVal val="visible"/>
                                      </p:to>
                                    </p:set>
                                    <p:anim calcmode="lin" valueType="num">
                                      <p:cBhvr additive="base">
                                        <p:cTn id="123"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
                                            <p:txEl>
                                              <p:pRg st="28" end="28"/>
                                            </p:txEl>
                                          </p:spTgt>
                                        </p:tgtEl>
                                        <p:attrNameLst>
                                          <p:attrName>style.visibility</p:attrName>
                                        </p:attrNameLst>
                                      </p:cBhvr>
                                      <p:to>
                                        <p:strVal val="visible"/>
                                      </p:to>
                                    </p:set>
                                    <p:anim calcmode="lin" valueType="num">
                                      <p:cBhvr additive="base">
                                        <p:cTn id="127"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8" end="28"/>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8"/>
                                        </p:tgtEl>
                                        <p:attrNameLst>
                                          <p:attrName>style.visibility</p:attrName>
                                        </p:attrNameLst>
                                      </p:cBhvr>
                                      <p:to>
                                        <p:strVal val="visible"/>
                                      </p:to>
                                    </p:set>
                                    <p:anim calcmode="lin" valueType="num">
                                      <p:cBhvr additive="base">
                                        <p:cTn id="133" dur="500" fill="hold"/>
                                        <p:tgtEl>
                                          <p:spTgt spid="8"/>
                                        </p:tgtEl>
                                        <p:attrNameLst>
                                          <p:attrName>ppt_x</p:attrName>
                                        </p:attrNameLst>
                                      </p:cBhvr>
                                      <p:tavLst>
                                        <p:tav tm="0">
                                          <p:val>
                                            <p:strVal val="#ppt_x"/>
                                          </p:val>
                                        </p:tav>
                                        <p:tav tm="100000">
                                          <p:val>
                                            <p:strVal val="#ppt_x"/>
                                          </p:val>
                                        </p:tav>
                                      </p:tavLst>
                                    </p:anim>
                                    <p:anim calcmode="lin" valueType="num">
                                      <p:cBhvr additive="base">
                                        <p:cTn id="134" dur="500" fill="hold"/>
                                        <p:tgtEl>
                                          <p:spTgt spid="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
                                            <p:txEl>
                                              <p:pRg st="0" end="0"/>
                                            </p:txEl>
                                          </p:spTgt>
                                        </p:tgtEl>
                                        <p:attrNameLst>
                                          <p:attrName>style.visibility</p:attrName>
                                        </p:attrNameLst>
                                      </p:cBhvr>
                                      <p:to>
                                        <p:strVal val="visible"/>
                                      </p:to>
                                    </p:set>
                                    <p:anim calcmode="lin" valueType="num">
                                      <p:cBhvr additive="base">
                                        <p:cTn id="1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
                                            <p:txEl>
                                              <p:pRg st="1" end="1"/>
                                            </p:txEl>
                                          </p:spTgt>
                                        </p:tgtEl>
                                        <p:attrNameLst>
                                          <p:attrName>style.visibility</p:attrName>
                                        </p:attrNameLst>
                                      </p:cBhvr>
                                      <p:to>
                                        <p:strVal val="visible"/>
                                      </p:to>
                                    </p:set>
                                    <p:anim calcmode="lin" valueType="num">
                                      <p:cBhvr additive="base">
                                        <p:cTn id="1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53</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a:cs typeface="Courier New" pitchFamily="49" charset="0"/>
              </a:rPr>
              <a:t>Often, in a program, you need to duplicate an array or a part of an array. In such cases you could attempt to use the assignment statement (=), as follows:</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list2 = list1;</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54</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a:t>Copying Arrays</a:t>
            </a:r>
          </a:p>
        </p:txBody>
      </p:sp>
      <p:sp>
        <p:nvSpPr>
          <p:cNvPr id="51204" name="Rectangle 3"/>
          <p:cNvSpPr>
            <a:spLocks noGrp="1" noChangeArrowheads="1"/>
          </p:cNvSpPr>
          <p:nvPr>
            <p:ph type="body" idx="1"/>
          </p:nvPr>
        </p:nvSpPr>
        <p:spPr>
          <a:xfrm>
            <a:off x="117020" y="1371600"/>
            <a:ext cx="8988575" cy="4114800"/>
          </a:xfrm>
          <a:noFill/>
        </p:spPr>
        <p:txBody>
          <a:bodyPr/>
          <a:lstStyle/>
          <a:p>
            <a:pPr>
              <a:buFont typeface="Monotype Sorts" pitchFamily="2" charset="2"/>
              <a:buNone/>
            </a:pPr>
            <a:r>
              <a:rPr lang="en-US" altLang="en-US" sz="3000" dirty="0"/>
              <a:t>Using a loop:</a:t>
            </a:r>
            <a:endParaRPr lang="en-US" altLang="en-US" dirty="0"/>
          </a:p>
          <a:p>
            <a:pPr>
              <a:spcBef>
                <a:spcPct val="50000"/>
              </a:spcBef>
              <a:buFont typeface="Monotype Sorts" pitchFamily="2" charset="2"/>
              <a:buNone/>
            </a:pPr>
            <a:r>
              <a:rPr lang="en-US" altLang="en-US" sz="2400" b="1" dirty="0">
                <a:latin typeface="Courier New" pitchFamily="49" charset="0"/>
              </a:rPr>
              <a:t>int[] </a:t>
            </a:r>
            <a:r>
              <a:rPr lang="en-US" altLang="en-US" sz="2400" b="1" dirty="0" err="1">
                <a:latin typeface="Courier New" pitchFamily="49" charset="0"/>
              </a:rPr>
              <a:t>sourceArray</a:t>
            </a:r>
            <a:r>
              <a:rPr lang="en-US" altLang="en-US" sz="2400" b="1" dirty="0">
                <a:latin typeface="Courier New" pitchFamily="49" charset="0"/>
              </a:rPr>
              <a:t> = {2, 3, 1, 5, 10};</a:t>
            </a:r>
          </a:p>
          <a:p>
            <a:pPr>
              <a:buFont typeface="Monotype Sorts" pitchFamily="2" charset="2"/>
              <a:buNone/>
            </a:pPr>
            <a:r>
              <a:rPr lang="en-US" altLang="en-US" sz="2400" b="1" dirty="0">
                <a:latin typeface="Courier New" pitchFamily="49" charset="0"/>
              </a:rPr>
              <a:t>int[] </a:t>
            </a:r>
            <a:r>
              <a:rPr lang="en-US" altLang="en-US" sz="2400" b="1" dirty="0" err="1">
                <a:latin typeface="Courier New" pitchFamily="49" charset="0"/>
              </a:rPr>
              <a:t>targetArray</a:t>
            </a:r>
            <a:r>
              <a:rPr lang="en-US" altLang="en-US" sz="2400" b="1" dirty="0">
                <a:latin typeface="Courier New" pitchFamily="49" charset="0"/>
              </a:rPr>
              <a:t> = new</a:t>
            </a:r>
            <a:r>
              <a:rPr lang="tr-TR" altLang="en-US" sz="2400" b="1" dirty="0">
                <a:latin typeface="Courier New" pitchFamily="49" charset="0"/>
              </a:rPr>
              <a:t> </a:t>
            </a:r>
            <a:r>
              <a:rPr lang="en-US" altLang="en-US" sz="2400" b="1" dirty="0">
                <a:latin typeface="Courier New" pitchFamily="49" charset="0"/>
              </a:rPr>
              <a:t>int[</a:t>
            </a:r>
            <a:r>
              <a:rPr lang="en-US" altLang="en-US" sz="2400" b="1" dirty="0" err="1">
                <a:latin typeface="Courier New" pitchFamily="49" charset="0"/>
              </a:rPr>
              <a:t>sourceArray.length</a:t>
            </a:r>
            <a:r>
              <a:rPr lang="en-US" altLang="en-US" sz="2400" b="1" dirty="0">
                <a:latin typeface="Courier New" pitchFamily="49" charset="0"/>
              </a:rPr>
              <a:t>];</a:t>
            </a:r>
          </a:p>
          <a:p>
            <a:pPr>
              <a:buFont typeface="Monotype Sorts" pitchFamily="2" charset="2"/>
              <a:buNone/>
            </a:pPr>
            <a:endParaRPr lang="en-US" altLang="en-US" sz="2400" b="1" dirty="0">
              <a:latin typeface="Courier New" pitchFamily="49" charset="0"/>
            </a:endParaRPr>
          </a:p>
          <a:p>
            <a:pPr>
              <a:buFont typeface="Monotype Sorts" pitchFamily="2" charset="2"/>
              <a:buNone/>
            </a:pPr>
            <a:r>
              <a:rPr lang="en-US" altLang="en-US" sz="2400" b="1" dirty="0">
                <a:latin typeface="Courier New" pitchFamily="49" charset="0"/>
              </a:rPr>
              <a:t>for (int </a:t>
            </a:r>
            <a:r>
              <a:rPr lang="en-US" altLang="en-US" sz="2400" b="1" dirty="0" err="1">
                <a:latin typeface="Courier New" pitchFamily="49" charset="0"/>
              </a:rPr>
              <a:t>i</a:t>
            </a:r>
            <a:r>
              <a:rPr lang="en-US" altLang="en-US" sz="2400" b="1" dirty="0">
                <a:latin typeface="Courier New" pitchFamily="49" charset="0"/>
              </a:rPr>
              <a:t> = 0; </a:t>
            </a:r>
            <a:r>
              <a:rPr lang="en-US" altLang="en-US" sz="2400" b="1" dirty="0" err="1">
                <a:latin typeface="Courier New" pitchFamily="49" charset="0"/>
              </a:rPr>
              <a:t>i</a:t>
            </a:r>
            <a:r>
              <a:rPr lang="en-US" altLang="en-US" sz="2400" b="1" dirty="0">
                <a:latin typeface="Courier New" pitchFamily="49" charset="0"/>
              </a:rPr>
              <a:t> &lt; </a:t>
            </a:r>
            <a:r>
              <a:rPr lang="en-US" altLang="en-US" sz="2400" b="1">
                <a:latin typeface="Courier New" pitchFamily="49" charset="0"/>
              </a:rPr>
              <a:t>sourceArray.</a:t>
            </a:r>
            <a:r>
              <a:rPr lang="en-US" altLang="en-US" sz="2400" b="1" dirty="0" err="1">
                <a:latin typeface="Courier New" pitchFamily="49" charset="0"/>
              </a:rPr>
              <a:t>length</a:t>
            </a:r>
            <a:r>
              <a:rPr lang="en-US" altLang="en-US" sz="2400" b="1" dirty="0">
                <a:latin typeface="Courier New" pitchFamily="49" charset="0"/>
              </a:rPr>
              <a:t>; </a:t>
            </a:r>
            <a:r>
              <a:rPr lang="en-US" altLang="en-US" sz="2400" b="1" dirty="0" err="1">
                <a:latin typeface="Courier New" pitchFamily="49" charset="0"/>
              </a:rPr>
              <a:t>i</a:t>
            </a:r>
            <a:r>
              <a:rPr lang="en-US" altLang="en-US" sz="2400" b="1" dirty="0">
                <a:latin typeface="Courier New" pitchFamily="49" charset="0"/>
              </a:rPr>
              <a:t>++)</a:t>
            </a:r>
          </a:p>
          <a:p>
            <a:pPr>
              <a:buFont typeface="Monotype Sorts" pitchFamily="2" charset="2"/>
              <a:buNone/>
            </a:pPr>
            <a:r>
              <a:rPr lang="en-US" altLang="en-US" sz="2400" b="1" dirty="0">
                <a:latin typeface="Courier New" pitchFamily="49" charset="0"/>
              </a:rPr>
              <a:t>   </a:t>
            </a:r>
            <a:r>
              <a:rPr lang="en-US" altLang="en-US" sz="2400" b="1" dirty="0" err="1">
                <a:latin typeface="Courier New" pitchFamily="49" charset="0"/>
              </a:rPr>
              <a:t>targetArray</a:t>
            </a:r>
            <a:r>
              <a:rPr lang="en-US" altLang="en-US" sz="2400" b="1" dirty="0">
                <a:latin typeface="Courier New" pitchFamily="49" charset="0"/>
              </a:rPr>
              <a:t>[</a:t>
            </a:r>
            <a:r>
              <a:rPr lang="en-US" altLang="en-US" sz="2400" b="1" dirty="0" err="1">
                <a:latin typeface="Courier New" pitchFamily="49" charset="0"/>
              </a:rPr>
              <a:t>i</a:t>
            </a:r>
            <a:r>
              <a:rPr lang="en-US" altLang="en-US" sz="2400" b="1" dirty="0">
                <a:latin typeface="Courier New" pitchFamily="49" charset="0"/>
              </a:rPr>
              <a:t>] = </a:t>
            </a:r>
            <a:r>
              <a:rPr lang="en-US" altLang="en-US" sz="2400" b="1" dirty="0" err="1">
                <a:latin typeface="Courier New" pitchFamily="49" charset="0"/>
              </a:rPr>
              <a:t>sourceArray</a:t>
            </a:r>
            <a:r>
              <a:rPr lang="en-US" altLang="en-US" sz="2400" b="1" dirty="0">
                <a:latin typeface="Courier New" pitchFamily="49" charset="0"/>
              </a:rPr>
              <a:t>[</a:t>
            </a:r>
            <a:r>
              <a:rPr lang="en-US" altLang="en-US" sz="2400" b="1" dirty="0" err="1">
                <a:latin typeface="Courier New" pitchFamily="49" charset="0"/>
              </a:rPr>
              <a:t>i</a:t>
            </a:r>
            <a:r>
              <a:rPr lang="en-US" altLang="en-US" sz="2400" b="1" dirty="0">
                <a:latin typeface="Courier New" pitchFamily="49" charset="0"/>
              </a:rPr>
              <a:t>];</a:t>
            </a:r>
          </a:p>
          <a:p>
            <a:pPr algn="just">
              <a:buFont typeface="Monotype Sorts" pitchFamily="2" charset="2"/>
              <a:buNone/>
            </a:pPr>
            <a:endParaRPr lang="en-US" altLang="en-US" sz="28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55</a:t>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itchFamily="49" charset="0"/>
              </a:rPr>
              <a:t>arraycopy</a:t>
            </a:r>
            <a:r>
              <a:rPr lang="en-US" altLang="en-US"/>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dirty="0" err="1">
                <a:latin typeface="Courier New" pitchFamily="49" charset="0"/>
              </a:rPr>
              <a:t>arraycopy</a:t>
            </a:r>
            <a:r>
              <a:rPr lang="en-US" altLang="en-US" sz="2800" b="1" dirty="0">
                <a:latin typeface="Courier New" pitchFamily="49" charset="0"/>
              </a:rPr>
              <a:t>(</a:t>
            </a:r>
            <a:r>
              <a:rPr lang="en-US" altLang="en-US" sz="2800" b="1" dirty="0" err="1">
                <a:latin typeface="Courier New" pitchFamily="49" charset="0"/>
              </a:rPr>
              <a:t>sourceArray</a:t>
            </a:r>
            <a:r>
              <a:rPr lang="en-US" altLang="en-US" sz="2800" b="1" dirty="0">
                <a:latin typeface="Courier New" pitchFamily="49" charset="0"/>
              </a:rPr>
              <a:t>, </a:t>
            </a:r>
            <a:r>
              <a:rPr lang="en-US" altLang="en-US" sz="2800" b="1" dirty="0" err="1">
                <a:latin typeface="Courier New" pitchFamily="49" charset="0"/>
              </a:rPr>
              <a:t>src_pos</a:t>
            </a:r>
            <a:r>
              <a:rPr lang="en-US" altLang="en-US" sz="2800" b="1" dirty="0">
                <a:latin typeface="Courier New" pitchFamily="49" charset="0"/>
              </a:rPr>
              <a:t>, </a:t>
            </a:r>
            <a:r>
              <a:rPr lang="en-US" altLang="en-US" sz="2800" b="1" dirty="0" err="1">
                <a:latin typeface="Courier New" pitchFamily="49" charset="0"/>
              </a:rPr>
              <a:t>targetArray</a:t>
            </a:r>
            <a:r>
              <a:rPr lang="en-US" altLang="en-US" sz="2800" b="1" dirty="0">
                <a:latin typeface="Courier New" pitchFamily="49" charset="0"/>
              </a:rPr>
              <a:t>, </a:t>
            </a:r>
            <a:r>
              <a:rPr lang="en-US" altLang="en-US" sz="2800" b="1" dirty="0" err="1">
                <a:latin typeface="Courier New" pitchFamily="49" charset="0"/>
              </a:rPr>
              <a:t>tar_pos</a:t>
            </a:r>
            <a:r>
              <a:rPr lang="en-US" altLang="en-US" sz="2800" b="1" dirty="0">
                <a:latin typeface="Courier New" pitchFamily="49" charset="0"/>
              </a:rPr>
              <a:t>, length);</a:t>
            </a:r>
            <a:endParaRPr lang="en-US" altLang="en-US" sz="2600" b="1" dirty="0">
              <a:latin typeface="Book Antiqua" pitchFamily="18" charset="0"/>
            </a:endParaRPr>
          </a:p>
          <a:p>
            <a:pPr algn="just">
              <a:buFont typeface="Monotype Sorts" pitchFamily="2" charset="2"/>
              <a:buNone/>
            </a:pPr>
            <a:endParaRPr lang="en-US" altLang="en-US" sz="2400" dirty="0"/>
          </a:p>
          <a:p>
            <a:pPr algn="just">
              <a:spcBef>
                <a:spcPct val="0"/>
              </a:spcBef>
              <a:buFont typeface="Monotype Sorts" pitchFamily="2" charset="2"/>
              <a:buNone/>
            </a:pPr>
            <a:r>
              <a:rPr lang="en-US" altLang="en-US" sz="2800" dirty="0"/>
              <a:t>Example:</a:t>
            </a:r>
            <a:endParaRPr lang="en-US" altLang="en-US" sz="2400" dirty="0"/>
          </a:p>
          <a:p>
            <a:pPr>
              <a:buFont typeface="Monotype Sorts" pitchFamily="2" charset="2"/>
              <a:buNone/>
            </a:pPr>
            <a:r>
              <a:rPr lang="en-US" altLang="en-US" sz="2600" b="1" dirty="0" err="1">
                <a:latin typeface="Courier New" pitchFamily="49" charset="0"/>
              </a:rPr>
              <a:t>System.arraycopy</a:t>
            </a:r>
            <a:r>
              <a:rPr lang="en-US" altLang="en-US" sz="2600" b="1" dirty="0">
                <a:latin typeface="Courier New" pitchFamily="49" charset="0"/>
              </a:rPr>
              <a:t>(</a:t>
            </a:r>
            <a:r>
              <a:rPr lang="en-US" altLang="en-US" sz="2600" b="1" dirty="0" err="1">
                <a:latin typeface="Courier New" pitchFamily="49" charset="0"/>
              </a:rPr>
              <a:t>sourceArray</a:t>
            </a:r>
            <a:r>
              <a:rPr lang="en-US" altLang="en-US" sz="2600" b="1" dirty="0">
                <a:latin typeface="Courier New" pitchFamily="49" charset="0"/>
              </a:rPr>
              <a:t>, 0, </a:t>
            </a:r>
            <a:r>
              <a:rPr lang="en-US" altLang="en-US" sz="2600" b="1" dirty="0" err="1">
                <a:latin typeface="Courier New" pitchFamily="49" charset="0"/>
              </a:rPr>
              <a:t>targetArray</a:t>
            </a:r>
            <a:r>
              <a:rPr lang="en-US" altLang="en-US" sz="2600" b="1" dirty="0">
                <a:latin typeface="Courier New" pitchFamily="49" charset="0"/>
              </a:rPr>
              <a:t>, 0, </a:t>
            </a:r>
            <a:r>
              <a:rPr lang="en-US" altLang="en-US" sz="2600" b="1" dirty="0" err="1">
                <a:latin typeface="Courier New" pitchFamily="49" charset="0"/>
              </a:rPr>
              <a:t>sourceArray.length</a:t>
            </a:r>
            <a:r>
              <a:rPr lang="en-US" altLang="en-US" sz="2600" b="1" dirty="0">
                <a:latin typeface="Courier New" pitchFamily="49" charset="0"/>
              </a:rPr>
              <a:t>);</a:t>
            </a:r>
            <a:r>
              <a:rPr lang="en-US" altLang="en-US" sz="2400" b="1" dirty="0">
                <a:latin typeface="Courier New" pitchFamily="49"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8033940" cy="4741863"/>
          </a:xfrm>
        </p:spPr>
        <p:txBody>
          <a:bodyPr>
            <a:normAutofit/>
          </a:bodyPr>
          <a:lstStyle/>
          <a:p>
            <a:r>
              <a:rPr lang="en-US" sz="1800" noProof="1">
                <a:latin typeface="Calibri" panose="020F0502020204030204" pitchFamily="34" charset="0"/>
                <a:cs typeface="Calibri" panose="020F0502020204030204" pitchFamily="34" charset="0"/>
              </a:rPr>
              <a:t>Use the arraycopy method to copy the following array to a target array t:</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int[] source = {3, 4, 5};</a:t>
            </a:r>
            <a:br>
              <a:rPr lang="tr-TR" sz="1400" noProof="1">
                <a:latin typeface="Consolas" panose="020B0609020204030204" pitchFamily="49" charset="0"/>
                <a:cs typeface="Calibri" panose="020F0502020204030204" pitchFamily="34" charset="0"/>
              </a:rPr>
            </a:br>
            <a:endParaRPr lang="tr-TR" sz="1400" noProof="1">
              <a:latin typeface="Consolas" panose="020B0609020204030204" pitchFamily="49" charset="0"/>
              <a:cs typeface="Calibri" panose="020F0502020204030204" pitchFamily="34" charset="0"/>
            </a:endParaRPr>
          </a:p>
          <a:p>
            <a:r>
              <a:rPr lang="en-US" sz="1800" noProof="1">
                <a:latin typeface="Calibri" panose="020F0502020204030204" pitchFamily="34" charset="0"/>
                <a:cs typeface="Calibri" panose="020F0502020204030204" pitchFamily="34" charset="0"/>
              </a:rPr>
              <a:t>Once an array is created, its size cannot be changed. Does the following code resize the array?</a:t>
            </a:r>
            <a:br>
              <a:rPr lang="tr-TR" sz="1800" noProof="1">
                <a:latin typeface="Calibri" panose="020F0502020204030204" pitchFamily="34" charset="0"/>
                <a:cs typeface="Calibri" panose="020F0502020204030204" pitchFamily="34" charset="0"/>
              </a:rPr>
            </a:br>
            <a:r>
              <a:rPr lang="en-US" sz="1400" noProof="1">
                <a:latin typeface="Consolas" panose="020B0609020204030204" pitchFamily="49" charset="0"/>
                <a:cs typeface="Calibri" panose="020F0502020204030204" pitchFamily="34" charset="0"/>
              </a:rPr>
              <a:t>int[] myList;</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myList = new int[10];</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Sometime later you want to assign a new array to myList</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myList = new int[20];</a:t>
            </a:r>
            <a:br>
              <a:rPr lang="en-US" sz="1400" noProof="1">
                <a:latin typeface="Consolas" panose="020B0609020204030204" pitchFamily="49" charset="0"/>
                <a:cs typeface="Calibri" panose="020F0502020204030204" pitchFamily="34" charset="0"/>
              </a:rPr>
            </a:br>
            <a:endParaRPr lang="en-US" sz="1800"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tr-TR" sz="1400" noProof="1">
                <a:solidFill>
                  <a:srgbClr val="0070C0"/>
                </a:solidFill>
                <a:latin typeface="Consolas" panose="020B0609020204030204" pitchFamily="49" charset="0"/>
                <a:cs typeface="Calibri" panose="020F0502020204030204" pitchFamily="34" charset="0"/>
              </a:rPr>
              <a:t>System.arraycopy(source, 0, t, 0, source.length);</a:t>
            </a:r>
          </a:p>
          <a:p>
            <a:r>
              <a:rPr lang="en-US" sz="1400" noProof="1">
                <a:solidFill>
                  <a:srgbClr val="0070C0"/>
                </a:solidFill>
                <a:latin typeface="Consolas" panose="020B0609020204030204" pitchFamily="49" charset="0"/>
                <a:cs typeface="Calibri" panose="020F0502020204030204" pitchFamily="34" charset="0"/>
              </a:rPr>
              <a:t>The second assignment statement myList = new int[20] creates a new array and assigns its reference to myList.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026" name="Picture 2">
            <a:extLst>
              <a:ext uri="{FF2B5EF4-FFF2-40B4-BE49-F238E27FC236}">
                <a16:creationId xmlns:a16="http://schemas.microsoft.com/office/drawing/2014/main" id="{DF71539B-1591-4F84-8240-3E20F21D55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7215" y="5080416"/>
            <a:ext cx="3906522" cy="13069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7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 calcmode="lin" valueType="num">
                                      <p:cBhvr additive="base">
                                        <p:cTn id="35" dur="500" fill="hold"/>
                                        <p:tgtEl>
                                          <p:spTgt spid="1026"/>
                                        </p:tgtEl>
                                        <p:attrNameLst>
                                          <p:attrName>ppt_x</p:attrName>
                                        </p:attrNameLst>
                                      </p:cBhvr>
                                      <p:tavLst>
                                        <p:tav tm="0">
                                          <p:val>
                                            <p:strVal val="#ppt_x"/>
                                          </p:val>
                                        </p:tav>
                                        <p:tav tm="100000">
                                          <p:val>
                                            <p:strVal val="#ppt_x"/>
                                          </p:val>
                                        </p:tav>
                                      </p:tavLst>
                                    </p:anim>
                                    <p:anim calcmode="lin" valueType="num">
                                      <p:cBhvr additive="base">
                                        <p:cTn id="3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57</a:t>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itchFamily="49" charset="0"/>
                <a:cs typeface="Courier New" pitchFamily="49" charset="0"/>
              </a:rPr>
              <a:t>public static void printArray(int[] array)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for (int i = 0; i &lt; array.length; i++)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System.out.print(array[i] + "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a:t>
            </a:r>
            <a:r>
              <a:rPr lang="en-US" altLang="en-US" sz="1800" b="1"/>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58</a:t>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a:cs typeface="Times New Roman" pitchFamily="18" charset="0"/>
              </a:rPr>
              <a:t>Anonymous Array</a:t>
            </a:r>
            <a:endParaRPr lang="en-US" altLang="en-US" sz="400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59</a:t>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086295"/>
            <a:ext cx="8686800" cy="5334000"/>
          </a:xfrm>
        </p:spPr>
        <p:txBody>
          <a:bodyPr/>
          <a:lstStyle/>
          <a:p>
            <a:pPr marL="0" indent="0">
              <a:lnSpc>
                <a:spcPct val="90000"/>
              </a:lnSpc>
              <a:buFont typeface="Monotype Sorts" pitchFamily="2" charset="2"/>
              <a:buNone/>
            </a:pPr>
            <a:r>
              <a:rPr lang="en-US" altLang="en-US" sz="2600" dirty="0">
                <a:cs typeface="Times New Roman" pitchFamily="18" charset="0"/>
              </a:rPr>
              <a:t>Java uses </a:t>
            </a:r>
            <a:r>
              <a:rPr lang="en-US" altLang="en-US" sz="2600" i="1" dirty="0">
                <a:cs typeface="Times New Roman" pitchFamily="18" charset="0"/>
              </a:rPr>
              <a:t>pass by value</a:t>
            </a:r>
            <a:r>
              <a:rPr lang="en-US" altLang="en-US" sz="2600" dirty="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000" dirty="0">
              <a:cs typeface="Times New Roman" pitchFamily="18" charset="0"/>
            </a:endParaRPr>
          </a:p>
          <a:p>
            <a:pPr marL="0" indent="0">
              <a:lnSpc>
                <a:spcPct val="90000"/>
              </a:lnSpc>
            </a:pPr>
            <a:r>
              <a:rPr lang="en-US" altLang="en-US" sz="2600" dirty="0">
                <a:cs typeface="Times New Roman" pitchFamily="18" charset="0"/>
              </a:rPr>
              <a:t> For a parameter of a primitive type value, the actual value is passed.</a:t>
            </a:r>
            <a:endParaRPr lang="tr-TR" altLang="en-US" sz="2600" dirty="0">
              <a:cs typeface="Times New Roman" pitchFamily="18" charset="0"/>
            </a:endParaRPr>
          </a:p>
          <a:p>
            <a:pPr marL="0" indent="0">
              <a:lnSpc>
                <a:spcPct val="90000"/>
              </a:lnSpc>
            </a:pPr>
            <a:r>
              <a:rPr lang="tr-TR" altLang="en-US" sz="2600" dirty="0">
                <a:cs typeface="Times New Roman" pitchFamily="18" charset="0"/>
              </a:rPr>
              <a:t> </a:t>
            </a:r>
            <a:r>
              <a:rPr lang="en-US" altLang="en-US" sz="2600" dirty="0">
                <a:cs typeface="Times New Roman" pitchFamily="18" charset="0"/>
              </a:rPr>
              <a:t>Changing the value of the local parameter inside the method does not affect the value of the variable outside the method.</a:t>
            </a:r>
          </a:p>
          <a:p>
            <a:pPr marL="0" indent="0">
              <a:lnSpc>
                <a:spcPct val="90000"/>
              </a:lnSpc>
            </a:pPr>
            <a:endParaRPr lang="en-US" altLang="en-US" sz="2000" dirty="0">
              <a:cs typeface="Times New Roman" pitchFamily="18" charset="0"/>
            </a:endParaRPr>
          </a:p>
          <a:p>
            <a:pPr marL="0" indent="0">
              <a:lnSpc>
                <a:spcPct val="90000"/>
              </a:lnSpc>
            </a:pPr>
            <a:r>
              <a:rPr lang="en-US" altLang="en-US" sz="2600" dirty="0">
                <a:cs typeface="Times New Roman" pitchFamily="18" charset="0"/>
              </a:rPr>
              <a:t> For a parameter of an array type, the value of the parameter contains a reference to an array; this reference is passed to the method.</a:t>
            </a:r>
            <a:endParaRPr lang="tr-TR" altLang="en-US" sz="2600" dirty="0">
              <a:cs typeface="Times New Roman" pitchFamily="18" charset="0"/>
            </a:endParaRPr>
          </a:p>
          <a:p>
            <a:pPr marL="0" indent="0">
              <a:lnSpc>
                <a:spcPct val="90000"/>
              </a:lnSpc>
            </a:pPr>
            <a:r>
              <a:rPr lang="en-US" altLang="en-US" sz="2600" dirty="0">
                <a:cs typeface="Times New Roman" pitchFamily="18" charset="0"/>
              </a:rPr>
              <a:t> Any changes to the array that occur inside the method body will affect the original array that was passed as the argument. </a:t>
            </a:r>
            <a:endParaRPr lang="en-US"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itchFamily="49" charset="0"/>
              </a:rPr>
              <a:t>myList[0]</a:t>
            </a:r>
            <a:r>
              <a:rPr lang="en-US" altLang="en-US"/>
              <a:t> references the first element in the array.</a:t>
            </a:r>
          </a:p>
          <a:p>
            <a:pPr>
              <a:buFont typeface="Monotype Sorts" pitchFamily="2" charset="2"/>
              <a:buNone/>
            </a:pPr>
            <a:r>
              <a:rPr lang="en-US" altLang="en-US" sz="2600">
                <a:latin typeface="Courier New" pitchFamily="49" charset="0"/>
              </a:rPr>
              <a:t>myList[9]</a:t>
            </a:r>
            <a:r>
              <a:rPr lang="en-US" altLang="en-US"/>
              <a:t> references the last element in the array.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60</a:t>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dirty="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public static void main(String[] </a:t>
            </a:r>
            <a:r>
              <a:rPr lang="en-US" altLang="en-US" sz="1800" b="1" dirty="0" err="1">
                <a:solidFill>
                  <a:srgbClr val="002060"/>
                </a:solidFill>
                <a:latin typeface="Courier New" pitchFamily="49" charset="0"/>
                <a:cs typeface="Times New Roman" pitchFamily="18" charset="0"/>
              </a:rPr>
              <a:t>args</a:t>
            </a: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dirty="0">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System.out.println</a:t>
            </a:r>
            <a:r>
              <a:rPr lang="en-US" altLang="en-US" sz="1800" b="1" dirty="0">
                <a:solidFill>
                  <a:srgbClr val="002060"/>
                </a:solidFill>
                <a:latin typeface="Courier New" pitchFamily="49" charset="0"/>
                <a:cs typeface="Times New Roman" pitchFamily="18" charset="0"/>
              </a:rPr>
              <a:t>("x is " + x);</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System.out.println</a:t>
            </a:r>
            <a:r>
              <a:rPr lang="en-US" altLang="en-US" sz="1800" b="1" dirty="0">
                <a:solidFill>
                  <a:srgbClr val="002060"/>
                </a:solidFill>
                <a:latin typeface="Courier New" pitchFamily="49" charset="0"/>
                <a:cs typeface="Times New Roman" pitchFamily="18" charset="0"/>
              </a:rPr>
              <a:t>("y[0] is " + y[0]);</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dirty="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61</a:t>
            </a:fld>
            <a:endParaRPr lang="en-US" altLang="en-US" sz="140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2800" dirty="0">
                <a:cs typeface="Times New Roman" pitchFamily="18" charset="0"/>
              </a:rPr>
              <a:t>When invoking m(x, y), the values of x and y are passed to number and numbers. </a:t>
            </a:r>
            <a:endParaRPr lang="tr-TR" altLang="en-US" sz="2800" dirty="0">
              <a:cs typeface="Times New Roman" pitchFamily="18" charset="0"/>
            </a:endParaRPr>
          </a:p>
          <a:p>
            <a:pPr marL="0" indent="0">
              <a:buFont typeface="Monotype Sorts" pitchFamily="2" charset="2"/>
              <a:buNone/>
            </a:pPr>
            <a:r>
              <a:rPr lang="en-US" altLang="en-US" sz="2800" dirty="0">
                <a:cs typeface="Times New Roman" pitchFamily="18" charset="0"/>
              </a:rPr>
              <a:t>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62</a:t>
            </a:fld>
            <a:endParaRPr lang="en-US" altLang="en-US" sz="140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2800" dirty="0">
                <a:cs typeface="Times New Roman" pitchFamily="18" charset="0"/>
              </a:rPr>
              <a:t>When invoking m(x, y), the values of x and y are passed to number and numbers.</a:t>
            </a:r>
            <a:endParaRPr lang="tr-TR" altLang="en-US" sz="2800" dirty="0">
              <a:cs typeface="Times New Roman" pitchFamily="18" charset="0"/>
            </a:endParaRPr>
          </a:p>
          <a:p>
            <a:pPr marL="0" indent="0">
              <a:buFont typeface="Monotype Sorts" pitchFamily="2" charset="2"/>
              <a:buNone/>
            </a:pPr>
            <a:r>
              <a:rPr lang="en-US" altLang="en-US" sz="2800" dirty="0">
                <a:cs typeface="Times New Roman" pitchFamily="18" charset="0"/>
              </a:rPr>
              <a:t>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63</a:t>
            </a:fld>
            <a:endParaRPr lang="en-US" altLang="en-US" sz="140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18440"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a:cs typeface="Times New Roman" pitchFamily="18" charset="0"/>
              </a:rPr>
              <a:t>The JVM stores the array in an area of memory, called </a:t>
            </a:r>
            <a:r>
              <a:rPr lang="en-US" altLang="en-US" sz="3000" i="1">
                <a:cs typeface="Times New Roman" pitchFamily="18" charset="0"/>
              </a:rPr>
              <a:t>heap</a:t>
            </a:r>
            <a:r>
              <a:rPr lang="en-US" altLang="en-US" sz="3000">
                <a:cs typeface="Times New Roman" pitchFamily="18" charset="0"/>
              </a:rPr>
              <a:t>, which is used for dynamic memory allocation where blocks of memory are allocated and freed in an arbitrary order.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64</a:t>
            </a:fld>
            <a:endParaRPr lang="en-US" altLang="en-US" sz="1400"/>
          </a:p>
        </p:txBody>
      </p:sp>
      <p:sp>
        <p:nvSpPr>
          <p:cNvPr id="60419" name="Rectangle 2"/>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TestPassArray</a:t>
            </a:r>
            <a:endParaRPr lang="en-US" altLang="en-US" sz="2000" dirty="0"/>
          </a:p>
        </p:txBody>
      </p:sp>
      <p:sp>
        <p:nvSpPr>
          <p:cNvPr id="10"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65</a:t>
            </a:fld>
            <a:endParaRPr lang="en-US" altLang="en-US" sz="1400"/>
          </a:p>
        </p:txBody>
      </p:sp>
      <p:sp>
        <p:nvSpPr>
          <p:cNvPr id="61443" name="Rectangle 2"/>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19464"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66</a:t>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67</a:t>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68</a:t>
            </a:fld>
            <a:endParaRPr lang="en-US" altLang="en-US" sz="140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69</a:t>
            </a:fld>
            <a:endParaRPr lang="en-US" altLang="en-US" sz="140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p:cNvSpPr>
            <a:spLocks noGrp="1" noChangeArrowheads="1"/>
          </p:cNvSpPr>
          <p:nvPr>
            <p:ph type="body" idx="1"/>
          </p:nvPr>
        </p:nvSpPr>
        <p:spPr>
          <a:xfrm>
            <a:off x="539474" y="2057400"/>
            <a:ext cx="8449101" cy="4114800"/>
          </a:xfrm>
        </p:spPr>
        <p:txBody>
          <a:bodyPr/>
          <a:lstStyle/>
          <a:p>
            <a:pPr>
              <a:defRPr/>
            </a:pPr>
            <a:r>
              <a:rPr lang="en-US" sz="2000" dirty="0">
                <a:solidFill>
                  <a:schemeClr val="accent4"/>
                </a:solidFill>
                <a:latin typeface="Courier New" pitchFamily="49" charset="0"/>
              </a:rPr>
              <a:t>datatype[] </a:t>
            </a:r>
            <a:r>
              <a:rPr lang="en-US" sz="2000" dirty="0" err="1">
                <a:solidFill>
                  <a:schemeClr val="accent4"/>
                </a:solidFill>
                <a:latin typeface="Courier New" pitchFamily="49" charset="0"/>
              </a:rPr>
              <a:t>arrayRefVar</a:t>
            </a:r>
            <a:r>
              <a:rPr lang="en-US" sz="2000" dirty="0">
                <a:solidFill>
                  <a:schemeClr val="accent4"/>
                </a:solidFill>
                <a:latin typeface="Courier New" pitchFamily="49" charset="0"/>
              </a:rPr>
              <a:t> = new</a:t>
            </a:r>
            <a:r>
              <a:rPr lang="tr-TR" sz="2000" dirty="0">
                <a:solidFill>
                  <a:schemeClr val="accent4"/>
                </a:solidFill>
                <a:latin typeface="Courier New" pitchFamily="49" charset="0"/>
              </a:rPr>
              <a:t> </a:t>
            </a:r>
            <a:r>
              <a:rPr lang="en-US" sz="2000" dirty="0">
                <a:solidFill>
                  <a:schemeClr val="accent4"/>
                </a:solidFill>
                <a:latin typeface="Courier New" pitchFamily="49" charset="0"/>
              </a:rPr>
              <a:t>datatype[</a:t>
            </a:r>
            <a:r>
              <a:rPr lang="en-US" sz="2000" dirty="0" err="1">
                <a:solidFill>
                  <a:schemeClr val="accent4"/>
                </a:solidFill>
                <a:latin typeface="Courier New" pitchFamily="49" charset="0"/>
              </a:rPr>
              <a:t>arraySize</a:t>
            </a:r>
            <a:r>
              <a:rPr lang="en-US" sz="2000" dirty="0">
                <a:solidFill>
                  <a:schemeClr val="accent4"/>
                </a:solidFill>
                <a:latin typeface="Courier New" pitchFamily="49" charset="0"/>
              </a:rPr>
              <a:t>];</a:t>
            </a:r>
          </a:p>
          <a:p>
            <a:pPr>
              <a:spcBef>
                <a:spcPct val="75000"/>
              </a:spcBef>
              <a:buFont typeface="Monotype Sorts" pitchFamily="2" charset="2"/>
              <a:buNone/>
              <a:defRPr/>
            </a:pPr>
            <a:r>
              <a:rPr lang="en-US" sz="2000" dirty="0">
                <a:solidFill>
                  <a:schemeClr val="accent4"/>
                </a:solidFill>
                <a:latin typeface="Courier New" pitchFamily="49" charset="0"/>
              </a:rPr>
              <a:t> 	</a:t>
            </a:r>
            <a:r>
              <a:rPr lang="en-US" sz="1800" dirty="0">
                <a:solidFill>
                  <a:schemeClr val="accent4"/>
                </a:solidFill>
                <a:latin typeface="Courier New" pitchFamily="49" charset="0"/>
              </a:rPr>
              <a:t>double[] </a:t>
            </a:r>
            <a:r>
              <a:rPr lang="en-US" sz="1800" dirty="0" err="1">
                <a:solidFill>
                  <a:schemeClr val="accent4"/>
                </a:solidFill>
                <a:latin typeface="Courier New" pitchFamily="49" charset="0"/>
              </a:rPr>
              <a:t>myList</a:t>
            </a:r>
            <a:r>
              <a:rPr lang="en-US" sz="1800" dirty="0">
                <a:solidFill>
                  <a:schemeClr val="accent4"/>
                </a:solidFill>
                <a:latin typeface="Courier New" pitchFamily="49" charset="0"/>
              </a:rPr>
              <a:t> = new double[10];</a:t>
            </a:r>
            <a:endParaRPr lang="en-US" sz="2000" dirty="0">
              <a:solidFill>
                <a:schemeClr val="accent4"/>
              </a:solidFill>
              <a:latin typeface="Courier New" pitchFamily="49" charset="0"/>
            </a:endParaRPr>
          </a:p>
          <a:p>
            <a:pPr>
              <a:spcBef>
                <a:spcPct val="150000"/>
              </a:spcBef>
              <a:defRPr/>
            </a:pPr>
            <a:r>
              <a:rPr lang="en-US" sz="2000" dirty="0">
                <a:solidFill>
                  <a:schemeClr val="accent4"/>
                </a:solidFill>
                <a:latin typeface="Courier New" pitchFamily="49" charset="0"/>
              </a:rPr>
              <a:t>datatype </a:t>
            </a:r>
            <a:r>
              <a:rPr lang="en-US" sz="2000" dirty="0" err="1">
                <a:solidFill>
                  <a:schemeClr val="accent4"/>
                </a:solidFill>
                <a:latin typeface="Courier New" pitchFamily="49" charset="0"/>
              </a:rPr>
              <a:t>arrayRefVar</a:t>
            </a:r>
            <a:r>
              <a:rPr lang="en-US" sz="2000" dirty="0">
                <a:solidFill>
                  <a:schemeClr val="accent4"/>
                </a:solidFill>
                <a:latin typeface="Courier New" pitchFamily="49" charset="0"/>
              </a:rPr>
              <a:t>[] = new</a:t>
            </a:r>
            <a:r>
              <a:rPr lang="tr-TR" sz="2000" dirty="0">
                <a:solidFill>
                  <a:schemeClr val="accent4"/>
                </a:solidFill>
                <a:latin typeface="Courier New" pitchFamily="49" charset="0"/>
              </a:rPr>
              <a:t> </a:t>
            </a:r>
            <a:r>
              <a:rPr lang="en-US" sz="2000" dirty="0">
                <a:solidFill>
                  <a:schemeClr val="accent4"/>
                </a:solidFill>
                <a:latin typeface="Courier New" pitchFamily="49" charset="0"/>
              </a:rPr>
              <a:t>datatype[</a:t>
            </a:r>
            <a:r>
              <a:rPr lang="en-US" sz="2000" dirty="0" err="1">
                <a:solidFill>
                  <a:schemeClr val="accent4"/>
                </a:solidFill>
                <a:latin typeface="Courier New" pitchFamily="49" charset="0"/>
              </a:rPr>
              <a:t>arraySize</a:t>
            </a:r>
            <a:r>
              <a:rPr lang="en-US" sz="2000" dirty="0">
                <a:solidFill>
                  <a:schemeClr val="accent4"/>
                </a:solidFill>
                <a:latin typeface="Courier New" pitchFamily="49" charset="0"/>
              </a:rPr>
              <a:t>];</a:t>
            </a:r>
          </a:p>
          <a:p>
            <a:pPr>
              <a:spcBef>
                <a:spcPct val="75000"/>
              </a:spcBef>
              <a:buFont typeface="Monotype Sorts" pitchFamily="2" charset="2"/>
              <a:buNone/>
              <a:defRPr/>
            </a:pPr>
            <a:r>
              <a:rPr lang="en-US" sz="2000" dirty="0">
                <a:solidFill>
                  <a:schemeClr val="accent4"/>
                </a:solidFill>
                <a:latin typeface="Courier New" pitchFamily="49" charset="0"/>
              </a:rPr>
              <a:t>	</a:t>
            </a:r>
            <a:r>
              <a:rPr lang="en-US" sz="1800" dirty="0">
                <a:solidFill>
                  <a:schemeClr val="accent4"/>
                </a:solidFill>
                <a:latin typeface="Courier New" pitchFamily="49" charset="0"/>
              </a:rPr>
              <a:t>double </a:t>
            </a:r>
            <a:r>
              <a:rPr lang="en-US" sz="1800" dirty="0" err="1">
                <a:solidFill>
                  <a:schemeClr val="accent4"/>
                </a:solidFill>
                <a:latin typeface="Courier New" pitchFamily="49" charset="0"/>
              </a:rPr>
              <a:t>myList</a:t>
            </a:r>
            <a:r>
              <a:rPr lang="en-US" sz="1800" dirty="0">
                <a:solidFill>
                  <a:schemeClr val="accent4"/>
                </a:solidFill>
                <a:latin typeface="Courier New" pitchFamily="49" charset="0"/>
              </a:rPr>
              <a:t>[] = new double[10];</a:t>
            </a:r>
            <a:endParaRPr lang="en-US" sz="2000" dirty="0">
              <a:solidFill>
                <a:schemeClr val="accent4"/>
              </a:solidFill>
              <a:latin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70</a:t>
            </a:fld>
            <a:endParaRPr lang="en-US" altLang="en-US" sz="140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71</a:t>
            </a:fld>
            <a:endParaRPr lang="en-US" altLang="en-US" sz="140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72</a:t>
            </a:fld>
            <a:endParaRPr lang="en-US" altLang="en-US" sz="140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73</a:t>
            </a:fld>
            <a:endParaRPr lang="en-US" altLang="en-US" sz="140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74</a:t>
            </a:fld>
            <a:endParaRPr lang="en-US" altLang="en-US" sz="140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75</a:t>
            </a:fld>
            <a:endParaRPr lang="en-US" altLang="en-US" sz="140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76</a:t>
            </a:fld>
            <a:endParaRPr lang="en-US" altLang="en-US" sz="140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77</a:t>
            </a:fld>
            <a:endParaRPr lang="en-US" altLang="en-US" sz="140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78</a:t>
            </a:fld>
            <a:endParaRPr lang="en-US" altLang="en-US" sz="140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79</a:t>
            </a:fld>
            <a:endParaRPr lang="en-US" altLang="en-US" sz="140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dirty="0"/>
              <a:t>Once an array is created, its size is fixed. </a:t>
            </a:r>
            <a:endParaRPr lang="tr-TR" altLang="en-US" sz="3000" dirty="0"/>
          </a:p>
          <a:p>
            <a:pPr marL="0" indent="0" algn="just">
              <a:buFont typeface="Monotype Sorts" pitchFamily="2" charset="2"/>
              <a:buNone/>
            </a:pPr>
            <a:r>
              <a:rPr lang="en-US" altLang="en-US" sz="3000" dirty="0"/>
              <a:t>It cannot be changed. </a:t>
            </a:r>
            <a:endParaRPr lang="tr-TR" altLang="en-US" sz="3000" dirty="0"/>
          </a:p>
          <a:p>
            <a:pPr marL="0" indent="0" algn="just">
              <a:buFont typeface="Monotype Sorts" pitchFamily="2" charset="2"/>
              <a:buNone/>
            </a:pPr>
            <a:r>
              <a:rPr lang="en-US" altLang="en-US" sz="3000" dirty="0"/>
              <a:t>You can find its size using</a:t>
            </a:r>
          </a:p>
          <a:p>
            <a:pPr marL="0" indent="0" algn="just">
              <a:buFont typeface="Monotype Sorts" pitchFamily="2" charset="2"/>
              <a:buNone/>
            </a:pPr>
            <a:endParaRPr lang="en-US" altLang="en-US" sz="1050" dirty="0"/>
          </a:p>
          <a:p>
            <a:pPr lvl="2" algn="just">
              <a:buFont typeface="Monotype Sorts" pitchFamily="2" charset="2"/>
              <a:buNone/>
            </a:pPr>
            <a:r>
              <a:rPr lang="en-US" altLang="en-US" dirty="0" err="1"/>
              <a:t>arrayRefVar.length</a:t>
            </a:r>
            <a:endParaRPr lang="en-US" altLang="en-US" dirty="0"/>
          </a:p>
          <a:p>
            <a:pPr lvl="2" algn="just">
              <a:buFont typeface="Monotype Sorts" pitchFamily="2" charset="2"/>
              <a:buNone/>
            </a:pPr>
            <a:endParaRPr lang="en-US" altLang="en-US" dirty="0"/>
          </a:p>
          <a:p>
            <a:pPr marL="0" indent="0" algn="just">
              <a:buFont typeface="Monotype Sorts" pitchFamily="2" charset="2"/>
              <a:buNone/>
            </a:pPr>
            <a:r>
              <a:rPr lang="en-US" altLang="en-US" dirty="0"/>
              <a:t>For example,</a:t>
            </a:r>
          </a:p>
          <a:p>
            <a:pPr marL="0" indent="0" algn="just">
              <a:buFont typeface="Monotype Sorts" pitchFamily="2" charset="2"/>
              <a:buNone/>
            </a:pPr>
            <a:endParaRPr lang="en-US" altLang="en-US" sz="1200" dirty="0"/>
          </a:p>
          <a:p>
            <a:pPr lvl="2" algn="just">
              <a:buFont typeface="Monotype Sorts" pitchFamily="2" charset="2"/>
              <a:buNone/>
            </a:pPr>
            <a:r>
              <a:rPr lang="en-US" altLang="en-US" dirty="0" err="1"/>
              <a:t>myList.length</a:t>
            </a:r>
            <a:r>
              <a:rPr lang="en-US" altLang="en-US" dirty="0"/>
              <a:t> returns 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80</a:t>
            </a:fld>
            <a:endParaRPr lang="en-US" altLang="en-US" sz="140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81</a:t>
            </a:fld>
            <a:endParaRPr lang="en-US" altLang="en-US" sz="140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82</a:t>
            </a:fld>
            <a:endParaRPr lang="en-US" altLang="en-US" sz="140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83</a:t>
            </a:fld>
            <a:endParaRPr lang="en-US" altLang="en-US" sz="140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84</a:t>
            </a:fld>
            <a:endParaRPr lang="en-US" altLang="en-US" sz="140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85</a:t>
            </a:fld>
            <a:endParaRPr lang="en-US" altLang="en-US" sz="140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86</a:t>
            </a:fld>
            <a:endParaRPr lang="en-US" altLang="en-US" sz="140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87</a:t>
            </a:fld>
            <a:endParaRPr lang="en-US" altLang="en-US" sz="140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88</a:t>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1600" noProof="1">
                <a:latin typeface="Calibri" panose="020F0502020204030204" pitchFamily="34" charset="0"/>
                <a:cs typeface="Calibri" panose="020F0502020204030204" pitchFamily="34" charset="0"/>
              </a:rPr>
              <a:t>Suppose the following code is written to reverse the contents in an array, explain why it is wrong. How do you fix it?</a:t>
            </a:r>
            <a:br>
              <a:rPr lang="tr-TR" sz="1200"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int[] list = {1, 2, 3, 5, 4};</a:t>
            </a:r>
            <a:br>
              <a:rPr lang="tr-TR" sz="1200"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for (int i = 0, j = list.length - 1; i &lt; list.length; i++, j--)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 Swap list[i] with list[j]</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int temp = list[i];</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list[i] = list[j];</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list[j] = temp;</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t>
            </a:r>
            <a:br>
              <a:rPr lang="en-US" sz="1600" noProof="1">
                <a:latin typeface="Calibri" panose="020F0502020204030204" pitchFamily="34" charset="0"/>
                <a:cs typeface="Calibri" panose="020F0502020204030204" pitchFamily="34" charset="0"/>
              </a:rPr>
            </a:br>
            <a:r>
              <a:rPr lang="en-US" sz="1600" b="1" noProof="1">
                <a:solidFill>
                  <a:srgbClr val="92D050"/>
                </a:solidFill>
                <a:latin typeface="Calibri" panose="020F0502020204030204" pitchFamily="34" charset="0"/>
                <a:cs typeface="Calibri" panose="020F0502020204030204" pitchFamily="34" charset="0"/>
              </a:rPr>
              <a:t>  </a:t>
            </a:r>
            <a:endParaRPr lang="tr-TR" sz="1600" b="1" noProof="1">
              <a:solidFill>
                <a:srgbClr val="92D050"/>
              </a:solidFill>
              <a:latin typeface="Calibri" panose="020F0502020204030204" pitchFamily="34"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a:t>
            </a:r>
            <a:r>
              <a:rPr lang="tr-TR" sz="1600" b="1" noProof="1">
                <a:solidFill>
                  <a:srgbClr val="92D050"/>
                </a:solidFill>
                <a:latin typeface="Calibri" panose="020F0502020204030204" pitchFamily="34" charset="0"/>
                <a:cs typeface="Calibri" panose="020F0502020204030204" pitchFamily="34" charset="0"/>
              </a:rPr>
              <a:t>  </a:t>
            </a:r>
            <a:r>
              <a:rPr lang="en-US" sz="1600" b="1" noProof="1">
                <a:solidFill>
                  <a:srgbClr val="92D050"/>
                </a:solidFill>
                <a:latin typeface="Calibri" panose="020F0502020204030204" pitchFamily="34" charset="0"/>
                <a:cs typeface="Calibri" panose="020F0502020204030204" pitchFamily="34" charset="0"/>
              </a:rPr>
              <a:t>&lt;--- ANSWER ---&gt;</a:t>
            </a:r>
          </a:p>
          <a:p>
            <a:r>
              <a:rPr lang="en-US" sz="1200" noProof="1">
                <a:solidFill>
                  <a:srgbClr val="0070C0"/>
                </a:solidFill>
                <a:latin typeface="Consolas" panose="020B0609020204030204" pitchFamily="49" charset="0"/>
                <a:cs typeface="Calibri" panose="020F0502020204030204" pitchFamily="34" charset="0"/>
              </a:rPr>
              <a:t>It swaps the elements twice. For example, the first element is swapped with the last element once and then the last element is swapped with the first element another time. In effect, the elements are not swapped. Here is the fix:</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int[] list = {1, 2, 3, 5, 4};</a:t>
            </a:r>
            <a:br>
              <a:rPr lang="tr-TR" sz="1200" noProof="1">
                <a:solidFill>
                  <a:srgbClr val="0070C0"/>
                </a:solidFill>
                <a:latin typeface="Consolas" panose="020B0609020204030204" pitchFamily="49" charset="0"/>
                <a:cs typeface="Calibri" panose="020F0502020204030204" pitchFamily="34" charset="0"/>
              </a:rPr>
            </a:b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for (int i = 0, j = list.length - 1; </a:t>
            </a:r>
            <a:r>
              <a:rPr lang="en-US" sz="1200" noProof="1">
                <a:solidFill>
                  <a:srgbClr val="FF0000"/>
                </a:solidFill>
                <a:latin typeface="Consolas" panose="020B0609020204030204" pitchFamily="49" charset="0"/>
                <a:cs typeface="Calibri" panose="020F0502020204030204" pitchFamily="34" charset="0"/>
              </a:rPr>
              <a:t>i &lt; list.length / 2</a:t>
            </a:r>
            <a:r>
              <a:rPr lang="en-US" sz="1200" noProof="1">
                <a:solidFill>
                  <a:srgbClr val="0070C0"/>
                </a:solidFill>
                <a:latin typeface="Consolas" panose="020B0609020204030204" pitchFamily="49" charset="0"/>
                <a:cs typeface="Calibri" panose="020F0502020204030204" pitchFamily="34" charset="0"/>
              </a:rPr>
              <a:t>; i++, j--)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 Swap list[i] with list[j]</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int temp = list[i];</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list[i] = list[j];</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list[j] = temp;</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0710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itchFamily="49" charset="0"/>
              </a:rPr>
              <a:t>When an array is created, its elements are assigned the default value of </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3000" u="sng">
                <a:cs typeface="Courier New" pitchFamily="49" charset="0"/>
              </a:rPr>
              <a:t>0</a:t>
            </a:r>
            <a:r>
              <a:rPr lang="en-US" altLang="en-US" sz="3000">
                <a:cs typeface="Courier New" pitchFamily="49" charset="0"/>
              </a:rPr>
              <a:t> for the numeric primitive data types, </a:t>
            </a:r>
          </a:p>
          <a:p>
            <a:pPr lvl="1" algn="just">
              <a:buFontTx/>
              <a:buNone/>
            </a:pPr>
            <a:r>
              <a:rPr lang="en-US" altLang="en-US" sz="3000" u="sng">
                <a:cs typeface="Courier New" pitchFamily="49" charset="0"/>
              </a:rPr>
              <a:t>'\u0000'</a:t>
            </a:r>
            <a:r>
              <a:rPr lang="en-US" altLang="en-US" sz="3000">
                <a:cs typeface="Courier New" pitchFamily="49" charset="0"/>
              </a:rPr>
              <a:t> for </a:t>
            </a:r>
            <a:r>
              <a:rPr lang="en-US" altLang="en-US" sz="3000" u="sng">
                <a:cs typeface="Courier New" pitchFamily="49" charset="0"/>
              </a:rPr>
              <a:t>char</a:t>
            </a:r>
            <a:r>
              <a:rPr lang="en-US" altLang="en-US" sz="3000">
                <a:cs typeface="Courier New" pitchFamily="49" charset="0"/>
              </a:rPr>
              <a:t> types, and </a:t>
            </a:r>
          </a:p>
          <a:p>
            <a:pPr lvl="1" algn="just">
              <a:buFontTx/>
              <a:buNone/>
            </a:pPr>
            <a:r>
              <a:rPr lang="en-US" altLang="en-US" sz="3000" u="sng">
                <a:cs typeface="Courier New" pitchFamily="49" charset="0"/>
              </a:rPr>
              <a:t>false</a:t>
            </a:r>
            <a:r>
              <a:rPr lang="en-US" altLang="en-US" sz="3000">
                <a:cs typeface="Courier New" pitchFamily="49" charset="0"/>
              </a:rPr>
              <a:t> for </a:t>
            </a:r>
            <a:r>
              <a:rPr lang="en-US" altLang="en-US" sz="3000" u="sng">
                <a:cs typeface="Courier New" pitchFamily="49" charset="0"/>
              </a:rPr>
              <a:t>boolean</a:t>
            </a:r>
            <a:r>
              <a:rPr lang="en-US" altLang="en-US" sz="3000">
                <a:cs typeface="Courier New" pitchFamily="49" charset="0"/>
              </a:rPr>
              <a:t> types. </a:t>
            </a:r>
            <a:endParaRPr lang="en-US" altLang="en-US" sz="3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90</a:t>
            </a:fld>
            <a:endParaRPr lang="en-US" altLang="en-US" sz="140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a:cs typeface="Times New Roman" pitchFamily="18" charset="0"/>
              </a:rPr>
              <a:t>Generate 100 lowercase letters randomly and assign to an array of characters.</a:t>
            </a:r>
          </a:p>
          <a:p>
            <a:r>
              <a:rPr lang="en-US" altLang="en-US" sz="2300">
                <a:cs typeface="Times New Roman" pitchFamily="18" charset="0"/>
              </a:rPr>
              <a:t>Count the occurrence of each letter in the array.</a:t>
            </a:r>
            <a:r>
              <a:rPr lang="en-US" altLang="en-US" sz="230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
        <p:nvSpPr>
          <p:cNvPr id="12" name="AutoShape 10">
            <a:hlinkClick r:id="rId5"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True or false? When an array is passed to a method, a new array is created and passed to the method.</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False. When an array is passed to a method, the reference value of the array is passed. No new array is created. Both argument and parameter point to the same array.</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586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Show the output of the following program:</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number = 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numbers = new int[1];</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m(number, numbers);</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System.out.println("number is " + number</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 " and numbers[0] is " + numbers[0]);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m(int x, int[] y)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x = 3;</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y[0] = 3;</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endParaRPr lang="en-US" sz="14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number is 0 and numbers[0] is 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417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Show the output of the following program:</a:t>
            </a:r>
            <a:br>
              <a:rPr lang="tr-TR" sz="1600" noProof="1">
                <a:latin typeface="Consolas" panose="020B0609020204030204" pitchFamily="49" charset="0"/>
                <a:cs typeface="Calibri" panose="020F0502020204030204" pitchFamily="34" charset="0"/>
              </a:rPr>
            </a:br>
            <a:br>
              <a:rPr lang="tr-TR"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list = {1, 2, 3, 4, 5};</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reverse(list);</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(int i = 0; i &lt; list.length; i++)</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System.out.print(list[i] + "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br>
              <a:rPr lang="tr-TR"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reverse(int[] list)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newList = new int[list.length];</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(int i = 0; i &lt; list.length; i++)</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newList[i] = list[list.length - 1 - i];</a:t>
            </a:r>
            <a:br>
              <a:rPr lang="tr-TR" sz="1600" noProof="1">
                <a:latin typeface="Consolas" panose="020B0609020204030204" pitchFamily="49" charset="0"/>
                <a:cs typeface="Calibri" panose="020F0502020204030204" pitchFamily="34" charset="0"/>
              </a:rPr>
            </a:br>
            <a:br>
              <a:rPr lang="tr-TR"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list = newList;</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endParaRPr lang="en-US" sz="14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1 2 3 4 5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3536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4654300" cy="4741863"/>
          </a:xfrm>
        </p:spPr>
        <p:txBody>
          <a:bodyPr>
            <a:normAutofit/>
          </a:bodyPr>
          <a:lstStyle/>
          <a:p>
            <a:r>
              <a:rPr lang="en-US" sz="1600" noProof="1">
                <a:latin typeface="Calibri" panose="020F0502020204030204" pitchFamily="34" charset="0"/>
                <a:cs typeface="Calibri" panose="020F0502020204030204" pitchFamily="34" charset="0"/>
              </a:rPr>
              <a:t>Where are the arrays stored during execution?</a:t>
            </a:r>
            <a:br>
              <a:rPr lang="tr-TR" sz="1600" noProof="1">
                <a:latin typeface="Calibri" panose="020F0502020204030204" pitchFamily="34" charset="0"/>
                <a:cs typeface="Calibri" panose="020F0502020204030204" pitchFamily="34" charset="0"/>
              </a:rPr>
            </a:br>
            <a:br>
              <a:rPr lang="tr-TR" sz="1600" noProof="1">
                <a:latin typeface="Calibri" panose="020F0502020204030204" pitchFamily="34" charset="0"/>
                <a:cs typeface="Calibri" panose="020F0502020204030204" pitchFamily="34" charset="0"/>
              </a:rPr>
            </a:br>
            <a:r>
              <a:rPr lang="en-US" sz="1600" noProof="1">
                <a:latin typeface="Calibri" panose="020F0502020204030204" pitchFamily="34" charset="0"/>
                <a:cs typeface="Calibri" panose="020F0502020204030204" pitchFamily="34" charset="0"/>
              </a:rPr>
              <a:t>Show the contents of the stack and heap during and after executing displayArray, countLetters, displayCounts in Listing 7.4.</a:t>
            </a:r>
            <a:br>
              <a:rPr lang="en-US" sz="1600" noProof="1">
                <a:latin typeface="Calibri" panose="020F0502020204030204" pitchFamily="34" charset="0"/>
                <a:cs typeface="Calibri" panose="020F0502020204030204" pitchFamily="34" charset="0"/>
              </a:rPr>
            </a:br>
            <a:endParaRPr lang="en-US" sz="1600" noProof="1">
              <a:latin typeface="Calibri" panose="020F0502020204030204" pitchFamily="34"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2050" name="Picture 2">
            <a:extLst>
              <a:ext uri="{FF2B5EF4-FFF2-40B4-BE49-F238E27FC236}">
                <a16:creationId xmlns:a16="http://schemas.microsoft.com/office/drawing/2014/main" id="{7529B21F-494B-4783-966C-07990E95F3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0530" y="1585560"/>
            <a:ext cx="2880375" cy="48587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7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95</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a:t>Variable-Length Arguments</a:t>
            </a:r>
            <a:endParaRPr lang="en-US" altLang="en-US" u="sng" dirty="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You can pass a variable number of arguments of the same type to a method.</a:t>
            </a:r>
            <a:endParaRPr lang="tr-TR" altLang="en-US" sz="2800" dirty="0"/>
          </a:p>
          <a:p>
            <a:pPr marL="0" indent="0">
              <a:lnSpc>
                <a:spcPct val="90000"/>
              </a:lnSpc>
              <a:buFont typeface="Monotype Sorts" pitchFamily="2" charset="2"/>
              <a:buNone/>
            </a:pPr>
            <a:endParaRPr lang="tr-TR" altLang="en-US" sz="1800" dirty="0"/>
          </a:p>
          <a:p>
            <a:pPr marL="0" indent="0">
              <a:lnSpc>
                <a:spcPct val="90000"/>
              </a:lnSpc>
              <a:buFont typeface="Monotype Sorts" pitchFamily="2" charset="2"/>
              <a:buNone/>
            </a:pPr>
            <a:r>
              <a:rPr lang="en-US" altLang="en-US" sz="2800" dirty="0"/>
              <a:t>In the method declaration, you specify the type followed by an ellipsis (...).</a:t>
            </a:r>
            <a:endParaRPr lang="tr-TR" altLang="en-US" sz="2800" dirty="0"/>
          </a:p>
          <a:p>
            <a:pPr marL="0" indent="0">
              <a:lnSpc>
                <a:spcPct val="90000"/>
              </a:lnSpc>
              <a:buFont typeface="Monotype Sorts" pitchFamily="2" charset="2"/>
              <a:buNone/>
            </a:pPr>
            <a:endParaRPr lang="tr-TR" altLang="en-US" sz="1000" dirty="0"/>
          </a:p>
          <a:p>
            <a:pPr marL="0" indent="0">
              <a:lnSpc>
                <a:spcPct val="90000"/>
              </a:lnSpc>
              <a:buFont typeface="Monotype Sorts" pitchFamily="2" charset="2"/>
              <a:buNone/>
            </a:pPr>
            <a:r>
              <a:rPr lang="en-US" altLang="en-US" sz="2800" dirty="0"/>
              <a:t>Only one</a:t>
            </a:r>
            <a:r>
              <a:rPr lang="tr-TR" altLang="en-US" sz="2800" dirty="0"/>
              <a:t> </a:t>
            </a:r>
            <a:r>
              <a:rPr lang="en-US" altLang="en-US" sz="2800" dirty="0"/>
              <a:t>variable-length parameter may be specified in a method</a:t>
            </a:r>
            <a:r>
              <a:rPr lang="tr-TR" altLang="en-US" sz="2800" dirty="0"/>
              <a:t>.</a:t>
            </a:r>
          </a:p>
          <a:p>
            <a:pPr marL="0" indent="0">
              <a:lnSpc>
                <a:spcPct val="90000"/>
              </a:lnSpc>
              <a:buFont typeface="Monotype Sorts" pitchFamily="2" charset="2"/>
              <a:buNone/>
            </a:pPr>
            <a:endParaRPr lang="tr-TR" altLang="en-US" sz="1000" dirty="0"/>
          </a:p>
          <a:p>
            <a:pPr marL="0" indent="0">
              <a:lnSpc>
                <a:spcPct val="90000"/>
              </a:lnSpc>
              <a:buFont typeface="Monotype Sorts" pitchFamily="2" charset="2"/>
              <a:buNone/>
            </a:pPr>
            <a:r>
              <a:rPr lang="tr-TR" altLang="en-US" sz="2800" dirty="0"/>
              <a:t>T</a:t>
            </a:r>
            <a:r>
              <a:rPr lang="en-US" altLang="en-US" sz="2800" dirty="0"/>
              <a:t>his parameter must be the last</a:t>
            </a:r>
            <a:r>
              <a:rPr lang="tr-TR" altLang="en-US" sz="2800" dirty="0"/>
              <a:t> </a:t>
            </a:r>
            <a:r>
              <a:rPr lang="en-US" altLang="en-US" sz="2800" dirty="0"/>
              <a:t>parameter. Any regular parameters must precede it.</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VarArgsDemo</a:t>
            </a:r>
            <a:endParaRPr lang="en-US" altLang="en-US" sz="2000" dirty="0"/>
          </a:p>
        </p:txBody>
      </p:sp>
      <p:sp>
        <p:nvSpPr>
          <p:cNvPr id="11"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extLst>
      <p:ext uri="{BB962C8B-B14F-4D97-AF65-F5344CB8AC3E}">
        <p14:creationId xmlns:p14="http://schemas.microsoft.com/office/powerpoint/2010/main" val="30670688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pPr>
              <a:lnSpc>
                <a:spcPct val="150000"/>
              </a:lnSpc>
            </a:pPr>
            <a:r>
              <a:rPr lang="en-US" sz="2000" noProof="1">
                <a:latin typeface="Calibri" panose="020F0502020204030204" pitchFamily="34" charset="0"/>
                <a:cs typeface="Calibri" panose="020F0502020204030204" pitchFamily="34" charset="0"/>
              </a:rPr>
              <a:t>What is wrong with each of the following method headers?</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static void print(String... strings, double... numbers)</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static void print(double... numbers, String name)</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static double... print(double d1, double d2)</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Only one variable-length parameter may be specified in a method</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T</a:t>
            </a:r>
            <a:r>
              <a:rPr lang="en-US" sz="1600" noProof="1">
                <a:solidFill>
                  <a:srgbClr val="0070C0"/>
                </a:solidFill>
                <a:latin typeface="Consolas" panose="020B0609020204030204" pitchFamily="49" charset="0"/>
                <a:cs typeface="Calibri" panose="020F0502020204030204" pitchFamily="34" charset="0"/>
              </a:rPr>
              <a:t>his parameter must be the last parameter.</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method return type cannot be a variable-length parameter.</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4480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6" y="1605339"/>
            <a:ext cx="5146270" cy="4741863"/>
          </a:xfrm>
        </p:spPr>
        <p:txBody>
          <a:bodyPr>
            <a:noAutofit/>
          </a:bodyPr>
          <a:lstStyle/>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1 public class VarArgsDemo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2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public static void main(String[] args)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3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printMax(34, 3, 3, 2, 56.5);</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4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printMax(new double[]{1, 2, 3});</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5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6</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7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public static void printMax(double... numbers)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8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if (numbers.length == 0) {</a:t>
            </a:r>
          </a:p>
          <a:p>
            <a:pPr marL="0" indent="0">
              <a:buNone/>
            </a:pP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9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System.out.println("No argument passed");</a:t>
            </a:r>
          </a:p>
          <a:p>
            <a:pPr marL="0" indent="0">
              <a:buNone/>
            </a:pPr>
            <a:r>
              <a:rPr lang="en-US" sz="1200" noProof="1">
                <a:latin typeface="Consolas" panose="020B0609020204030204" pitchFamily="49" charset="0"/>
                <a:cs typeface="Calibri" panose="020F0502020204030204" pitchFamily="34" charset="0"/>
              </a:rPr>
              <a:t>10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return;</a:t>
            </a:r>
          </a:p>
          <a:p>
            <a:pPr marL="0" indent="0">
              <a:buNone/>
            </a:pPr>
            <a:r>
              <a:rPr lang="en-US" sz="1200" noProof="1">
                <a:latin typeface="Consolas" panose="020B0609020204030204" pitchFamily="49" charset="0"/>
                <a:cs typeface="Calibri" panose="020F0502020204030204" pitchFamily="34" charset="0"/>
              </a:rPr>
              <a:t>11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a:t>
            </a:r>
          </a:p>
          <a:p>
            <a:pPr marL="0" indent="0">
              <a:buNone/>
            </a:pPr>
            <a:r>
              <a:rPr lang="en-US" sz="1200" noProof="1">
                <a:latin typeface="Consolas" panose="020B0609020204030204" pitchFamily="49" charset="0"/>
                <a:cs typeface="Calibri" panose="020F0502020204030204" pitchFamily="34" charset="0"/>
              </a:rPr>
              <a:t>12</a:t>
            </a:r>
          </a:p>
          <a:p>
            <a:pPr marL="0" indent="0">
              <a:buNone/>
            </a:pPr>
            <a:r>
              <a:rPr lang="en-US" sz="1200" noProof="1">
                <a:latin typeface="Consolas" panose="020B0609020204030204" pitchFamily="49" charset="0"/>
                <a:cs typeface="Calibri" panose="020F0502020204030204" pitchFamily="34" charset="0"/>
              </a:rPr>
              <a:t>13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double result = numbers[0];</a:t>
            </a:r>
          </a:p>
          <a:p>
            <a:pPr marL="0" indent="0">
              <a:buNone/>
            </a:pPr>
            <a:r>
              <a:rPr lang="en-US" sz="1200" noProof="1">
                <a:latin typeface="Consolas" panose="020B0609020204030204" pitchFamily="49" charset="0"/>
                <a:cs typeface="Calibri" panose="020F0502020204030204" pitchFamily="34" charset="0"/>
              </a:rPr>
              <a:t>14</a:t>
            </a:r>
          </a:p>
          <a:p>
            <a:pPr marL="0" indent="0">
              <a:buNone/>
            </a:pPr>
            <a:r>
              <a:rPr lang="en-US" sz="1200" noProof="1">
                <a:latin typeface="Consolas" panose="020B0609020204030204" pitchFamily="49" charset="0"/>
                <a:cs typeface="Calibri" panose="020F0502020204030204" pitchFamily="34" charset="0"/>
              </a:rPr>
              <a:t>15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for (int i = 1; i &lt; numbers.length; i++)</a:t>
            </a:r>
          </a:p>
          <a:p>
            <a:pPr marL="0" indent="0">
              <a:buNone/>
            </a:pPr>
            <a:r>
              <a:rPr lang="en-US" sz="1200" noProof="1">
                <a:latin typeface="Consolas" panose="020B0609020204030204" pitchFamily="49" charset="0"/>
                <a:cs typeface="Calibri" panose="020F0502020204030204" pitchFamily="34" charset="0"/>
              </a:rPr>
              <a:t>16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if (numbers[i] &gt; result)</a:t>
            </a:r>
          </a:p>
          <a:p>
            <a:pPr marL="0" indent="0">
              <a:buNone/>
            </a:pPr>
            <a:r>
              <a:rPr lang="en-US" sz="1200" noProof="1">
                <a:latin typeface="Consolas" panose="020B0609020204030204" pitchFamily="49" charset="0"/>
                <a:cs typeface="Calibri" panose="020F0502020204030204" pitchFamily="34" charset="0"/>
              </a:rPr>
              <a:t>17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result = numbers[i];</a:t>
            </a:r>
          </a:p>
          <a:p>
            <a:pPr marL="0" indent="0">
              <a:buNone/>
            </a:pPr>
            <a:r>
              <a:rPr lang="en-US" sz="1200" noProof="1">
                <a:latin typeface="Consolas" panose="020B0609020204030204" pitchFamily="49" charset="0"/>
                <a:cs typeface="Calibri" panose="020F0502020204030204" pitchFamily="34" charset="0"/>
              </a:rPr>
              <a:t>18</a:t>
            </a:r>
          </a:p>
          <a:p>
            <a:pPr marL="0" indent="0">
              <a:buNone/>
            </a:pPr>
            <a:r>
              <a:rPr lang="en-US" sz="1200" noProof="1">
                <a:latin typeface="Consolas" panose="020B0609020204030204" pitchFamily="49" charset="0"/>
                <a:cs typeface="Calibri" panose="020F0502020204030204" pitchFamily="34" charset="0"/>
              </a:rPr>
              <a:t>19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System.out.println("The max value is " + result);</a:t>
            </a:r>
          </a:p>
          <a:p>
            <a:pPr marL="0" indent="0">
              <a:buNone/>
            </a:pPr>
            <a:r>
              <a:rPr lang="en-US" sz="1200" noProof="1">
                <a:latin typeface="Consolas" panose="020B0609020204030204" pitchFamily="49" charset="0"/>
                <a:cs typeface="Calibri" panose="020F0502020204030204" pitchFamily="34" charset="0"/>
              </a:rPr>
              <a:t>20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a:t>
            </a:r>
          </a:p>
          <a:p>
            <a:pPr marL="0" indent="0">
              <a:buNone/>
            </a:pPr>
            <a:r>
              <a:rPr lang="en-US" sz="1200" noProof="1">
                <a:latin typeface="Consolas" panose="020B0609020204030204" pitchFamily="49" charset="0"/>
                <a:cs typeface="Calibri" panose="020F0502020204030204" pitchFamily="34" charset="0"/>
              </a:rPr>
              <a:t>21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071266" y="1615021"/>
            <a:ext cx="3878904" cy="411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400" noProof="1">
                <a:solidFill>
                  <a:srgbClr val="000000"/>
                </a:solidFill>
                <a:latin typeface="Calibri" panose="020F0502020204030204" pitchFamily="34" charset="0"/>
                <a:cs typeface="Calibri" panose="020F0502020204030204" pitchFamily="34" charset="0"/>
              </a:rPr>
              <a:t>Can you invoke the printMax method using the following statements?</a:t>
            </a:r>
            <a:br>
              <a:rPr lang="tr-TR" sz="1400" noProof="1">
                <a:solidFill>
                  <a:srgbClr val="000000"/>
                </a:solidFill>
                <a:latin typeface="Calibri" panose="020F0502020204030204" pitchFamily="34" charset="0"/>
                <a:cs typeface="Calibri" panose="020F0502020204030204" pitchFamily="34" charset="0"/>
              </a:rPr>
            </a:br>
            <a:br>
              <a:rPr lang="tr-TR" sz="1200" noProof="1">
                <a:solidFill>
                  <a:srgbClr val="000000"/>
                </a:solidFill>
                <a:latin typeface="Consolas" panose="020B0609020204030204" pitchFamily="49" charset="0"/>
                <a:cs typeface="Calibri" panose="020F0502020204030204" pitchFamily="34" charset="0"/>
              </a:rPr>
            </a:br>
            <a:r>
              <a:rPr lang="en-US" sz="1200" noProof="1">
                <a:solidFill>
                  <a:srgbClr val="000000"/>
                </a:solidFill>
                <a:latin typeface="Consolas" panose="020B0609020204030204" pitchFamily="49" charset="0"/>
                <a:cs typeface="Calibri" panose="020F0502020204030204" pitchFamily="34" charset="0"/>
              </a:rPr>
              <a:t>printMax(1, 2, 2, 1, 4);</a:t>
            </a:r>
            <a:br>
              <a:rPr lang="tr-TR" sz="1200" noProof="1">
                <a:solidFill>
                  <a:srgbClr val="000000"/>
                </a:solidFill>
                <a:latin typeface="Consolas" panose="020B0609020204030204" pitchFamily="49" charset="0"/>
                <a:cs typeface="Calibri" panose="020F0502020204030204" pitchFamily="34" charset="0"/>
              </a:rPr>
            </a:br>
            <a:br>
              <a:rPr lang="tr-TR" sz="500" noProof="1">
                <a:solidFill>
                  <a:srgbClr val="000000"/>
                </a:solidFill>
                <a:latin typeface="Consolas" panose="020B0609020204030204" pitchFamily="49" charset="0"/>
                <a:cs typeface="Calibri" panose="020F0502020204030204" pitchFamily="34" charset="0"/>
              </a:rPr>
            </a:br>
            <a:r>
              <a:rPr lang="en-US" sz="1200" noProof="1">
                <a:solidFill>
                  <a:srgbClr val="000000"/>
                </a:solidFill>
                <a:latin typeface="Consolas" panose="020B0609020204030204" pitchFamily="49" charset="0"/>
                <a:cs typeface="Calibri" panose="020F0502020204030204" pitchFamily="34" charset="0"/>
              </a:rPr>
              <a:t>printMax(new double[]{1, 2, 3});</a:t>
            </a:r>
            <a:br>
              <a:rPr lang="tr-TR" sz="1200" noProof="1">
                <a:solidFill>
                  <a:srgbClr val="000000"/>
                </a:solidFill>
                <a:latin typeface="Consolas" panose="020B0609020204030204" pitchFamily="49" charset="0"/>
                <a:cs typeface="Calibri" panose="020F0502020204030204" pitchFamily="34" charset="0"/>
              </a:rPr>
            </a:br>
            <a:br>
              <a:rPr lang="tr-TR" sz="500" noProof="1">
                <a:solidFill>
                  <a:srgbClr val="000000"/>
                </a:solidFill>
                <a:latin typeface="Consolas" panose="020B0609020204030204" pitchFamily="49" charset="0"/>
                <a:cs typeface="Calibri" panose="020F0502020204030204" pitchFamily="34" charset="0"/>
              </a:rPr>
            </a:br>
            <a:r>
              <a:rPr lang="en-US" sz="1200" noProof="1">
                <a:solidFill>
                  <a:srgbClr val="000000"/>
                </a:solidFill>
                <a:latin typeface="Consolas" panose="020B0609020204030204" pitchFamily="49" charset="0"/>
                <a:cs typeface="Calibri" panose="020F0502020204030204" pitchFamily="34" charset="0"/>
              </a:rPr>
              <a:t>printMax(new int[]{1, 2, 3});</a:t>
            </a:r>
            <a:br>
              <a:rPr lang="tr-TR" sz="1400" noProof="1">
                <a:solidFill>
                  <a:srgbClr val="000000"/>
                </a:solidFill>
                <a:latin typeface="Calibri" panose="020F0502020204030204" pitchFamily="34" charset="0"/>
                <a:cs typeface="Calibri" panose="020F0502020204030204" pitchFamily="34" charset="0"/>
              </a:rPr>
            </a:br>
            <a:endParaRPr kumimoji="0" lang="tr-TR" sz="140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endParaRPr>
          </a:p>
          <a:p>
            <a:pPr marL="0" lvl="0" indent="0">
              <a:buClr>
                <a:srgbClr val="000000"/>
              </a:buClr>
              <a:buNone/>
            </a:pPr>
            <a:br>
              <a:rPr kumimoji="0" lang="en-US" sz="1100" b="0" i="0" u="none" strike="noStrike" kern="1200" cap="none" spc="0" normalizeH="0" baseline="0" noProof="1">
                <a:ln>
                  <a:noFill/>
                </a:ln>
                <a:solidFill>
                  <a:srgbClr val="000000"/>
                </a:solidFill>
                <a:effectLst/>
                <a:uLnTx/>
                <a:uFillTx/>
                <a:latin typeface="Consolas" panose="020B0609020204030204" pitchFamily="49" charset="0"/>
                <a:cs typeface="Calibri" panose="020F0502020204030204" pitchFamily="34" charset="0"/>
              </a:rPr>
            </a:b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tr-TR"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  </a:t>
            </a:r>
            <a:r>
              <a:rPr kumimoji="0" lang="en-US" sz="1400" b="1" i="0" u="none" strike="noStrike" kern="1200" cap="none" spc="0" normalizeH="0" baseline="0" noProof="1">
                <a:ln>
                  <a:noFill/>
                </a:ln>
                <a:solidFill>
                  <a:srgbClr val="92D050"/>
                </a:solidFill>
                <a:effectLst/>
                <a:uLnTx/>
                <a:uFillTx/>
                <a:latin typeface="Calibri" panose="020F0502020204030204" pitchFamily="34" charset="0"/>
                <a:cs typeface="Calibri" panose="020F0502020204030204" pitchFamily="34" charset="0"/>
              </a:rPr>
              <a:t>&lt;--- ANSWER ---&gt;</a:t>
            </a:r>
          </a:p>
          <a:p>
            <a:pPr lvl="0">
              <a:buClr>
                <a:srgbClr val="000000"/>
              </a:buClr>
            </a:pPr>
            <a:r>
              <a:rPr lang="en-US" sz="1100" noProof="1">
                <a:solidFill>
                  <a:srgbClr val="0070C0"/>
                </a:solidFill>
                <a:latin typeface="Consolas" panose="020B0609020204030204" pitchFamily="49" charset="0"/>
                <a:cs typeface="Calibri" panose="020F0502020204030204" pitchFamily="34" charset="0"/>
              </a:rPr>
              <a:t>The last one</a:t>
            </a:r>
            <a:r>
              <a:rPr lang="tr-TR" sz="1100" noProof="1">
                <a:solidFill>
                  <a:srgbClr val="0070C0"/>
                </a:solidFill>
                <a:latin typeface="Consolas" panose="020B0609020204030204" pitchFamily="49" charset="0"/>
                <a:cs typeface="Calibri" panose="020F0502020204030204" pitchFamily="34" charset="0"/>
              </a:rPr>
              <a:t> </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a:t>
            </a:r>
            <a:r>
              <a:rPr lang="en-US" sz="1100" noProof="1">
                <a:solidFill>
                  <a:srgbClr val="0070C0"/>
                </a:solidFill>
                <a:latin typeface="Consolas" panose="020B0609020204030204" pitchFamily="49" charset="0"/>
                <a:cs typeface="Calibri" panose="020F0502020204030204" pitchFamily="34" charset="0"/>
              </a:rPr>
              <a:t>printMax(new int[]{1, 2, 3});</a:t>
            </a:r>
            <a:r>
              <a:rPr lang="tr-TR" sz="1100" noProof="1">
                <a:solidFill>
                  <a:srgbClr val="0070C0"/>
                </a:solidFill>
                <a:latin typeface="Consolas" panose="020B0609020204030204" pitchFamily="49" charset="0"/>
                <a:cs typeface="Calibri" panose="020F0502020204030204" pitchFamily="34" charset="0"/>
              </a:rPr>
              <a:t> </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is incorrect, because the array must of the double[] type.</a:t>
            </a:r>
            <a:endParaRPr kumimoji="0" lang="en-US" sz="11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591045"/>
            <a:ext cx="0" cy="482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434210" y="-802954"/>
            <a:ext cx="0" cy="478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4917645" y="1615020"/>
            <a:ext cx="0" cy="4752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99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
                                            <p:txEl>
                                              <p:pRg st="0" end="0"/>
                                            </p:txEl>
                                          </p:spTgt>
                                        </p:tgtEl>
                                        <p:attrNameLst>
                                          <p:attrName>style.visibility</p:attrName>
                                        </p:attrNameLst>
                                      </p:cBhvr>
                                      <p:to>
                                        <p:strVal val="visible"/>
                                      </p:to>
                                    </p:set>
                                    <p:anim calcmode="lin" valueType="num">
                                      <p:cBhvr additive="base">
                                        <p:cTn id="10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anim calcmode="lin" valueType="num">
                                      <p:cBhvr additive="base">
                                        <p:cTn id="1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5">
                                            <p:txEl>
                                              <p:pRg st="2" end="2"/>
                                            </p:txEl>
                                          </p:spTgt>
                                        </p:tgtEl>
                                        <p:attrNameLst>
                                          <p:attrName>style.visibility</p:attrName>
                                        </p:attrNameLst>
                                      </p:cBhvr>
                                      <p:to>
                                        <p:strVal val="visible"/>
                                      </p:to>
                                    </p:set>
                                    <p:anim calcmode="lin" valueType="num">
                                      <p:cBhvr additive="base">
                                        <p:cTn id="1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98</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20488"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400" dirty="0"/>
              <a:t>Searching is the process of looking for a specific element in an array; for example, discovering whether a certain score is included in a list of scores.</a:t>
            </a:r>
            <a:endParaRPr lang="tr-TR" altLang="en-US" sz="2400" dirty="0"/>
          </a:p>
          <a:p>
            <a:pPr marL="0" indent="0">
              <a:lnSpc>
                <a:spcPct val="90000"/>
              </a:lnSpc>
              <a:buFont typeface="Monotype Sorts" pitchFamily="2" charset="2"/>
              <a:buNone/>
            </a:pPr>
            <a:r>
              <a:rPr lang="en-US" altLang="en-US" sz="2400" dirty="0"/>
              <a:t>Searching is a common task in computer programming.</a:t>
            </a:r>
            <a:endParaRPr lang="tr-TR" altLang="en-US" sz="2400" dirty="0"/>
          </a:p>
          <a:p>
            <a:pPr marL="0" indent="0">
              <a:lnSpc>
                <a:spcPct val="90000"/>
              </a:lnSpc>
              <a:buFont typeface="Monotype Sorts" pitchFamily="2" charset="2"/>
              <a:buNone/>
            </a:pPr>
            <a:r>
              <a:rPr lang="en-US" altLang="en-US" sz="2400" dirty="0"/>
              <a:t>There are many algorithms and data structures devoted to searching.</a:t>
            </a:r>
            <a:endParaRPr lang="tr-TR" altLang="en-US" sz="2400" dirty="0"/>
          </a:p>
          <a:p>
            <a:pPr marL="0" indent="0">
              <a:lnSpc>
                <a:spcPct val="90000"/>
              </a:lnSpc>
              <a:buFont typeface="Monotype Sorts" pitchFamily="2" charset="2"/>
              <a:buNone/>
            </a:pPr>
            <a:r>
              <a:rPr lang="en-US" altLang="en-US" sz="2400" dirty="0"/>
              <a:t>In this section, two commonly used approaches are discussed, </a:t>
            </a:r>
            <a:r>
              <a:rPr lang="en-US" altLang="en-US" sz="2400" i="1" dirty="0"/>
              <a:t>linear search</a:t>
            </a:r>
            <a:r>
              <a:rPr lang="en-US" altLang="en-US" sz="2400" dirty="0"/>
              <a:t> and </a:t>
            </a:r>
            <a:r>
              <a:rPr lang="en-US" altLang="en-US" sz="2400" i="1" dirty="0"/>
              <a:t>binary search</a:t>
            </a:r>
            <a:r>
              <a:rPr lang="en-US" altLang="en-US" sz="24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99</a:t>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z="2800" dirty="0">
                <a:cs typeface="Times New Roman" pitchFamily="18" charset="0"/>
              </a:rPr>
              <a:t>The linear search approach compares the key element, </a:t>
            </a:r>
            <a:r>
              <a:rPr lang="en-US" altLang="en-US" sz="2800" u="sng" dirty="0">
                <a:cs typeface="Times New Roman" pitchFamily="18" charset="0"/>
              </a:rPr>
              <a:t>key</a:t>
            </a:r>
            <a:r>
              <a:rPr lang="en-US" altLang="en-US" sz="2800" dirty="0">
                <a:cs typeface="Times New Roman" pitchFamily="18" charset="0"/>
              </a:rPr>
              <a:t>, </a:t>
            </a:r>
            <a:r>
              <a:rPr lang="en-US" altLang="en-US" sz="2800" i="1" dirty="0">
                <a:cs typeface="Times New Roman" pitchFamily="18" charset="0"/>
              </a:rPr>
              <a:t>sequentially</a:t>
            </a:r>
            <a:r>
              <a:rPr lang="en-US" altLang="en-US" sz="2800" dirty="0">
                <a:cs typeface="Times New Roman" pitchFamily="18" charset="0"/>
              </a:rPr>
              <a:t> with each element in the array </a:t>
            </a:r>
            <a:r>
              <a:rPr lang="en-US" altLang="en-US" sz="2800" u="sng" dirty="0">
                <a:cs typeface="Times New Roman" pitchFamily="18" charset="0"/>
              </a:rPr>
              <a:t>list</a:t>
            </a:r>
            <a:r>
              <a:rPr lang="en-US" altLang="en-US" sz="2800" dirty="0">
                <a:cs typeface="Times New Roman" pitchFamily="18" charset="0"/>
              </a:rPr>
              <a:t>.</a:t>
            </a:r>
            <a:endParaRPr lang="tr-TR" altLang="en-US" sz="2800" dirty="0">
              <a:cs typeface="Times New Roman" pitchFamily="18" charset="0"/>
            </a:endParaRPr>
          </a:p>
          <a:p>
            <a:pPr marL="0" indent="0">
              <a:buFont typeface="Monotype Sorts" pitchFamily="2" charset="2"/>
              <a:buNone/>
            </a:pPr>
            <a:r>
              <a:rPr lang="en-US" altLang="en-US" sz="2800" dirty="0">
                <a:cs typeface="Times New Roman" pitchFamily="18" charset="0"/>
              </a:rPr>
              <a:t>The method continues to do so until the key matches an element in the list or the list is exhausted without a match being found.</a:t>
            </a:r>
            <a:endParaRPr lang="tr-TR" altLang="en-US" sz="2800" dirty="0">
              <a:cs typeface="Times New Roman" pitchFamily="18" charset="0"/>
            </a:endParaRPr>
          </a:p>
          <a:p>
            <a:pPr marL="0" indent="0">
              <a:buFont typeface="Monotype Sorts" pitchFamily="2" charset="2"/>
              <a:buNone/>
            </a:pPr>
            <a:r>
              <a:rPr lang="en-US" altLang="en-US" sz="2800" dirty="0">
                <a:cs typeface="Times New Roman" pitchFamily="18" charset="0"/>
              </a:rPr>
              <a:t>If a match is made, the linear search returns the index of the element in the array that matches the key.</a:t>
            </a:r>
            <a:endParaRPr lang="tr-TR" altLang="en-US" sz="2800" dirty="0">
              <a:cs typeface="Times New Roman" pitchFamily="18" charset="0"/>
            </a:endParaRPr>
          </a:p>
          <a:p>
            <a:pPr marL="0" indent="0">
              <a:buFont typeface="Monotype Sorts" pitchFamily="2" charset="2"/>
              <a:buNone/>
            </a:pPr>
            <a:r>
              <a:rPr lang="en-US" altLang="en-US" sz="2800" dirty="0">
                <a:cs typeface="Times New Roman" pitchFamily="18" charset="0"/>
              </a:rPr>
              <a:t>If no match is found, the search returns </a:t>
            </a:r>
            <a:r>
              <a:rPr lang="en-US" altLang="en-US" sz="2800" u="sng" dirty="0">
                <a:cs typeface="Times New Roman" pitchFamily="18" charset="0"/>
              </a:rPr>
              <a:t>-1</a:t>
            </a:r>
            <a:r>
              <a:rPr lang="en-US" altLang="en-US" sz="2800" dirty="0">
                <a:cs typeface="Times New Roman" pitchFamily="18" charset="0"/>
              </a:rPr>
              <a:t>. </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66882</TotalTime>
  <Words>12225</Words>
  <Application>Microsoft Office PowerPoint</Application>
  <PresentationFormat>On-screen Show (4:3)</PresentationFormat>
  <Paragraphs>1772</Paragraphs>
  <Slides>132</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132</vt:i4>
      </vt:variant>
    </vt:vector>
  </HeadingPairs>
  <TitlesOfParts>
    <vt:vector size="145" baseType="lpstr">
      <vt:lpstr>Arial</vt:lpstr>
      <vt:lpstr>Bell MT</vt:lpstr>
      <vt:lpstr>Book Antiqua</vt:lpstr>
      <vt:lpstr>Calibri</vt:lpstr>
      <vt:lpstr>Consolas</vt:lpstr>
      <vt:lpstr>Courier</vt:lpstr>
      <vt:lpstr>Courier New</vt:lpstr>
      <vt:lpstr>Forte</vt:lpstr>
      <vt:lpstr>Monotype Sorts</vt:lpstr>
      <vt:lpstr>Times New Roman</vt:lpstr>
      <vt:lpstr>International</vt:lpstr>
      <vt:lpstr>1_International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  Check Point</vt:lpstr>
      <vt:lpstr>  Check Point</vt:lpstr>
      <vt:lpstr>  Check Point</vt:lpstr>
      <vt:lpstr>  Check Point</vt:lpstr>
      <vt:lpstr>  Check Point</vt:lpstr>
      <vt:lpstr>  Check Point</vt:lpstr>
      <vt:lpstr>  Check Point</vt:lpstr>
      <vt:lpstr>Analyze Numbers</vt:lpstr>
      <vt:lpstr>Problem: Deck of Cards</vt:lpstr>
      <vt:lpstr>Problem: Deck of Cards, cont.</vt:lpstr>
      <vt:lpstr>Problem: Deck of Cards, cont.</vt:lpstr>
      <vt:lpstr>Problem: Deck of Cards</vt:lpstr>
      <vt:lpstr>  Check Point</vt:lpstr>
      <vt:lpstr>Copying Arrays</vt:lpstr>
      <vt:lpstr>Copying Arrays</vt:lpstr>
      <vt:lpstr>The arraycopy Utility</vt:lpstr>
      <vt:lpstr>  Check Point</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  Check Point</vt:lpstr>
      <vt:lpstr>Problem: Counting Occurrence of Each Letter</vt:lpstr>
      <vt:lpstr>  Check Point</vt:lpstr>
      <vt:lpstr>  Check Point</vt:lpstr>
      <vt:lpstr>  Check Point</vt:lpstr>
      <vt:lpstr>  Check Point</vt:lpstr>
      <vt:lpstr>Variable-Length Arguments</vt:lpstr>
      <vt:lpstr>  Check Point</vt:lpstr>
      <vt:lpstr>  Check Point</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  Check Point</vt:lpstr>
      <vt:lpstr>Sorting Arrays</vt:lpstr>
      <vt:lpstr>Selection Sort</vt:lpstr>
      <vt:lpstr>Selection Sort Animation</vt:lpstr>
      <vt:lpstr>From Idea to Solution</vt:lpstr>
      <vt:lpstr>Expand</vt:lpstr>
      <vt:lpstr>Expand</vt:lpstr>
      <vt:lpstr>Expand</vt:lpstr>
      <vt:lpstr>Wrap it in a Method</vt:lpstr>
      <vt:lpstr>  Check Point</vt:lpstr>
      <vt:lpstr>The Arrays.sort Method</vt:lpstr>
      <vt:lpstr>The Arrays.toString(list) Method</vt:lpstr>
      <vt:lpstr>  Check Point</vt:lpstr>
      <vt:lpstr>  Check Point</vt:lpstr>
      <vt:lpstr>Pass Arguments to Invoke the Main Method</vt:lpstr>
      <vt:lpstr>Main Method Is Just a Regular Method</vt:lpstr>
      <vt:lpstr>Command-Line Parameters</vt:lpstr>
      <vt:lpstr>Processing Command-Line Parameters</vt:lpstr>
      <vt:lpstr>Problem: Calculator</vt:lpstr>
      <vt:lpstr>  Check Point</vt:lpstr>
      <vt:lpstr>  Check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Mustafa Agaoglu</cp:lastModifiedBy>
  <cp:revision>374</cp:revision>
  <dcterms:created xsi:type="dcterms:W3CDTF">1995-06-10T17:31:50Z</dcterms:created>
  <dcterms:modified xsi:type="dcterms:W3CDTF">2021-12-20T11:00:58Z</dcterms:modified>
</cp:coreProperties>
</file>