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900" r:id="rId2"/>
  </p:sldMasterIdLst>
  <p:notesMasterIdLst>
    <p:notesMasterId r:id="rId91"/>
  </p:notesMasterIdLst>
  <p:handoutMasterIdLst>
    <p:handoutMasterId r:id="rId92"/>
  </p:handoutMasterIdLst>
  <p:sldIdLst>
    <p:sldId id="256" r:id="rId3"/>
    <p:sldId id="570" r:id="rId4"/>
    <p:sldId id="520" r:id="rId5"/>
    <p:sldId id="444" r:id="rId6"/>
    <p:sldId id="514" r:id="rId7"/>
    <p:sldId id="515" r:id="rId8"/>
    <p:sldId id="516" r:id="rId9"/>
    <p:sldId id="469" r:id="rId10"/>
    <p:sldId id="450" r:id="rId11"/>
    <p:sldId id="576" r:id="rId12"/>
    <p:sldId id="818" r:id="rId13"/>
    <p:sldId id="451" r:id="rId14"/>
    <p:sldId id="499" r:id="rId15"/>
    <p:sldId id="447" r:id="rId16"/>
    <p:sldId id="517" r:id="rId17"/>
    <p:sldId id="830" r:id="rId18"/>
    <p:sldId id="445" r:id="rId19"/>
    <p:sldId id="449" r:id="rId20"/>
    <p:sldId id="497" r:id="rId21"/>
    <p:sldId id="534" r:id="rId22"/>
    <p:sldId id="535" r:id="rId23"/>
    <p:sldId id="545" r:id="rId24"/>
    <p:sldId id="546" r:id="rId25"/>
    <p:sldId id="547" r:id="rId26"/>
    <p:sldId id="548" r:id="rId27"/>
    <p:sldId id="549" r:id="rId28"/>
    <p:sldId id="452" r:id="rId29"/>
    <p:sldId id="525" r:id="rId30"/>
    <p:sldId id="533" r:id="rId31"/>
    <p:sldId id="531" r:id="rId32"/>
    <p:sldId id="527" r:id="rId33"/>
    <p:sldId id="448" r:id="rId34"/>
    <p:sldId id="470" r:id="rId35"/>
    <p:sldId id="471" r:id="rId36"/>
    <p:sldId id="498" r:id="rId37"/>
    <p:sldId id="819" r:id="rId38"/>
    <p:sldId id="820" r:id="rId39"/>
    <p:sldId id="831" r:id="rId40"/>
    <p:sldId id="832" r:id="rId41"/>
    <p:sldId id="833" r:id="rId42"/>
    <p:sldId id="835" r:id="rId43"/>
    <p:sldId id="834" r:id="rId44"/>
    <p:sldId id="512" r:id="rId45"/>
    <p:sldId id="541" r:id="rId46"/>
    <p:sldId id="542" r:id="rId47"/>
    <p:sldId id="543" r:id="rId48"/>
    <p:sldId id="577" r:id="rId49"/>
    <p:sldId id="821" r:id="rId50"/>
    <p:sldId id="455" r:id="rId51"/>
    <p:sldId id="473" r:id="rId52"/>
    <p:sldId id="475" r:id="rId53"/>
    <p:sldId id="474" r:id="rId54"/>
    <p:sldId id="457" r:id="rId55"/>
    <p:sldId id="822" r:id="rId56"/>
    <p:sldId id="837" r:id="rId57"/>
    <p:sldId id="836" r:id="rId58"/>
    <p:sldId id="838" r:id="rId59"/>
    <p:sldId id="453" r:id="rId60"/>
    <p:sldId id="513" r:id="rId61"/>
    <p:sldId id="585" r:id="rId62"/>
    <p:sldId id="532" r:id="rId63"/>
    <p:sldId id="507" r:id="rId64"/>
    <p:sldId id="468" r:id="rId65"/>
    <p:sldId id="823" r:id="rId66"/>
    <p:sldId id="824" r:id="rId67"/>
    <p:sldId id="571" r:id="rId68"/>
    <p:sldId id="572" r:id="rId69"/>
    <p:sldId id="839" r:id="rId70"/>
    <p:sldId id="841" r:id="rId71"/>
    <p:sldId id="842" r:id="rId72"/>
    <p:sldId id="843" r:id="rId73"/>
    <p:sldId id="844" r:id="rId74"/>
    <p:sldId id="845" r:id="rId75"/>
    <p:sldId id="573" r:id="rId76"/>
    <p:sldId id="574" r:id="rId77"/>
    <p:sldId id="575" r:id="rId78"/>
    <p:sldId id="840" r:id="rId79"/>
    <p:sldId id="578" r:id="rId80"/>
    <p:sldId id="579" r:id="rId81"/>
    <p:sldId id="580" r:id="rId82"/>
    <p:sldId id="826" r:id="rId83"/>
    <p:sldId id="581" r:id="rId84"/>
    <p:sldId id="827" r:id="rId85"/>
    <p:sldId id="582" r:id="rId86"/>
    <p:sldId id="583" r:id="rId87"/>
    <p:sldId id="584" r:id="rId88"/>
    <p:sldId id="828" r:id="rId89"/>
    <p:sldId id="825" r:id="rId9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4" autoAdjust="0"/>
    <p:restoredTop sz="95405" autoAdjust="0"/>
  </p:normalViewPr>
  <p:slideViewPr>
    <p:cSldViewPr>
      <p:cViewPr varScale="1">
        <p:scale>
          <a:sx n="122" d="100"/>
          <a:sy n="122" d="100"/>
        </p:scale>
        <p:origin x="1012" y="68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46"/>
    </p:cViewPr>
  </p:sorterViewPr>
  <p:notesViewPr>
    <p:cSldViewPr>
      <p:cViewPr varScale="1">
        <p:scale>
          <a:sx n="68" d="100"/>
          <a:sy n="68" d="100"/>
        </p:scale>
        <p:origin x="2189" y="58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225CFE5-BA36-4A4A-995A-A26ECFFBC4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0204FAF-D169-4321-AA63-50BB7F5E7E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7154D4E-1AB6-4C89-A464-6ECE7F86DF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7F65685-0AD2-4B18-AC9C-FA39DB1BBE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29E03A0-D7CE-44A5-B824-F5D50118D5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FAAB8E1-209E-4D9D-9D41-EF7D7F083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616CA554-44F7-4337-B0AA-71AB090C9D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D36F4CF-08C1-4009-AB54-22CEB59945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F44440C5-C42D-4149-8086-88A698D4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26CE335-F4D6-4EBE-B62E-A7EC4A755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12B1C7-7834-4EF9-90D6-C88ABAE02504}" type="slidenum">
              <a:rPr lang="en-US" altLang="en-US" sz="1000"/>
              <a:pPr>
                <a:spcBef>
                  <a:spcPct val="0"/>
                </a:spcBef>
              </a:pPr>
              <a:t>5</a:t>
            </a:fld>
            <a:endParaRPr lang="en-US" alt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DA190140-A9F3-4CAD-A970-02B98E9FA485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53337963-50F4-4C5F-A479-AE18F100AB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C5775B4C-225C-449B-9D74-A07FFD3A7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1278A773-0882-4E34-BCC7-877CB8BF047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8E754D4A-E874-411B-814C-41BC0D26D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489F179E-3C48-4FB9-BDBB-885714EB1FA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BE7AE21E-8A03-4F5C-BC97-F82B12DEF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6CB2C68D-F915-440A-942B-7762827B1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9BBE6A5E-17FC-49A3-B038-6AE1BA3929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E839C56B-DFB1-40B4-A056-0451F252FD16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70BB778B-225E-4414-9677-5E547EB56F1B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7A839B28-F06A-48A4-BBC5-3561B12BAB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DA707CFB-FFD1-4539-B9AD-8134832A1D0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E00360F4-8430-4CB4-B0ED-7A7A65B44D3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BA8BDAD2-B262-4B7B-8905-43B218EEA55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2058193C-B075-47D1-9BAD-D6BC9910196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CF8DE74A-AC63-4EE8-B92B-01BEEAAF988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4F21727-1870-449E-B1DC-CC1B89DB354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FD3BCFC1-B1E8-4A14-A785-A08F36CDF50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2DEE1ED8-7489-4A08-AF3D-B9DBD6FC412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A72AC53C-1EC7-4350-9E1A-B2EC2CFD654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696399E8-0639-4468-BDF3-5A25CCA641E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2269B7C8-F4A3-4D49-A888-72D030BE136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0F236A77-42FD-4E99-AE17-2782D77A78A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6D1F435D-2235-4DD0-BD89-88330491A60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4B02F4D0-555A-437D-886B-B648B8553B7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7E678866-5861-435D-9C3A-F1CBC3211C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8F6CEC3F-328B-452B-AF28-334EAA0A0B7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E98556F6-798A-4931-8F7C-09CB363D71C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EF71FCCC-4A9D-44E9-911A-B3F7FAFC992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>
            <a:extLst>
              <a:ext uri="{FF2B5EF4-FFF2-40B4-BE49-F238E27FC236}">
                <a16:creationId xmlns:a16="http://schemas.microsoft.com/office/drawing/2014/main" id="{A6960748-22BB-40C3-93FC-47C28411A6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Programming, Eleventh Edition, (c) 2017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2DC53AB2-5DDC-4890-B673-3463B10A4B0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32CE5E1-DF07-4DAB-87FB-2774B24139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A78EED-8D3F-459E-A853-F721D00B7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8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6A572BC-5D86-4B5F-84A5-8703CE774B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7EC818A-400B-4761-A187-4DD450E0AE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E3215-43C1-490A-A4AA-2E27757D36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30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DCA8496-DC87-4034-8E08-543C7B26B7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DAF274CF-E3A8-42E7-97E4-8FA18904A9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36C16-C5E7-41B8-9787-D28378C15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86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43428681-22B1-4A61-8473-87F76DF3F2E5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5C34C7B-1245-42CE-8ABD-B15A94F634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D7A7F906-6EFC-4C64-B2EC-857E6B332F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70E2870-8B48-4C37-B28E-5CA80408217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31339ED3-943E-4454-A8C8-112864DA1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B91F3B4A-E795-4EE1-A20C-51474850D55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558D9CEF-AB18-4179-83AC-342A8DBAD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1B91F26B-64CB-4BCC-B994-42B7E02F8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7A23CFA0-41B1-4FC8-BF78-13DD43EF3E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6CF55633-A526-4994-A2E7-CA520E9F96D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636DEABB-8046-4EEF-A9A0-4F60DA7805BF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F388CBA9-19CA-4666-8EEC-012A9754C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04B31127-3FF1-413A-B9E4-48E5DC58515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53549A5A-8FE1-4441-AADC-AE77083C24C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A4818144-34D1-47DF-8A1A-ED874D33CB7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AE34C78E-E4D1-4686-85D5-1BDE65611D7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879F041-99A6-4E60-94BD-388AB4CA259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42AA1BC4-7614-4807-9B1B-4FCCC6D3B60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8B5FCD02-30F4-4DE1-A964-86D4C887855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A52ECDBB-304C-435B-A01A-EFF9643F27F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5EA4D0F9-6C23-4698-89E8-F388958DFD3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4CA42EAD-B228-4EEF-AF88-E7B5F7B7F16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A77C72DC-EB44-44D4-917F-E4255855184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DDDE290F-9BEC-4074-A9EF-F6881553814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B2E1A5DD-B52E-4472-8AF1-2E3FCD5050E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1E0F3F39-3287-427C-9CD0-9791AEE1675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3965FAF7-0565-4B64-B808-DDB6AC8E755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E4FBD5E7-372F-43A0-B872-AF06FB861EA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16B6A709-663A-44B2-B28D-D52A0088817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3CF299D5-6BA4-487F-BB4E-7910D6D9B43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>
            <a:extLst>
              <a:ext uri="{FF2B5EF4-FFF2-40B4-BE49-F238E27FC236}">
                <a16:creationId xmlns:a16="http://schemas.microsoft.com/office/drawing/2014/main" id="{F02075DA-21F3-498B-98B6-E9D7E37D03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Programming, Eleventh Edition, (c) 2017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8DF0C395-2898-462D-AADD-1185A70085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E4F30B19-5616-42C0-AE3E-9FE9B40E0B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FCB182-BAA2-43D3-AC1C-1C94A1A0C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56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792F9177-5420-44CD-AF3A-03C8D3C0F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46DF31CF-0A17-4AC8-888E-AAE2EFA0C5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1C85D-4CF1-4720-83F6-ACFA664254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41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E31BC2B-99D1-483D-8787-EB669ED18A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6D51663-CDF9-44CC-A789-2098FE4C49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23073-3557-4596-BAC6-25187A2E4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467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EF0CF45-067B-454C-A3BB-E70D5B94A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2E7EF7C7-82EB-4F22-B595-7CCD142CB2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44872-0AC3-4EF9-AAEF-BB6487FBF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74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3AEA651-64A7-4B9F-A42B-55C89614B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7E4DF3A7-9B3C-4122-8BEF-7C90C65D53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71CF5-D217-481A-837F-257CF3E21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116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C76B15EA-8082-4BA6-87F6-22D0F07659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62CB1F56-05AB-4341-AD38-2816D22D5A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4341E-520B-4D28-9C33-FC55872A8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192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4EE13D64-2349-44D4-8210-F3C205A44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25633607-0494-4C58-BD6A-4815A8A1FF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8952A-39FD-4AC5-9426-7B99F0465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79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A384FD3-8B46-42D9-A8A0-0524AB99B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8F348838-3DD7-4B45-BB21-0AB8E9211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9EDF9-515D-43C7-A619-2CE6C74364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47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2F46146-71F0-4D55-AB75-261CC20A93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D772E69-EA5D-430A-9355-1177329DDA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33E2B-BCEB-4B02-89AA-BADE6FA03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52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0F7C1F68-395A-47C4-B06E-1632AD247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036AA39-B2BA-425E-9F6B-BAC211F934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6B465-E530-4552-B998-1EA46A1A8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372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0D3947B-DAA8-43CB-879B-1673B31AE1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2276E1E-C10D-40B1-A312-6DBEC8FF9C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F95B5-2CA5-4F42-BF29-DAE810C57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09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BEA9C63-8532-4B68-AE42-A80047F036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5A30D46-D84D-4A9E-B672-A25C75547A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FA0A0-5846-4F6F-A8F8-91DA12B5D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25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257ECCE-FDD1-4714-9DA5-F63B8CCC18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90BCC135-D912-4B3F-B6F1-83ADAB4CAC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D0A42-1442-43DC-9C75-7716BE3E6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D5A55934-8237-47C1-9852-F804D350B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0B37C3F-9D3E-482C-B3A1-73A243F425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A2966-4D93-45FC-8B74-2F9723642E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26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AC8D0569-0AE5-4713-ABE1-A59CC38208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685FCECE-B4A6-49AD-AA33-77DC77B576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182EF-F054-498D-B042-7180C90D4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9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08E367F1-6F77-4E86-A422-E651134235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FE875A7D-E5A5-4E79-BFA2-BD12583F74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92902-2540-4DBD-ABB1-D3382139CE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74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D44A15A-0062-435C-B731-4BBADEA236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022EF7DE-1E83-44A4-8F70-F56D000013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C1C09-B90F-4DC1-8BB9-7B6B29F923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067F96FE-C835-4A47-9190-DDE1B87948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29AD2353-A869-4923-9023-1BF1E1406D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2FED7-E7C0-4D34-9308-3709F4C71F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8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F21380FB-269D-4E15-9F4D-14A0B49C3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1B3E0509-23C4-4154-872A-782E201FEA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576B2-3631-48C5-B65C-4155F7AA2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42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B594606D-813A-4FC0-820E-9BC32304C021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1B809E99-2820-486D-964C-3EBB9E28FF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574EA236-8385-4CD2-8753-8AF7C4966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489F1F8A-C356-42E8-9630-D5ACB01E335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AD5298B3-FF0C-4C03-96F8-4886386869D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9ABA95AB-2CBF-4882-98AD-7D30D0D7538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E141F9FE-61E6-4899-86B2-3BE7455097C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7BD3DA8D-E9FB-49C5-A488-283EBE777B6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131647C7-0120-4DD5-BCB7-604C21891F72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91E64BB8-7DC3-4AA2-BD1A-117CF31122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DDF6AA47-8BF3-4D0B-B81D-2E52A619675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3E609892-3BEB-47AC-99A8-3787842586F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5B7F84EC-F724-45E4-9F0D-C077C9856C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2CDD5751-78B5-4305-ACCB-9BADB8B69E8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00B44E80-189F-4D04-9B4E-E2D98EBDB76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96E673E0-76C5-4172-BE16-276CC8D6D43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25F2FFBC-D537-42DA-91A9-5EEB47E9297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6333467E-071C-4ABF-8F0C-4283169D66F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8C303CEE-5E3C-4086-94C2-54973B55F79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519660D0-0EE1-4ED5-9445-F2675041939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CE8B433F-8DA3-4F43-8F0A-306D3AABBA4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2B5DCC6F-BEB2-4378-8879-C8A8F122612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5419BC5A-B522-4BAC-BEF9-C94FAAD1C7C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42D7C2E9-0E45-46A3-8DBE-C6269F6EBB8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623264AC-7273-4DC2-96AE-B597B19B4A1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383E68FD-EADA-4EA3-931B-A0E8A2A26AD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CF6EF95F-8FB7-4F7B-B95F-BFFE2CD64D9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4E9CE7CB-B164-4B07-9AA8-0C812B1A75F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22910F44-BF4B-48C3-AF79-D677F525A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FE073E93-883D-4EC7-8C48-FEB98C0C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5381F1C8-AED7-4A3E-8314-EB6212D76D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94E45836-513A-412A-902A-7D9675C1D5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5CA6EA-3B55-4E09-865A-0C182651D4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6">
            <a:extLst>
              <a:ext uri="{FF2B5EF4-FFF2-40B4-BE49-F238E27FC236}">
                <a16:creationId xmlns:a16="http://schemas.microsoft.com/office/drawing/2014/main" id="{1E519E42-ADDE-479A-8AF9-2FB7984F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Programming, Eleventh Edition, (c) 2017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75D87FC8-84D2-47B2-9F26-BEAFA88B170B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E9D097D2-9E46-467A-B3E7-16C49588FE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76F19021-1675-467A-B9BA-DB3D44C4DD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2B374F3A-60CD-4342-A5DE-8F1CEEBC1A4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FD0FF507-BB83-418C-964B-2713BD20CF9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0F7FB762-B862-4681-B452-6B6F85249CA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70DD72DC-2A37-4C96-A9E9-B51CACAF8C9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1EF50226-C6D7-48C7-B0EB-6D998033C5C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BD573502-B578-4638-AA73-D0D98744A207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8E3113A8-3048-4B76-9E41-7145712E15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E2280C34-4B15-4755-AB88-3F9000031A7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FFBE4177-501D-4FC4-A3E5-F4D6C5405F1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D1A6A0C4-4057-4500-A583-A136121E06B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0893D123-1507-48F2-A99B-AA251183427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0409E190-0AD3-4A09-99D0-957CD0FD463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64FBEA9A-DC1D-490D-AD82-C3F05B7F38F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71779EFD-59A5-46A1-8E67-636986246A4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0119403B-8419-4590-BE55-73269C48821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96918EB0-E179-4037-8597-7FD38611DF6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174ECB18-EDFA-48EC-ACF2-5A760CC7A10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7B81516A-8424-427D-A903-A90A99CB06D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54038D66-365B-436C-ABA6-4FD7854BD31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9F4D4D7B-A0E5-4DE4-A560-EFA3D9526A0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C45C6206-4E64-4010-9031-FB77174FA64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0E01A446-ACAA-4CA7-BEAE-C88A178DF7A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F0F08D6E-E8F1-4745-8665-84D9A94F53F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46C496EE-4B88-4E58-864A-E35F63F6E69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0E42A8D2-B278-49C4-8B99-0BB98F1CD4E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87F81710-D935-4629-B363-376BC5B8B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C18B63EA-CE06-4973-98BA-9345CC11E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17F661BE-35FE-42DF-AF08-E134B67719F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1A4EBE7E-32FA-468D-B9C9-73021152FF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4FF542-1126-407D-954C-BF96AEF8F1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D4B53AA0-0303-4D70-A663-CEB02192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Programming, Eleventh Edition, (c) 2017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0342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example.pearsoncmg.com/html/TestTV.html" TargetMode="External"/><Relationship Id="rId3" Type="http://schemas.openxmlformats.org/officeDocument/2006/relationships/hyperlink" Target="winword%20TestCircle.java" TargetMode="External"/><Relationship Id="rId7" Type="http://schemas.openxmlformats.org/officeDocument/2006/relationships/hyperlink" Target="html/TestTV.ba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hyperlink" Target="https://liveexample.pearsoncmg.com/html/TV.html" TargetMode="Externa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WithConstructor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WithConstructor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veexample.pearsoncmg.com/html/TestPoint2D.html" TargetMode="External"/><Relationship Id="rId4" Type="http://schemas.openxmlformats.org/officeDocument/2006/relationships/hyperlink" Target="html/TestPoint2D.bat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ml/TestCircleWithStaticMembers.bat" TargetMode="External"/><Relationship Id="rId2" Type="http://schemas.openxmlformats.org/officeDocument/2006/relationships/hyperlink" Target="winword%20TestInstanceAndClassVariable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veexample.pearsoncmg.com/html/TestCircleWithStaticMembers.html" TargetMode="External"/><Relationship Id="rId4" Type="http://schemas.openxmlformats.org/officeDocument/2006/relationships/hyperlink" Target="https://liveexample.pearsoncmg.com/html/CircleWithStaticMembers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hyperlink" Target="https://liveexample.pearsoncmg.com/html/TestCircleWithPrivateDataField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hyperlink" Target="https://liveexample.pearsoncmg.com/html/CircleWithPrivateDataFields.html" TargetMode="External"/><Relationship Id="rId5" Type="http://schemas.openxmlformats.org/officeDocument/2006/relationships/hyperlink" Target="html/TestCircleWithPrivateDataFields.bat" TargetMode="External"/><Relationship Id="rId4" Type="http://schemas.openxmlformats.org/officeDocument/2006/relationships/image" Target="../media/image25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PassObject.html" TargetMode="External"/><Relationship Id="rId2" Type="http://schemas.openxmlformats.org/officeDocument/2006/relationships/hyperlink" Target="html/TestPassObject.bat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otalArea.html" TargetMode="External"/><Relationship Id="rId2" Type="http://schemas.openxmlformats.org/officeDocument/2006/relationships/hyperlink" Target="html/TotalArea.bat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SimpleCircle.html" TargetMode="External"/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ml/TestSimpleCircle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287368E2-0431-4B8B-8179-367253372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03A66-192A-4196-AF1C-5A0629DE64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F2A66459-1603-40DC-92C8-FE439EE45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850" y="1700213"/>
            <a:ext cx="7804150" cy="762000"/>
          </a:xfrm>
        </p:spPr>
        <p:txBody>
          <a:bodyPr/>
          <a:lstStyle/>
          <a:p>
            <a:r>
              <a:rPr lang="en-US" altLang="en-US"/>
              <a:t>Chapter 9 Objects and Classes</a:t>
            </a:r>
            <a:endParaRPr lang="en-US" altLang="en-US" sz="4800"/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4DE0FEDB-9354-4128-90F2-7BDD93836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Rectangle 12">
            <a:extLst>
              <a:ext uri="{FF2B5EF4-FFF2-40B4-BE49-F238E27FC236}">
                <a16:creationId xmlns:a16="http://schemas.microsoft.com/office/drawing/2014/main" id="{E0F7604E-90C6-40DC-911C-388C82D6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id="{AA9C0810-7B0B-44DA-BA68-7D4CDDB5F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3" name="Rectangle 16">
            <a:extLst>
              <a:ext uri="{FF2B5EF4-FFF2-40B4-BE49-F238E27FC236}">
                <a16:creationId xmlns:a16="http://schemas.microsoft.com/office/drawing/2014/main" id="{BAAA8BFC-4F20-4F1F-A25F-868E84E7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BB8BE7FE-F8D2-45EE-9404-B4C4179CB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102D7-6B0A-4E22-81CC-0F4946FDA2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6FF6A83-846A-4130-8852-634078BB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475" y="125413"/>
            <a:ext cx="8909050" cy="744537"/>
          </a:xfrm>
        </p:spPr>
        <p:txBody>
          <a:bodyPr/>
          <a:lstStyle/>
          <a:p>
            <a:r>
              <a:rPr lang="en-US" altLang="en-US" sz="3200">
                <a:latin typeface="Book Antiqua" panose="02040602050305030304" pitchFamily="18" charset="0"/>
              </a:rPr>
              <a:t>Example: Defining Classes and Creating Objects</a:t>
            </a:r>
            <a:endParaRPr lang="en-US" altLang="en-US" sz="3200" u="sng"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14340" name="Rectangle 11">
            <a:extLst>
              <a:ext uri="{FF2B5EF4-FFF2-40B4-BE49-F238E27FC236}">
                <a16:creationId xmlns:a16="http://schemas.microsoft.com/office/drawing/2014/main" id="{A038F903-6F28-4FBB-BB94-4427FFF53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4341" name="Object 10">
            <a:extLst>
              <a:ext uri="{FF2B5EF4-FFF2-40B4-BE49-F238E27FC236}">
                <a16:creationId xmlns:a16="http://schemas.microsoft.com/office/drawing/2014/main" id="{CDEB4292-3244-452A-945C-744958D52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93763"/>
          <a:ext cx="914400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icture" r:id="rId4" imgW="5422900" imgH="2349500" progId="Word.Picture.8">
                  <p:embed/>
                </p:oleObj>
              </mc:Choice>
              <mc:Fallback>
                <p:oleObj name="Picture" r:id="rId4" imgW="5422900" imgH="23495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93763"/>
                        <a:ext cx="9144000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10">
            <a:hlinkClick r:id="rId6"/>
            <a:extLst>
              <a:ext uri="{FF2B5EF4-FFF2-40B4-BE49-F238E27FC236}">
                <a16:creationId xmlns:a16="http://schemas.microsoft.com/office/drawing/2014/main" id="{D425FB9A-D488-4921-94C2-264A2E80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5119688"/>
            <a:ext cx="12652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TV</a:t>
            </a:r>
          </a:p>
        </p:txBody>
      </p:sp>
      <p:sp>
        <p:nvSpPr>
          <p:cNvPr id="14343" name="AutoShape 10">
            <a:hlinkClick r:id="rId7" action="ppaction://program" highlightClick="1"/>
            <a:extLst>
              <a:ext uri="{FF2B5EF4-FFF2-40B4-BE49-F238E27FC236}">
                <a16:creationId xmlns:a16="http://schemas.microsoft.com/office/drawing/2014/main" id="{9C9A06C9-1A18-4AE7-9E52-86FEFBDF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5659438"/>
            <a:ext cx="69850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14344" name="Rectangle 12">
            <a:hlinkClick r:id="rId8"/>
            <a:extLst>
              <a:ext uri="{FF2B5EF4-FFF2-40B4-BE49-F238E27FC236}">
                <a16:creationId xmlns:a16="http://schemas.microsoft.com/office/drawing/2014/main" id="{657CD818-FB76-4483-9FD7-B69693FA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5659438"/>
            <a:ext cx="12652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TestTV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How do you define a class?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How do you declare an object's reference variable?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How do you create an object?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syntax to define a class is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class ClassName {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syntax to declare a reference variable for an object is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ClassName v;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syntax to create an object is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new ClassName();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EC5D6154-F0D3-4E9B-912A-D0452866C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49F34-3E10-499F-B410-0C7672118AF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932888B-AF3B-4E20-A700-B5098C38D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Constructors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FAB13A0-8C94-49D1-BA71-A44A441BA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9904" y="2737710"/>
            <a:ext cx="7535895" cy="373929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Circle(double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) {  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radius =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AF3122B2-0B34-42E2-9962-111BB18E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772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/>
              <a:t>Constructors are a special kind of methods that are invoked to construct objects.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8E822192-99DE-4623-8DEB-D003E36D1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3D0AD2-BF72-4B89-B7DF-982B6A65A7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57F6182-9BCD-4A67-9313-0D9CAB059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Constructors, cont.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0531E1DB-F99A-4A39-A7C7-761C3C3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64598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 constructor with no parameters is referred to as a </a:t>
            </a:r>
            <a:r>
              <a:rPr lang="en-US" altLang="en-US" i="1" dirty="0">
                <a:cs typeface="Times New Roman" panose="02020603050405020304" pitchFamily="18" charset="0"/>
              </a:rPr>
              <a:t>no-</a:t>
            </a:r>
            <a:r>
              <a:rPr lang="en-US" altLang="en-US" i="1" dirty="0" err="1">
                <a:cs typeface="Times New Roman" panose="02020603050405020304" pitchFamily="18" charset="0"/>
              </a:rPr>
              <a:t>arg</a:t>
            </a:r>
            <a:r>
              <a:rPr lang="en-US" altLang="en-US" i="1" dirty="0">
                <a:cs typeface="Times New Roman" panose="02020603050405020304" pitchFamily="18" charset="0"/>
              </a:rPr>
              <a:t> constructor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dirty="0">
                <a:cs typeface="Times New Roman" panose="02020603050405020304" pitchFamily="18" charset="0"/>
              </a:rPr>
              <a:t>Constructors must have the same name as the class itself. </a:t>
            </a:r>
          </a:p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dirty="0">
                <a:cs typeface="Times New Roman" panose="02020603050405020304" pitchFamily="18" charset="0"/>
              </a:rPr>
              <a:t>Constructors do not have a return type—not even void. </a:t>
            </a:r>
          </a:p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dirty="0">
                <a:cs typeface="Times New Roman" panose="02020603050405020304" pitchFamily="18" charset="0"/>
              </a:rPr>
              <a:t>Constructors are invoked using the new operator when an object is created. Constructors play the role of initializing objects.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800DE90B-9312-41ED-A85C-B9996E88F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6C9763-8CCB-4368-9CBA-FEF6AB0172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A5DD704-784C-4127-B0A9-54E99253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Creating Objects Using Constructors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C9E240D-2BA3-4908-A5C9-8145C89FC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2672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new ClassName();</a:t>
            </a:r>
            <a:endParaRPr lang="en-US" altLang="en-US" sz="2800" b="1">
              <a:latin typeface="Courier New" panose="02070309020205020404" pitchFamily="49" charset="0"/>
            </a:endParaRPr>
          </a:p>
          <a:p>
            <a:endParaRPr lang="en-US" altLang="en-US"/>
          </a:p>
          <a:p>
            <a:pPr>
              <a:buFont typeface="Monotype Sorts"/>
              <a:buNone/>
            </a:pPr>
            <a:r>
              <a:rPr lang="en-US" altLang="en-US"/>
              <a:t>Example:</a:t>
            </a:r>
          </a:p>
          <a:p>
            <a:pPr>
              <a:buFont typeface="Monotype Sorts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new Circle();</a:t>
            </a:r>
          </a:p>
          <a:p>
            <a:pPr>
              <a:buFont typeface="Monotype Sorts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b="1">
                <a:latin typeface="Courier New" panose="02070309020205020404" pitchFamily="49" charset="0"/>
              </a:rPr>
              <a:t>new Circle(5.0);</a:t>
            </a:r>
            <a:r>
              <a:rPr lang="en-US" altLang="en-US" sz="3600" b="1">
                <a:latin typeface="Book Antiqua" panose="02040602050305030304" pitchFamily="18" charset="0"/>
              </a:rPr>
              <a:t> </a:t>
            </a:r>
            <a:endParaRPr lang="en-US" altLang="en-US" b="1"/>
          </a:p>
          <a:p>
            <a:pPr>
              <a:buFont typeface="Monotype Sorts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C63BDBC6-4E3A-4AE7-80D5-E2C3B05FC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434471-4218-4C48-B528-D83649B428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655C847-2B79-4C63-80D5-2C4AE52F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Default Constructor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57F59224-47EB-4B91-8ADF-4679107C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534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Courier New" panose="02070309020205020404" pitchFamily="49" charset="0"/>
              </a:rPr>
              <a:t>A class may be defined without constructors.</a:t>
            </a:r>
            <a:endParaRPr lang="tr-TR" altLang="en-US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Courier New" panose="02070309020205020404" pitchFamily="49" charset="0"/>
              </a:rPr>
              <a:t>In this case, a no-</a:t>
            </a:r>
            <a:r>
              <a:rPr lang="en-US" altLang="en-US" dirty="0" err="1">
                <a:cs typeface="Courier New" panose="02070309020205020404" pitchFamily="49" charset="0"/>
              </a:rPr>
              <a:t>arg</a:t>
            </a:r>
            <a:r>
              <a:rPr lang="en-US" altLang="en-US" dirty="0">
                <a:cs typeface="Courier New" panose="02070309020205020404" pitchFamily="49" charset="0"/>
              </a:rPr>
              <a:t> constructor with an empty body is implicitly defined in the class.</a:t>
            </a:r>
            <a:endParaRPr lang="tr-TR" altLang="en-US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Courier New" panose="02070309020205020404" pitchFamily="49" charset="0"/>
              </a:rPr>
              <a:t>This constructor, called </a:t>
            </a:r>
            <a:r>
              <a:rPr lang="en-US" altLang="en-US" i="1" dirty="0">
                <a:cs typeface="Courier New" panose="02070309020205020404" pitchFamily="49" charset="0"/>
              </a:rPr>
              <a:t>a default constructor</a:t>
            </a:r>
            <a:r>
              <a:rPr lang="en-US" altLang="en-US" dirty="0">
                <a:cs typeface="Courier New" panose="02070309020205020404" pitchFamily="49" charset="0"/>
              </a:rPr>
              <a:t>, is provided automatically </a:t>
            </a:r>
            <a:r>
              <a:rPr lang="en-US" altLang="en-US" i="1" dirty="0">
                <a:cs typeface="Courier New" panose="02070309020205020404" pitchFamily="49" charset="0"/>
              </a:rPr>
              <a:t>only if no constructors are explicitly defined in the class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7350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are the differences between constructors and methods?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When will a class have a default constructor?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Constructors are special kinds of methods that are called when creating an object using the new operator. Constructors do not have a return type</a:t>
            </a: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 even void.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class has a default constructor only if the class does not define any constructor.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E4541011-32FE-4F5D-BA12-2EA2263E6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2775F1-35A9-4891-8171-6E67B605EB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D14F5E7-19D4-4CAB-821E-82E60226F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838200"/>
          </a:xfrm>
        </p:spPr>
        <p:txBody>
          <a:bodyPr/>
          <a:lstStyle/>
          <a:p>
            <a:r>
              <a:rPr lang="en-US" altLang="en-US" sz="4000"/>
              <a:t>Declaring Object Reference Variables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AC8A0F3-C098-4E97-9A7D-11F1C0665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3000"/>
              <a:t>To reference an object, assign the object to a reference variable.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sz="3000"/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3000"/>
              <a:t>To declare a reference variable, use the syntax: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sz="3000"/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3000" b="1">
                <a:latin typeface="Courier New" panose="02070309020205020404" pitchFamily="49" charset="0"/>
              </a:rPr>
              <a:t>ClassName objectRefVar;</a:t>
            </a:r>
            <a:endParaRPr lang="en-US" altLang="en-US" b="1"/>
          </a:p>
          <a:p>
            <a:pPr marL="0" indent="0" algn="just">
              <a:lnSpc>
                <a:spcPct val="90000"/>
              </a:lnSpc>
              <a:buFont typeface="Monotype Sorts"/>
              <a:buNone/>
            </a:pPr>
            <a:endParaRPr lang="en-US" altLang="en-US">
              <a:latin typeface="Book Antiqua" panose="02040602050305030304" pitchFamily="18" charset="0"/>
            </a:endParaRPr>
          </a:p>
          <a:p>
            <a:pPr marL="0" indent="0" algn="just">
              <a:lnSpc>
                <a:spcPct val="90000"/>
              </a:lnSpc>
              <a:buFont typeface="Monotype Sorts"/>
              <a:buNone/>
            </a:pPr>
            <a:r>
              <a:rPr lang="en-US" altLang="en-US"/>
              <a:t>Example: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Circle myCircle;</a:t>
            </a:r>
            <a:endParaRPr lang="en-US" altLang="en-US" b="1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199DB82F-75C2-4861-833D-1A5041A28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E2C1EA-0E17-41C0-B2FB-7F30188190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6CF53A3-2684-44B9-9FF3-69236C160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00200"/>
          </a:xfrm>
        </p:spPr>
        <p:txBody>
          <a:bodyPr/>
          <a:lstStyle/>
          <a:p>
            <a:r>
              <a:rPr lang="en-US" altLang="en-US"/>
              <a:t>Declaring/Creating Objects</a:t>
            </a:r>
            <a:br>
              <a:rPr lang="en-US" altLang="en-US"/>
            </a:br>
            <a:r>
              <a:rPr lang="en-US" altLang="en-US"/>
              <a:t>in a Single Step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F561BF3-8BEE-4F1D-9321-95AD63781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906000" cy="25908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800" dirty="0" err="1">
                <a:latin typeface="Courier New" panose="02070309020205020404" pitchFamily="49" charset="0"/>
              </a:rPr>
              <a:t>ClassName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600" dirty="0" err="1">
                <a:latin typeface="Courier New" panose="02070309020205020404" pitchFamily="49" charset="0"/>
              </a:rPr>
              <a:t>objectRefVar</a:t>
            </a:r>
            <a:r>
              <a:rPr lang="en-US" altLang="en-US" sz="2800" dirty="0">
                <a:latin typeface="Courier New" panose="02070309020205020404" pitchFamily="49" charset="0"/>
              </a:rPr>
              <a:t> = new </a:t>
            </a:r>
            <a:r>
              <a:rPr lang="en-US" altLang="en-US" sz="2800" dirty="0" err="1">
                <a:latin typeface="Courier New" panose="02070309020205020404" pitchFamily="49" charset="0"/>
              </a:rPr>
              <a:t>ClassName</a:t>
            </a:r>
            <a:r>
              <a:rPr lang="en-US" altLang="en-US" sz="2800" dirty="0">
                <a:latin typeface="Courier New" panose="02070309020205020404" pitchFamily="49" charset="0"/>
              </a:rPr>
              <a:t>();</a:t>
            </a:r>
          </a:p>
          <a:p>
            <a:endParaRPr lang="en-US" altLang="en-US" dirty="0"/>
          </a:p>
          <a:p>
            <a:pPr>
              <a:buFont typeface="Monotype Sorts"/>
              <a:buNone/>
            </a:pPr>
            <a:r>
              <a:rPr lang="en-US" altLang="en-US" sz="3000" dirty="0"/>
              <a:t>Example:</a:t>
            </a:r>
          </a:p>
          <a:p>
            <a:pPr algn="just">
              <a:buFont typeface="Monotype Sorts"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Circle </a:t>
            </a:r>
            <a:r>
              <a:rPr lang="en-US" altLang="en-US" sz="2600" dirty="0" err="1">
                <a:latin typeface="Courier New" panose="02070309020205020404" pitchFamily="49" charset="0"/>
              </a:rPr>
              <a:t>myCircle</a:t>
            </a:r>
            <a:r>
              <a:rPr lang="en-US" altLang="en-US" sz="2600" dirty="0">
                <a:latin typeface="Courier New" panose="02070309020205020404" pitchFamily="49" charset="0"/>
              </a:rPr>
              <a:t> = new Circle();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C8BF1351-2173-46AA-A681-240D7D797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1940FDAE-0673-4AEC-96D1-B683313D9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352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AE7E5D8A-8FC8-4A5A-AF88-7AA8B286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190" y="304495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Create an object</a:t>
            </a:r>
          </a:p>
        </p:txBody>
      </p:sp>
      <p:sp>
        <p:nvSpPr>
          <p:cNvPr id="20488" name="Line 7">
            <a:extLst>
              <a:ext uri="{FF2B5EF4-FFF2-40B4-BE49-F238E27FC236}">
                <a16:creationId xmlns:a16="http://schemas.microsoft.com/office/drawing/2014/main" id="{9F9A04C1-8793-41FF-8BE2-AB8E481715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3505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9EA08B55-6093-4C24-98B6-5D7DF08E1D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505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9">
            <a:extLst>
              <a:ext uri="{FF2B5EF4-FFF2-40B4-BE49-F238E27FC236}">
                <a16:creationId xmlns:a16="http://schemas.microsoft.com/office/drawing/2014/main" id="{1ED187C2-1544-4B55-8D26-3942E38F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06545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Assign object reference</a:t>
            </a:r>
            <a:r>
              <a:rPr lang="en-US" altLang="en-US" sz="2400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7D0768AD-445E-4962-97FD-F226E25E22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CB2D5A-26AF-4A2C-8BD4-77EA355BC6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CD8D68D-3535-4877-AABA-C2D1B5DDF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Accessing Object’s Members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FCB850-4ACF-4314-81F1-1A11B5E23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/>
              <a:t>Referencing the object’s data:</a:t>
            </a:r>
          </a:p>
          <a:p>
            <a:pPr>
              <a:buFont typeface="Monotype Sorts"/>
              <a:buNone/>
            </a:pPr>
            <a:r>
              <a:rPr lang="en-US" altLang="en-US" sz="2800"/>
              <a:t>        </a:t>
            </a:r>
            <a:r>
              <a:rPr lang="en-US" altLang="en-US" sz="2600">
                <a:latin typeface="Courier New" panose="02070309020205020404" pitchFamily="49" charset="0"/>
              </a:rPr>
              <a:t>objectRefVar.data</a:t>
            </a:r>
            <a:endParaRPr lang="en-US" altLang="en-US" sz="2800"/>
          </a:p>
          <a:p>
            <a:pPr>
              <a:buFont typeface="Monotype Sorts"/>
              <a:buNone/>
            </a:pPr>
            <a:r>
              <a:rPr lang="en-US" altLang="en-US" sz="2800" i="1">
                <a:latin typeface="Book Antiqua" panose="02040602050305030304" pitchFamily="18" charset="0"/>
              </a:rPr>
              <a:t>        e.g., </a:t>
            </a:r>
            <a:r>
              <a:rPr lang="en-US" altLang="en-US" sz="2400">
                <a:latin typeface="Courier New" panose="02070309020205020404" pitchFamily="49" charset="0"/>
              </a:rPr>
              <a:t>myCircle.radius</a:t>
            </a:r>
            <a:endParaRPr lang="en-US" altLang="en-US" sz="2800" i="1">
              <a:latin typeface="Book Antiqua" panose="02040602050305030304" pitchFamily="18" charset="0"/>
            </a:endParaRPr>
          </a:p>
          <a:p>
            <a:pPr>
              <a:buFont typeface="Monotype Sorts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/>
              <a:t>Invoking the object’s method:</a:t>
            </a:r>
          </a:p>
          <a:p>
            <a:pPr>
              <a:buFont typeface="Monotype Sorts"/>
              <a:buNone/>
            </a:pPr>
            <a:r>
              <a:rPr lang="en-US" altLang="en-US" sz="2800"/>
              <a:t>       </a:t>
            </a:r>
            <a:r>
              <a:rPr lang="en-US" altLang="en-US" sz="2600">
                <a:latin typeface="Courier New" panose="02070309020205020404" pitchFamily="49" charset="0"/>
              </a:rPr>
              <a:t>objectRefVar.methodName(arguments)</a:t>
            </a:r>
            <a:endParaRPr lang="en-US" altLang="en-US" sz="2800"/>
          </a:p>
          <a:p>
            <a:pPr>
              <a:buFont typeface="Monotype Sorts"/>
              <a:buNone/>
            </a:pPr>
            <a:r>
              <a:rPr lang="en-US" altLang="en-US" sz="2800" i="1">
                <a:latin typeface="Book Antiqua" panose="02040602050305030304" pitchFamily="18" charset="0"/>
              </a:rPr>
              <a:t>       e.g., </a:t>
            </a:r>
            <a:r>
              <a:rPr lang="en-US" altLang="en-US" sz="2400">
                <a:latin typeface="Courier New" panose="02070309020205020404" pitchFamily="49" charset="0"/>
              </a:rPr>
              <a:t>myCircle.getArea()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226F232E-908F-4CDB-A53B-FC7A30376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B8BC9-49CF-4395-B835-944F84A060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8437C59-7F92-47D1-B54E-53DBDEC4C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73075"/>
          </a:xfrm>
        </p:spPr>
        <p:txBody>
          <a:bodyPr/>
          <a:lstStyle/>
          <a:p>
            <a:r>
              <a:rPr lang="en-US" altLang="en-US" sz="4000"/>
              <a:t>Motivations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02B39F8-E65A-47C3-8636-D1055EDF8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893763"/>
            <a:ext cx="8642350" cy="30734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/>
              <a:t>After learning the preceding chapters, you are capable of solving many programming problems using selections, loops, methods, and arrays.</a:t>
            </a:r>
            <a:endParaRPr lang="tr-TR" altLang="en-US" sz="2800" dirty="0"/>
          </a:p>
          <a:p>
            <a:pPr marL="0" indent="0">
              <a:buFont typeface="Monotype Sorts"/>
              <a:buNone/>
            </a:pPr>
            <a:r>
              <a:rPr lang="en-US" altLang="en-US" sz="2800" dirty="0"/>
              <a:t>However, these Java features are not sufficient for developing graphical user interfaces and large-scale software systems.</a:t>
            </a:r>
            <a:endParaRPr lang="tr-TR" altLang="en-US" sz="2800" dirty="0"/>
          </a:p>
          <a:p>
            <a:pPr marL="0" indent="0">
              <a:buFont typeface="Monotype Sorts"/>
              <a:buNone/>
            </a:pPr>
            <a:r>
              <a:rPr lang="en-US" altLang="en-US" sz="2800" dirty="0"/>
              <a:t>Suppose you want to develop a graphical user interface as shown below. How do you program it?</a:t>
            </a:r>
          </a:p>
        </p:txBody>
      </p:sp>
      <p:pic>
        <p:nvPicPr>
          <p:cNvPr id="5125" name="Picture 6">
            <a:extLst>
              <a:ext uri="{FF2B5EF4-FFF2-40B4-BE49-F238E27FC236}">
                <a16:creationId xmlns:a16="http://schemas.microsoft.com/office/drawing/2014/main" id="{3349DD6A-A94E-45D1-9E04-E4AAE669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4811713"/>
            <a:ext cx="896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CD5EACEA-02B9-406B-86F2-29FD81BCB5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3112C1-0391-4223-A856-008A39D103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BE93E66-5920-4555-9540-9448CAC9F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Trace Code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F966042-AEC1-4025-8B33-0F08E568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155FE722-0557-4D19-80A4-097A08B8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2EC0BD97-30EF-42C1-B520-8CEDB78CA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myCircle = new Circle(5.0);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yourCircle = new Circle();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yourCircle.radius = 100;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802ABE8F-62C0-4394-86EC-8758DB2C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1577975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AutoShape 9">
            <a:extLst>
              <a:ext uri="{FF2B5EF4-FFF2-40B4-BE49-F238E27FC236}">
                <a16:creationId xmlns:a16="http://schemas.microsoft.com/office/drawing/2014/main" id="{6D043ECD-E7D2-4625-8743-868EBDF6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1009650"/>
            <a:ext cx="2265363" cy="344488"/>
          </a:xfrm>
          <a:prstGeom prst="wedgeRoundRectCallout">
            <a:avLst>
              <a:gd name="adj1" fmla="val -25824"/>
              <a:gd name="adj2" fmla="val 24585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myCircle</a:t>
            </a: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AF1BD3EE-4AFD-4DD7-A4B0-773B2FB1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22538" name="Text Box 11">
            <a:extLst>
              <a:ext uri="{FF2B5EF4-FFF2-40B4-BE49-F238E27FC236}">
                <a16:creationId xmlns:a16="http://schemas.microsoft.com/office/drawing/2014/main" id="{18B6AFF3-1B36-4048-A7F8-2942B523A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02088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myCircle</a:t>
            </a:r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CB8F9800-174B-4515-A11F-71B6696C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E4FCE795-8BC4-49CF-8B4A-21BFCE0B4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622C8E-263F-44E3-8DE9-2367ED5013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9A447C9-5C40-4D41-9542-5273DF8FB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6B516C0-5FF1-414C-B26A-E7F1F6DA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24530A36-CB28-4AC3-9431-3934628D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2F6AA111-20D9-4540-9B26-AFE8ECF2B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myCircle = new Circle(5.0);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yourCircle = new Circle();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yourCircle.radius = 100;</a:t>
            </a:r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8E1E0552-5500-48C4-98C4-C7730CEAF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1970088"/>
            <a:ext cx="1651000" cy="2667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576051EA-9072-4398-AEA3-64CF55BB5CE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570538" y="285273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85273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11">
            <a:extLst>
              <a:ext uri="{FF2B5EF4-FFF2-40B4-BE49-F238E27FC236}">
                <a16:creationId xmlns:a16="http://schemas.microsoft.com/office/drawing/2014/main" id="{6C6B5C0E-15EC-4329-B807-AF0D581C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23562" name="Text Box 12">
            <a:extLst>
              <a:ext uri="{FF2B5EF4-FFF2-40B4-BE49-F238E27FC236}">
                <a16:creationId xmlns:a16="http://schemas.microsoft.com/office/drawing/2014/main" id="{D48E7182-DA00-4D90-BD55-3DF0861C8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02088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myCircle</a:t>
            </a:r>
          </a:p>
        </p:txBody>
      </p:sp>
      <p:sp>
        <p:nvSpPr>
          <p:cNvPr id="23563" name="AutoShape 7">
            <a:extLst>
              <a:ext uri="{FF2B5EF4-FFF2-40B4-BE49-F238E27FC236}">
                <a16:creationId xmlns:a16="http://schemas.microsoft.com/office/drawing/2014/main" id="{FC243D95-A83B-4018-BEA3-580ABDC39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4695825"/>
            <a:ext cx="1689100" cy="422275"/>
          </a:xfrm>
          <a:prstGeom prst="wedgeRoundRectCallout">
            <a:avLst>
              <a:gd name="adj1" fmla="val 77162"/>
              <a:gd name="adj2" fmla="val -4071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Create a circle</a:t>
            </a:r>
          </a:p>
        </p:txBody>
      </p:sp>
      <p:sp>
        <p:nvSpPr>
          <p:cNvPr id="23564" name="Rectangle 13">
            <a:extLst>
              <a:ext uri="{FF2B5EF4-FFF2-40B4-BE49-F238E27FC236}">
                <a16:creationId xmlns:a16="http://schemas.microsoft.com/office/drawing/2014/main" id="{91AA395C-434C-41F6-9F6A-D42A43904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56E93EA7-B575-4185-9896-C631E92E3E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A2636C-4ADA-448C-8676-9FD39CF15F3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2E2DB38-63EB-449C-8C70-743F12F8D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F7F8541-7039-41D9-BCC5-4F1858E6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2F63B215-53DA-4636-9BD4-098CE5B7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A732AB24-FEB4-407E-9D70-54FD4DC32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myCircle = new Circle(5.0);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yourCircle = new Circle();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yourCircle.radius = 100;</a:t>
            </a: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FCCDA215-D546-4D1F-8B9C-3E151160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777" y="1970088"/>
            <a:ext cx="192088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4584" name="Object 7">
            <a:extLst>
              <a:ext uri="{FF2B5EF4-FFF2-40B4-BE49-F238E27FC236}">
                <a16:creationId xmlns:a16="http://schemas.microsoft.com/office/drawing/2014/main" id="{D461B207-9E04-4BA1-8FCF-7AA4F5E0285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570538" y="285273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85273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8">
            <a:extLst>
              <a:ext uri="{FF2B5EF4-FFF2-40B4-BE49-F238E27FC236}">
                <a16:creationId xmlns:a16="http://schemas.microsoft.com/office/drawing/2014/main" id="{DF183006-7DA9-4A66-98CC-E1F727411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24586" name="Text Box 9">
            <a:extLst>
              <a:ext uri="{FF2B5EF4-FFF2-40B4-BE49-F238E27FC236}">
                <a16:creationId xmlns:a16="http://schemas.microsoft.com/office/drawing/2014/main" id="{8F404881-59F6-4E4B-AED8-557F8C631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02088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myCircle</a:t>
            </a:r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4994AA27-9F40-4FD9-B8AF-108F4ED58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1350" y="223837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AutoShape 12">
            <a:extLst>
              <a:ext uri="{FF2B5EF4-FFF2-40B4-BE49-F238E27FC236}">
                <a16:creationId xmlns:a16="http://schemas.microsoft.com/office/drawing/2014/main" id="{6E195DA6-FCDB-437B-BF9B-541033C2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2928938"/>
            <a:ext cx="2497137" cy="730250"/>
          </a:xfrm>
          <a:prstGeom prst="wedgeRoundRectCallout">
            <a:avLst>
              <a:gd name="adj1" fmla="val 113509"/>
              <a:gd name="adj2" fmla="val -7760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Assign object reference to myCircle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E64B89FB-0CC1-4AAF-AC24-258F7E82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6D0372A3-9550-474D-8B30-320575900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2BE367-7309-4443-B74E-AAD5351C2E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263A78-F5FC-48F3-A494-A55127B5E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6FB78F5-591B-4266-BD6D-7D61C3CA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A57D4FB9-76FD-4CB9-890F-1F14BA53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97140618-4AE6-4749-A6F7-880F83A3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myCircle = new Circle(5.0);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yourCircle = new Circle();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yourCircle.radius = 100;</a:t>
            </a:r>
          </a:p>
        </p:txBody>
      </p:sp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8F73C01B-26C0-4D59-B0D3-BFD9E26F7C0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570538" y="20335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335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>
            <a:extLst>
              <a:ext uri="{FF2B5EF4-FFF2-40B4-BE49-F238E27FC236}">
                <a16:creationId xmlns:a16="http://schemas.microsoft.com/office/drawing/2014/main" id="{292DA9CE-D084-41DA-8974-BD205A9C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52FDD42B-7C49-4561-9852-88E127607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myCircle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9B1E36A6-B1E3-4AF1-9DB8-36663EA28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Rectangle 12">
            <a:extLst>
              <a:ext uri="{FF2B5EF4-FFF2-40B4-BE49-F238E27FC236}">
                <a16:creationId xmlns:a16="http://schemas.microsoft.com/office/drawing/2014/main" id="{CE836BA7-D68F-490C-9DC2-7E8C0F70A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700213"/>
            <a:ext cx="1720850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2" name="Rectangle 13">
            <a:extLst>
              <a:ext uri="{FF2B5EF4-FFF2-40B4-BE49-F238E27FC236}">
                <a16:creationId xmlns:a16="http://schemas.microsoft.com/office/drawing/2014/main" id="{35AA4E9D-9871-434A-9ED0-CBC913FF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7B2C18B4-7DDC-4898-95D3-C8C625A5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yourCircle</a:t>
            </a:r>
          </a:p>
        </p:txBody>
      </p:sp>
      <p:sp>
        <p:nvSpPr>
          <p:cNvPr id="25614" name="AutoShape 11">
            <a:extLst>
              <a:ext uri="{FF2B5EF4-FFF2-40B4-BE49-F238E27FC236}">
                <a16:creationId xmlns:a16="http://schemas.microsoft.com/office/drawing/2014/main" id="{0638F4A7-5444-4842-A6CA-5A369AE1A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887913"/>
            <a:ext cx="2843212" cy="500062"/>
          </a:xfrm>
          <a:prstGeom prst="wedgeRoundRectCallout">
            <a:avLst>
              <a:gd name="adj1" fmla="val -5444"/>
              <a:gd name="adj2" fmla="val -26143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Declare yourCircle</a:t>
            </a:r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502AEF72-E1F9-4CEB-A3FE-10A5783B8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83A4861D-AB8D-4F52-BD0F-34EB7591FC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978582-9B7E-49DC-A08B-A9533BC6C0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53AD1DA-338F-4393-9257-C7038B9B3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097745F-A392-445C-8259-34E976E5A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463F51D8-9C53-48CE-9930-A72145E6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4C3486EE-CD03-4371-8B8E-EEDF6DC0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myCircle = new Circle(5.0);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yourCircle = new Circle();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yourCircle.radius = 100;</a:t>
            </a:r>
          </a:p>
        </p:txBody>
      </p:sp>
      <p:graphicFrame>
        <p:nvGraphicFramePr>
          <p:cNvPr id="26631" name="Object 6">
            <a:extLst>
              <a:ext uri="{FF2B5EF4-FFF2-40B4-BE49-F238E27FC236}">
                <a16:creationId xmlns:a16="http://schemas.microsoft.com/office/drawing/2014/main" id="{15ACA449-02C7-42F8-92F9-A587BCF20EE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570538" y="20335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335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7">
            <a:extLst>
              <a:ext uri="{FF2B5EF4-FFF2-40B4-BE49-F238E27FC236}">
                <a16:creationId xmlns:a16="http://schemas.microsoft.com/office/drawing/2014/main" id="{C4A99128-285E-4AA8-A31F-260A5C9C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26633" name="Text Box 8">
            <a:extLst>
              <a:ext uri="{FF2B5EF4-FFF2-40B4-BE49-F238E27FC236}">
                <a16:creationId xmlns:a16="http://schemas.microsoft.com/office/drawing/2014/main" id="{A184C918-0394-44CD-ACCD-4E7A86D9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myCircle</a:t>
            </a:r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1F1BA919-BD90-422B-A3BD-EE694E30D8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EA870113-EE90-4BF6-9F46-1853F21A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A70308B9-7493-4F53-A26A-B2BBD30FF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yourCircle</a:t>
            </a:r>
          </a:p>
        </p:txBody>
      </p:sp>
      <p:sp>
        <p:nvSpPr>
          <p:cNvPr id="26637" name="Rectangle 14">
            <a:extLst>
              <a:ext uri="{FF2B5EF4-FFF2-40B4-BE49-F238E27FC236}">
                <a16:creationId xmlns:a16="http://schemas.microsoft.com/office/drawing/2014/main" id="{94994944-CB08-4D8E-B1CA-2C246ACD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1662113"/>
            <a:ext cx="1266825" cy="3079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38" name="Object 15">
            <a:extLst>
              <a:ext uri="{FF2B5EF4-FFF2-40B4-BE49-F238E27FC236}">
                <a16:creationId xmlns:a16="http://schemas.microsoft.com/office/drawing/2014/main" id="{11D98855-FC12-4BCC-AA4C-6E60EE81B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0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Picture" r:id="rId5" imgW="1028700" imgH="457200" progId="Word.Picture.8">
                  <p:embed/>
                </p:oleObj>
              </mc:Choice>
              <mc:Fallback>
                <p:oleObj name="Picture" r:id="rId5" imgW="1028700" imgH="45720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AutoShape 16">
            <a:extLst>
              <a:ext uri="{FF2B5EF4-FFF2-40B4-BE49-F238E27FC236}">
                <a16:creationId xmlns:a16="http://schemas.microsoft.com/office/drawing/2014/main" id="{3822DBED-FBE1-4E48-8870-A3CAE6B42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4927600"/>
            <a:ext cx="1804987" cy="652463"/>
          </a:xfrm>
          <a:prstGeom prst="wedgeRoundRectCallout">
            <a:avLst>
              <a:gd name="adj1" fmla="val 89227"/>
              <a:gd name="adj2" fmla="val -8722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Create a new Circle object</a:t>
            </a:r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9467532C-45B3-46DB-95DA-CCB0688A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1CF5315B-39B8-40DD-A9B1-07FFA4B40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14BCBC-1413-4BB4-A1BB-6CEAA22638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7F21BA3-62A6-46AB-870E-F87EFEB0C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B7E56E4-5C27-4D8B-9EF2-D6AA2232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7317355B-4D7F-47F2-BB04-0235B058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0E11F126-D2AD-4D3E-B14F-AC49960B8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myCircle = new Circle(5.0);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yourCircle = new Circle();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yourCircle.radius = 100;</a:t>
            </a:r>
          </a:p>
        </p:txBody>
      </p:sp>
      <p:graphicFrame>
        <p:nvGraphicFramePr>
          <p:cNvPr id="27655" name="Object 6">
            <a:extLst>
              <a:ext uri="{FF2B5EF4-FFF2-40B4-BE49-F238E27FC236}">
                <a16:creationId xmlns:a16="http://schemas.microsoft.com/office/drawing/2014/main" id="{4B2B1A13-BB8B-4D8F-AD58-E8ADA2E69E4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570538" y="20335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335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7">
            <a:extLst>
              <a:ext uri="{FF2B5EF4-FFF2-40B4-BE49-F238E27FC236}">
                <a16:creationId xmlns:a16="http://schemas.microsoft.com/office/drawing/2014/main" id="{5EDAA0DF-CB2C-4C26-A091-B4167FE2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reference value</a:t>
            </a:r>
          </a:p>
        </p:txBody>
      </p:sp>
      <p:sp>
        <p:nvSpPr>
          <p:cNvPr id="27657" name="Text Box 8">
            <a:extLst>
              <a:ext uri="{FF2B5EF4-FFF2-40B4-BE49-F238E27FC236}">
                <a16:creationId xmlns:a16="http://schemas.microsoft.com/office/drawing/2014/main" id="{943E0B05-686C-43CB-993C-F8286E41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myCircle</a:t>
            </a:r>
          </a:p>
        </p:txBody>
      </p:sp>
      <p:sp>
        <p:nvSpPr>
          <p:cNvPr id="27658" name="Line 9">
            <a:extLst>
              <a:ext uri="{FF2B5EF4-FFF2-40B4-BE49-F238E27FC236}">
                <a16:creationId xmlns:a16="http://schemas.microsoft.com/office/drawing/2014/main" id="{2DD9E51D-2398-4F78-930D-3D14F9ADC1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Rectangle 10">
            <a:extLst>
              <a:ext uri="{FF2B5EF4-FFF2-40B4-BE49-F238E27FC236}">
                <a16:creationId xmlns:a16="http://schemas.microsoft.com/office/drawing/2014/main" id="{608BE931-7F34-44C2-8CE9-9181E6CF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reference value</a:t>
            </a:r>
          </a:p>
        </p:txBody>
      </p:sp>
      <p:sp>
        <p:nvSpPr>
          <p:cNvPr id="27660" name="Text Box 11">
            <a:extLst>
              <a:ext uri="{FF2B5EF4-FFF2-40B4-BE49-F238E27FC236}">
                <a16:creationId xmlns:a16="http://schemas.microsoft.com/office/drawing/2014/main" id="{45221458-958A-4DC8-9F58-4315E0586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yourCircle</a:t>
            </a:r>
          </a:p>
        </p:txBody>
      </p:sp>
      <p:sp>
        <p:nvSpPr>
          <p:cNvPr id="27661" name="Rectangle 12">
            <a:extLst>
              <a:ext uri="{FF2B5EF4-FFF2-40B4-BE49-F238E27FC236}">
                <a16:creationId xmlns:a16="http://schemas.microsoft.com/office/drawing/2014/main" id="{E1DA5399-32CE-4241-838F-432E0C727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3" y="1700213"/>
            <a:ext cx="230187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62" name="Object 13">
            <a:extLst>
              <a:ext uri="{FF2B5EF4-FFF2-40B4-BE49-F238E27FC236}">
                <a16:creationId xmlns:a16="http://schemas.microsoft.com/office/drawing/2014/main" id="{08E21055-8D12-442D-875A-DC030A650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0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Picture" r:id="rId5" imgW="1028510" imgH="456439" progId="Word.Picture.8">
                  <p:embed/>
                </p:oleObj>
              </mc:Choice>
              <mc:Fallback>
                <p:oleObj name="Picture" r:id="rId5" imgW="1028510" imgH="456439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AutoShape 15">
            <a:extLst>
              <a:ext uri="{FF2B5EF4-FFF2-40B4-BE49-F238E27FC236}">
                <a16:creationId xmlns:a16="http://schemas.microsoft.com/office/drawing/2014/main" id="{D48DB6A2-3028-4D78-BF16-9D76B93C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4119563"/>
            <a:ext cx="2495550" cy="692150"/>
          </a:xfrm>
          <a:prstGeom prst="wedgeRoundRectCallout">
            <a:avLst>
              <a:gd name="adj1" fmla="val 98028"/>
              <a:gd name="adj2" fmla="val -5252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Assign object reference to yourCircle</a:t>
            </a:r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991C2E98-68EF-4CFA-89BD-8B7142A3E6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7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Rectangle 17">
            <a:extLst>
              <a:ext uri="{FF2B5EF4-FFF2-40B4-BE49-F238E27FC236}">
                <a16:creationId xmlns:a16="http://schemas.microsoft.com/office/drawing/2014/main" id="{63B3843B-AA7C-45F4-AF78-724B6E44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8E4BF392-FF1B-4061-8BA2-92C138F443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66FF17-70D8-4D91-9F2E-AF6CDFD475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8738F3E-DB01-4DAE-9FF5-2F28706C0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Code, cont.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BA9BC32-1CF5-407F-8811-EC909E8A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585AFE5D-ACBF-4C8C-BE6E-E2D0C011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FDDC8B45-741E-4F01-9424-D694EF02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myCircle = new Circle(5.0);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Circle yourCircle = new Circle();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yourCircle.radius = 100;</a:t>
            </a:r>
          </a:p>
        </p:txBody>
      </p:sp>
      <p:graphicFrame>
        <p:nvGraphicFramePr>
          <p:cNvPr id="28679" name="Object 6">
            <a:extLst>
              <a:ext uri="{FF2B5EF4-FFF2-40B4-BE49-F238E27FC236}">
                <a16:creationId xmlns:a16="http://schemas.microsoft.com/office/drawing/2014/main" id="{EC0D5576-3283-40E9-802B-EE3B81AD9D8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570538" y="20462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Picture" r:id="rId3" imgW="1026429" imgH="457200" progId="Word.Picture.8">
                  <p:embed/>
                </p:oleObj>
              </mc:Choice>
              <mc:Fallback>
                <p:oleObj name="Picture" r:id="rId3" imgW="1026429" imgH="457200" progId="Word.Picture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462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7">
            <a:extLst>
              <a:ext uri="{FF2B5EF4-FFF2-40B4-BE49-F238E27FC236}">
                <a16:creationId xmlns:a16="http://schemas.microsoft.com/office/drawing/2014/main" id="{CB16BFA7-8BCC-4E19-919F-9A23991D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reference value</a:t>
            </a:r>
          </a:p>
        </p:txBody>
      </p:sp>
      <p:sp>
        <p:nvSpPr>
          <p:cNvPr id="28681" name="Text Box 8">
            <a:extLst>
              <a:ext uri="{FF2B5EF4-FFF2-40B4-BE49-F238E27FC236}">
                <a16:creationId xmlns:a16="http://schemas.microsoft.com/office/drawing/2014/main" id="{C428A168-395C-4A4F-A686-9B05E5EB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20173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myCircle</a:t>
            </a:r>
          </a:p>
        </p:txBody>
      </p:sp>
      <p:sp>
        <p:nvSpPr>
          <p:cNvPr id="28682" name="Line 9">
            <a:extLst>
              <a:ext uri="{FF2B5EF4-FFF2-40B4-BE49-F238E27FC236}">
                <a16:creationId xmlns:a16="http://schemas.microsoft.com/office/drawing/2014/main" id="{253451DE-8201-4198-ABCB-82956449E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0">
            <a:extLst>
              <a:ext uri="{FF2B5EF4-FFF2-40B4-BE49-F238E27FC236}">
                <a16:creationId xmlns:a16="http://schemas.microsoft.com/office/drawing/2014/main" id="{2F248216-FEA1-4DDA-8128-0AC714BD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" tIns="9144" rIns="9144" bIns="9144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reference value</a:t>
            </a:r>
          </a:p>
        </p:txBody>
      </p:sp>
      <p:sp>
        <p:nvSpPr>
          <p:cNvPr id="28684" name="Text Box 11">
            <a:extLst>
              <a:ext uri="{FF2B5EF4-FFF2-40B4-BE49-F238E27FC236}">
                <a16:creationId xmlns:a16="http://schemas.microsoft.com/office/drawing/2014/main" id="{38454E09-14EF-4FBC-A2E1-2B503B6E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557588"/>
            <a:ext cx="1228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yourCircle</a:t>
            </a:r>
          </a:p>
        </p:txBody>
      </p:sp>
      <p:sp>
        <p:nvSpPr>
          <p:cNvPr id="28685" name="Rectangle 12">
            <a:extLst>
              <a:ext uri="{FF2B5EF4-FFF2-40B4-BE49-F238E27FC236}">
                <a16:creationId xmlns:a16="http://schemas.microsoft.com/office/drawing/2014/main" id="{925F6D53-AC93-4438-83A7-8145D9B12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2238375"/>
            <a:ext cx="4456113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8686" name="Object 13">
            <a:extLst>
              <a:ext uri="{FF2B5EF4-FFF2-40B4-BE49-F238E27FC236}">
                <a16:creationId xmlns:a16="http://schemas.microsoft.com/office/drawing/2014/main" id="{629CD0D7-742B-48A6-AB47-5D02A37EF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0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Picture" r:id="rId5" imgW="1026429" imgH="457200" progId="Word.Picture.8">
                  <p:embed/>
                </p:oleObj>
              </mc:Choice>
              <mc:Fallback>
                <p:oleObj name="Picture" r:id="rId5" imgW="1026429" imgH="4572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AutoShape 14">
            <a:extLst>
              <a:ext uri="{FF2B5EF4-FFF2-40B4-BE49-F238E27FC236}">
                <a16:creationId xmlns:a16="http://schemas.microsoft.com/office/drawing/2014/main" id="{0ADC4E0E-F54A-49EE-AEBB-057370C0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4849813"/>
            <a:ext cx="2497138" cy="806450"/>
          </a:xfrm>
          <a:prstGeom prst="wedgeRoundRectCallout">
            <a:avLst>
              <a:gd name="adj1" fmla="val 73269"/>
              <a:gd name="adj2" fmla="val -787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Change radius in yourCircle</a:t>
            </a:r>
            <a:endParaRPr lang="en-US" altLang="en-US" sz="1800"/>
          </a:p>
        </p:txBody>
      </p:sp>
      <p:sp>
        <p:nvSpPr>
          <p:cNvPr id="28688" name="Line 15">
            <a:extLst>
              <a:ext uri="{FF2B5EF4-FFF2-40B4-BE49-F238E27FC236}">
                <a16:creationId xmlns:a16="http://schemas.microsoft.com/office/drawing/2014/main" id="{B95F08E8-9E40-42C0-848A-10B1D1CC16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7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6">
            <a:extLst>
              <a:ext uri="{FF2B5EF4-FFF2-40B4-BE49-F238E27FC236}">
                <a16:creationId xmlns:a16="http://schemas.microsoft.com/office/drawing/2014/main" id="{C88D5E6A-913E-4F79-AAAD-D317F962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BBEC6C3E-9F29-448E-80CE-851AE9F333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D02BA8-2B9B-4CDE-BCC3-AFAECE3291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A018BEB-CF4C-48FF-9564-EAF6192E4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533400"/>
          </a:xfrm>
        </p:spPr>
        <p:txBody>
          <a:bodyPr/>
          <a:lstStyle/>
          <a:p>
            <a:r>
              <a:rPr lang="en-US" altLang="en-US"/>
              <a:t>Caution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940D806-9289-44E2-B421-E7848DF3E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029200"/>
          </a:xfrm>
        </p:spPr>
        <p:txBody>
          <a:bodyPr/>
          <a:lstStyle/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Recall that you use 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altLang="en-US" sz="2000" dirty="0" err="1">
                <a:cs typeface="Times New Roman" panose="02020603050405020304" pitchFamily="18" charset="0"/>
              </a:rPr>
              <a:t>Math.methodName</a:t>
            </a:r>
            <a:r>
              <a:rPr lang="en-US" altLang="en-US" sz="2000" dirty="0">
                <a:cs typeface="Times New Roman" panose="02020603050405020304" pitchFamily="18" charset="0"/>
              </a:rPr>
              <a:t>(arguments) (e.g., </a:t>
            </a:r>
            <a:r>
              <a:rPr lang="en-US" altLang="en-US" sz="2000" dirty="0" err="1">
                <a:cs typeface="Times New Roman" panose="02020603050405020304" pitchFamily="18" charset="0"/>
              </a:rPr>
              <a:t>Math.pow</a:t>
            </a:r>
            <a:r>
              <a:rPr lang="en-US" altLang="en-US" sz="2000" dirty="0">
                <a:cs typeface="Times New Roman" panose="02020603050405020304" pitchFamily="18" charset="0"/>
              </a:rPr>
              <a:t>(3, 2.5)) </a:t>
            </a: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endParaRPr lang="en-US" altLang="en-US" sz="8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to invoke a method in the Math class.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endParaRPr lang="tr-TR" altLang="en-US" sz="1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Can you invoke </a:t>
            </a:r>
            <a:r>
              <a:rPr lang="en-US" altLang="en-US" sz="2400" dirty="0" err="1">
                <a:cs typeface="Times New Roman" panose="02020603050405020304" pitchFamily="18" charset="0"/>
              </a:rPr>
              <a:t>getArea</a:t>
            </a:r>
            <a:r>
              <a:rPr lang="en-US" altLang="en-US" sz="2400" dirty="0">
                <a:cs typeface="Times New Roman" panose="02020603050405020304" pitchFamily="18" charset="0"/>
              </a:rPr>
              <a:t>() using </a:t>
            </a:r>
            <a:r>
              <a:rPr lang="en-US" altLang="en-US" sz="2400" dirty="0" err="1">
                <a:cs typeface="Times New Roman" panose="02020603050405020304" pitchFamily="18" charset="0"/>
              </a:rPr>
              <a:t>SimpleCircle.getArea</a:t>
            </a:r>
            <a:r>
              <a:rPr lang="en-US" altLang="en-US" sz="2400" dirty="0">
                <a:cs typeface="Times New Roman" panose="02020603050405020304" pitchFamily="18" charset="0"/>
              </a:rPr>
              <a:t>()?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The answer is no. All the methods used before this chapter are static methods, which are defined using the static keyword.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However, </a:t>
            </a:r>
            <a:r>
              <a:rPr lang="en-US" altLang="en-US" sz="2400" dirty="0" err="1">
                <a:cs typeface="Times New Roman" panose="02020603050405020304" pitchFamily="18" charset="0"/>
              </a:rPr>
              <a:t>getArea</a:t>
            </a:r>
            <a:r>
              <a:rPr lang="en-US" altLang="en-US" sz="2400" dirty="0">
                <a:cs typeface="Times New Roman" panose="02020603050405020304" pitchFamily="18" charset="0"/>
              </a:rPr>
              <a:t>() is non-static. It must be invoked from an object using 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altLang="en-US" sz="2000" dirty="0" err="1">
                <a:cs typeface="Times New Roman" panose="02020603050405020304" pitchFamily="18" charset="0"/>
              </a:rPr>
              <a:t>objectRefVar.methodName</a:t>
            </a:r>
            <a:r>
              <a:rPr lang="en-US" altLang="en-US" sz="2000" dirty="0">
                <a:cs typeface="Times New Roman" panose="02020603050405020304" pitchFamily="18" charset="0"/>
              </a:rPr>
              <a:t>(arguments) (e.g., </a:t>
            </a:r>
            <a:r>
              <a:rPr lang="en-US" altLang="en-US" sz="2000" dirty="0" err="1">
                <a:cs typeface="Times New Roman" panose="02020603050405020304" pitchFamily="18" charset="0"/>
              </a:rPr>
              <a:t>myCircle.getArea</a:t>
            </a:r>
            <a:r>
              <a:rPr lang="en-US" altLang="en-US" sz="2000" dirty="0">
                <a:cs typeface="Times New Roman" panose="02020603050405020304" pitchFamily="18" charset="0"/>
              </a:rPr>
              <a:t>()). </a:t>
            </a: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endParaRPr lang="en-US" altLang="en-US" sz="1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More explanations will be given in the section on “Static Variables, Constants, and Methods.”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46753AD4-1BFE-413D-A595-719FA283E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7E382B-E112-489E-8376-5BED2BBB92D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2386A1D-4B1A-49CA-9120-0CD4C4FA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/>
              <a:t>Reference Data Fields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282A0D8-B564-4906-8EB2-639905373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1295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800" dirty="0"/>
              <a:t>The data fields can be of reference types.</a:t>
            </a:r>
            <a:endParaRPr lang="tr-TR" altLang="en-US" sz="2800" dirty="0"/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800" dirty="0"/>
              <a:t>For example, the following Student class contains a data field name of the String type.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DF30A36D-504D-4F3D-8EFA-749FC690A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610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  <a:endParaRPr lang="en-US" altLang="en-US" sz="16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 // name has default value null</a:t>
            </a:r>
            <a:endParaRPr lang="en-US" altLang="en-US" sz="16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age; // age has default value 0</a:t>
            </a:r>
            <a:endParaRPr lang="en-US" altLang="en-US" sz="16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boolean isScienceMajor; // isScienceMajor has default value false</a:t>
            </a:r>
            <a:endParaRPr lang="en-US" altLang="en-US" sz="16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gender; // c has default value '\u0000'</a:t>
            </a:r>
            <a:endParaRPr lang="en-US" altLang="en-US" sz="16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6F3B2EC4-D831-40B8-99F9-E9BDDAC06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250042-1743-4B09-9E9F-9F313BE198C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90D2B4D-0C30-4D3C-8C0F-C74083F4B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/>
              <a:t>The null Value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5EF4230-0292-418C-9EAA-4363A458B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If a data field of a reference type does not reference any object, the data field holds a special literal value, null. </a:t>
            </a:r>
          </a:p>
          <a:p>
            <a:pPr marL="0" indent="0">
              <a:buFont typeface="Monotype Sorts"/>
              <a:buNone/>
            </a:pPr>
            <a:endParaRPr lang="en-US" altLang="en-US" sz="36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1909EC52-C5AB-4B1C-BEC8-9AA7D8F96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C20227-EA7D-4CF7-9CA3-4295BD0D8C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8FAED2F-3F6F-4787-88B6-FE23E3C0E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/>
          <a:lstStyle/>
          <a:p>
            <a:r>
              <a:rPr lang="en-US" altLang="en-US" sz="4000"/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890F35B-D4B4-4E6A-B7A6-61CA853A8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475" y="779463"/>
            <a:ext cx="8874125" cy="573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describe objects and classes, and use classes to model objects (§9.2).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use UML graphical notation to describe classes and objects (§9.2).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demonstrate how to define classes and create objects (§9.3).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create objects using constructors (§9.4).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access objects via object reference variables (§9.5).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define a reference variable using a reference type (§9.5.1).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access an object’s data and methods using the object member access operator (</a:t>
            </a:r>
            <a:r>
              <a:rPr lang="en-US" altLang="en-US" sz="1600" b="1" dirty="0"/>
              <a:t>.</a:t>
            </a:r>
            <a:r>
              <a:rPr lang="en-US" altLang="en-US" sz="1600" dirty="0"/>
              <a:t>) (§9.5.2).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define data fields of reference types and assign default values for an object’s data fields (§9.5.3).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distinguish between object reference variables and primitive data type variables (§9.5.4).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use the Java library classes </a:t>
            </a:r>
            <a:r>
              <a:rPr lang="en-US" altLang="en-US" sz="1600" b="1" dirty="0"/>
              <a:t>Date</a:t>
            </a:r>
            <a:r>
              <a:rPr lang="en-US" altLang="en-US" sz="1600" dirty="0"/>
              <a:t>, </a:t>
            </a:r>
            <a:r>
              <a:rPr lang="en-US" altLang="en-US" sz="1600" b="1" dirty="0"/>
              <a:t>Random</a:t>
            </a:r>
            <a:r>
              <a:rPr lang="en-US" altLang="en-US" sz="1600" dirty="0"/>
              <a:t>, and </a:t>
            </a:r>
            <a:r>
              <a:rPr lang="en-US" altLang="en-US" sz="1600" b="1" dirty="0"/>
              <a:t>Point2D</a:t>
            </a:r>
            <a:r>
              <a:rPr lang="en-US" altLang="en-US" sz="1600" dirty="0"/>
              <a:t> (§9.6).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distinguish between instance and static variables and methods (§9.7).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define private data fields with appropriate </a:t>
            </a:r>
            <a:r>
              <a:rPr lang="en-US" altLang="en-US" sz="1600" b="1" dirty="0"/>
              <a:t>get</a:t>
            </a:r>
            <a:r>
              <a:rPr lang="en-US" altLang="en-US" sz="1600" dirty="0"/>
              <a:t> and </a:t>
            </a:r>
            <a:r>
              <a:rPr lang="en-US" altLang="en-US" sz="1600" b="1" dirty="0"/>
              <a:t>set</a:t>
            </a:r>
            <a:r>
              <a:rPr lang="en-US" altLang="en-US" sz="1600" dirty="0"/>
              <a:t> methods (§9.8).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encapsulate data fields to make classes easy to maintain (§9.9).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develop methods with object arguments and differentiate between primitive-type arguments and object-type arguments (§9.10).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store and process objects in arrays (§9.11).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create immutable objects from immutable classes to protect the contents of objects (§9.12).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determine the scope of variables in the context of a class (§9.13).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 dirty="0"/>
              <a:t>To use the keyword </a:t>
            </a:r>
            <a:r>
              <a:rPr lang="en-US" altLang="en-US" sz="1600" b="1" dirty="0"/>
              <a:t>this</a:t>
            </a:r>
            <a:r>
              <a:rPr lang="en-US" altLang="en-US" sz="1600" dirty="0"/>
              <a:t> to refer to the calling object itself (§9.14).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F7506749-D180-4E1A-8063-790CC53507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F22D4E-02D5-45E0-B92F-E358D319BB8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B216B54-80FD-4A11-9209-17F63D3CC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/>
              <a:t>Default Value for a Data Field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1923104-C0D4-4830-9EBB-1BB6E0D48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615" y="971080"/>
            <a:ext cx="8914205" cy="20574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The default value of a data field is 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  &gt;&gt; </a:t>
            </a:r>
            <a:r>
              <a:rPr lang="en-US" altLang="en-US" sz="2400" dirty="0">
                <a:cs typeface="Times New Roman" panose="02020603050405020304" pitchFamily="18" charset="0"/>
              </a:rPr>
              <a:t>null for a reference type, 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  &gt;&gt; </a:t>
            </a:r>
            <a:r>
              <a:rPr lang="en-US" altLang="en-US" sz="2400" dirty="0">
                <a:cs typeface="Times New Roman" panose="02020603050405020304" pitchFamily="18" charset="0"/>
              </a:rPr>
              <a:t>0 for a numeric type,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  &gt;&gt; </a:t>
            </a:r>
            <a:r>
              <a:rPr lang="en-US" altLang="en-US" sz="2400" dirty="0">
                <a:cs typeface="Times New Roman" panose="02020603050405020304" pitchFamily="18" charset="0"/>
              </a:rPr>
              <a:t>false for a </a:t>
            </a:r>
            <a:r>
              <a:rPr lang="en-US" altLang="en-US" sz="2400" dirty="0" err="1">
                <a:cs typeface="Times New Roman" panose="02020603050405020304" pitchFamily="18" charset="0"/>
              </a:rPr>
              <a:t>boolean</a:t>
            </a:r>
            <a:r>
              <a:rPr lang="en-US" altLang="en-US" sz="2400" dirty="0">
                <a:cs typeface="Times New Roman" panose="02020603050405020304" pitchFamily="18" charset="0"/>
              </a:rPr>
              <a:t> type, and 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  &gt;&gt; </a:t>
            </a:r>
            <a:r>
              <a:rPr lang="en-US" altLang="en-US" sz="2400" dirty="0">
                <a:cs typeface="Times New Roman" panose="02020603050405020304" pitchFamily="18" charset="0"/>
              </a:rPr>
              <a:t>'\u0000' for a char type.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endParaRPr lang="tr-TR" altLang="en-US" sz="8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200" dirty="0">
                <a:cs typeface="Times New Roman" panose="02020603050405020304" pitchFamily="18" charset="0"/>
              </a:rPr>
              <a:t>However, Java assigns </a:t>
            </a:r>
            <a:r>
              <a:rPr lang="en-US" altLang="en-US" sz="2200" b="1" dirty="0">
                <a:cs typeface="Times New Roman" panose="02020603050405020304" pitchFamily="18" charset="0"/>
              </a:rPr>
              <a:t>no default value to a local variable inside a method.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CD3FEF41-686B-442B-8C24-F6DDD5B1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43480"/>
            <a:ext cx="8763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public class Test {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Student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= new Student();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("name? " + student.name); 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("age? " +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student.age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isScienceMajor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? " +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student.isScienceMajor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("gender? " +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student.gender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C2813320-D16B-463C-A72C-42EB10ACD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BB94AB-570E-4035-9788-809C1B0284F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99D7DF1-C1CB-474F-8985-A42ECE7D4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B6D1663-C3E0-4E1B-90E8-F248B1308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610600" cy="2667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  <a:endParaRPr lang="en-US" altLang="en-US" sz="18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  <a:endParaRPr lang="en-US" altLang="en-US" sz="18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x; // x has no default value</a:t>
            </a:r>
            <a:endParaRPr lang="en-US" altLang="en-US" sz="18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y; // y has no default value</a:t>
            </a:r>
            <a:endParaRPr lang="en-US" altLang="en-US" sz="18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System.out.println("x is " + x); </a:t>
            </a:r>
            <a:endParaRPr lang="en-US" altLang="en-US" sz="18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System.out.println("y is " + y); </a:t>
            </a:r>
            <a:endParaRPr lang="en-US" altLang="en-US" sz="18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800" b="1">
              <a:solidFill>
                <a:schemeClr val="tx2"/>
              </a:solidFill>
              <a:latin typeface="Courier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7" name="Line 4">
            <a:extLst>
              <a:ext uri="{FF2B5EF4-FFF2-40B4-BE49-F238E27FC236}">
                <a16:creationId xmlns:a16="http://schemas.microsoft.com/office/drawing/2014/main" id="{6DA2FCA4-D470-4AFD-B14E-AC0703C8D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886200"/>
            <a:ext cx="21336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5">
            <a:extLst>
              <a:ext uri="{FF2B5EF4-FFF2-40B4-BE49-F238E27FC236}">
                <a16:creationId xmlns:a16="http://schemas.microsoft.com/office/drawing/2014/main" id="{2527FED4-82DD-4EA6-B22F-B78E6CC50F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267200"/>
            <a:ext cx="19050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6">
            <a:extLst>
              <a:ext uri="{FF2B5EF4-FFF2-40B4-BE49-F238E27FC236}">
                <a16:creationId xmlns:a16="http://schemas.microsoft.com/office/drawing/2014/main" id="{30D4C8D9-362F-4962-8472-F228C3B0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388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Compile error: variable not initialized</a:t>
            </a: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417A7729-71D3-4277-A945-DA92E76A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altLang="en-US">
                <a:cs typeface="Times New Roman" panose="02020603050405020304" pitchFamily="18" charset="0"/>
              </a:rPr>
              <a:t>Java assigns no default value to a local variable inside a method.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0D47380E-B016-4CA4-AB23-CE2163136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4E0A9C-ED61-4E35-8424-B68E530C0E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A242C2D-61A4-43FD-A216-BB51291A8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047750"/>
          </a:xfrm>
        </p:spPr>
        <p:txBody>
          <a:bodyPr/>
          <a:lstStyle/>
          <a:p>
            <a:r>
              <a:rPr lang="en-US" altLang="en-US" sz="4000"/>
              <a:t>Differences between Variables of </a:t>
            </a:r>
            <a:br>
              <a:rPr lang="en-US" altLang="en-US" sz="4000"/>
            </a:br>
            <a:r>
              <a:rPr lang="en-US" altLang="en-US" sz="4000"/>
              <a:t>Primitive Data Types and Object Types</a:t>
            </a:r>
            <a:br>
              <a:rPr lang="en-US" altLang="en-US" sz="4000" b="1">
                <a:latin typeface="Courier"/>
              </a:rPr>
            </a:br>
            <a:endParaRPr lang="en-US" altLang="en-US" b="1">
              <a:latin typeface="Courier"/>
            </a:endParaRPr>
          </a:p>
        </p:txBody>
      </p:sp>
      <p:sp>
        <p:nvSpPr>
          <p:cNvPr id="34820" name="Rectangle 9">
            <a:extLst>
              <a:ext uri="{FF2B5EF4-FFF2-40B4-BE49-F238E27FC236}">
                <a16:creationId xmlns:a16="http://schemas.microsoft.com/office/drawing/2014/main" id="{8F7391B7-25BA-4CA8-82CF-DC9DCB75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427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1" name="Rectangle 11">
            <a:extLst>
              <a:ext uri="{FF2B5EF4-FFF2-40B4-BE49-F238E27FC236}">
                <a16:creationId xmlns:a16="http://schemas.microsoft.com/office/drawing/2014/main" id="{EE5E3A41-8670-4A8A-9FA4-1760A4589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2886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4822" name="Object 10">
            <a:extLst>
              <a:ext uri="{FF2B5EF4-FFF2-40B4-BE49-F238E27FC236}">
                <a16:creationId xmlns:a16="http://schemas.microsoft.com/office/drawing/2014/main" id="{58DC5861-1C5A-4E61-BC61-1EFDF640F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752600"/>
          <a:ext cx="86106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3" imgW="4401312" imgH="1086612" progId="Word.Picture.8">
                  <p:embed/>
                </p:oleObj>
              </mc:Choice>
              <mc:Fallback>
                <p:oleObj r:id="rId3" imgW="4401312" imgH="1086612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6106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FB47B193-7E7F-40F8-8BC6-D49360489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DF1A8-A204-478B-9EAF-0B81A9422F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34D70A7-FA14-4DC3-AFD9-42B0BC946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Copying Variables of Primitive Data Types and Object Types</a:t>
            </a:r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93383510-457D-4077-AF1A-73E299FA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5" name="Rectangle 9">
            <a:extLst>
              <a:ext uri="{FF2B5EF4-FFF2-40B4-BE49-F238E27FC236}">
                <a16:creationId xmlns:a16="http://schemas.microsoft.com/office/drawing/2014/main" id="{6F387A75-8056-4E76-9292-695DBB95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0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46" name="Object 8">
            <a:extLst>
              <a:ext uri="{FF2B5EF4-FFF2-40B4-BE49-F238E27FC236}">
                <a16:creationId xmlns:a16="http://schemas.microsoft.com/office/drawing/2014/main" id="{D3AEEB57-938A-4738-92F9-D97EC4BD5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49473"/>
              </p:ext>
            </p:extLst>
          </p:nvPr>
        </p:nvGraphicFramePr>
        <p:xfrm>
          <a:off x="1805" y="1431940"/>
          <a:ext cx="3763963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Picture" r:id="rId3" imgW="2156460" imgH="1197864" progId="Word.Picture.8">
                  <p:embed/>
                </p:oleObj>
              </mc:Choice>
              <mc:Fallback>
                <p:oleObj name="Picture" r:id="rId3" imgW="2156460" imgH="1197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" y="1431940"/>
                        <a:ext cx="3763963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11">
            <a:extLst>
              <a:ext uri="{FF2B5EF4-FFF2-40B4-BE49-F238E27FC236}">
                <a16:creationId xmlns:a16="http://schemas.microsoft.com/office/drawing/2014/main" id="{1FD26FD3-3CC4-4911-813C-F3A9049D9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48" name="Object 10">
            <a:extLst>
              <a:ext uri="{FF2B5EF4-FFF2-40B4-BE49-F238E27FC236}">
                <a16:creationId xmlns:a16="http://schemas.microsoft.com/office/drawing/2014/main" id="{F6A79414-7BC4-4035-AA23-036F5569B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011731"/>
              </p:ext>
            </p:extLst>
          </p:nvPr>
        </p:nvGraphicFramePr>
        <p:xfrm>
          <a:off x="1988872" y="3677910"/>
          <a:ext cx="534828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Picture" r:id="rId5" imgW="3439668" imgH="1740408" progId="Word.Picture.8">
                  <p:embed/>
                </p:oleObj>
              </mc:Choice>
              <mc:Fallback>
                <p:oleObj name="Picture" r:id="rId5" imgW="3439668" imgH="1740408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872" y="3677910"/>
                        <a:ext cx="534828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8407049F-DE4A-4596-9222-86632D5A1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1C9BC-068E-4F5D-875C-10855E3FB9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F700D50-7CC7-44A0-BE16-865055B7F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Garbage Collection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54E3AAA-7A14-4898-A726-75E5157C5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1371600"/>
            <a:ext cx="8565080" cy="4953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As shown in the previous figure, </a:t>
            </a:r>
            <a:endParaRPr lang="tr-TR" altLang="en-US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after the assignment statement c1 = c2, </a:t>
            </a:r>
            <a:endParaRPr lang="tr-TR" altLang="en-US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c1 points to the same object referenced by c2.</a:t>
            </a:r>
            <a:endParaRPr lang="tr-TR" altLang="en-US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endParaRPr lang="tr-TR" altLang="en-US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The object previously referenced by c1 is no longer referenced.</a:t>
            </a:r>
            <a:endParaRPr lang="tr-TR" altLang="en-US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endParaRPr lang="tr-TR" altLang="en-US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This object is known as garbage. Garbage is automatically collected by JVM.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7419C825-A2C8-4BE0-A370-3CB3EB466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AD3C9E-8085-44F3-ABEB-BC306765D94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63D4152-B924-4393-958C-25A6C6119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Garbage Collection, cont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6244E95-77A4-4A81-B8E4-34155304C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371600"/>
            <a:ext cx="8531225" cy="49530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TIP: If you know that an object is no longer needed, you can explicitly assign null to a reference variable for the object.</a:t>
            </a:r>
            <a:endParaRPr lang="tr-TR" altLang="en-US" sz="3600" dirty="0"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The JVM will automatically collect the space if the object is not referenced by any variable</a:t>
            </a:r>
            <a:r>
              <a:rPr lang="en-US" altLang="en-US" sz="3600" dirty="0">
                <a:latin typeface="Courier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Which operator is used to access a data field or invoke a method from an object?</a:t>
            </a:r>
            <a:endParaRPr lang="tr-TR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What is an anonymous object?</a:t>
            </a:r>
            <a:endParaRPr lang="tr-TR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What is NullPointerException?</a:t>
            </a:r>
            <a:endParaRPr lang="tr-TR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Is an array an object or a primitive type value?</a:t>
            </a:r>
            <a:endParaRPr lang="tr-TR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Can an array contain elements of an object type?</a:t>
            </a:r>
            <a:endParaRPr lang="tr-TR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Describe the default value for the elements of an array.</a:t>
            </a:r>
            <a:b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member access operator is used to access a data field or invoke a method from an object.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An anonymous object is the one that does not have a reference variable referencing it.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NullPointerException occurs when a null reference variable is used to access the members of an object.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An array is an object.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An array can contain elements of an object type.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default value for the elements of an array is 0 for numeric, false for boolean, '\u0000' for char, null for object element type.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with the following program?</a:t>
            </a:r>
            <a:b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1  public class ShowErrors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2    public static void main(String[] args)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3      ShowErrors t = new ShowErrors(5);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4  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5  }</a:t>
            </a:r>
            <a:endParaRPr lang="en-US" sz="18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There is no such constructor ShowErrors(int) in the ShowErrors class.The ShowErrors class has a default constructor. It is actually same as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class ShowErrors {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ShowErrors t = new ShowErrors(5);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ShowErrors () {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 Line 3, new ShowErrors(5) attempts to create an instance using a constructor ShowErrors(int), but the ShowErrors class does not have such a constructor. That is an error.</a:t>
            </a:r>
            <a:endParaRPr lang="tr-TR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5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with the following program?</a:t>
            </a:r>
            <a:b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1  public class ShowErrors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2    public static void main(String[] args)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3      ShowErrors t = new ShowErrors();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4      t.x();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5  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6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x() is not a method in the ShowErrors class.The ShowErrors class has a default constructor. It is actually same as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class ShowErrors {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ShowErrors t = new ShowErrors();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t.x();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ShowErrors () {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 Line 4, t.x() is invoked, but the ShowErrors class does not have the method named x(). That is an error.</a:t>
            </a:r>
            <a:endParaRPr lang="tr-TR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with the following program?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12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1  public class ShowErrors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2    public void method1()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3      Circle c;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4      System.out.println("What is radius </a:t>
            </a: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5        + c.getRadius());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6      c = new Circle();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7    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8  }</a:t>
            </a:r>
            <a:b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2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program compiles fine, but it has a runtime error because variable c is null when the println statement is executed.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02597627-688A-449B-87B9-BBF0B61B4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39256F-0591-4D43-8F0B-260811787A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8596F86-5F63-469A-B601-6C226064C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OO Programming Concepts</a:t>
            </a:r>
          </a:p>
        </p:txBody>
      </p:sp>
      <p:sp>
        <p:nvSpPr>
          <p:cNvPr id="7172" name="Rectangle 16">
            <a:extLst>
              <a:ext uri="{FF2B5EF4-FFF2-40B4-BE49-F238E27FC236}">
                <a16:creationId xmlns:a16="http://schemas.microsoft.com/office/drawing/2014/main" id="{400A4E12-C9DA-43DE-9167-4DB99E2AD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3" name="Text Box 17">
            <a:extLst>
              <a:ext uri="{FF2B5EF4-FFF2-40B4-BE49-F238E27FC236}">
                <a16:creationId xmlns:a16="http://schemas.microsoft.com/office/drawing/2014/main" id="{E3124A00-1BE8-4BE1-BCC5-4E9E4823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7575"/>
            <a:ext cx="86106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Object-oriented programming (OOP) involves programming using objects.</a:t>
            </a:r>
            <a:endParaRPr lang="tr-TR" altLang="en-US" sz="28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An </a:t>
            </a:r>
            <a:r>
              <a:rPr lang="en-US" altLang="en-US" sz="2800" i="1" dirty="0">
                <a:cs typeface="Courier New" panose="02070309020205020404" pitchFamily="49" charset="0"/>
              </a:rPr>
              <a:t>object</a:t>
            </a:r>
            <a:r>
              <a:rPr lang="en-US" altLang="en-US" sz="2800" dirty="0">
                <a:cs typeface="Courier New" panose="02070309020205020404" pitchFamily="49" charset="0"/>
              </a:rPr>
              <a:t> represents an entity in the real world that can be distinctly identified.</a:t>
            </a:r>
            <a:endParaRPr lang="tr-TR" altLang="en-US" sz="28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For example, a student, a desk, a circle, a button, and even a loan can all be viewed as objects.</a:t>
            </a:r>
            <a:endParaRPr lang="tr-TR" altLang="en-US" sz="28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An object has a unique identity, state, and behaviors.</a:t>
            </a:r>
            <a:endParaRPr lang="tr-TR" altLang="en-US" sz="28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The </a:t>
            </a:r>
            <a:r>
              <a:rPr lang="en-US" altLang="en-US" sz="2800" i="1" dirty="0">
                <a:cs typeface="Courier New" panose="02070309020205020404" pitchFamily="49" charset="0"/>
              </a:rPr>
              <a:t>state</a:t>
            </a:r>
            <a:r>
              <a:rPr lang="en-US" altLang="en-US" sz="2800" dirty="0">
                <a:cs typeface="Courier New" panose="02070309020205020404" pitchFamily="49" charset="0"/>
              </a:rPr>
              <a:t> of an object consists of a set of </a:t>
            </a:r>
            <a:r>
              <a:rPr lang="en-US" altLang="en-US" sz="2800" i="1" dirty="0">
                <a:cs typeface="Courier New" panose="02070309020205020404" pitchFamily="49" charset="0"/>
              </a:rPr>
              <a:t>data</a:t>
            </a:r>
            <a:r>
              <a:rPr lang="en-US" altLang="en-US" sz="2800" dirty="0">
                <a:cs typeface="Courier New" panose="02070309020205020404" pitchFamily="49" charset="0"/>
              </a:rPr>
              <a:t> </a:t>
            </a:r>
            <a:r>
              <a:rPr lang="en-US" altLang="en-US" sz="2800" i="1" dirty="0">
                <a:cs typeface="Courier New" panose="02070309020205020404" pitchFamily="49" charset="0"/>
              </a:rPr>
              <a:t>fields</a:t>
            </a:r>
            <a:r>
              <a:rPr lang="en-US" altLang="en-US" sz="2800" dirty="0">
                <a:cs typeface="Courier New" panose="02070309020205020404" pitchFamily="49" charset="0"/>
              </a:rPr>
              <a:t> (also known as </a:t>
            </a:r>
            <a:r>
              <a:rPr lang="en-US" altLang="en-US" sz="2800" i="1" dirty="0">
                <a:cs typeface="Courier New" panose="02070309020205020404" pitchFamily="49" charset="0"/>
              </a:rPr>
              <a:t>properties</a:t>
            </a:r>
            <a:r>
              <a:rPr lang="en-US" altLang="en-US" sz="2800" dirty="0">
                <a:cs typeface="Courier New" panose="02070309020205020404" pitchFamily="49" charset="0"/>
              </a:rPr>
              <a:t>) with their current values.</a:t>
            </a:r>
            <a:endParaRPr lang="tr-TR" altLang="en-US" sz="28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The </a:t>
            </a:r>
            <a:r>
              <a:rPr lang="en-US" altLang="en-US" sz="2800" i="1" dirty="0">
                <a:cs typeface="Courier New" panose="02070309020205020404" pitchFamily="49" charset="0"/>
              </a:rPr>
              <a:t>behavior</a:t>
            </a:r>
            <a:r>
              <a:rPr lang="en-US" altLang="en-US" sz="2800" dirty="0">
                <a:cs typeface="Courier New" panose="02070309020205020404" pitchFamily="49" charset="0"/>
              </a:rPr>
              <a:t> of an object is defined by a set of methods.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with the following program?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12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1  public class ShowErrors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2    public static void main(String[] args)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3      C c = new C(5.0);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4      System.out.println(c.value);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5    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6  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7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8  class C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9    int value = 2;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10  }</a:t>
            </a:r>
            <a:b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2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new C(5.0) does not match any constructors in class C. The program has a compilation error because class C does not have a constructor with a double argument.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7155"/>
            <a:ext cx="7772400" cy="4741863"/>
          </a:xfrm>
        </p:spPr>
        <p:txBody>
          <a:bodyPr>
            <a:noAutofit/>
          </a:bodyPr>
          <a:lstStyle/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in the following code?</a:t>
            </a:r>
            <a:br>
              <a:rPr lang="tr-TR" sz="14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1  class Test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2    public static void main(String[] args)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3      A a = new A();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4      a.print();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5  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6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7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8  class A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9    String s;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10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11    A(String newS)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12      s = newS;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13  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14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15    public void print()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16      System.out.print(s);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17  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18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2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program does not compile because new A() is used in class Test, but class A does not have a default constructor.</a:t>
            </a:r>
            <a: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b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</a:t>
            </a:r>
            <a:r>
              <a:rPr lang="en-US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default constructor</a:t>
            </a:r>
            <a: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 provided automatically </a:t>
            </a:r>
            <a:r>
              <a:rPr lang="en-US" sz="1100" b="1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only if no constructors are explicitly defined</a:t>
            </a:r>
            <a:r>
              <a:rPr lang="en-US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in the class.</a:t>
            </a:r>
            <a:endParaRPr lang="tr-TR" sz="11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the output of the following code?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A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boolean x;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  A a = new A();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System.out.println(a.x);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2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261DCDC7-4547-4E51-9AA1-83787B5F3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53F22A-D0C1-4E53-B387-7EF9619A254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CBF1A63-315E-4B10-9E4E-9BBDCF334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/>
              <a:t>The Date Class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7D78636-D967-4CCE-A28E-BD72C6CE0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1747838"/>
          </a:xfrm>
        </p:spPr>
        <p:txBody>
          <a:bodyPr/>
          <a:lstStyle/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Java provides a system-independent encapsulation of date and time in the </a:t>
            </a:r>
            <a:r>
              <a:rPr lang="en-US" altLang="en-US" sz="2800" u="sng" dirty="0" err="1">
                <a:cs typeface="Times New Roman" panose="02020603050405020304" pitchFamily="18" charset="0"/>
              </a:rPr>
              <a:t>java.util.Date</a:t>
            </a:r>
            <a:r>
              <a:rPr lang="en-US" altLang="en-US" sz="2800" dirty="0">
                <a:cs typeface="Times New Roman" panose="02020603050405020304" pitchFamily="18" charset="0"/>
              </a:rPr>
              <a:t> class.</a:t>
            </a:r>
            <a:endParaRPr lang="tr-TR" altLang="en-US" sz="28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endParaRPr lang="tr-TR" altLang="en-US" sz="12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You can use the </a:t>
            </a:r>
            <a:r>
              <a:rPr lang="en-US" altLang="en-US" sz="2800" u="sng" dirty="0">
                <a:cs typeface="Times New Roman" panose="02020603050405020304" pitchFamily="18" charset="0"/>
              </a:rPr>
              <a:t>Date</a:t>
            </a:r>
            <a:r>
              <a:rPr lang="en-US" altLang="en-US" sz="2800" dirty="0">
                <a:cs typeface="Times New Roman" panose="02020603050405020304" pitchFamily="18" charset="0"/>
              </a:rPr>
              <a:t> class to create an instance for the current date and time and use its </a:t>
            </a:r>
            <a:r>
              <a:rPr lang="en-US" altLang="en-US" sz="2800" u="sng" dirty="0" err="1">
                <a:cs typeface="Times New Roman" panose="02020603050405020304" pitchFamily="18" charset="0"/>
              </a:rPr>
              <a:t>toString</a:t>
            </a:r>
            <a:r>
              <a:rPr lang="en-US" altLang="en-US" sz="2800" dirty="0">
                <a:cs typeface="Times New Roman" panose="02020603050405020304" pitchFamily="18" charset="0"/>
              </a:rPr>
              <a:t> method to return the date and time as a string. </a:t>
            </a:r>
            <a:endParaRPr lang="en-US" altLang="en-US" sz="2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2DEB31B9-0B97-41B6-A76E-ACF096BB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8918" name="Object 4">
            <a:extLst>
              <a:ext uri="{FF2B5EF4-FFF2-40B4-BE49-F238E27FC236}">
                <a16:creationId xmlns:a16="http://schemas.microsoft.com/office/drawing/2014/main" id="{0A2C3305-053A-4BBE-8DBD-B9537374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54313"/>
              </p:ext>
            </p:extLst>
          </p:nvPr>
        </p:nvGraphicFramePr>
        <p:xfrm>
          <a:off x="77788" y="3697835"/>
          <a:ext cx="9066212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Picture" r:id="rId4" imgW="4953000" imgH="1350264" progId="Word.Picture.8">
                  <p:embed/>
                </p:oleObj>
              </mc:Choice>
              <mc:Fallback>
                <p:oleObj name="Picture" r:id="rId4" imgW="4953000" imgH="135026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3697835"/>
                        <a:ext cx="9066212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9B8120A1-A88C-48B0-A393-143B15E82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A13035-C76D-497A-B4C4-842D8C5F006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55FC18C-10F9-4E31-AB12-F76784DBC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/>
              <a:t>The Date Class Example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D3E9892-9195-4435-A1DD-C73413D84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181600"/>
          </a:xfrm>
        </p:spPr>
        <p:txBody>
          <a:bodyPr/>
          <a:lstStyle/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For example, the following code</a:t>
            </a:r>
            <a:r>
              <a:rPr lang="en-US" altLang="en-US" dirty="0">
                <a:latin typeface="Courier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dirty="0">
                <a:latin typeface="Courier"/>
                <a:cs typeface="Times New Roman" panose="02020603050405020304" pitchFamily="18" charset="0"/>
              </a:rPr>
              <a:t> 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java.util.Date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date = new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java.util.Date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date.toString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endParaRPr lang="en-US" altLang="en-US" sz="2800" dirty="0">
              <a:latin typeface="Courier"/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displays a string like</a:t>
            </a:r>
            <a:endParaRPr lang="tr-TR" altLang="en-US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tr-TR" altLang="en-US" dirty="0">
                <a:latin typeface="Courier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latin typeface="Courier"/>
                <a:cs typeface="Times New Roman" panose="02020603050405020304" pitchFamily="18" charset="0"/>
              </a:rPr>
              <a:t> </a:t>
            </a:r>
            <a:r>
              <a:rPr lang="en-US" altLang="en-US" u="sng" dirty="0">
                <a:latin typeface="Courier New" panose="02070309020205020404" pitchFamily="49" charset="0"/>
                <a:cs typeface="Times New Roman" panose="02020603050405020304" pitchFamily="18" charset="0"/>
              </a:rPr>
              <a:t>Sun Mar 09 13:50:19 EST 2003</a:t>
            </a: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3925C2D6-A3F3-4D4C-8CD8-AD6B6669E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4154F3-A1EA-4094-9B87-316B2C6404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AC01EF9-6A95-46E0-9430-7F5DDE590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/>
              <a:t>The Random Class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293400E-74AB-4FA2-9EF0-5ADDC6A2F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71080"/>
            <a:ext cx="8991600" cy="1747838"/>
          </a:xfrm>
        </p:spPr>
        <p:txBody>
          <a:bodyPr/>
          <a:lstStyle/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800" dirty="0"/>
              <a:t>You have used </a:t>
            </a:r>
            <a:r>
              <a:rPr lang="en-US" altLang="en-US" sz="2800" u="sng" dirty="0" err="1"/>
              <a:t>Math.random</a:t>
            </a:r>
            <a:r>
              <a:rPr lang="en-US" altLang="en-US" sz="2800" u="sng" dirty="0"/>
              <a:t>()</a:t>
            </a:r>
            <a:r>
              <a:rPr lang="en-US" altLang="en-US" sz="2800" dirty="0"/>
              <a:t> to obtain a random double value between 0.0 and 1.0 (excluding 1.0).</a:t>
            </a:r>
            <a:endParaRPr lang="tr-TR" altLang="en-US" sz="2800" dirty="0"/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endParaRPr lang="tr-TR" altLang="en-US" sz="1050" dirty="0"/>
          </a:p>
          <a:p>
            <a:pPr marL="0" indent="0">
              <a:buFont typeface="Monotype Sorts"/>
              <a:buNone/>
              <a:tabLst>
                <a:tab pos="0" algn="l"/>
              </a:tabLst>
            </a:pPr>
            <a:r>
              <a:rPr lang="en-US" altLang="en-US" sz="2800" dirty="0"/>
              <a:t>A more useful random number generator is provided in the </a:t>
            </a:r>
            <a:r>
              <a:rPr lang="en-US" altLang="en-US" sz="2800" u="sng" dirty="0" err="1"/>
              <a:t>java.util.Random</a:t>
            </a:r>
            <a:r>
              <a:rPr lang="en-US" altLang="en-US" sz="2800" dirty="0"/>
              <a:t> class. 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F8FDA31F-55E3-4C07-843D-DF197956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6" name="Rectangle 7">
            <a:extLst>
              <a:ext uri="{FF2B5EF4-FFF2-40B4-BE49-F238E27FC236}">
                <a16:creationId xmlns:a16="http://schemas.microsoft.com/office/drawing/2014/main" id="{2F41AB47-4A03-4A1F-A56F-D02817D5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0967" name="Object 6">
            <a:extLst>
              <a:ext uri="{FF2B5EF4-FFF2-40B4-BE49-F238E27FC236}">
                <a16:creationId xmlns:a16="http://schemas.microsoft.com/office/drawing/2014/main" id="{2BF6DE62-EE50-49D1-9A71-3E6D10A9C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687021"/>
              </p:ext>
            </p:extLst>
          </p:nvPr>
        </p:nvGraphicFramePr>
        <p:xfrm>
          <a:off x="309563" y="3083355"/>
          <a:ext cx="8564562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Picture" r:id="rId4" imgW="4006596" imgH="1571244" progId="Word.Picture.8">
                  <p:embed/>
                </p:oleObj>
              </mc:Choice>
              <mc:Fallback>
                <p:oleObj name="Picture" r:id="rId4" imgW="4006596" imgH="157124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083355"/>
                        <a:ext cx="8564562" cy="336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17BC241B-8946-4AA4-824E-495AD55A9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2AB09E-1C9D-4528-99E0-F79CA0D390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96E8F94-F44F-48AB-B1AE-F8A4B13CF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/>
              <a:t>The Random Class Example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FEF2489-91F7-4D21-A962-CF76E2A67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09485"/>
            <a:ext cx="8991600" cy="11334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  <a:tabLst>
                <a:tab pos="0" algn="l"/>
              </a:tabLst>
            </a:pPr>
            <a:r>
              <a:rPr lang="en-US" altLang="en-US" sz="2800" dirty="0"/>
              <a:t>If two </a:t>
            </a:r>
            <a:r>
              <a:rPr lang="en-US" altLang="en-US" sz="2800" u="sng" dirty="0"/>
              <a:t>Random</a:t>
            </a:r>
            <a:r>
              <a:rPr lang="en-US" altLang="en-US" sz="2800" dirty="0"/>
              <a:t> objects have the same seed, they will generate identical sequences of numbers.</a:t>
            </a:r>
            <a:endParaRPr lang="tr-TR" altLang="en-US" sz="2800" dirty="0"/>
          </a:p>
          <a:p>
            <a:pPr marL="0" indent="0">
              <a:lnSpc>
                <a:spcPct val="90000"/>
              </a:lnSpc>
              <a:buFont typeface="Monotype Sorts"/>
              <a:buNone/>
              <a:tabLst>
                <a:tab pos="0" algn="l"/>
              </a:tabLst>
            </a:pPr>
            <a:r>
              <a:rPr lang="en-US" altLang="en-US" sz="2800" dirty="0"/>
              <a:t>For example, the following code creates two </a:t>
            </a:r>
            <a:r>
              <a:rPr lang="en-US" altLang="en-US" sz="2800" u="sng" dirty="0"/>
              <a:t>Random</a:t>
            </a:r>
            <a:r>
              <a:rPr lang="en-US" altLang="en-US" sz="2800" dirty="0"/>
              <a:t> objects with the same seed 3. 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BDED98CD-5EEA-4BBA-8E6F-79B3374A2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72BABFE4-6CF9-46B6-A379-ED223E3D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A3537E36-A50B-4D9B-BDD6-5E79E120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27" y="2815538"/>
            <a:ext cx="7069138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Random random1 = new Random(3);</a:t>
            </a:r>
          </a:p>
          <a:p>
            <a:pPr>
              <a:buFont typeface="Monotype Sorts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("From random1: ");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for (int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&lt; 10;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++)</a:t>
            </a:r>
            <a:endParaRPr lang="tr-TR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(random1.nextInt(1000) + " ");</a:t>
            </a:r>
          </a:p>
          <a:p>
            <a:pPr>
              <a:buFont typeface="Monotype Sorts"/>
              <a:buNone/>
            </a:pPr>
            <a:endParaRPr lang="tr-TR" altLang="en-US" sz="1200" b="1" dirty="0">
              <a:latin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Random random2 = new Random(3);</a:t>
            </a:r>
          </a:p>
          <a:p>
            <a:pPr>
              <a:buFont typeface="Monotype Sorts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("\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nFrom</a:t>
            </a:r>
            <a:r>
              <a:rPr lang="en-US" altLang="en-US" sz="1600" b="1" dirty="0">
                <a:latin typeface="Courier New" panose="02070309020205020404" pitchFamily="49" charset="0"/>
              </a:rPr>
              <a:t> random2: ");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for (int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&lt; 10;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++)</a:t>
            </a:r>
          </a:p>
          <a:p>
            <a:pPr>
              <a:buFont typeface="Monotype Sorts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(random2.nextInt(1000) + " ");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98386406-2543-4D99-AB30-C38B9EC7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62" y="5618085"/>
            <a:ext cx="706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tabLst>
                <a:tab pos="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From random1: 734 660 210 581 128 202 549 564 459 961 </a:t>
            </a:r>
          </a:p>
          <a:p>
            <a:pPr>
              <a:buFont typeface="Monotype Sorts"/>
              <a:buNone/>
            </a:pPr>
            <a:r>
              <a:rPr lang="en-US" alt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From random2: 734 660 210 581 128 202 549 564 459 961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ACFDB17B-AAFC-4AF7-95A9-AA33DC7EC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3BD335-238F-484B-AABD-C0062806B1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B838172-175B-4B14-BF65-DD0BD6D3F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Point2D</a:t>
            </a:r>
            <a:r>
              <a:rPr lang="en-US" altLang="en-US"/>
              <a:t> Class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68D6F08-CA5C-4E32-9707-5A2DF1BB1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305800" cy="143986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  <a:tabLst>
                <a:tab pos="0" algn="l"/>
              </a:tabLst>
            </a:pPr>
            <a:r>
              <a:rPr lang="en-US" altLang="en-US" sz="2800" dirty="0"/>
              <a:t>Java API has a </a:t>
            </a:r>
            <a:r>
              <a:rPr lang="en-US" altLang="en-US" sz="2800" dirty="0" err="1"/>
              <a:t>conveninent</a:t>
            </a:r>
            <a:r>
              <a:rPr lang="en-US" altLang="en-US" sz="2800" dirty="0"/>
              <a:t> </a:t>
            </a:r>
            <a:r>
              <a:rPr lang="en-US" altLang="en-US" sz="2800" b="1" dirty="0"/>
              <a:t>Point2D</a:t>
            </a:r>
            <a:r>
              <a:rPr lang="en-US" altLang="en-US" sz="2800" dirty="0"/>
              <a:t> class in the </a:t>
            </a:r>
            <a:r>
              <a:rPr lang="en-US" altLang="en-US" sz="2800" b="1" dirty="0" err="1"/>
              <a:t>javafx.geometry</a:t>
            </a:r>
            <a:r>
              <a:rPr lang="en-US" altLang="en-US" sz="2800" dirty="0"/>
              <a:t> package for representing a point in a two-dimensional plane. 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4357F1B2-DD40-458B-86CB-B9CB7F22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193C4701-2FFD-4A29-BA47-A8C3BC92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6B13D4D-B321-4A0D-BE46-BE715D079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43016" name="Picture 12">
            <a:extLst>
              <a:ext uri="{FF2B5EF4-FFF2-40B4-BE49-F238E27FC236}">
                <a16:creationId xmlns:a16="http://schemas.microsoft.com/office/drawing/2014/main" id="{062D03D9-D4E5-44F2-8601-459407B8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2075"/>
            <a:ext cx="91440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3017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440FD44E-3864-4E80-88B5-167C8EA72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5157788"/>
            <a:ext cx="69850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43018" name="Rectangle 12">
            <a:hlinkClick r:id="rId5"/>
            <a:extLst>
              <a:ext uri="{FF2B5EF4-FFF2-40B4-BE49-F238E27FC236}">
                <a16:creationId xmlns:a16="http://schemas.microsoft.com/office/drawing/2014/main" id="{B184D766-2861-4825-99B7-3DECD00B9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5157788"/>
            <a:ext cx="165258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TestPoint2D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How do you create a Date for the current time? How do you display the current time?</a:t>
            </a:r>
            <a:endParaRPr lang="tr-TR" sz="18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How do you create a Point2D? Suppose p1 and p2 are two instances of Point2D, how do you obtain the distance between the two points? How do you obtain the midpoint between the two points?</a:t>
            </a:r>
            <a:endParaRPr lang="tr-TR" sz="18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Which packages contain the classes Date, Random, Point2D, System, and Math?</a:t>
            </a:r>
            <a:b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 the Date's no-arg constructor to create a Date for the current time. Use the Date's toString() method to display a string representation for the Date.</a:t>
            </a:r>
            <a:endParaRPr lang="tr-TR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create a Point2D object using its constructor Point2D(x, y) for a point at (x, y). Use p1.distance(p2) to obtain the distance between p1 and p2. Use p1.midPoint(p2) to obtain the mid-point between p1 and p2.</a:t>
            </a:r>
            <a:endParaRPr lang="tr-TR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Date is in the java.util package. Random is in the java.util package. Point2D is in the javafx.geometry package. System and Math are in the java.lang package.</a:t>
            </a:r>
            <a:endParaRPr lang="tr-TR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F5D4D168-B0DE-4E61-99C3-47F2CE508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BB029-2531-4B48-BD1B-BF54300056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94444B9-456C-4BE3-9230-80F4C5ACF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</p:spPr>
        <p:txBody>
          <a:bodyPr/>
          <a:lstStyle/>
          <a:p>
            <a:r>
              <a:rPr lang="en-US" altLang="en-US"/>
              <a:t>Instance </a:t>
            </a:r>
            <a:br>
              <a:rPr lang="en-US" altLang="en-US"/>
            </a:br>
            <a:r>
              <a:rPr lang="en-US" altLang="en-US"/>
              <a:t> Variables, and Methods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4036" name="Rectangle 8">
            <a:extLst>
              <a:ext uri="{FF2B5EF4-FFF2-40B4-BE49-F238E27FC236}">
                <a16:creationId xmlns:a16="http://schemas.microsoft.com/office/drawing/2014/main" id="{318C3B4B-AFEB-4377-A68A-31F394407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792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/>
              <a:t>Instance variables belong to a specific instance.</a:t>
            </a:r>
            <a:br>
              <a:rPr lang="en-US" altLang="en-US" sz="3000"/>
            </a:br>
            <a:br>
              <a:rPr lang="en-US" altLang="en-US" sz="3000"/>
            </a:br>
            <a:r>
              <a:rPr lang="en-US" altLang="en-US" sz="3000"/>
              <a:t>Instance methods are invoked by an instance of the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AEC41095-AEFB-41DC-B77E-3A6E763C0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6CA2B5-A1DA-4806-9A62-9B5F139D1C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896A1E6-727E-49A2-ACD9-829846175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Objects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8A2F668-8FA5-4949-B003-57FD385E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F95184C6-AB59-4E5D-B78A-CA3EEAF59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8686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An object has both a state and behavior.</a:t>
            </a:r>
            <a:endParaRPr lang="tr-TR" alt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The state defines the object, and the behavior defines what the object does.</a:t>
            </a:r>
            <a:endParaRPr lang="en-US" altLang="en-US" dirty="0"/>
          </a:p>
        </p:txBody>
      </p:sp>
      <p:sp>
        <p:nvSpPr>
          <p:cNvPr id="8198" name="Rectangle 7">
            <a:extLst>
              <a:ext uri="{FF2B5EF4-FFF2-40B4-BE49-F238E27FC236}">
                <a16:creationId xmlns:a16="http://schemas.microsoft.com/office/drawing/2014/main" id="{3709216E-8700-4936-AF71-D9EA87E1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8199" name="Object 6">
            <a:extLst>
              <a:ext uri="{FF2B5EF4-FFF2-40B4-BE49-F238E27FC236}">
                <a16:creationId xmlns:a16="http://schemas.microsoft.com/office/drawing/2014/main" id="{B9D60FEC-1F28-4E2C-96DD-1EA409158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3" y="1047750"/>
          <a:ext cx="82994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icture" r:id="rId4" imgW="4956048" imgH="1751076" progId="Word.Picture.8">
                  <p:embed/>
                </p:oleObj>
              </mc:Choice>
              <mc:Fallback>
                <p:oleObj name="Picture" r:id="rId4" imgW="4956048" imgH="175107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047750"/>
                        <a:ext cx="8299450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182A8350-DC79-45CD-A061-729607A22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8DA972-A982-49B0-B595-0E44E5C4D4C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8629273-F3EA-4A3D-9105-925B85C2B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Static Variables, Constants, </a:t>
            </a:r>
            <a:br>
              <a:rPr lang="en-US" altLang="en-US"/>
            </a:br>
            <a:r>
              <a:rPr lang="en-US" altLang="en-US"/>
              <a:t>and Methods</a:t>
            </a:r>
            <a:endParaRPr lang="en-US" altLang="en-US" b="1">
              <a:latin typeface="Courier"/>
            </a:endParaRPr>
          </a:p>
        </p:txBody>
      </p:sp>
      <p:sp>
        <p:nvSpPr>
          <p:cNvPr id="45060" name="Text Box 6">
            <a:extLst>
              <a:ext uri="{FF2B5EF4-FFF2-40B4-BE49-F238E27FC236}">
                <a16:creationId xmlns:a16="http://schemas.microsoft.com/office/drawing/2014/main" id="{01C1CCF1-0C77-487C-98F7-A97C10E0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3820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/>
              <a:t>Static variables are shared by all the instances of the class.</a:t>
            </a:r>
            <a:br>
              <a:rPr lang="en-US" altLang="en-US" sz="3000"/>
            </a:br>
            <a:br>
              <a:rPr lang="en-US" altLang="en-US" sz="3000"/>
            </a:br>
            <a:r>
              <a:rPr lang="en-US" altLang="en-US" sz="3000"/>
              <a:t>Static methods are not tied to a specific object.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/>
              <a:t>Static constants are final variables shared by all the instances of the class.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57772F19-B262-432D-98D6-D4E1FA0EF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F44BAA-6AAD-482F-8AD7-29550FDEF76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AE3F7F4-6E4F-4677-9363-EA644CE0B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Static Variables, Constants, </a:t>
            </a:r>
            <a:br>
              <a:rPr lang="en-US" altLang="en-US"/>
            </a:br>
            <a:r>
              <a:rPr lang="en-US" altLang="en-US"/>
              <a:t>and Methods, cont.</a:t>
            </a:r>
            <a:endParaRPr lang="en-US" altLang="en-US" b="1">
              <a:latin typeface="Courier"/>
            </a:endParaRP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16E80283-3297-43E3-9062-82A78CE1D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838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/>
              <a:t>To declare static variables, constants, and methods, use the static modifier.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52A28E03-86D2-488A-90F2-884A27CA5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52DB6E-AD9E-40E5-9504-46B81460F8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78143CA-39BC-4E91-BA44-417FB8852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Static Variables, Constants, </a:t>
            </a:r>
            <a:br>
              <a:rPr lang="en-US" altLang="en-US"/>
            </a:br>
            <a:r>
              <a:rPr lang="en-US" altLang="en-US"/>
              <a:t>and Methods, cont.</a:t>
            </a:r>
            <a:endParaRPr lang="en-US" altLang="en-US" b="1">
              <a:latin typeface="Courier"/>
            </a:endParaRP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8EAD3EB6-2BC9-43D6-8236-1CF2C818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B1667B8B-66EC-470A-8ED6-BA72E9E35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0" name="Rectangle 9">
            <a:extLst>
              <a:ext uri="{FF2B5EF4-FFF2-40B4-BE49-F238E27FC236}">
                <a16:creationId xmlns:a16="http://schemas.microsoft.com/office/drawing/2014/main" id="{56DEEDFE-8079-484F-82F8-E23530A03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3AB1369D-4250-48A6-828B-FCDF9137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2" name="Rectangle 13">
            <a:extLst>
              <a:ext uri="{FF2B5EF4-FFF2-40B4-BE49-F238E27FC236}">
                <a16:creationId xmlns:a16="http://schemas.microsoft.com/office/drawing/2014/main" id="{66ECD8DB-753E-468E-A83F-25AA2702E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7113" name="Picture 10">
            <a:extLst>
              <a:ext uri="{FF2B5EF4-FFF2-40B4-BE49-F238E27FC236}">
                <a16:creationId xmlns:a16="http://schemas.microsoft.com/office/drawing/2014/main" id="{59091779-B496-4569-BE25-9E1805DD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8175"/>
            <a:ext cx="91440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923F1AE6-D4F2-4F02-9CCF-00F7A07B69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8079D-E36B-44CA-AAFC-4E69B7F652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FB09019-700C-429C-B2D1-104787717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600200"/>
          </a:xfrm>
        </p:spPr>
        <p:txBody>
          <a:bodyPr/>
          <a:lstStyle/>
          <a:p>
            <a:r>
              <a:rPr lang="en-US" altLang="en-US"/>
              <a:t>Example of</a:t>
            </a:r>
            <a:br>
              <a:rPr lang="en-US" altLang="en-US"/>
            </a:br>
            <a:r>
              <a:rPr lang="en-US" altLang="en-US"/>
              <a:t>Using Instance and Class Variables and Method</a:t>
            </a:r>
            <a:endParaRPr lang="en-US" altLang="en-US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83732D6-D7B0-423E-97B4-7F0707ED4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77200" cy="2743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3600"/>
              <a:t>   Objective: Demonstrate the roles of instance and class variables and their uses. This example adds a class variable numberOfObjects to track the number of Circle objects created.</a:t>
            </a:r>
            <a:r>
              <a:rPr lang="en-US" altLang="en-US" sz="3000"/>
              <a:t> </a:t>
            </a:r>
          </a:p>
        </p:txBody>
      </p:sp>
      <p:sp>
        <p:nvSpPr>
          <p:cNvPr id="48133" name="AutoShape 10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FD975BB-C5BA-4954-B872-FD44FA18D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3" y="5743575"/>
            <a:ext cx="69850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48134" name="Rectangle 10">
            <a:hlinkClick r:id="rId4"/>
            <a:extLst>
              <a:ext uri="{FF2B5EF4-FFF2-40B4-BE49-F238E27FC236}">
                <a16:creationId xmlns:a16="http://schemas.microsoft.com/office/drawing/2014/main" id="{76D34512-4330-4BB5-9E61-8A37EB9A7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270500"/>
            <a:ext cx="326548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CircleWithStaticMembers</a:t>
            </a:r>
          </a:p>
        </p:txBody>
      </p:sp>
      <p:sp>
        <p:nvSpPr>
          <p:cNvPr id="48135" name="Rectangle 11">
            <a:hlinkClick r:id="rId5"/>
            <a:extLst>
              <a:ext uri="{FF2B5EF4-FFF2-40B4-BE49-F238E27FC236}">
                <a16:creationId xmlns:a16="http://schemas.microsoft.com/office/drawing/2014/main" id="{A78C44E9-A5C8-4D3E-A6A1-CC8A6E15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768975"/>
            <a:ext cx="32543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TestCircleWithStaticMembers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235" y="3083355"/>
            <a:ext cx="4263565" cy="3302830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(a)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F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int i;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static String s;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void imethod()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static void smethod()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FB2CC-93E0-4BFC-A9FF-FF083E899ED3}"/>
              </a:ext>
            </a:extLst>
          </p:cNvPr>
          <p:cNvSpPr txBox="1">
            <a:spLocks/>
          </p:cNvSpPr>
          <p:nvPr/>
        </p:nvSpPr>
        <p:spPr bwMode="auto">
          <a:xfrm>
            <a:off x="4725010" y="1508750"/>
            <a:ext cx="4148350" cy="536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(b)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System.out.println(f.i);</a:t>
            </a:r>
            <a:endParaRPr lang="tr-TR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System.out.println(f.s);</a:t>
            </a:r>
            <a:endParaRPr lang="tr-TR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f.imethod();</a:t>
            </a:r>
            <a:endParaRPr lang="tr-TR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f.smethod();</a:t>
            </a:r>
            <a:endParaRPr lang="tr-TR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System.out.println(F.i);</a:t>
            </a:r>
            <a:endParaRPr lang="tr-TR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System.out.println(F.s);</a:t>
            </a:r>
            <a:endParaRPr lang="tr-TR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F.imethod();</a:t>
            </a:r>
            <a:endParaRPr lang="tr-TR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F.smethod();</a:t>
            </a:r>
            <a:endParaRPr lang="en-US" sz="18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Font typeface="Monotype Sorts"/>
              <a:buNone/>
            </a:pPr>
            <a:r>
              <a:rPr lang="en-US" sz="18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Incorrect</a:t>
            </a:r>
          </a:p>
          <a:p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  <a:p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Incorrect</a:t>
            </a:r>
          </a:p>
          <a:p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Correct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CB0BC-1CE1-416E-8F22-E58E7CCB1264}"/>
              </a:ext>
            </a:extLst>
          </p:cNvPr>
          <p:cNvSpPr txBox="1">
            <a:spLocks/>
          </p:cNvSpPr>
          <p:nvPr/>
        </p:nvSpPr>
        <p:spPr bwMode="auto">
          <a:xfrm>
            <a:off x="232236" y="1508750"/>
            <a:ext cx="4148350" cy="130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Suppose that the class F is defined in (a). Let f be an instance of F.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Which of the statements in (b) are correct?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A6396E-0804-4CD0-9314-15F0A11CA188}"/>
              </a:ext>
            </a:extLst>
          </p:cNvPr>
          <p:cNvCxnSpPr/>
          <p:nvPr/>
        </p:nvCxnSpPr>
        <p:spPr bwMode="auto">
          <a:xfrm>
            <a:off x="4610405" y="1576615"/>
            <a:ext cx="0" cy="489600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45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50"/>
            <a:ext cx="7772400" cy="4741863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Add the static keyword in the place of </a:t>
            </a:r>
            <a: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  <a:t>___</a:t>
            </a:r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 if appropriate.</a:t>
            </a:r>
            <a:b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 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int count; 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public </a:t>
            </a: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___</a:t>
            </a: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void main(String[] args) { 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...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public </a:t>
            </a: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___</a:t>
            </a: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int getCount() { 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return count;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} 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public </a:t>
            </a: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___</a:t>
            </a: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int factorial(int n) { 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int result = 1;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for (int i = 1; i &lt;= n; i++)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  result *= i; 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return result;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 static in the main method and in the factorial method because these two methods do</a:t>
            </a:r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 need reference any instance objects or invoke any instance methods in the Test class.</a:t>
            </a:r>
            <a:endParaRPr lang="tr-TR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Can you invoke an instance method or reference an instance variable from a static method?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Can you invoke a static method or reference a static variable from an instance method?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cannot invoke an instance method or reference an instance variable from a static method.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invoke a static method or reference a static variable from an instance method.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57349"/>
            <a:ext cx="8072345" cy="4741863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in the following code?</a:t>
            </a:r>
            <a:b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1  public class C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2    Circle c = new Circle();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3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4    public static void main(String[] args)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5      method1();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6  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7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8    public void method1()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9      method2();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10  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11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12    public static void method2()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13      System.out.println("What is radius " + c.getRadius());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14  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15  }</a:t>
            </a:r>
            <a:b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1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(a) The main method is static and cannot invoke the instance method method1.</a:t>
            </a:r>
            <a:b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(b) c is an instance variable, which cannot be accessed from the static context in method2.</a:t>
            </a:r>
            <a:endParaRPr lang="tr-TR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E28E92FD-2BE9-4112-B962-7017C6351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DECA4D-2DA2-4978-BFA4-A928E1F954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2060365-A173-4F44-8667-F34BF3BCA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Visibility Modifiers and </a:t>
            </a:r>
            <a:br>
              <a:rPr lang="en-US" altLang="en-US"/>
            </a:br>
            <a:r>
              <a:rPr lang="en-US" altLang="en-US"/>
              <a:t>Accessor/Mutator Methods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522DA6E-9EDF-4197-A214-46B9E20F6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1143000"/>
          </a:xfrm>
        </p:spPr>
        <p:txBody>
          <a:bodyPr/>
          <a:lstStyle/>
          <a:p>
            <a:pPr marL="0" indent="0">
              <a:spcBef>
                <a:spcPct val="100000"/>
              </a:spcBef>
              <a:buFont typeface="Symbol" panose="05050102010706020507" pitchFamily="18" charset="2"/>
              <a:buNone/>
            </a:pPr>
            <a:r>
              <a:rPr lang="en-US" altLang="en-US" sz="3000"/>
              <a:t>By default, the class, variable, or method can be</a:t>
            </a:r>
            <a:br>
              <a:rPr lang="en-US" altLang="en-US" sz="3000"/>
            </a:br>
            <a:r>
              <a:rPr lang="en-US" altLang="en-US" sz="3000"/>
              <a:t>accessed by any class in the same package.</a:t>
            </a:r>
            <a:r>
              <a:rPr lang="en-US" altLang="en-US" sz="2800"/>
              <a:t> </a:t>
            </a:r>
            <a:endParaRPr lang="en-US" altLang="en-US" sz="2600"/>
          </a:p>
        </p:txBody>
      </p:sp>
      <p:sp>
        <p:nvSpPr>
          <p:cNvPr id="47109" name="Rectangle 9">
            <a:extLst>
              <a:ext uri="{FF2B5EF4-FFF2-40B4-BE49-F238E27FC236}">
                <a16:creationId xmlns:a16="http://schemas.microsoft.com/office/drawing/2014/main" id="{C361246F-39C7-4292-B963-59107EF9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1460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49263" indent="-4492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Courier New" pitchFamily="49" charset="0"/>
                <a:cs typeface="+mn-cs"/>
              </a:rPr>
              <a:t>public</a:t>
            </a:r>
            <a:endParaRPr lang="en-US" altLang="en-US" sz="3000" dirty="0">
              <a:cs typeface="+mn-cs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itchFamily="18" charset="2"/>
              <a:buNone/>
              <a:defRPr/>
            </a:pPr>
            <a:r>
              <a:rPr lang="en-US" altLang="en-US" sz="2600" dirty="0">
                <a:cs typeface="+mn-cs"/>
              </a:rPr>
              <a:t>	The class, data, or method is visible to any class in any package. </a:t>
            </a:r>
          </a:p>
          <a:p>
            <a:pPr marL="457200" indent="-45720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Courier New" pitchFamily="49" charset="0"/>
                <a:cs typeface="+mn-cs"/>
              </a:rPr>
              <a:t>private</a:t>
            </a:r>
            <a:r>
              <a:rPr lang="en-US" altLang="en-US" sz="3200" dirty="0">
                <a:cs typeface="+mn-cs"/>
              </a:rPr>
              <a:t> </a:t>
            </a:r>
            <a:endParaRPr lang="en-US" altLang="en-US" dirty="0">
              <a:cs typeface="+mn-cs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itchFamily="18" charset="2"/>
              <a:buNone/>
              <a:defRPr/>
            </a:pPr>
            <a:r>
              <a:rPr lang="en-US" altLang="en-US" dirty="0">
                <a:cs typeface="+mn-cs"/>
              </a:rPr>
              <a:t>	</a:t>
            </a:r>
            <a:r>
              <a:rPr lang="en-US" altLang="en-US" sz="2600" dirty="0">
                <a:cs typeface="+mn-cs"/>
              </a:rPr>
              <a:t>The data or methods can be accessed only by the declaring class.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itchFamily="18" charset="2"/>
              <a:buNone/>
              <a:defRPr/>
            </a:pPr>
            <a:r>
              <a:rPr lang="en-US" altLang="en-US" sz="2600" dirty="0">
                <a:cs typeface="+mn-cs"/>
              </a:rPr>
              <a:t>The get and set methods are used to read and modify private properties.	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76A692D7-3BAB-43F4-B882-7DCCFE4EE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F182B5-C54C-45DD-9631-08B81A0AC9B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50179" name="Rectangle 6">
            <a:extLst>
              <a:ext uri="{FF2B5EF4-FFF2-40B4-BE49-F238E27FC236}">
                <a16:creationId xmlns:a16="http://schemas.microsoft.com/office/drawing/2014/main" id="{7ACE835B-537A-49A0-8337-21023E6F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0180" name="Rectangle 9">
            <a:extLst>
              <a:ext uri="{FF2B5EF4-FFF2-40B4-BE49-F238E27FC236}">
                <a16:creationId xmlns:a16="http://schemas.microsoft.com/office/drawing/2014/main" id="{448F3441-B6AC-4E83-9A17-5BA96302A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0181" name="Text Box 10">
            <a:extLst>
              <a:ext uri="{FF2B5EF4-FFF2-40B4-BE49-F238E27FC236}">
                <a16:creationId xmlns:a16="http://schemas.microsoft.com/office/drawing/2014/main" id="{BD53D45F-F476-43EF-9BA8-DF92A75E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197350"/>
            <a:ext cx="84153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The private modifier restricts access to within a class,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the default modifier restricts access to within a package, and 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the public modifier enables unrestricted access.</a:t>
            </a:r>
            <a:r>
              <a:rPr lang="en-US" altLang="en-US" sz="2400" dirty="0"/>
              <a:t> </a:t>
            </a:r>
          </a:p>
        </p:txBody>
      </p:sp>
      <p:sp>
        <p:nvSpPr>
          <p:cNvPr id="50182" name="Rectangle 12">
            <a:extLst>
              <a:ext uri="{FF2B5EF4-FFF2-40B4-BE49-F238E27FC236}">
                <a16:creationId xmlns:a16="http://schemas.microsoft.com/office/drawing/2014/main" id="{3E084CD9-432F-4027-A84B-047D0596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0183" name="Rectangle 14">
            <a:extLst>
              <a:ext uri="{FF2B5EF4-FFF2-40B4-BE49-F238E27FC236}">
                <a16:creationId xmlns:a16="http://schemas.microsoft.com/office/drawing/2014/main" id="{EA80D13C-2F83-4806-915A-5F0950DDB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0184" name="Picture 10">
            <a:extLst>
              <a:ext uri="{FF2B5EF4-FFF2-40B4-BE49-F238E27FC236}">
                <a16:creationId xmlns:a16="http://schemas.microsoft.com/office/drawing/2014/main" id="{644B5C25-E62E-46C2-8F1A-6FECAC38E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475"/>
            <a:ext cx="9129713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EBF91A5C-664C-42DA-B9B1-BB42E691B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D71AC-40ED-4975-822F-AB9E6A89B54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2170156-A53B-470F-BBF9-140F11AD7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AF61499-DB4F-4E6D-A283-2EDDE93C4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B0D9CB13-2F4C-43A1-90A8-0946A16B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610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Classes</a:t>
            </a:r>
            <a:r>
              <a:rPr lang="en-US" altLang="en-US" dirty="0">
                <a:cs typeface="Times New Roman" panose="02020603050405020304" pitchFamily="18" charset="0"/>
              </a:rPr>
              <a:t> are constructs that define objects of the same type.</a:t>
            </a:r>
            <a:endParaRPr lang="tr-TR" alt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 Java class uses variables to define data fields and methods to define behaviors.</a:t>
            </a:r>
            <a:endParaRPr lang="tr-TR" alt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Additionally, a class provides a special type of methods, known as constructors, which are invoked to construct objects from the class. </a:t>
            </a:r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4A6189BC-29E4-42E0-B849-CE6B2521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A3E29407-6737-43B3-910D-FA235FAFB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68353-29B7-4DC6-851D-C45EAB5EDAC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51203" name="Rectangle 6">
            <a:extLst>
              <a:ext uri="{FF2B5EF4-FFF2-40B4-BE49-F238E27FC236}">
                <a16:creationId xmlns:a16="http://schemas.microsoft.com/office/drawing/2014/main" id="{F8DDA05D-3778-4041-BDB0-90EB3636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4" name="Rectangle 9">
            <a:extLst>
              <a:ext uri="{FF2B5EF4-FFF2-40B4-BE49-F238E27FC236}">
                <a16:creationId xmlns:a16="http://schemas.microsoft.com/office/drawing/2014/main" id="{AE52288E-1BDF-4559-8330-2D7EFCABE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5" name="Text Box 10">
            <a:extLst>
              <a:ext uri="{FF2B5EF4-FFF2-40B4-BE49-F238E27FC236}">
                <a16:creationId xmlns:a16="http://schemas.microsoft.com/office/drawing/2014/main" id="{0F3B3F78-703A-4CBA-995E-AC7B7BBCF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3659188"/>
            <a:ext cx="84153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The default modifier on a class restricts access to within a package, and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the public modifier enables unrestricted access.</a:t>
            </a:r>
            <a:r>
              <a:rPr lang="en-US" altLang="en-US" sz="2400" dirty="0"/>
              <a:t> </a:t>
            </a:r>
          </a:p>
        </p:txBody>
      </p:sp>
      <p:sp>
        <p:nvSpPr>
          <p:cNvPr id="51206" name="Rectangle 12">
            <a:extLst>
              <a:ext uri="{FF2B5EF4-FFF2-40B4-BE49-F238E27FC236}">
                <a16:creationId xmlns:a16="http://schemas.microsoft.com/office/drawing/2014/main" id="{388E3F6E-3F75-4091-963F-8FA79C41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7" name="Rectangle 14">
            <a:extLst>
              <a:ext uri="{FF2B5EF4-FFF2-40B4-BE49-F238E27FC236}">
                <a16:creationId xmlns:a16="http://schemas.microsoft.com/office/drawing/2014/main" id="{C6F9BA25-ECA9-43D6-B8C2-2B76C01C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1208" name="Picture 11">
            <a:extLst>
              <a:ext uri="{FF2B5EF4-FFF2-40B4-BE49-F238E27FC236}">
                <a16:creationId xmlns:a16="http://schemas.microsoft.com/office/drawing/2014/main" id="{9A35E5B3-58B7-4BF6-8AA7-C9D9CE4A8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585913"/>
            <a:ext cx="876617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D6AAB13B-D594-4CCC-A784-D15C0D7868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3392D8-7AAE-48F3-B5B4-85E5EAC143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77029D3-421A-430D-9B1F-781C1B164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NOTE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6A7CEA4-7B49-4189-AF9D-D8488B63E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69" y="1103073"/>
            <a:ext cx="8950170" cy="144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cs typeface="Courier New" panose="02070309020205020404" pitchFamily="49" charset="0"/>
              </a:rPr>
              <a:t>An object cannot access its private members, as shown in (b).</a:t>
            </a:r>
            <a:endParaRPr lang="tr-TR" altLang="en-US" sz="22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2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cs typeface="Courier New" panose="02070309020205020404" pitchFamily="49" charset="0"/>
              </a:rPr>
              <a:t>It is OK, however, if the object is declared in its own class, as</a:t>
            </a:r>
            <a:r>
              <a:rPr lang="tr-TR" altLang="en-US" sz="2200" dirty="0"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cs typeface="Courier New" panose="02070309020205020404" pitchFamily="49" charset="0"/>
              </a:rPr>
              <a:t>shown in (a).</a:t>
            </a:r>
            <a:r>
              <a:rPr lang="en-US" altLang="en-US" sz="2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3B3C7535-30C9-4506-B37B-26805EE4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2230" name="Picture 7">
            <a:extLst>
              <a:ext uri="{FF2B5EF4-FFF2-40B4-BE49-F238E27FC236}">
                <a16:creationId xmlns:a16="http://schemas.microsoft.com/office/drawing/2014/main" id="{E1889900-9397-46A1-8FEE-09F2DE9EA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" y="2837529"/>
            <a:ext cx="91440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58BF2003-D68D-43ED-B723-4CAF152940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B156C7-9A22-4FC3-8584-E905A47F3A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4DBD352-46A4-4A82-9132-7F1567DF2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Why Data Fields Should Be private?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D93C1A9-1703-48B4-91AA-F68921FAF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1600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100000"/>
              </a:spcBef>
              <a:buFont typeface="Symbol" panose="05050102010706020507" pitchFamily="18" charset="2"/>
              <a:buNone/>
            </a:pPr>
            <a:r>
              <a:rPr lang="en-US" altLang="en-US" sz="3400"/>
              <a:t>To protect data.</a:t>
            </a:r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Symbol" panose="05050102010706020507" pitchFamily="18" charset="2"/>
              <a:buNone/>
            </a:pPr>
            <a:r>
              <a:rPr lang="en-US" altLang="en-US" sz="3400"/>
              <a:t>To make code easy to maintain.</a:t>
            </a:r>
            <a:r>
              <a:rPr lang="en-US" altLang="en-US"/>
              <a:t> </a:t>
            </a:r>
            <a:endParaRPr lang="en-US" altLang="en-US" sz="3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C2AC814C-FBB9-420E-9E24-79A3F46FB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72D53F-A724-47A7-B60C-E84D38A7C0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AC391BC-13D8-4B48-B2DB-E858FC379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165100"/>
            <a:ext cx="7950200" cy="1190625"/>
          </a:xfrm>
        </p:spPr>
        <p:txBody>
          <a:bodyPr/>
          <a:lstStyle/>
          <a:p>
            <a:r>
              <a:rPr lang="en-US" altLang="en-US"/>
              <a:t>Example of</a:t>
            </a:r>
            <a:br>
              <a:rPr lang="en-US" altLang="en-US"/>
            </a:br>
            <a:r>
              <a:rPr lang="en-US" altLang="en-US"/>
              <a:t>Data Field Encapsulation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54276" name="Rectangle 11">
            <a:extLst>
              <a:ext uri="{FF2B5EF4-FFF2-40B4-BE49-F238E27FC236}">
                <a16:creationId xmlns:a16="http://schemas.microsoft.com/office/drawing/2014/main" id="{6FA07B4E-EE67-4366-9188-A3732A6D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4277" name="Object 10">
            <a:extLst>
              <a:ext uri="{FF2B5EF4-FFF2-40B4-BE49-F238E27FC236}">
                <a16:creationId xmlns:a16="http://schemas.microsoft.com/office/drawing/2014/main" id="{EE1D20A4-8488-46D5-86F3-224279078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3" y="1892300"/>
          <a:ext cx="8924925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Picture" r:id="rId3" imgW="4877309" imgH="1734154" progId="Word.Picture.8">
                  <p:embed/>
                </p:oleObj>
              </mc:Choice>
              <mc:Fallback>
                <p:oleObj name="Picture" r:id="rId3" imgW="4877309" imgH="1734154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1892300"/>
                        <a:ext cx="8924925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AutoShape 10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A41B5558-74B0-48D4-8073-EE5DE43C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5" y="5889625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54279" name="Rectangle 11">
            <a:hlinkClick r:id="rId6"/>
            <a:extLst>
              <a:ext uri="{FF2B5EF4-FFF2-40B4-BE49-F238E27FC236}">
                <a16:creationId xmlns:a16="http://schemas.microsoft.com/office/drawing/2014/main" id="{F6FFCA51-03AE-45CB-B80F-EA921FEA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5349875"/>
            <a:ext cx="36322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CircleWithPrivateDataFields</a:t>
            </a:r>
          </a:p>
        </p:txBody>
      </p:sp>
      <p:sp>
        <p:nvSpPr>
          <p:cNvPr id="54280" name="Rectangle 12">
            <a:hlinkClick r:id="rId7"/>
            <a:extLst>
              <a:ext uri="{FF2B5EF4-FFF2-40B4-BE49-F238E27FC236}">
                <a16:creationId xmlns:a16="http://schemas.microsoft.com/office/drawing/2014/main" id="{5BB385DB-4DFA-4A1E-A27C-BDCC0065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5889625"/>
            <a:ext cx="36322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TestCircleWithPrivateDataFields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995535" cy="4741863"/>
          </a:xfrm>
        </p:spPr>
        <p:txBody>
          <a:bodyPr>
            <a:norm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an accessor method?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a mutator method?</a:t>
            </a: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are the naming conventions for accessor methods and mutator methods?</a:t>
            </a: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are the benefits of data field encapsulation?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Accessor method is for retrieving private data value and mutator method is for changing private data value.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naming convention for accessor method is getDataFieldName() for non-boolean values and isDataFieldName() for boolean values. The naming convention for mutator method is</a:t>
            </a: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setDataFieldName(value).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Two benefits: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(1) for protecting data</a:t>
            </a: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and 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(2) for easy to maintain the class.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60" y="1657349"/>
            <a:ext cx="8417990" cy="4741863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In the following code, radius is private in the Circle class, and myCircle is an object of the Circle class. Does the highlighted code cause any problems? If so, explain why.</a:t>
            </a:r>
            <a:b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Circle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private double radius = 1;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/** Find the area of this circle */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public double getArea()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return radius * radius * Math.PI;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Circle myCircle = new Circle();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System.out.println("Radius is " + </a:t>
            </a:r>
            <a:r>
              <a:rPr lang="en-US" sz="1400" noProof="1">
                <a:highlight>
                  <a:srgbClr val="FFFF00"/>
                </a:highlight>
                <a:latin typeface="Consolas" panose="020B0609020204030204" pitchFamily="49" charset="0"/>
                <a:cs typeface="Calibri" panose="020F0502020204030204" pitchFamily="34" charset="0"/>
              </a:rPr>
              <a:t>myCircle.radius</a:t>
            </a: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4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 a problem. Though radius is private, myCircle.radius is used inside the Circle class. Thus, it is fine.</a:t>
            </a:r>
            <a:endParaRPr lang="tr-TR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0C9E5F74-A1AB-499E-8C4F-15284FC74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E3B44F-3AB7-4254-B8C5-DAFAF81A22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9E10D12-AC75-4E29-8B6B-65849DF98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Passing Objects to Methods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F979134-2DA1-47E6-B98D-499281949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848600" cy="245745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Passing by value for primitive type value (the value is passed to the parameter)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en-US"/>
              <a:t>Passing by value for reference type value (the value is the reference to the object)</a:t>
            </a:r>
          </a:p>
        </p:txBody>
      </p:sp>
      <p:sp>
        <p:nvSpPr>
          <p:cNvPr id="55301" name="AutoShape 10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180F8E0A-0D56-470C-995F-F963375B0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5670550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55302" name="Rectangle 8">
            <a:hlinkClick r:id="rId3"/>
            <a:extLst>
              <a:ext uri="{FF2B5EF4-FFF2-40B4-BE49-F238E27FC236}">
                <a16:creationId xmlns:a16="http://schemas.microsoft.com/office/drawing/2014/main" id="{3B7C835C-4F11-492C-9237-3A2151F8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5654675"/>
            <a:ext cx="193198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TestPassObject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5C80E23E-C835-4BC0-96CA-BA44C4B8C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20CE2-CB3F-493A-869F-E517E6B0AE4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3ED68AA-B82C-4623-9530-82CDEA128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altLang="en-US"/>
              <a:t>Passing Objects to Methods, cont.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653DB24-B779-4DE0-B80A-B99F2DFF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0BA766C4-5883-4E35-8C83-D5DDB396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B96918F6-C8DE-40E8-A579-564CFA55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0F6F72ED-BC02-4740-AA1B-F57AE438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6328" name="Picture 9">
            <a:extLst>
              <a:ext uri="{FF2B5EF4-FFF2-40B4-BE49-F238E27FC236}">
                <a16:creationId xmlns:a16="http://schemas.microsoft.com/office/drawing/2014/main" id="{DC3814CE-A338-4DAD-9AE6-FF5319A3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901825"/>
            <a:ext cx="86550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40" y="1567512"/>
            <a:ext cx="4536000" cy="4741863"/>
          </a:xfrm>
        </p:spPr>
        <p:txBody>
          <a:bodyPr>
            <a:noAutofit/>
          </a:bodyPr>
          <a:lstStyle/>
          <a:p>
            <a:r>
              <a:rPr lang="en-US" sz="1200" noProof="1">
                <a:latin typeface="Calibri" panose="020F0502020204030204" pitchFamily="34" charset="0"/>
                <a:cs typeface="Calibri" panose="020F0502020204030204" pitchFamily="34" charset="0"/>
              </a:rPr>
              <a:t>Describe the difference between passing a parameter of a primitive type and passing a parameter of a reference type. Show the output of the following program:</a:t>
            </a:r>
            <a:br>
              <a:rPr lang="tr-TR" sz="12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Count myCount = new Count();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int times = 0;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for (int i = 0; i &lt; 100; i++)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  increment(myCount, times);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System.out.println("count is " + myCount.count);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System.out.println("times is " + times);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increment(Count c, int times) {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c.count++;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times++;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class Count {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public int count;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public Count(int c) {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count = c;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public Count() {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  count = 1;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5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800" noProof="1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E7E6E-D884-4782-B295-B9F06C95B4E6}"/>
              </a:ext>
            </a:extLst>
          </p:cNvPr>
          <p:cNvSpPr txBox="1">
            <a:spLocks/>
          </p:cNvSpPr>
          <p:nvPr/>
        </p:nvSpPr>
        <p:spPr bwMode="auto">
          <a:xfrm>
            <a:off x="4725620" y="1802963"/>
            <a:ext cx="4248000" cy="410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Font typeface="Monotype Sorts"/>
              <a:buNone/>
            </a:pPr>
            <a:r>
              <a:rPr lang="en-US" sz="12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Java uses "pass by value" to pass parameters to a method.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When passing a variable of a primitive type to a method, the variable remains unchanged after the method finishes.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However, when passing a variable of a reference type to a method, any changes to the object referenced by the variable inside the method are permanent changes to the object referenced by the variable outside of the method.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Both the actual parameter and the formal parameter variables reference to the same object.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output of the program is as follows: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count 101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times 0</a:t>
            </a:r>
            <a:endParaRPr lang="tr-TR" sz="105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6013AE-0798-4492-8572-D3DDE21C7EFB}"/>
              </a:ext>
            </a:extLst>
          </p:cNvPr>
          <p:cNvCxnSpPr/>
          <p:nvPr/>
        </p:nvCxnSpPr>
        <p:spPr bwMode="auto">
          <a:xfrm>
            <a:off x="4725620" y="1576615"/>
            <a:ext cx="0" cy="489600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40" y="1431940"/>
            <a:ext cx="4536000" cy="4741863"/>
          </a:xfrm>
        </p:spPr>
        <p:txBody>
          <a:bodyPr>
            <a:noAutofit/>
          </a:bodyPr>
          <a:lstStyle/>
          <a:p>
            <a:r>
              <a:rPr lang="en-US" sz="1200" noProof="1">
                <a:latin typeface="Calibri" panose="020F0502020204030204" pitchFamily="34" charset="0"/>
                <a:cs typeface="Calibri" panose="020F0502020204030204" pitchFamily="34" charset="0"/>
              </a:rPr>
              <a:t>Show the output of the following program:</a:t>
            </a:r>
            <a:br>
              <a:rPr lang="tr-TR" sz="12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Circle circle1 = new Circle(1);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Circle circle2 = new Circle(2);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swap1(circle1, circle2);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System.out.println("After swap1: circle1 = " + 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circle1.radius + " circle2 = " + circle2.radius);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swap2(circle1, circle2);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System.out.println("After swap2: circle1 = " + 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circle1.radius + " circle2 = " + circle2.radius);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swap1(Circle x, Circle y)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Circle temp = x;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x = y;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y = temp;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swap2(Circle x, Circle y)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double temp = x.radius;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x.radius = y.radius;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y.radius = temp;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class Circle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double radius;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Circle(double newRadius)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  radius = newRadius;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800" noProof="1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E7E6E-D884-4782-B295-B9F06C95B4E6}"/>
              </a:ext>
            </a:extLst>
          </p:cNvPr>
          <p:cNvSpPr txBox="1">
            <a:spLocks/>
          </p:cNvSpPr>
          <p:nvPr/>
        </p:nvSpPr>
        <p:spPr bwMode="auto">
          <a:xfrm>
            <a:off x="4725620" y="1667391"/>
            <a:ext cx="4248000" cy="410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Font typeface="Monotype Sorts"/>
              <a:buNone/>
            </a:pPr>
            <a:r>
              <a:rPr lang="en-US" sz="12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After swap1: circle1 = 1.0 circle2 = 2.0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After swap2: circle1 = 2.0 circle2 = 1.0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reference value of circle1 is passed to x and the reference value of circle2 is passed to y.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contents of the objects are not swapped in the swap1 method. circle1 and circle2 are not swapped.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actually swap the contents of these objects, replace the following three lines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Circle temp = x;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 =</a:t>
            </a:r>
            <a: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y;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 =</a:t>
            </a:r>
            <a: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temp;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by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double temp = x.radius;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x.radius = y.radius;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y.radius = temp;</a:t>
            </a:r>
            <a:b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as in swap2.</a:t>
            </a:r>
            <a:endParaRPr lang="tr-TR" sz="105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6013AE-0798-4492-8572-D3DDE21C7EFB}"/>
              </a:ext>
            </a:extLst>
          </p:cNvPr>
          <p:cNvCxnSpPr/>
          <p:nvPr/>
        </p:nvCxnSpPr>
        <p:spPr bwMode="auto">
          <a:xfrm>
            <a:off x="4725620" y="1508750"/>
            <a:ext cx="0" cy="489600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4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BD0E3FFC-1123-4E4D-B1FE-4EDBD6F4D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2A1A20-141A-4C65-8A65-2E20DE5925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A236547-50C2-4F7B-B2D8-C8EA92C57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1E0B9A8-DBD6-492A-8CA7-3106A104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ABCC188-E2E7-4157-B357-CF20AC563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0A7E8953-ECDD-4EE6-8703-B6918614D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838200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icture" r:id="rId3" imgW="3539588" imgH="2287903" progId="Word.Picture.8">
                  <p:embed/>
                </p:oleObj>
              </mc:Choice>
              <mc:Fallback>
                <p:oleObj name="Picture" r:id="rId3" imgW="3539588" imgH="2287903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8763000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40" y="1529107"/>
            <a:ext cx="4536000" cy="4741863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Show the output of the following </a:t>
            </a:r>
            <a: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(a)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int[] a = {1, 2};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swap(a[0], a[1]);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System.out.println("a[0] = " + a[0] 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+ "    a[1] = " + a[1]);    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swap(int n1, int n2)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int temp = n1;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n1 = n2;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n2 = temp;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E7E6E-D884-4782-B295-B9F06C95B4E6}"/>
              </a:ext>
            </a:extLst>
          </p:cNvPr>
          <p:cNvSpPr txBox="1">
            <a:spLocks/>
          </p:cNvSpPr>
          <p:nvPr/>
        </p:nvSpPr>
        <p:spPr bwMode="auto">
          <a:xfrm>
            <a:off x="4725620" y="1777585"/>
            <a:ext cx="4248000" cy="399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</a:pP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(b)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int[] a = {1, 2};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swap(a);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System.out.println("a[0] = " + a[0] 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+ "    a[1] = " + a[1]);    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static void swap(int[] a)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 temp = a[0];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a[0] = a[1];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a[1] = temp;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1050" noProof="1">
              <a:solidFill>
                <a:srgbClr val="0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Font typeface="Monotype Sorts"/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a[0] = 1 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a[1] = 2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pt-B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a[0] = 2 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a[1] = 1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6013AE-0798-4492-8572-D3DDE21C7EFB}"/>
              </a:ext>
            </a:extLst>
          </p:cNvPr>
          <p:cNvCxnSpPr/>
          <p:nvPr/>
        </p:nvCxnSpPr>
        <p:spPr bwMode="auto">
          <a:xfrm>
            <a:off x="4725620" y="1566995"/>
            <a:ext cx="0" cy="489600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40" y="1529107"/>
            <a:ext cx="4536000" cy="4741863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Show the output of the following </a:t>
            </a:r>
            <a: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(c)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T t = new T();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swap(t);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System.out.println("e1 = " + t.e1 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 + "   e2 = " + t.e2);    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swap(T t)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int temp = t.e1;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t.e1 = t.e2;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t.e2 = temp;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class T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int e1 = 1;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int e2 = 2; 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E7E6E-D884-4782-B295-B9F06C95B4E6}"/>
              </a:ext>
            </a:extLst>
          </p:cNvPr>
          <p:cNvSpPr txBox="1">
            <a:spLocks/>
          </p:cNvSpPr>
          <p:nvPr/>
        </p:nvSpPr>
        <p:spPr bwMode="auto">
          <a:xfrm>
            <a:off x="4725620" y="1547155"/>
            <a:ext cx="4248000" cy="399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</a:pP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(d)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T t1 = new T(); 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T t2 = new T(); 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System.out.println("t1's i = " + 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t1.i + " and j = " + t1.j);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System.out.println("t2's i = " + 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t2.i + " and j = " + t2.j);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  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 T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static int i = 0;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int j = 0;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T()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i++;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j = 1;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1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Font typeface="Monotype Sorts"/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e1 = 2 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e2 = 1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pt-B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t1's i = 2 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and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j = 1 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t2's i = 2 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and</a:t>
            </a:r>
            <a:r>
              <a:rPr lang="pt-B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j = 1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6013AE-0798-4492-8572-D3DDE21C7EFB}"/>
              </a:ext>
            </a:extLst>
          </p:cNvPr>
          <p:cNvCxnSpPr/>
          <p:nvPr/>
        </p:nvCxnSpPr>
        <p:spPr bwMode="auto">
          <a:xfrm>
            <a:off x="4725620" y="1566995"/>
            <a:ext cx="0" cy="489600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40" y="1529107"/>
            <a:ext cx="4536000" cy="4741863"/>
          </a:xfrm>
        </p:spPr>
        <p:txBody>
          <a:bodyPr>
            <a:noAutofit/>
          </a:bodyPr>
          <a:lstStyle/>
          <a:p>
            <a: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  <a:t>What is t</a:t>
            </a:r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he output of the following </a:t>
            </a:r>
            <a: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  <a:t>programs</a:t>
            </a:r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(a)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import java.util.Date;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Date date = null;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m1(date);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System.out.println(date);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m1(Date date)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date = new Date();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E7E6E-D884-4782-B295-B9F06C95B4E6}"/>
              </a:ext>
            </a:extLst>
          </p:cNvPr>
          <p:cNvSpPr txBox="1">
            <a:spLocks/>
          </p:cNvSpPr>
          <p:nvPr/>
        </p:nvSpPr>
        <p:spPr bwMode="auto">
          <a:xfrm>
            <a:off x="4725620" y="1547155"/>
            <a:ext cx="4248000" cy="399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</a:pP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(b)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import java.util.Date;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Date date = new Date(1234567);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m1(date);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System.out.println(date.getTime());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static void m1(Date date)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date = new Date(7654321);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1050" noProof="1">
              <a:solidFill>
                <a:srgbClr val="0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Font typeface="Monotype Sorts"/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(a)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null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(b)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1234567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6013AE-0798-4492-8572-D3DDE21C7EFB}"/>
              </a:ext>
            </a:extLst>
          </p:cNvPr>
          <p:cNvCxnSpPr/>
          <p:nvPr/>
        </p:nvCxnSpPr>
        <p:spPr bwMode="auto">
          <a:xfrm>
            <a:off x="4725620" y="1566995"/>
            <a:ext cx="0" cy="406800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259C7-189C-4817-AB4A-E2359C7FCBB3}"/>
              </a:ext>
            </a:extLst>
          </p:cNvPr>
          <p:cNvSpPr txBox="1">
            <a:spLocks/>
          </p:cNvSpPr>
          <p:nvPr/>
        </p:nvSpPr>
        <p:spPr bwMode="auto">
          <a:xfrm>
            <a:off x="923528" y="5658800"/>
            <a:ext cx="7873022" cy="103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Note that Java passes the value to an argument when invoking a method. In (a) and (b), the reference of a Date object is passed to a Date parameter in method m1. 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method assigns a Date object to variable date. The variable date is changed in method m1, but it does not change date in the main method.</a:t>
            </a:r>
          </a:p>
        </p:txBody>
      </p:sp>
    </p:spTree>
    <p:extLst>
      <p:ext uri="{BB962C8B-B14F-4D97-AF65-F5344CB8AC3E}">
        <p14:creationId xmlns:p14="http://schemas.microsoft.com/office/powerpoint/2010/main" val="32431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40" y="1529107"/>
            <a:ext cx="4536000" cy="4741863"/>
          </a:xfrm>
        </p:spPr>
        <p:txBody>
          <a:bodyPr>
            <a:noAutofit/>
          </a:bodyPr>
          <a:lstStyle/>
          <a:p>
            <a: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  <a:t>What is t</a:t>
            </a:r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he output of the following </a:t>
            </a:r>
            <a: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  <a:t>programs</a:t>
            </a:r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(c)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import java.util.Date;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Date date = new Date(1234567);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m1(date);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System.out.println(date.getTime());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m1(Date date)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date.setTime(7654321);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E7E6E-D884-4782-B295-B9F06C95B4E6}"/>
              </a:ext>
            </a:extLst>
          </p:cNvPr>
          <p:cNvSpPr txBox="1">
            <a:spLocks/>
          </p:cNvSpPr>
          <p:nvPr/>
        </p:nvSpPr>
        <p:spPr bwMode="auto">
          <a:xfrm>
            <a:off x="4725620" y="1470345"/>
            <a:ext cx="4248000" cy="399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</a:pP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(d)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import java.util.Date;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Date date = new Date(1234567);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m1(date);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System.out.println(date.getTime());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public static void m1(Date date) {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date = null;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1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Font typeface="Monotype Sorts"/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(c)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7654321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(d)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1234567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6013AE-0798-4492-8572-D3DDE21C7EFB}"/>
              </a:ext>
            </a:extLst>
          </p:cNvPr>
          <p:cNvCxnSpPr/>
          <p:nvPr/>
        </p:nvCxnSpPr>
        <p:spPr bwMode="auto">
          <a:xfrm>
            <a:off x="4725620" y="1566995"/>
            <a:ext cx="0" cy="378000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5FCBB0-49E5-4575-B153-3384A62E2D7E}"/>
              </a:ext>
            </a:extLst>
          </p:cNvPr>
          <p:cNvSpPr txBox="1">
            <a:spLocks/>
          </p:cNvSpPr>
          <p:nvPr/>
        </p:nvSpPr>
        <p:spPr bwMode="auto">
          <a:xfrm>
            <a:off x="693097" y="5310845"/>
            <a:ext cx="8065048" cy="176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</a:pP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Note that Java passes the value to an argument when invoking a method. In (</a:t>
            </a:r>
            <a: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</a:t>
            </a: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), the reference of a Date object is passed to a Date parameter in method m1.</a:t>
            </a:r>
            <a: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method assigns a Date object to variable date. The variable date is changed in method m1, but it does not change date in the main method.</a:t>
            </a:r>
          </a:p>
          <a:p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 (c), the main method invokes m1 by passing the reference of the Date object. Method m1 sets a new time in the Date object.</a:t>
            </a:r>
            <a:r>
              <a:rPr lang="tr-TR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05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Since the reference variable date in both the main method and m1 point to the same Date object, a new time is set in method m1 using setTime(7654321), the getTime() is used to retrieve this time from the same object in the main method.</a:t>
            </a:r>
            <a:endParaRPr lang="tr-TR" sz="105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36F23A56-8BBE-4458-9469-20097D9D2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D368D-ADF3-49CB-9C71-3C5F4FC493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66B64E1-DC7F-4FA5-8D6D-C54CAD215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en-US"/>
              <a:t>Array of Objects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5FC4327-C43D-49BA-83D1-15413C00F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 Circle[] </a:t>
            </a:r>
            <a:r>
              <a:rPr lang="en-US" altLang="en-US" sz="2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circleArray</a:t>
            </a: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 = new Circle[10];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An array of objects is actually an </a:t>
            </a:r>
            <a:r>
              <a:rPr lang="en-US" altLang="en-US" sz="3600" i="1" dirty="0">
                <a:cs typeface="Times New Roman" panose="02020603050405020304" pitchFamily="18" charset="0"/>
              </a:rPr>
              <a:t>array of reference variables</a:t>
            </a:r>
            <a:r>
              <a:rPr lang="en-US" altLang="en-US" sz="3600" dirty="0">
                <a:cs typeface="Times New Roman" panose="02020603050405020304" pitchFamily="18" charset="0"/>
              </a:rPr>
              <a:t>.</a:t>
            </a:r>
            <a:endParaRPr lang="tr-TR" altLang="en-US" sz="3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So, invoking </a:t>
            </a:r>
            <a:r>
              <a:rPr lang="en-US" altLang="en-US" sz="3600" dirty="0" err="1">
                <a:cs typeface="Times New Roman" panose="02020603050405020304" pitchFamily="18" charset="0"/>
              </a:rPr>
              <a:t>circleArray</a:t>
            </a:r>
            <a:r>
              <a:rPr lang="en-US" altLang="en-US" sz="3600" dirty="0">
                <a:cs typeface="Times New Roman" panose="02020603050405020304" pitchFamily="18" charset="0"/>
              </a:rPr>
              <a:t>[1].</a:t>
            </a:r>
            <a:r>
              <a:rPr lang="en-US" altLang="en-US" sz="3600" dirty="0" err="1">
                <a:cs typeface="Times New Roman" panose="02020603050405020304" pitchFamily="18" charset="0"/>
              </a:rPr>
              <a:t>getArea</a:t>
            </a:r>
            <a:r>
              <a:rPr lang="en-US" altLang="en-US" sz="3600" dirty="0">
                <a:cs typeface="Times New Roman" panose="02020603050405020304" pitchFamily="18" charset="0"/>
              </a:rPr>
              <a:t>() involves two levels of referencing as shown in the next figure.</a:t>
            </a:r>
            <a:endParaRPr lang="tr-TR" altLang="en-US" sz="3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3600" dirty="0" err="1">
                <a:cs typeface="Times New Roman" panose="02020603050405020304" pitchFamily="18" charset="0"/>
              </a:rPr>
              <a:t>circleArray</a:t>
            </a:r>
            <a:r>
              <a:rPr lang="en-US" altLang="en-US" sz="3600" dirty="0">
                <a:cs typeface="Times New Roman" panose="02020603050405020304" pitchFamily="18" charset="0"/>
              </a:rPr>
              <a:t> references to the entire array.</a:t>
            </a:r>
            <a:endParaRPr lang="tr-TR" altLang="en-US" sz="3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3600" dirty="0" err="1">
                <a:cs typeface="Times New Roman" panose="02020603050405020304" pitchFamily="18" charset="0"/>
              </a:rPr>
              <a:t>circleArray</a:t>
            </a:r>
            <a:r>
              <a:rPr lang="en-US" altLang="en-US" sz="3600" dirty="0">
                <a:cs typeface="Times New Roman" panose="02020603050405020304" pitchFamily="18" charset="0"/>
              </a:rPr>
              <a:t>[1] references to a Circle object.</a:t>
            </a:r>
            <a:r>
              <a:rPr lang="en-US" altLang="en-US" sz="3600" dirty="0">
                <a:latin typeface="Courier"/>
                <a:cs typeface="Times New Roman" panose="02020603050405020304" pitchFamily="18" charset="0"/>
              </a:rPr>
              <a:t> 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6F5F0680-8156-40A2-982C-7CAF56AA3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E31C04-33CD-430E-A6E0-48BC3E3A65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13FA721-B86C-4D74-8FA2-543E45E9E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en-US"/>
              <a:t>Array of Objects, cont.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606C3C-648A-40AB-8CF4-3B7F050A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01C2D0B-6525-4859-9F62-38335020A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   Circle[] circleArray = new Circle[10];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pic>
        <p:nvPicPr>
          <p:cNvPr id="58374" name="Picture 7">
            <a:extLst>
              <a:ext uri="{FF2B5EF4-FFF2-40B4-BE49-F238E27FC236}">
                <a16:creationId xmlns:a16="http://schemas.microsoft.com/office/drawing/2014/main" id="{1C4BB3E7-46B5-4B74-BA92-25669D09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320925"/>
            <a:ext cx="89725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A5924882-2B9F-4007-91BD-6B3FEFF1C8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A41025-05B9-415A-93D0-521444043F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5D1AF11-A174-4F20-BE51-84B68709F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en-US"/>
              <a:t>Array of Objects, cont.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F3DA540-F8A7-45CF-9753-6DCB1F28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77A42CEC-EBFC-4B8D-A002-29F635827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0386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4000"/>
              <a:t>Summarizing the areas of the circles</a:t>
            </a:r>
          </a:p>
          <a:p>
            <a:pPr>
              <a:buFont typeface="Monotype Sorts"/>
              <a:buNone/>
            </a:pPr>
            <a:r>
              <a:rPr lang="en-US" altLang="en-US" sz="3400"/>
              <a:t> </a:t>
            </a:r>
          </a:p>
        </p:txBody>
      </p:sp>
      <p:sp>
        <p:nvSpPr>
          <p:cNvPr id="59398" name="AutoShape 10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23A92197-259A-49F9-AC73-2B87815CF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4903788"/>
            <a:ext cx="698500" cy="339725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59399" name="Rectangle 9">
            <a:hlinkClick r:id="rId3"/>
            <a:extLst>
              <a:ext uri="{FF2B5EF4-FFF2-40B4-BE49-F238E27FC236}">
                <a16:creationId xmlns:a16="http://schemas.microsoft.com/office/drawing/2014/main" id="{826A7F1E-B9C2-4569-80D1-7CFE94D7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4887913"/>
            <a:ext cx="193198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/>
              <a:t>TotalArea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in the following code?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1  public class Test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2    public static void main(String[] args)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3      java.util.Date[] dates = new java.util.Date[10];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4      System.out.println(dates[0]);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5      System.out.println(dates[0].toString());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6    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7  }</a:t>
            </a:r>
            <a:b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8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 4 prints null since dates[0] is null.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 5 causes a NullPointerException since it invokes toString() method from the null reference.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A04FE8CD-ECFB-493D-873A-CD255D671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594627-B956-4C6C-BA7A-92D2340662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CD82376-574B-4612-87E1-9FD419D76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Immutable Objects and Classes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60420" name="Rectangle 5">
            <a:extLst>
              <a:ext uri="{FF2B5EF4-FFF2-40B4-BE49-F238E27FC236}">
                <a16:creationId xmlns:a16="http://schemas.microsoft.com/office/drawing/2014/main" id="{907DA1BA-631B-4F67-BC17-A61D1B3D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534400" cy="282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If the contents of an object cannot be changed once the object is created, the object is called an </a:t>
            </a:r>
            <a:r>
              <a:rPr lang="en-US" altLang="en-US" sz="2600" i="1" dirty="0">
                <a:cs typeface="Times New Roman" panose="02020603050405020304" pitchFamily="18" charset="0"/>
              </a:rPr>
              <a:t>immutable object</a:t>
            </a:r>
            <a:r>
              <a:rPr lang="en-US" altLang="en-US" sz="2600" dirty="0">
                <a:cs typeface="Times New Roman" panose="02020603050405020304" pitchFamily="18" charset="0"/>
              </a:rPr>
              <a:t> and its class is called an </a:t>
            </a:r>
            <a:r>
              <a:rPr lang="en-US" altLang="en-US" sz="2600" i="1" dirty="0">
                <a:cs typeface="Times New Roman" panose="02020603050405020304" pitchFamily="18" charset="0"/>
              </a:rPr>
              <a:t>immutable class</a:t>
            </a:r>
            <a:r>
              <a:rPr lang="en-US" altLang="en-US" sz="2600" dirty="0">
                <a:cs typeface="Times New Roman" panose="02020603050405020304" pitchFamily="18" charset="0"/>
              </a:rPr>
              <a:t>.</a:t>
            </a:r>
            <a:endParaRPr lang="tr-TR" altLang="en-US" sz="26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cs typeface="Times New Roman" panose="02020603050405020304" pitchFamily="18" charset="0"/>
              </a:rPr>
              <a:t>If you delete the set method in the Circle class in Listing 8.10, the class would be immutable because radius is private and cannot be changed without a set method.</a:t>
            </a:r>
            <a:r>
              <a:rPr lang="en-US" altLang="en-US" sz="3000" dirty="0"/>
              <a:t> 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535207D1-E107-4FDF-9B86-AAA050F6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78135"/>
            <a:ext cx="8534400" cy="167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cs typeface="Courier New" panose="02070309020205020404" pitchFamily="49" charset="0"/>
              </a:rPr>
              <a:t>A class with all private data fields and without mutators is not necessarily immutable.</a:t>
            </a:r>
            <a:endParaRPr lang="tr-TR" altLang="en-US" sz="26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cs typeface="Courier New" panose="02070309020205020404" pitchFamily="49" charset="0"/>
              </a:rPr>
              <a:t>For example, the following class Student has all private data fields and no mutators, but it is mutable.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3495DD09-AF38-4E02-AE2F-457AFE0F1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FFF4A0-5AF8-4A63-B658-CA27187686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BF6E7B-FFD9-4AB2-97E1-F36F77135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3429000" cy="457200"/>
          </a:xfrm>
        </p:spPr>
        <p:txBody>
          <a:bodyPr/>
          <a:lstStyle/>
          <a:p>
            <a:r>
              <a:rPr lang="en-US" altLang="en-US" sz="4000"/>
              <a:t>Example</a:t>
            </a:r>
            <a:endParaRPr lang="en-US" altLang="en-US" sz="4000" b="1">
              <a:latin typeface="Book Antiqua" panose="02040602050305030304" pitchFamily="18" charset="0"/>
            </a:endParaRP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4E89FBB-A940-44F7-AEE0-26F6F680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464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id;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Student(int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year, int month, int day) {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(year, month, day);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int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id;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getBirthDate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2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14F2BB8F-433E-426B-BF61-96CFBD96A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"/>
            <a:ext cx="4495800" cy="411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year;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month;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day;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newYear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newMonth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newDay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 =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newYear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month =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newMonth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day =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newDay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setYear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newYear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 = </a:t>
            </a:r>
            <a:r>
              <a:rPr lang="en-US" altLang="en-US" sz="15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newYear</a:t>
            </a: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446" name="Rectangle 5">
            <a:extLst>
              <a:ext uri="{FF2B5EF4-FFF2-40B4-BE49-F238E27FC236}">
                <a16:creationId xmlns:a16="http://schemas.microsoft.com/office/drawing/2014/main" id="{4AC8DC40-B8B3-4DAF-B075-EBC593BD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05800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 student = new Student(111223333, 1970, 5, 3);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BirthDate date = student.getBirthDate();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date.setYear(2010); // Now the student birth year is changed!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EC619C2E-C19E-4C69-B1AD-E9C3894F6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BAAED5-D748-4145-8184-17D2588302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81AD646-334B-4EEC-A690-38987F090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UML Class Diagram</a:t>
            </a:r>
          </a:p>
        </p:txBody>
      </p:sp>
      <p:sp>
        <p:nvSpPr>
          <p:cNvPr id="12292" name="Rectangle 8">
            <a:extLst>
              <a:ext uri="{FF2B5EF4-FFF2-40B4-BE49-F238E27FC236}">
                <a16:creationId xmlns:a16="http://schemas.microsoft.com/office/drawing/2014/main" id="{4302F671-D49E-45B4-AB36-86B8FC01A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3" name="Rectangle 10">
            <a:extLst>
              <a:ext uri="{FF2B5EF4-FFF2-40B4-BE49-F238E27FC236}">
                <a16:creationId xmlns:a16="http://schemas.microsoft.com/office/drawing/2014/main" id="{59F72AFD-2A01-4D56-91BE-184D3A8E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12">
            <a:extLst>
              <a:ext uri="{FF2B5EF4-FFF2-40B4-BE49-F238E27FC236}">
                <a16:creationId xmlns:a16="http://schemas.microsoft.com/office/drawing/2014/main" id="{ED774FAE-466F-4328-A107-3710B55D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2295" name="Object 11">
            <a:extLst>
              <a:ext uri="{FF2B5EF4-FFF2-40B4-BE49-F238E27FC236}">
                <a16:creationId xmlns:a16="http://schemas.microsoft.com/office/drawing/2014/main" id="{F3705A8D-E92F-4E1B-9386-8EBD672BA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88" y="1085850"/>
          <a:ext cx="8912225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icture" r:id="rId3" imgW="4880362" imgH="2173799" progId="Word.Picture.8">
                  <p:embed/>
                </p:oleObj>
              </mc:Choice>
              <mc:Fallback>
                <p:oleObj name="Picture" r:id="rId3" imgW="4880362" imgH="2173799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085850"/>
                        <a:ext cx="8912225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75070292-BFA1-4729-865B-7306A7E1D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F5AB2B-394E-4A4C-B1AC-F11C52F2594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8B7F42D-F11C-416F-BD49-CA02FFB6E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What Class is Immutable?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CB23753-A2D6-452C-9294-9F9B5973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85" y="1066800"/>
            <a:ext cx="8303970" cy="343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cs typeface="Courier New" panose="02070309020205020404" pitchFamily="49" charset="0"/>
              </a:rPr>
              <a:t>For a class to be immutable, </a:t>
            </a:r>
            <a:endParaRPr lang="tr-TR" altLang="en-US" sz="26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600" dirty="0">
                <a:cs typeface="Courier New" panose="02070309020205020404" pitchFamily="49" charset="0"/>
              </a:rPr>
              <a:t>it must mark all data fields private</a:t>
            </a:r>
            <a:r>
              <a:rPr lang="tr-TR" altLang="en-US" sz="2600" dirty="0">
                <a:cs typeface="Courier New" panose="02070309020205020404" pitchFamily="49" charset="0"/>
              </a:rPr>
              <a:t>,</a:t>
            </a:r>
            <a:r>
              <a:rPr lang="en-US" altLang="en-US" sz="2600" dirty="0">
                <a:cs typeface="Courier New" panose="02070309020205020404" pitchFamily="49" charset="0"/>
              </a:rPr>
              <a:t> and </a:t>
            </a:r>
            <a:endParaRPr lang="tr-TR" altLang="en-US" sz="26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600" dirty="0">
                <a:cs typeface="Courier New" panose="02070309020205020404" pitchFamily="49" charset="0"/>
              </a:rPr>
              <a:t>provide no mutator methods</a:t>
            </a:r>
            <a:r>
              <a:rPr lang="tr-TR" altLang="en-US" sz="2600" dirty="0">
                <a:cs typeface="Courier New" panose="02070309020205020404" pitchFamily="49" charset="0"/>
              </a:rPr>
              <a:t>,</a:t>
            </a:r>
            <a:r>
              <a:rPr lang="en-US" altLang="en-US" sz="2600" dirty="0">
                <a:cs typeface="Courier New" panose="02070309020205020404" pitchFamily="49" charset="0"/>
              </a:rPr>
              <a:t> and </a:t>
            </a:r>
            <a:endParaRPr lang="tr-TR" altLang="en-US" sz="26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en-US" sz="2600" dirty="0">
                <a:cs typeface="Courier New" panose="02070309020205020404" pitchFamily="49" charset="0"/>
              </a:rPr>
              <a:t>no accessor methods that would return a reference to a mutable data field object.</a:t>
            </a:r>
            <a:br>
              <a:rPr lang="en-US" altLang="en-US" sz="2600" dirty="0">
                <a:cs typeface="Courier New" panose="02070309020205020404" pitchFamily="49" charset="0"/>
              </a:rPr>
            </a:br>
            <a:endParaRPr lang="en-US" altLang="en-US" sz="26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60" y="1547155"/>
            <a:ext cx="84582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If a class contains only private data fields and no setter methods, is the class immutable?</a:t>
            </a: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If all the data fields in a class are private and of primitive types, and the class doesn't contain any setter methods, is the class immutable?</a:t>
            </a: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Is the following class immutable?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A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private int[] values;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public int[] getValues()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  return values;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2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 necessarily. To be immutable, the class must also contain no getter methods that would return a reference to a mutable data field object.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No, because values is a reference type.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2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2CE5F813-F778-4FAE-AFED-D4CC81DEC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139A13-E61F-48B0-B4AD-E5C63C8351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4E95F6B-DA15-4599-AF12-6FD1FA8FD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r>
              <a:rPr lang="en-US" altLang="en-US"/>
              <a:t>Scope of Variables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4A2C59D-690F-4286-BE4D-E4319C8DB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The scope of instance and static variables is the entire class. They can be declared anywhere inside a class.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The scope of a local variable starts from its declaration and continues to the end of the block that contains the variable. A local variable must be initialized explicitly before it can be used.</a:t>
            </a:r>
            <a:endParaRPr lang="tr-TR" alt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If a local variable has the same name as a class’s variable, the local variable takes precedence</a:t>
            </a:r>
            <a:r>
              <a:rPr lang="tr-TR" altLang="en-US" sz="2400" dirty="0"/>
              <a:t> </a:t>
            </a:r>
            <a:r>
              <a:rPr lang="en-US" altLang="en-US" sz="2400" dirty="0"/>
              <a:t>and the class’s variable with the same name is hidden</a:t>
            </a:r>
            <a:r>
              <a:rPr lang="tr-TR" altLang="en-US" sz="2400" dirty="0"/>
              <a:t>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50"/>
            <a:ext cx="7772400" cy="4741863"/>
          </a:xfrm>
        </p:spPr>
        <p:txBody>
          <a:bodyPr>
            <a:noAutofit/>
          </a:bodyPr>
          <a:lstStyle/>
          <a:p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What is the output of the following program?</a:t>
            </a:r>
            <a:b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private static int i = 0;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private static int j = 0;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  int i = 2;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  int k = 3;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 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    int j = 3;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    System.out.println("i + j is " + i + j);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  k = i + j;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System.out.println("k is " + k);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System.out.println("j is " + j);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14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 + j is 23 (because i (value of 2) is concatenated with string 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 + j is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then j (value of 3) is concatenated with string 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 + j is 2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.)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k is 2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j is 0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3812E722-8A4B-4192-8AA2-8FE5A526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3141D1-E42B-4AE9-B22A-4D242599935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24219FB-B291-4FD3-A9F6-FBF15190E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/>
              <a:t>The this Keyword 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E122876-03F0-4120-845E-85AE7F3B0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277938"/>
            <a:ext cx="8524875" cy="48942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</a:t>
            </a:r>
            <a:r>
              <a:rPr lang="en-US" altLang="en-US" u="sng" dirty="0"/>
              <a:t>this</a:t>
            </a:r>
            <a:r>
              <a:rPr lang="en-US" altLang="en-US" dirty="0"/>
              <a:t> keyword is the name of a reference that refers to an object itself.</a:t>
            </a:r>
            <a:endParaRPr lang="tr-TR" alt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One common use of the </a:t>
            </a:r>
            <a:r>
              <a:rPr lang="en-US" altLang="en-US" u="sng" dirty="0"/>
              <a:t>this</a:t>
            </a:r>
            <a:r>
              <a:rPr lang="en-US" altLang="en-US" dirty="0"/>
              <a:t> keyword is reference a class’s </a:t>
            </a:r>
            <a:r>
              <a:rPr lang="en-US" altLang="en-US" i="1" dirty="0"/>
              <a:t>hidden data fields</a:t>
            </a:r>
            <a:r>
              <a:rPr lang="en-US" altLang="en-US" dirty="0"/>
              <a:t>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Another common use of the </a:t>
            </a:r>
            <a:r>
              <a:rPr lang="en-US" altLang="en-US" u="sng" dirty="0"/>
              <a:t>this</a:t>
            </a:r>
            <a:r>
              <a:rPr lang="en-US" altLang="en-US" dirty="0"/>
              <a:t> keyword to enable a constructor to invoke another constructor of the same class.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>
            <a:extLst>
              <a:ext uri="{FF2B5EF4-FFF2-40B4-BE49-F238E27FC236}">
                <a16:creationId xmlns:a16="http://schemas.microsoft.com/office/drawing/2014/main" id="{21D9EEA8-39BB-43D6-93EB-10637C998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940492-2E83-4020-AB97-51B6CF9F07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20F32DE-369C-48E2-BCB2-1A2323930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r>
              <a:rPr lang="en-US" altLang="en-US"/>
              <a:t>Reference the Hidden Data Fields</a:t>
            </a:r>
            <a:endParaRPr lang="en-US" altLang="en-US">
              <a:hlinkClick r:id="rId3" action="ppaction://program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3466901E-ADBA-45C6-8459-D0F49C28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1" name="Rectangle 8">
            <a:extLst>
              <a:ext uri="{FF2B5EF4-FFF2-40B4-BE49-F238E27FC236}">
                <a16:creationId xmlns:a16="http://schemas.microsoft.com/office/drawing/2014/main" id="{38060397-2A13-4ACF-88DE-ACE14D839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5542" name="Object 7">
            <a:extLst>
              <a:ext uri="{FF2B5EF4-FFF2-40B4-BE49-F238E27FC236}">
                <a16:creationId xmlns:a16="http://schemas.microsoft.com/office/drawing/2014/main" id="{DB9C568F-4804-403A-BB7D-5F9F7F46C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06538"/>
          <a:ext cx="8789987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Picture" r:id="rId4" imgW="5118100" imgH="1625600" progId="Word.Picture.8">
                  <p:embed/>
                </p:oleObj>
              </mc:Choice>
              <mc:Fallback>
                <p:oleObj name="Picture" r:id="rId4" imgW="5118100" imgH="16256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06538"/>
                        <a:ext cx="8789987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0AA98442-6295-4E05-9E86-814A14989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029637-B4BA-47AA-BF0C-D1B166D60E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F31A396-3771-45D6-854A-EAD944C7B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 altLang="en-US"/>
              <a:t>Calling Overloaded Constructor</a:t>
            </a:r>
            <a:endParaRPr lang="en-US" altLang="en-US">
              <a:hlinkClick r:id="rId3" action="ppaction://program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B541AD8-B8C5-47F8-8773-16D71BF5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5" name="Rectangle 6">
            <a:extLst>
              <a:ext uri="{FF2B5EF4-FFF2-40B4-BE49-F238E27FC236}">
                <a16:creationId xmlns:a16="http://schemas.microsoft.com/office/drawing/2014/main" id="{E715C814-9764-44CD-A374-AC84B561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3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6" name="Rectangle 8">
            <a:extLst>
              <a:ext uri="{FF2B5EF4-FFF2-40B4-BE49-F238E27FC236}">
                <a16:creationId xmlns:a16="http://schemas.microsoft.com/office/drawing/2014/main" id="{F72D4005-71E2-4B7C-95B3-8AB9A9E7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6567" name="Object 7">
            <a:extLst>
              <a:ext uri="{FF2B5EF4-FFF2-40B4-BE49-F238E27FC236}">
                <a16:creationId xmlns:a16="http://schemas.microsoft.com/office/drawing/2014/main" id="{FFA12BD6-E470-4601-AB86-B5D6E5B8F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93347"/>
              </p:ext>
            </p:extLst>
          </p:nvPr>
        </p:nvGraphicFramePr>
        <p:xfrm>
          <a:off x="-9525" y="1147763"/>
          <a:ext cx="9164638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Picture" r:id="rId4" imgW="3398400" imgH="1990080" progId="Word.Picture.8">
                  <p:embed/>
                </p:oleObj>
              </mc:Choice>
              <mc:Fallback>
                <p:oleObj name="Picture" r:id="rId4" imgW="3398400" imgH="199008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5" y="1147763"/>
                        <a:ext cx="9164638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9EC34F3F-26A5-425E-900F-172E8EF9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595" y="1047890"/>
            <a:ext cx="4572000" cy="92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Java requires that the </a:t>
            </a:r>
            <a:r>
              <a:rPr lang="en-US" altLang="en-US" sz="14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this(</a:t>
            </a:r>
            <a:r>
              <a:rPr lang="en-US" altLang="en-US" sz="1400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arg</a:t>
            </a:r>
            <a:r>
              <a:rPr lang="en-US" altLang="en-US" sz="14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-list)</a:t>
            </a:r>
            <a:r>
              <a:rPr lang="en-US" alt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statement appear first in the constructor before any other executable statements.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Describe the role of the </a:t>
            </a:r>
            <a:r>
              <a:rPr lang="en-US" sz="1600" i="1" noProof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 keyword.</a:t>
            </a:r>
            <a:b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in the following code?</a:t>
            </a:r>
            <a:b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1  public class C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2    private int p;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3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4    public C()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5      System.out.println("C's no-arg constructor invoked");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6      this(0);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7  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8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9    public C(int p)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10      p = p;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11  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12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13    public void setP(int p)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14      p = p;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15  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16  }</a:t>
            </a:r>
            <a:endParaRPr lang="en-US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200" i="1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refers to the object itself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Swap line 5 with line 6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Lines 10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and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14, should be this.p = p;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1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in the following code?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 private int id;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 public void m1() {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   this.id = 45;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 public void m2() {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   Test.id = 45;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Test.id = 45; This is wrong, since id is an instance member and cannot be accessed from a class.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16A4A23B-7968-4B2A-A0B2-3FD12A284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8655BC-420B-40AD-889D-E19409376D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AA6C01C-6796-4A4F-A5EE-EA6FDDB9C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</p:spPr>
        <p:txBody>
          <a:bodyPr/>
          <a:lstStyle/>
          <a:p>
            <a:r>
              <a:rPr lang="en-US" altLang="en-US" sz="4000">
                <a:latin typeface="Book Antiqua" panose="02040602050305030304" pitchFamily="18" charset="0"/>
              </a:rPr>
              <a:t>Example: Defining Classes and Creating Objects</a:t>
            </a:r>
            <a:endParaRPr lang="en-US" altLang="en-US" sz="4000" u="sng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3F69314-D583-4563-8FAC-9E31388B1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2133600"/>
            <a:ext cx="8756650" cy="22098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3600"/>
              <a:t>Objective: Demonstrate creating objects, accessing data, and using methods.</a:t>
            </a:r>
            <a:r>
              <a:rPr lang="en-US" altLang="en-US" sz="360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3317" name="Rectangle 8">
            <a:hlinkClick r:id="rId3"/>
            <a:extLst>
              <a:ext uri="{FF2B5EF4-FFF2-40B4-BE49-F238E27FC236}">
                <a16:creationId xmlns:a16="http://schemas.microsoft.com/office/drawing/2014/main" id="{F5E07C8D-1BB2-4AAF-828D-5FE722CB9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4197350"/>
            <a:ext cx="31686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TestSimpleCircle</a:t>
            </a:r>
          </a:p>
        </p:txBody>
      </p:sp>
      <p:sp>
        <p:nvSpPr>
          <p:cNvPr id="13318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E7DB07C9-7804-439A-A2A3-05D02B9DA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4197350"/>
            <a:ext cx="69850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25013</TotalTime>
  <Words>7728</Words>
  <Application>Microsoft Office PowerPoint</Application>
  <PresentationFormat>On-screen Show (4:3)</PresentationFormat>
  <Paragraphs>615</Paragraphs>
  <Slides>88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104" baseType="lpstr">
      <vt:lpstr>Arial</vt:lpstr>
      <vt:lpstr>Bell MT</vt:lpstr>
      <vt:lpstr>Book Antiqua</vt:lpstr>
      <vt:lpstr>Calibri</vt:lpstr>
      <vt:lpstr>Consolas</vt:lpstr>
      <vt:lpstr>Courier</vt:lpstr>
      <vt:lpstr>Courier New</vt:lpstr>
      <vt:lpstr>Forte</vt:lpstr>
      <vt:lpstr>Monotype Sorts</vt:lpstr>
      <vt:lpstr>Symbol</vt:lpstr>
      <vt:lpstr>Times New Roman</vt:lpstr>
      <vt:lpstr>Wingdings</vt:lpstr>
      <vt:lpstr>International</vt:lpstr>
      <vt:lpstr>2_International</vt:lpstr>
      <vt:lpstr>Picture</vt:lpstr>
      <vt:lpstr>Microsoft Word Picture</vt:lpstr>
      <vt:lpstr>Chapter 9 Objects and Classes</vt:lpstr>
      <vt:lpstr>Motivations</vt:lpstr>
      <vt:lpstr>Objectives</vt:lpstr>
      <vt:lpstr>OO Programming Concepts</vt:lpstr>
      <vt:lpstr>Objects</vt:lpstr>
      <vt:lpstr>Classes</vt:lpstr>
      <vt:lpstr>Classes</vt:lpstr>
      <vt:lpstr>UML Class Diagram</vt:lpstr>
      <vt:lpstr>Example: Defining Classes and Creating Objects</vt:lpstr>
      <vt:lpstr>Example: Defining Classes and Creating Objects</vt:lpstr>
      <vt:lpstr>  Check Point</vt:lpstr>
      <vt:lpstr>Constructors</vt:lpstr>
      <vt:lpstr>Constructors, cont.</vt:lpstr>
      <vt:lpstr>Creating Objects Using Constructors</vt:lpstr>
      <vt:lpstr>Default Constructor</vt:lpstr>
      <vt:lpstr>  Check Point</vt:lpstr>
      <vt:lpstr>Declaring Object Reference Variables</vt:lpstr>
      <vt:lpstr>Declaring/Creating Objects in a Single Step</vt:lpstr>
      <vt:lpstr>Accessing Object’s Members</vt:lpstr>
      <vt:lpstr>Trace Code</vt:lpstr>
      <vt:lpstr>Trace Code, cont.</vt:lpstr>
      <vt:lpstr>Trace Code, cont.</vt:lpstr>
      <vt:lpstr>Trace Code, cont.</vt:lpstr>
      <vt:lpstr>Trace Code, cont.</vt:lpstr>
      <vt:lpstr>Trace Code, cont.</vt:lpstr>
      <vt:lpstr>Trace Code, cont.</vt:lpstr>
      <vt:lpstr>Caution</vt:lpstr>
      <vt:lpstr>Reference Data Fields</vt:lpstr>
      <vt:lpstr>The null Value</vt:lpstr>
      <vt:lpstr>Default Value for a Data Field</vt:lpstr>
      <vt:lpstr>Example</vt:lpstr>
      <vt:lpstr>Differences between Variables of  Primitive Data Types and Object Types </vt:lpstr>
      <vt:lpstr>Copying Variables of Primitive Data Types and Object Types</vt:lpstr>
      <vt:lpstr>Garbage Collection</vt:lpstr>
      <vt:lpstr>Garbage Collection, cont</vt:lpstr>
      <vt:lpstr>  Check Point</vt:lpstr>
      <vt:lpstr>  Check Point</vt:lpstr>
      <vt:lpstr>  Check Point</vt:lpstr>
      <vt:lpstr>  Check Point</vt:lpstr>
      <vt:lpstr>  Check Point</vt:lpstr>
      <vt:lpstr>  Check Point</vt:lpstr>
      <vt:lpstr>  Check Point</vt:lpstr>
      <vt:lpstr>The Date Class</vt:lpstr>
      <vt:lpstr>The Date Class Example</vt:lpstr>
      <vt:lpstr>The Random Class</vt:lpstr>
      <vt:lpstr>The Random Class Example</vt:lpstr>
      <vt:lpstr>The Point2D Class</vt:lpstr>
      <vt:lpstr>  Check Point</vt:lpstr>
      <vt:lpstr>Instance   Variables, and Methods  </vt:lpstr>
      <vt:lpstr>Static Variables, Constants,  and Methods</vt:lpstr>
      <vt:lpstr>Static Variables, Constants,  and Methods, cont.</vt:lpstr>
      <vt:lpstr>Static Variables, Constants,  and Methods, cont.</vt:lpstr>
      <vt:lpstr>Example of Using Instance and Class Variables and Method</vt:lpstr>
      <vt:lpstr>  Check Point</vt:lpstr>
      <vt:lpstr>  Check Point</vt:lpstr>
      <vt:lpstr>  Check Point</vt:lpstr>
      <vt:lpstr>  Check Point</vt:lpstr>
      <vt:lpstr>Visibility Modifiers and  Accessor/Mutator Methods</vt:lpstr>
      <vt:lpstr>PowerPoint Presentation</vt:lpstr>
      <vt:lpstr>PowerPoint Presentation</vt:lpstr>
      <vt:lpstr>NOTE</vt:lpstr>
      <vt:lpstr>Why Data Fields Should Be private?</vt:lpstr>
      <vt:lpstr>Example of Data Field Encapsulation</vt:lpstr>
      <vt:lpstr>  Check Point</vt:lpstr>
      <vt:lpstr>  Check Point</vt:lpstr>
      <vt:lpstr>Passing Objects to Methods</vt:lpstr>
      <vt:lpstr>Passing Objects to Methods, cont.</vt:lpstr>
      <vt:lpstr>  Check Point</vt:lpstr>
      <vt:lpstr>  Check Point</vt:lpstr>
      <vt:lpstr>  Check Point</vt:lpstr>
      <vt:lpstr>  Check Point</vt:lpstr>
      <vt:lpstr>  Check Point</vt:lpstr>
      <vt:lpstr>  Check Point</vt:lpstr>
      <vt:lpstr>Array of Objects</vt:lpstr>
      <vt:lpstr>Array of Objects, cont.</vt:lpstr>
      <vt:lpstr>Array of Objects, cont.</vt:lpstr>
      <vt:lpstr>  Check Point</vt:lpstr>
      <vt:lpstr>Immutable Objects and Classes</vt:lpstr>
      <vt:lpstr>Example</vt:lpstr>
      <vt:lpstr>What Class is Immutable?</vt:lpstr>
      <vt:lpstr>  Check Point</vt:lpstr>
      <vt:lpstr>Scope of Variables</vt:lpstr>
      <vt:lpstr>  Check Point</vt:lpstr>
      <vt:lpstr>The this Keyword </vt:lpstr>
      <vt:lpstr>Reference the Hidden Data Fields</vt:lpstr>
      <vt:lpstr>Calling Overloaded Constructor</vt:lpstr>
      <vt:lpstr>  Check Point</vt:lpstr>
      <vt:lpstr>  Check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Mustafa Agaoglu</cp:lastModifiedBy>
  <cp:revision>346</cp:revision>
  <dcterms:created xsi:type="dcterms:W3CDTF">1995-06-10T17:31:50Z</dcterms:created>
  <dcterms:modified xsi:type="dcterms:W3CDTF">2022-01-09T17:27:27Z</dcterms:modified>
</cp:coreProperties>
</file>