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handoutMasterIdLst>
    <p:handoutMasterId r:id="rId95"/>
  </p:handoutMasterIdLst>
  <p:sldIdLst>
    <p:sldId id="514" r:id="rId2"/>
    <p:sldId id="595" r:id="rId3"/>
    <p:sldId id="555" r:id="rId4"/>
    <p:sldId id="820" r:id="rId5"/>
    <p:sldId id="515" r:id="rId6"/>
    <p:sldId id="821" r:id="rId7"/>
    <p:sldId id="822" r:id="rId8"/>
    <p:sldId id="806" r:id="rId9"/>
    <p:sldId id="594" r:id="rId10"/>
    <p:sldId id="556" r:id="rId11"/>
    <p:sldId id="589" r:id="rId12"/>
    <p:sldId id="519" r:id="rId13"/>
    <p:sldId id="521" r:id="rId14"/>
    <p:sldId id="570" r:id="rId15"/>
    <p:sldId id="592" r:id="rId16"/>
    <p:sldId id="582" r:id="rId17"/>
    <p:sldId id="583" r:id="rId18"/>
    <p:sldId id="584" r:id="rId19"/>
    <p:sldId id="585" r:id="rId20"/>
    <p:sldId id="586" r:id="rId21"/>
    <p:sldId id="587" r:id="rId22"/>
    <p:sldId id="588" r:id="rId23"/>
    <p:sldId id="523" r:id="rId24"/>
    <p:sldId id="516" r:id="rId25"/>
    <p:sldId id="524" r:id="rId26"/>
    <p:sldId id="807" r:id="rId27"/>
    <p:sldId id="823" r:id="rId28"/>
    <p:sldId id="824" r:id="rId29"/>
    <p:sldId id="590" r:id="rId30"/>
    <p:sldId id="525" r:id="rId31"/>
    <p:sldId id="526" r:id="rId32"/>
    <p:sldId id="808" r:id="rId33"/>
    <p:sldId id="826" r:id="rId34"/>
    <p:sldId id="527" r:id="rId35"/>
    <p:sldId id="827" r:id="rId36"/>
    <p:sldId id="809" r:id="rId37"/>
    <p:sldId id="825" r:id="rId38"/>
    <p:sldId id="569" r:id="rId39"/>
    <p:sldId id="562" r:id="rId40"/>
    <p:sldId id="597" r:id="rId41"/>
    <p:sldId id="535" r:id="rId42"/>
    <p:sldId id="532" r:id="rId43"/>
    <p:sldId id="560" r:id="rId44"/>
    <p:sldId id="557" r:id="rId45"/>
    <p:sldId id="810" r:id="rId46"/>
    <p:sldId id="811" r:id="rId47"/>
    <p:sldId id="812" r:id="rId48"/>
    <p:sldId id="828" r:id="rId49"/>
    <p:sldId id="829" r:id="rId50"/>
    <p:sldId id="830" r:id="rId51"/>
    <p:sldId id="831" r:id="rId52"/>
    <p:sldId id="538" r:id="rId53"/>
    <p:sldId id="558" r:id="rId54"/>
    <p:sldId id="539" r:id="rId55"/>
    <p:sldId id="540" r:id="rId56"/>
    <p:sldId id="559" r:id="rId57"/>
    <p:sldId id="541" r:id="rId58"/>
    <p:sldId id="834" r:id="rId59"/>
    <p:sldId id="833" r:id="rId60"/>
    <p:sldId id="835" r:id="rId61"/>
    <p:sldId id="832" r:id="rId62"/>
    <p:sldId id="813" r:id="rId63"/>
    <p:sldId id="528" r:id="rId64"/>
    <p:sldId id="529" r:id="rId65"/>
    <p:sldId id="836" r:id="rId66"/>
    <p:sldId id="814" r:id="rId67"/>
    <p:sldId id="551" r:id="rId68"/>
    <p:sldId id="567" r:id="rId69"/>
    <p:sldId id="593" r:id="rId70"/>
    <p:sldId id="837" r:id="rId71"/>
    <p:sldId id="815" r:id="rId72"/>
    <p:sldId id="838" r:id="rId73"/>
    <p:sldId id="839" r:id="rId74"/>
    <p:sldId id="840" r:id="rId75"/>
    <p:sldId id="598" r:id="rId76"/>
    <p:sldId id="600" r:id="rId77"/>
    <p:sldId id="599" r:id="rId78"/>
    <p:sldId id="841" r:id="rId79"/>
    <p:sldId id="601" r:id="rId80"/>
    <p:sldId id="596" r:id="rId81"/>
    <p:sldId id="816" r:id="rId82"/>
    <p:sldId id="566" r:id="rId83"/>
    <p:sldId id="563" r:id="rId84"/>
    <p:sldId id="543" r:id="rId85"/>
    <p:sldId id="544" r:id="rId86"/>
    <p:sldId id="842" r:id="rId87"/>
    <p:sldId id="843" r:id="rId88"/>
    <p:sldId id="844" r:id="rId89"/>
    <p:sldId id="817" r:id="rId90"/>
    <p:sldId id="546" r:id="rId91"/>
    <p:sldId id="545" r:id="rId92"/>
    <p:sldId id="845" r:id="rId9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9" autoAdjust="0"/>
    <p:restoredTop sz="94618" autoAdjust="0"/>
  </p:normalViewPr>
  <p:slideViewPr>
    <p:cSldViewPr>
      <p:cViewPr varScale="1">
        <p:scale>
          <a:sx n="80" d="100"/>
          <a:sy n="80" d="100"/>
        </p:scale>
        <p:origin x="48" y="812"/>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56E45E7-B19D-4615-8C88-94621CF39EB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a:cs typeface="+mn-cs"/>
              </a:defRPr>
            </a:lvl1pPr>
          </a:lstStyle>
          <a:p>
            <a:pPr>
              <a:defRPr/>
            </a:pPr>
            <a:endParaRPr lang="en-US"/>
          </a:p>
        </p:txBody>
      </p:sp>
      <p:sp>
        <p:nvSpPr>
          <p:cNvPr id="2051" name="Rectangle 3">
            <a:extLst>
              <a:ext uri="{FF2B5EF4-FFF2-40B4-BE49-F238E27FC236}">
                <a16:creationId xmlns:a16="http://schemas.microsoft.com/office/drawing/2014/main" id="{50176E43-E621-4C37-ADD7-76DFF39D9B3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a:cs typeface="+mn-cs"/>
              </a:defRPr>
            </a:lvl1pPr>
          </a:lstStyle>
          <a:p>
            <a:pPr>
              <a:defRPr/>
            </a:pPr>
            <a:endParaRPr lang="en-US"/>
          </a:p>
        </p:txBody>
      </p:sp>
      <p:sp>
        <p:nvSpPr>
          <p:cNvPr id="3076" name="Rectangle 4">
            <a:extLst>
              <a:ext uri="{FF2B5EF4-FFF2-40B4-BE49-F238E27FC236}">
                <a16:creationId xmlns:a16="http://schemas.microsoft.com/office/drawing/2014/main" id="{3D3CE9DB-D766-4967-A3D5-5E85931C7F12}"/>
              </a:ext>
            </a:extLst>
          </p:cNvPr>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BD49FF4E-EDA1-46F4-8152-73BE74B09A2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6911CB31-D5FD-4FD5-8105-EF535A92755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a:cs typeface="+mn-cs"/>
              </a:defRPr>
            </a:lvl1pPr>
          </a:lstStyle>
          <a:p>
            <a:pPr>
              <a:defRPr/>
            </a:pPr>
            <a:endParaRPr lang="en-US"/>
          </a:p>
        </p:txBody>
      </p:sp>
      <p:sp>
        <p:nvSpPr>
          <p:cNvPr id="2055" name="Rectangle 7">
            <a:extLst>
              <a:ext uri="{FF2B5EF4-FFF2-40B4-BE49-F238E27FC236}">
                <a16:creationId xmlns:a16="http://schemas.microsoft.com/office/drawing/2014/main" id="{1AC4281D-B1ED-43B0-924E-7CFF780EF99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D24F902F-B289-4B8F-A4A9-491533690EA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619913B-3F53-470C-BD92-F6598BB2D745}"/>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BBCF3C6E-792B-43E2-9A26-8555CE7D6012}"/>
              </a:ext>
            </a:extLst>
          </p:cNvPr>
          <p:cNvSpPr>
            <a:spLocks noGrp="1"/>
          </p:cNvSpPr>
          <p:nvPr>
            <p:ph type="body" idx="1"/>
          </p:nvPr>
        </p:nvSpPr>
        <p:spPr>
          <a:noFill/>
        </p:spPr>
        <p:txBody>
          <a:bodyPr/>
          <a:lstStyle/>
          <a:p>
            <a:endParaRPr lang="en-US" altLang="en-US"/>
          </a:p>
        </p:txBody>
      </p:sp>
      <p:sp>
        <p:nvSpPr>
          <p:cNvPr id="32772" name="Slide Number Placeholder 3">
            <a:extLst>
              <a:ext uri="{FF2B5EF4-FFF2-40B4-BE49-F238E27FC236}">
                <a16:creationId xmlns:a16="http://schemas.microsoft.com/office/drawing/2014/main" id="{38E51318-877C-43DB-A8FE-848DFE728D31}"/>
              </a:ext>
            </a:extLst>
          </p:cNvPr>
          <p:cNvSpPr>
            <a:spLocks noGrp="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80E36D-B76E-4E4E-9DB3-BB3B5244EEE4}" type="slidenum">
              <a:rPr lang="en-US" altLang="en-US" sz="1000"/>
              <a:pPr>
                <a:spcBef>
                  <a:spcPct val="0"/>
                </a:spcBef>
              </a:pPr>
              <a:t>40</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2A8301F9-7653-4C12-810D-A6534F4CB45D}"/>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6ADF6878-54E7-44D5-A44C-2E2BA0DBCAEB}"/>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6" name="Group 30">
              <a:extLst>
                <a:ext uri="{FF2B5EF4-FFF2-40B4-BE49-F238E27FC236}">
                  <a16:creationId xmlns:a16="http://schemas.microsoft.com/office/drawing/2014/main" id="{2C6B6A98-056C-4F53-B250-0825964E0B75}"/>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A08F4DEC-15FB-4CCD-BEED-96BEFA5E1B8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8" name="Group 9">
                <a:extLst>
                  <a:ext uri="{FF2B5EF4-FFF2-40B4-BE49-F238E27FC236}">
                    <a16:creationId xmlns:a16="http://schemas.microsoft.com/office/drawing/2014/main" id="{24C09ADD-5CAF-45AB-A60F-0B60DD14E5D1}"/>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F75B5F80-E96C-4964-AD71-95C5D071B562}"/>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1B6CD840-3E81-46C4-8440-32CD10EDC263}"/>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6983F61A-2C04-47D8-98BE-5FBEEBFCB7A9}"/>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D95D8F05-B777-41FB-A5D1-1D2E9D572D06}"/>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9DF9948-8F7B-4064-9DF3-D1D9DF9BF04F}"/>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79DB34BA-27B7-4BD2-BFC8-7858C2906EF8}"/>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 name="Group 29">
                <a:extLst>
                  <a:ext uri="{FF2B5EF4-FFF2-40B4-BE49-F238E27FC236}">
                    <a16:creationId xmlns:a16="http://schemas.microsoft.com/office/drawing/2014/main" id="{91A8A70E-3242-4DCA-853A-46A45850E1CC}"/>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0659671B-9618-42C5-8468-DEA91BA0069A}"/>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4C5BFF04-89DB-4D31-80B2-52920FE453A6}"/>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A239B710-F47C-4DD3-89EC-39BE10F3E868}"/>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14732B67-141E-432D-9166-FA29284FD19E}"/>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B8451851-D4D6-4296-B515-CE94F6F1763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1AA3524C-877E-4256-A7DB-B81F0EA8629D}"/>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966366F0-1F00-4493-8A6F-F1C86C48E9EE}"/>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05413873-BE2C-49FC-AF55-6FE61C2455E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310AF891-FAD2-4B93-9572-724E778C973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0AEE3956-65B6-4315-B09B-BBC9AD6B616D}"/>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96A20539-A518-4B55-9375-6EA062C6B340}"/>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2A9B9064-37A2-40CE-A5E8-D8E3CA6D3AA0}"/>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747723DB-337B-4733-994B-B5C5C3C2FBCD}"/>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F81EB0EA-5220-4EF3-8FCE-237F4C8263BC}"/>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2CA9B992-FE40-4733-B4C0-84653A64695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7FBF86F1-0F5C-435C-AB4E-55C490FB171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EF76665F-0E00-4F61-BC75-004D7AAF3674}"/>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03E3602D-79AB-411C-ABF0-8F24B592048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D296B80A-9C67-485F-8C29-9F0EF448C60B}"/>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CF22651C-2842-4DB7-ACF1-EFE55FF17865}"/>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0C68EA6C-F81F-4613-B219-0890FAF1E569}"/>
              </a:ext>
            </a:extLst>
          </p:cNvPr>
          <p:cNvSpPr>
            <a:spLocks noGrp="1" noChangeArrowheads="1"/>
          </p:cNvSpPr>
          <p:nvPr>
            <p:ph type="sldNum" sz="quarter" idx="12"/>
          </p:nvPr>
        </p:nvSpPr>
        <p:spPr>
          <a:xfrm>
            <a:off x="6553200" y="6400800"/>
            <a:ext cx="1905000" cy="457200"/>
          </a:xfrm>
        </p:spPr>
        <p:txBody>
          <a:bodyPr/>
          <a:lstStyle>
            <a:lvl1pPr>
              <a:defRPr/>
            </a:lvl1pPr>
          </a:lstStyle>
          <a:p>
            <a:fld id="{3332C3A5-D8DE-4CE4-BA7E-28259E8376E5}" type="slidenum">
              <a:rPr lang="en-US" altLang="en-US"/>
              <a:pPr/>
              <a:t>‹#›</a:t>
            </a:fld>
            <a:endParaRPr lang="en-US" altLang="en-US"/>
          </a:p>
        </p:txBody>
      </p:sp>
    </p:spTree>
    <p:extLst>
      <p:ext uri="{BB962C8B-B14F-4D97-AF65-F5344CB8AC3E}">
        <p14:creationId xmlns:p14="http://schemas.microsoft.com/office/powerpoint/2010/main" val="4054137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28921E6-CC81-4208-9884-0D8DF3194B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32ADF044-02FF-416C-8F97-39266E001F10}"/>
              </a:ext>
            </a:extLst>
          </p:cNvPr>
          <p:cNvSpPr>
            <a:spLocks noGrp="1" noChangeArrowheads="1"/>
          </p:cNvSpPr>
          <p:nvPr>
            <p:ph type="sldNum" sz="quarter" idx="11"/>
          </p:nvPr>
        </p:nvSpPr>
        <p:spPr>
          <a:ln/>
        </p:spPr>
        <p:txBody>
          <a:bodyPr/>
          <a:lstStyle>
            <a:lvl1pPr>
              <a:defRPr/>
            </a:lvl1pPr>
          </a:lstStyle>
          <a:p>
            <a:fld id="{7B402AB2-99FF-4457-8489-69E0B6223324}" type="slidenum">
              <a:rPr lang="en-US" altLang="en-US"/>
              <a:pPr/>
              <a:t>‹#›</a:t>
            </a:fld>
            <a:endParaRPr lang="en-US" altLang="en-US"/>
          </a:p>
        </p:txBody>
      </p:sp>
    </p:spTree>
    <p:extLst>
      <p:ext uri="{BB962C8B-B14F-4D97-AF65-F5344CB8AC3E}">
        <p14:creationId xmlns:p14="http://schemas.microsoft.com/office/powerpoint/2010/main" val="183337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C14DA47-7987-4EE4-A007-68FEA03DEE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56BE69AE-D9A2-4B1A-9952-EDCC97574358}"/>
              </a:ext>
            </a:extLst>
          </p:cNvPr>
          <p:cNvSpPr>
            <a:spLocks noGrp="1" noChangeArrowheads="1"/>
          </p:cNvSpPr>
          <p:nvPr>
            <p:ph type="sldNum" sz="quarter" idx="11"/>
          </p:nvPr>
        </p:nvSpPr>
        <p:spPr>
          <a:ln/>
        </p:spPr>
        <p:txBody>
          <a:bodyPr/>
          <a:lstStyle>
            <a:lvl1pPr>
              <a:defRPr/>
            </a:lvl1pPr>
          </a:lstStyle>
          <a:p>
            <a:fld id="{BB02EC35-9E8B-4F01-8336-873BAF1261E1}" type="slidenum">
              <a:rPr lang="en-US" altLang="en-US"/>
              <a:pPr/>
              <a:t>‹#›</a:t>
            </a:fld>
            <a:endParaRPr lang="en-US" altLang="en-US"/>
          </a:p>
        </p:txBody>
      </p:sp>
    </p:spTree>
    <p:extLst>
      <p:ext uri="{BB962C8B-B14F-4D97-AF65-F5344CB8AC3E}">
        <p14:creationId xmlns:p14="http://schemas.microsoft.com/office/powerpoint/2010/main" val="26308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4B3BC79-0007-4972-8136-04BBFE7AAE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61FE31AC-8725-4296-BA48-D3E53A8FD0F2}"/>
              </a:ext>
            </a:extLst>
          </p:cNvPr>
          <p:cNvSpPr>
            <a:spLocks noGrp="1" noChangeArrowheads="1"/>
          </p:cNvSpPr>
          <p:nvPr>
            <p:ph type="sldNum" sz="quarter" idx="11"/>
          </p:nvPr>
        </p:nvSpPr>
        <p:spPr>
          <a:ln/>
        </p:spPr>
        <p:txBody>
          <a:bodyPr/>
          <a:lstStyle>
            <a:lvl1pPr>
              <a:defRPr/>
            </a:lvl1pPr>
          </a:lstStyle>
          <a:p>
            <a:fld id="{D4A5DAEF-E95D-41E2-A24F-824C35B89743}" type="slidenum">
              <a:rPr lang="en-US" altLang="en-US"/>
              <a:pPr/>
              <a:t>‹#›</a:t>
            </a:fld>
            <a:endParaRPr lang="en-US" altLang="en-US"/>
          </a:p>
        </p:txBody>
      </p:sp>
    </p:spTree>
    <p:extLst>
      <p:ext uri="{BB962C8B-B14F-4D97-AF65-F5344CB8AC3E}">
        <p14:creationId xmlns:p14="http://schemas.microsoft.com/office/powerpoint/2010/main" val="98671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FACCD58C-901B-49E2-A8E9-43C7BF5574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4FD61F0-6F93-41E5-8F0E-DB16E36EF9EE}"/>
              </a:ext>
            </a:extLst>
          </p:cNvPr>
          <p:cNvSpPr>
            <a:spLocks noGrp="1" noChangeArrowheads="1"/>
          </p:cNvSpPr>
          <p:nvPr>
            <p:ph type="sldNum" sz="quarter" idx="11"/>
          </p:nvPr>
        </p:nvSpPr>
        <p:spPr>
          <a:ln/>
        </p:spPr>
        <p:txBody>
          <a:bodyPr/>
          <a:lstStyle>
            <a:lvl1pPr>
              <a:defRPr/>
            </a:lvl1pPr>
          </a:lstStyle>
          <a:p>
            <a:fld id="{93500AE4-7F0D-45BB-BDE7-B36D6A5D6E1A}" type="slidenum">
              <a:rPr lang="en-US" altLang="en-US"/>
              <a:pPr/>
              <a:t>‹#›</a:t>
            </a:fld>
            <a:endParaRPr lang="en-US" altLang="en-US"/>
          </a:p>
        </p:txBody>
      </p:sp>
    </p:spTree>
    <p:extLst>
      <p:ext uri="{BB962C8B-B14F-4D97-AF65-F5344CB8AC3E}">
        <p14:creationId xmlns:p14="http://schemas.microsoft.com/office/powerpoint/2010/main" val="426069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FBFD592E-7D94-4862-AADD-DA3C7DDDEA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8A66929-DB46-4FA4-9E4A-3A29863DA44A}"/>
              </a:ext>
            </a:extLst>
          </p:cNvPr>
          <p:cNvSpPr>
            <a:spLocks noGrp="1" noChangeArrowheads="1"/>
          </p:cNvSpPr>
          <p:nvPr>
            <p:ph type="sldNum" sz="quarter" idx="11"/>
          </p:nvPr>
        </p:nvSpPr>
        <p:spPr>
          <a:ln/>
        </p:spPr>
        <p:txBody>
          <a:bodyPr/>
          <a:lstStyle>
            <a:lvl1pPr>
              <a:defRPr/>
            </a:lvl1pPr>
          </a:lstStyle>
          <a:p>
            <a:fld id="{53EA71A7-8106-4042-B69E-5033F28766E1}" type="slidenum">
              <a:rPr lang="en-US" altLang="en-US"/>
              <a:pPr/>
              <a:t>‹#›</a:t>
            </a:fld>
            <a:endParaRPr lang="en-US" altLang="en-US"/>
          </a:p>
        </p:txBody>
      </p:sp>
    </p:spTree>
    <p:extLst>
      <p:ext uri="{BB962C8B-B14F-4D97-AF65-F5344CB8AC3E}">
        <p14:creationId xmlns:p14="http://schemas.microsoft.com/office/powerpoint/2010/main" val="38348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5B73E662-5FEF-4DB8-8BCD-2E80F736838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D9749464-6EB2-4AD5-A984-2C616A79B3AF}"/>
              </a:ext>
            </a:extLst>
          </p:cNvPr>
          <p:cNvSpPr>
            <a:spLocks noGrp="1" noChangeArrowheads="1"/>
          </p:cNvSpPr>
          <p:nvPr>
            <p:ph type="sldNum" sz="quarter" idx="11"/>
          </p:nvPr>
        </p:nvSpPr>
        <p:spPr>
          <a:ln/>
        </p:spPr>
        <p:txBody>
          <a:bodyPr/>
          <a:lstStyle>
            <a:lvl1pPr>
              <a:defRPr/>
            </a:lvl1pPr>
          </a:lstStyle>
          <a:p>
            <a:fld id="{3880B2D5-355C-40C9-B48D-2EA4FC2F3E14}" type="slidenum">
              <a:rPr lang="en-US" altLang="en-US"/>
              <a:pPr/>
              <a:t>‹#›</a:t>
            </a:fld>
            <a:endParaRPr lang="en-US" altLang="en-US"/>
          </a:p>
        </p:txBody>
      </p:sp>
    </p:spTree>
    <p:extLst>
      <p:ext uri="{BB962C8B-B14F-4D97-AF65-F5344CB8AC3E}">
        <p14:creationId xmlns:p14="http://schemas.microsoft.com/office/powerpoint/2010/main" val="197121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5029E4F6-4F6C-4702-9BBD-6EE5AFBEBFA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FFE46DA8-25D6-41BB-BB8C-BDB228AD6B6C}"/>
              </a:ext>
            </a:extLst>
          </p:cNvPr>
          <p:cNvSpPr>
            <a:spLocks noGrp="1" noChangeArrowheads="1"/>
          </p:cNvSpPr>
          <p:nvPr>
            <p:ph type="sldNum" sz="quarter" idx="11"/>
          </p:nvPr>
        </p:nvSpPr>
        <p:spPr>
          <a:ln/>
        </p:spPr>
        <p:txBody>
          <a:bodyPr/>
          <a:lstStyle>
            <a:lvl1pPr>
              <a:defRPr/>
            </a:lvl1pPr>
          </a:lstStyle>
          <a:p>
            <a:fld id="{EFA909A6-F106-407D-9B3C-C04A57662387}" type="slidenum">
              <a:rPr lang="en-US" altLang="en-US"/>
              <a:pPr/>
              <a:t>‹#›</a:t>
            </a:fld>
            <a:endParaRPr lang="en-US" altLang="en-US"/>
          </a:p>
        </p:txBody>
      </p:sp>
    </p:spTree>
    <p:extLst>
      <p:ext uri="{BB962C8B-B14F-4D97-AF65-F5344CB8AC3E}">
        <p14:creationId xmlns:p14="http://schemas.microsoft.com/office/powerpoint/2010/main" val="350933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C0BE094-5D52-42B3-821E-75CF6603D9B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4FCE46A7-6332-49E6-AD13-45FA0D69D6C7}"/>
              </a:ext>
            </a:extLst>
          </p:cNvPr>
          <p:cNvSpPr>
            <a:spLocks noGrp="1" noChangeArrowheads="1"/>
          </p:cNvSpPr>
          <p:nvPr>
            <p:ph type="sldNum" sz="quarter" idx="11"/>
          </p:nvPr>
        </p:nvSpPr>
        <p:spPr>
          <a:ln/>
        </p:spPr>
        <p:txBody>
          <a:bodyPr/>
          <a:lstStyle>
            <a:lvl1pPr>
              <a:defRPr/>
            </a:lvl1pPr>
          </a:lstStyle>
          <a:p>
            <a:fld id="{2F92BC64-6FD3-47FF-A9BE-A8565C6C090B}" type="slidenum">
              <a:rPr lang="en-US" altLang="en-US"/>
              <a:pPr/>
              <a:t>‹#›</a:t>
            </a:fld>
            <a:endParaRPr lang="en-US" altLang="en-US"/>
          </a:p>
        </p:txBody>
      </p:sp>
    </p:spTree>
    <p:extLst>
      <p:ext uri="{BB962C8B-B14F-4D97-AF65-F5344CB8AC3E}">
        <p14:creationId xmlns:p14="http://schemas.microsoft.com/office/powerpoint/2010/main" val="343798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A115BF6-0131-4BE1-953F-EA4013B6AF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AA6CE765-E5C4-41A2-BC3A-75499D05CCA1}"/>
              </a:ext>
            </a:extLst>
          </p:cNvPr>
          <p:cNvSpPr>
            <a:spLocks noGrp="1" noChangeArrowheads="1"/>
          </p:cNvSpPr>
          <p:nvPr>
            <p:ph type="sldNum" sz="quarter" idx="11"/>
          </p:nvPr>
        </p:nvSpPr>
        <p:spPr>
          <a:ln/>
        </p:spPr>
        <p:txBody>
          <a:bodyPr/>
          <a:lstStyle>
            <a:lvl1pPr>
              <a:defRPr/>
            </a:lvl1pPr>
          </a:lstStyle>
          <a:p>
            <a:fld id="{1F814DDC-2E68-42E6-8B3D-6D69D6CC007F}" type="slidenum">
              <a:rPr lang="en-US" altLang="en-US"/>
              <a:pPr/>
              <a:t>‹#›</a:t>
            </a:fld>
            <a:endParaRPr lang="en-US" altLang="en-US"/>
          </a:p>
        </p:txBody>
      </p:sp>
    </p:spTree>
    <p:extLst>
      <p:ext uri="{BB962C8B-B14F-4D97-AF65-F5344CB8AC3E}">
        <p14:creationId xmlns:p14="http://schemas.microsoft.com/office/powerpoint/2010/main" val="358491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E50DBAE7-CDBC-4E1D-9965-94FA43E2EC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7489A44-7040-4ADA-A76B-29EC4468B445}"/>
              </a:ext>
            </a:extLst>
          </p:cNvPr>
          <p:cNvSpPr>
            <a:spLocks noGrp="1" noChangeArrowheads="1"/>
          </p:cNvSpPr>
          <p:nvPr>
            <p:ph type="sldNum" sz="quarter" idx="11"/>
          </p:nvPr>
        </p:nvSpPr>
        <p:spPr>
          <a:ln/>
        </p:spPr>
        <p:txBody>
          <a:bodyPr/>
          <a:lstStyle>
            <a:lvl1pPr>
              <a:defRPr/>
            </a:lvl1pPr>
          </a:lstStyle>
          <a:p>
            <a:fld id="{FA3E4206-BC39-4F79-8D5B-61D1F3C7C852}" type="slidenum">
              <a:rPr lang="en-US" altLang="en-US"/>
              <a:pPr/>
              <a:t>‹#›</a:t>
            </a:fld>
            <a:endParaRPr lang="en-US" altLang="en-US"/>
          </a:p>
        </p:txBody>
      </p:sp>
    </p:spTree>
    <p:extLst>
      <p:ext uri="{BB962C8B-B14F-4D97-AF65-F5344CB8AC3E}">
        <p14:creationId xmlns:p14="http://schemas.microsoft.com/office/powerpoint/2010/main" val="93654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CCF5E20-5E3B-4E5F-B03A-B614CBE4E717}"/>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89647FF-0798-42B8-8EBD-BF2D43396FD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33" name="Group 28">
              <a:extLst>
                <a:ext uri="{FF2B5EF4-FFF2-40B4-BE49-F238E27FC236}">
                  <a16:creationId xmlns:a16="http://schemas.microsoft.com/office/drawing/2014/main" id="{3A0D8957-97AC-4F9E-A244-E83186E27DDA}"/>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2A30BF8-DC4A-4E69-B552-C80D354DF3D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774E927-89D0-4CCB-98ED-B8B5AFC5E9D3}"/>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C34C5E1-CB99-4DB1-A0B2-2AB32EB81E1D}"/>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9FA8CAB7-7BFE-444E-B3AB-D79D5C6573B0}"/>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6EB2257B-EF6D-4804-AD8C-08D0BF440206}"/>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1F8F6D67-B20E-4148-990E-F90F5E01A85F}"/>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cs typeface="+mn-cs"/>
                </a:endParaRPr>
              </a:p>
            </p:txBody>
          </p:sp>
          <p:grpSp>
            <p:nvGrpSpPr>
              <p:cNvPr id="1040" name="Group 27">
                <a:extLst>
                  <a:ext uri="{FF2B5EF4-FFF2-40B4-BE49-F238E27FC236}">
                    <a16:creationId xmlns:a16="http://schemas.microsoft.com/office/drawing/2014/main" id="{6DE95497-E11D-486F-9E62-111A88D9D7B5}"/>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E088C568-E1C5-4BA2-9FC5-036C011A985D}"/>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7D7F0A48-2A90-4DBB-AA8C-532E13DC3CD5}"/>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A71CA9C8-E3B0-4893-98C9-DA324B4E2959}"/>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82989110-06DF-4471-97B8-43D3DD812BF6}"/>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C6F6CAFE-9EE4-496E-AA88-AE25D2ED5D5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787D3100-AAF6-4B9E-85C8-73FD9A02CB64}"/>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9634F4DA-2CA0-4375-9B68-43BF16DF220A}"/>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5B28001E-2355-4E56-B739-6196D54A7B7A}"/>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69368ABF-B5A4-47FF-9705-C8E91A69646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CEFE13ED-FE91-409E-8115-217C0C9058C8}"/>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1011045B-7A45-45A7-B979-E37B8213E91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310E5C42-24EA-455F-941A-63D0621F8D43}"/>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9BD564A7-BD43-42DC-8639-A412C1914F44}"/>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4713B489-7C41-4D38-A1CD-8523FC635E8B}"/>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4212F263-BD4F-47DC-AD03-E973E8643B90}"/>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F19EB0EB-8FE0-4C15-803B-C2B8ACA08BA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D3993FBF-1A3F-43EB-961C-AAD3064C1528}"/>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184A4BBA-83E3-49B9-AC00-E3AA1B7CBCB7}"/>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397A134-CFD7-4638-AB37-68AC6589FF5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9B9C7223-64CC-4278-837A-8DDCF9CA9BF6}"/>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F720D2EC-394E-4BCE-8E4B-5C52719A773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F5068C23-E3AB-4912-A8B5-B8489A1FE521}"/>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2F3016B4-4106-42A4-A7C5-0C882FC08136}" type="slidenum">
              <a:rPr lang="en-US" altLang="en-US"/>
              <a:pPr/>
              <a:t>‹#›</a:t>
            </a:fld>
            <a:endParaRPr lang="en-US" altLang="en-US"/>
          </a:p>
        </p:txBody>
      </p:sp>
      <p:sp>
        <p:nvSpPr>
          <p:cNvPr id="1031" name="Rectangle 35">
            <a:extLst>
              <a:ext uri="{FF2B5EF4-FFF2-40B4-BE49-F238E27FC236}">
                <a16:creationId xmlns:a16="http://schemas.microsoft.com/office/drawing/2014/main" id="{505A38DD-0919-4333-9983-6C8132EA19C7}"/>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PolymorphismDemo.ba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liveexample.pearsoncmg.com/html/PolymorphismDemo.html" TargetMode="Externa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42.xml.rels><?xml version="1.0" encoding="UTF-8" standalone="yes"?>
<Relationships xmlns="http://schemas.openxmlformats.org/package/2006/relationships"><Relationship Id="rId3" Type="http://schemas.openxmlformats.org/officeDocument/2006/relationships/hyperlink" Target="https://liveexample.pearsoncmg.com/html/DynamicBindingDemo.html" TargetMode="External"/><Relationship Id="rId2" Type="http://schemas.openxmlformats.org/officeDocument/2006/relationships/hyperlink" Target="html/DynamicBindingDemo.ba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liveexample.pearsoncmg.com/html/RectangleFromSimpleGeometricObject.html" TargetMode="External"/><Relationship Id="rId3" Type="http://schemas.openxmlformats.org/officeDocument/2006/relationships/oleObject" Target="../embeddings/oleObject1.bin"/><Relationship Id="rId7" Type="http://schemas.openxmlformats.org/officeDocument/2006/relationships/hyperlink" Target="https://liveexample.pearsoncmg.com/html/CircleFromSimpleGeometricObject.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liveexample.pearsoncmg.com/html/SimpleGeometricObject.html" TargetMode="External"/><Relationship Id="rId5" Type="http://schemas.openxmlformats.org/officeDocument/2006/relationships/hyperlink" Target="html/TestCircleRectangle.bat" TargetMode="External"/><Relationship Id="rId4" Type="http://schemas.openxmlformats.org/officeDocument/2006/relationships/image" Target="../media/image1.wmf"/><Relationship Id="rId9" Type="http://schemas.openxmlformats.org/officeDocument/2006/relationships/hyperlink" Target="https://liveexample.pearsoncmg.com/html/TestCircleRectangle.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liveexample.pearsoncmg.com/html/CastingDemo.html" TargetMode="External"/><Relationship Id="rId2" Type="http://schemas.openxmlformats.org/officeDocument/2006/relationships/hyperlink" Target="html/CastingDemo.ba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68.xml.rels><?xml version="1.0" encoding="UTF-8" standalone="yes"?>
<Relationships xmlns="http://schemas.openxmlformats.org/package/2006/relationships"><Relationship Id="rId3" Type="http://schemas.openxmlformats.org/officeDocument/2006/relationships/hyperlink" Target="https://liveexample.pearsoncmg.com/html/TestArrayList.html" TargetMode="External"/><Relationship Id="rId2" Type="http://schemas.openxmlformats.org/officeDocument/2006/relationships/hyperlink" Target="html/TestArrayList.ba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liveexample.pearsoncmg.com/html/DistinctNumbers.html" TargetMode="External"/><Relationship Id="rId2" Type="http://schemas.openxmlformats.org/officeDocument/2006/relationships/hyperlink" Target="html/DistinctNumbers.bat" TargetMode="Externa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iveexample.pearsoncmg.com/dsanimation/StackeBook.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hyperlink" Target="https://liveexample.pearsoncmg.com/html/MyStack.html" TargetMode="External"/><Relationship Id="rId4" Type="http://schemas.openxmlformats.org/officeDocument/2006/relationships/image" Target="../media/image11.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82ADA28-68DE-4D38-A7F1-13C24FEFDB2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538B50-6B0C-4B30-9151-A966ED0E2047}"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343F3975-D113-4F69-A82F-AF9683D62973}"/>
              </a:ext>
            </a:extLst>
          </p:cNvPr>
          <p:cNvSpPr>
            <a:spLocks noGrp="1" noChangeArrowheads="1"/>
          </p:cNvSpPr>
          <p:nvPr>
            <p:ph type="title"/>
          </p:nvPr>
        </p:nvSpPr>
        <p:spPr>
          <a:xfrm>
            <a:off x="685800" y="1143000"/>
            <a:ext cx="7772400" cy="1066800"/>
          </a:xfrm>
        </p:spPr>
        <p:txBody>
          <a:bodyPr/>
          <a:lstStyle/>
          <a:p>
            <a:r>
              <a:rPr lang="en-US" altLang="en-US" sz="3600"/>
              <a:t>Chapter 11 Inheritance and Polymorphism</a:t>
            </a:r>
          </a:p>
        </p:txBody>
      </p:sp>
      <p:sp>
        <p:nvSpPr>
          <p:cNvPr id="4100" name="Rectangle 15">
            <a:extLst>
              <a:ext uri="{FF2B5EF4-FFF2-40B4-BE49-F238E27FC236}">
                <a16:creationId xmlns:a16="http://schemas.microsoft.com/office/drawing/2014/main" id="{6D37ACD0-F6E8-443A-8A4D-FAB831D1C5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F0DA2E19-543B-48AF-B77F-2D804E75F92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F32E5D-708B-4698-B15A-E5031171904D}" type="slidenum">
              <a:rPr lang="en-US" altLang="en-US" sz="1400"/>
              <a:pPr>
                <a:spcBef>
                  <a:spcPct val="0"/>
                </a:spcBef>
                <a:buClrTx/>
                <a:buSzTx/>
                <a:buFontTx/>
                <a:buNone/>
              </a:pPr>
              <a:t>10</a:t>
            </a:fld>
            <a:endParaRPr lang="en-US" altLang="en-US" sz="1400"/>
          </a:p>
        </p:txBody>
      </p:sp>
      <p:sp>
        <p:nvSpPr>
          <p:cNvPr id="9219" name="Rectangle 2">
            <a:extLst>
              <a:ext uri="{FF2B5EF4-FFF2-40B4-BE49-F238E27FC236}">
                <a16:creationId xmlns:a16="http://schemas.microsoft.com/office/drawing/2014/main" id="{D6D7171B-96B9-4A28-AC1A-6FFC518F79CD}"/>
              </a:ext>
            </a:extLst>
          </p:cNvPr>
          <p:cNvSpPr>
            <a:spLocks noGrp="1" noChangeArrowheads="1"/>
          </p:cNvSpPr>
          <p:nvPr>
            <p:ph type="title"/>
          </p:nvPr>
        </p:nvSpPr>
        <p:spPr>
          <a:xfrm>
            <a:off x="152400" y="152400"/>
            <a:ext cx="8839200" cy="666750"/>
          </a:xfrm>
        </p:spPr>
        <p:txBody>
          <a:bodyPr/>
          <a:lstStyle/>
          <a:p>
            <a:r>
              <a:rPr lang="en-US" altLang="en-US" sz="3600"/>
              <a:t>Superclass’s Constructor Is Always Invoked</a:t>
            </a:r>
          </a:p>
        </p:txBody>
      </p:sp>
      <p:sp>
        <p:nvSpPr>
          <p:cNvPr id="9220" name="Text Box 3">
            <a:extLst>
              <a:ext uri="{FF2B5EF4-FFF2-40B4-BE49-F238E27FC236}">
                <a16:creationId xmlns:a16="http://schemas.microsoft.com/office/drawing/2014/main" id="{8FC2BD75-C507-4A49-85BA-F6FE94599F13}"/>
              </a:ext>
            </a:extLst>
          </p:cNvPr>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constructor. For example, </a:t>
            </a:r>
            <a:endParaRPr lang="en-US" altLang="en-US" sz="2400">
              <a:cs typeface="Times New Roman" panose="02020603050405020304" pitchFamily="18" charset="0"/>
            </a:endParaRPr>
          </a:p>
        </p:txBody>
      </p:sp>
      <p:sp>
        <p:nvSpPr>
          <p:cNvPr id="9221" name="Rectangle 5">
            <a:extLst>
              <a:ext uri="{FF2B5EF4-FFF2-40B4-BE49-F238E27FC236}">
                <a16:creationId xmlns:a16="http://schemas.microsoft.com/office/drawing/2014/main" id="{DBB7E303-B4D5-4528-A013-B1E9941B82C1}"/>
              </a:ext>
            </a:extLst>
          </p:cNvPr>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7">
            <a:extLst>
              <a:ext uri="{FF2B5EF4-FFF2-40B4-BE49-F238E27FC236}">
                <a16:creationId xmlns:a16="http://schemas.microsoft.com/office/drawing/2014/main" id="{52C32C92-3758-4181-B745-AD0AF7655A06}"/>
              </a:ext>
            </a:extLst>
          </p:cNvPr>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3" name="Object 6">
            <a:extLst>
              <a:ext uri="{FF2B5EF4-FFF2-40B4-BE49-F238E27FC236}">
                <a16:creationId xmlns:a16="http://schemas.microsoft.com/office/drawing/2014/main" id="{16557E89-6E85-4C40-834C-3A5028D549B2}"/>
              </a:ext>
            </a:extLst>
          </p:cNvPr>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2136" name="Picture" r:id="rId3" imgW="4122420" imgH="754380" progId="Word.Picture.8">
                  <p:embed/>
                </p:oleObj>
              </mc:Choice>
              <mc:Fallback>
                <p:oleObj name="Picture" r:id="rId3" imgW="4122420" imgH="75438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4" name="Rectangle 9">
            <a:extLst>
              <a:ext uri="{FF2B5EF4-FFF2-40B4-BE49-F238E27FC236}">
                <a16:creationId xmlns:a16="http://schemas.microsoft.com/office/drawing/2014/main" id="{3308B48A-46BC-4E75-91B5-FC051E9000A7}"/>
              </a:ext>
            </a:extLst>
          </p:cNvPr>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5" name="Object 8">
            <a:extLst>
              <a:ext uri="{FF2B5EF4-FFF2-40B4-BE49-F238E27FC236}">
                <a16:creationId xmlns:a16="http://schemas.microsoft.com/office/drawing/2014/main" id="{9A84D4B1-6596-4CB5-BAA6-973D88E06D48}"/>
              </a:ext>
            </a:extLst>
          </p:cNvPr>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2137" name="Picture" r:id="rId5" imgW="4122420" imgH="603504" progId="Word.Picture.8">
                  <p:embed/>
                </p:oleObj>
              </mc:Choice>
              <mc:Fallback>
                <p:oleObj name="Picture" r:id="rId5" imgW="4122420" imgH="603504"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87A0B16C-C757-4C2F-903D-B033C52F5DE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D82E6C-5C44-46A7-8B35-400FD07BCF97}" type="slidenum">
              <a:rPr lang="en-US" altLang="en-US" sz="1400"/>
              <a:pPr>
                <a:spcBef>
                  <a:spcPct val="0"/>
                </a:spcBef>
                <a:buClrTx/>
                <a:buSzTx/>
                <a:buFontTx/>
                <a:buNone/>
              </a:pPr>
              <a:t>11</a:t>
            </a:fld>
            <a:endParaRPr lang="en-US" altLang="en-US" sz="1400"/>
          </a:p>
        </p:txBody>
      </p:sp>
      <p:sp>
        <p:nvSpPr>
          <p:cNvPr id="10243" name="Rectangle 2">
            <a:extLst>
              <a:ext uri="{FF2B5EF4-FFF2-40B4-BE49-F238E27FC236}">
                <a16:creationId xmlns:a16="http://schemas.microsoft.com/office/drawing/2014/main" id="{074D20A9-32E3-43C2-9CEE-22787803B45C}"/>
              </a:ext>
            </a:extLst>
          </p:cNvPr>
          <p:cNvSpPr>
            <a:spLocks noGrp="1" noChangeArrowheads="1"/>
          </p:cNvSpPr>
          <p:nvPr>
            <p:ph type="title"/>
          </p:nvPr>
        </p:nvSpPr>
        <p:spPr>
          <a:xfrm>
            <a:off x="685800" y="0"/>
            <a:ext cx="7772400" cy="1428750"/>
          </a:xfrm>
        </p:spPr>
        <p:txBody>
          <a:bodyPr/>
          <a:lstStyle/>
          <a:p>
            <a:r>
              <a:rPr lang="en-US" altLang="en-US"/>
              <a:t>Using the Keyword </a:t>
            </a:r>
            <a:r>
              <a:rPr lang="en-US" altLang="en-US" sz="4200">
                <a:latin typeface="Courier New" panose="02070309020205020404" pitchFamily="49" charset="0"/>
              </a:rPr>
              <a:t>super</a:t>
            </a:r>
            <a:endParaRPr lang="en-US" altLang="en-US"/>
          </a:p>
        </p:txBody>
      </p:sp>
      <p:sp>
        <p:nvSpPr>
          <p:cNvPr id="10244" name="Rectangle 3">
            <a:extLst>
              <a:ext uri="{FF2B5EF4-FFF2-40B4-BE49-F238E27FC236}">
                <a16:creationId xmlns:a16="http://schemas.microsoft.com/office/drawing/2014/main" id="{17C9D193-69B7-427F-8A90-600C4A94B6A6}"/>
              </a:ext>
            </a:extLst>
          </p:cNvPr>
          <p:cNvSpPr>
            <a:spLocks noGrp="1" noChangeArrowheads="1"/>
          </p:cNvSpPr>
          <p:nvPr>
            <p:ph type="body" idx="1"/>
          </p:nvPr>
        </p:nvSpPr>
        <p:spPr>
          <a:xfrm>
            <a:off x="914400" y="3048000"/>
            <a:ext cx="7772400" cy="1066800"/>
          </a:xfrm>
        </p:spPr>
        <p:txBody>
          <a:bodyPr/>
          <a:lstStyle/>
          <a:p>
            <a:pPr>
              <a:lnSpc>
                <a:spcPct val="90000"/>
              </a:lnSpc>
              <a:spcBef>
                <a:spcPct val="100000"/>
              </a:spcBef>
              <a:buFont typeface="Wingdings" panose="05000000000000000000" pitchFamily="2" charset="2"/>
              <a:buChar char="q"/>
            </a:pPr>
            <a:r>
              <a:rPr lang="en-US" altLang="en-US" sz="2800"/>
              <a:t>To call a superclass constructor</a:t>
            </a:r>
          </a:p>
          <a:p>
            <a:pPr>
              <a:lnSpc>
                <a:spcPct val="90000"/>
              </a:lnSpc>
              <a:spcBef>
                <a:spcPct val="50000"/>
              </a:spcBef>
              <a:buFont typeface="Wingdings" panose="05000000000000000000" pitchFamily="2" charset="2"/>
              <a:buChar char="q"/>
            </a:pPr>
            <a:r>
              <a:rPr lang="en-US" altLang="en-US" sz="2800"/>
              <a:t>To call a superclass method</a:t>
            </a:r>
          </a:p>
        </p:txBody>
      </p:sp>
      <p:sp>
        <p:nvSpPr>
          <p:cNvPr id="10245" name="Text Box 4">
            <a:extLst>
              <a:ext uri="{FF2B5EF4-FFF2-40B4-BE49-F238E27FC236}">
                <a16:creationId xmlns:a16="http://schemas.microsoft.com/office/drawing/2014/main" id="{8DC8C4D8-D7EA-4E3B-999C-3CE15B445106}"/>
              </a:ext>
            </a:extLst>
          </p:cNvPr>
          <p:cNvSpPr txBox="1">
            <a:spLocks noChangeArrowheads="1"/>
          </p:cNvSpPr>
          <p:nvPr/>
        </p:nvSpPr>
        <p:spPr bwMode="auto">
          <a:xfrm>
            <a:off x="914400" y="1371600"/>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The keyword </a:t>
            </a:r>
            <a:r>
              <a:rPr lang="en-US" altLang="en-US" sz="2800">
                <a:latin typeface="Courier New" panose="02070309020205020404" pitchFamily="49" charset="0"/>
              </a:rPr>
              <a:t>super</a:t>
            </a:r>
            <a:r>
              <a:rPr lang="en-US" altLang="en-US" sz="3000"/>
              <a:t> refers to the superclass of the class in which </a:t>
            </a:r>
            <a:r>
              <a:rPr lang="en-US" altLang="en-US" sz="2800">
                <a:latin typeface="Courier New" panose="02070309020205020404" pitchFamily="49" charset="0"/>
              </a:rPr>
              <a:t>super</a:t>
            </a:r>
            <a:r>
              <a:rPr lang="en-US" altLang="en-US" sz="3000"/>
              <a:t> appears. This keyword can be used in two ways: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0D4254EF-B527-4D67-BBB7-56A23D2C6A8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FE28BC-7130-489D-B17D-6C4964DBB851}" type="slidenum">
              <a:rPr lang="en-US" altLang="en-US" sz="1400"/>
              <a:pPr>
                <a:spcBef>
                  <a:spcPct val="0"/>
                </a:spcBef>
                <a:buClrTx/>
                <a:buSzTx/>
                <a:buFontTx/>
                <a:buNone/>
              </a:pPr>
              <a:t>12</a:t>
            </a:fld>
            <a:endParaRPr lang="en-US" altLang="en-US" sz="1400"/>
          </a:p>
        </p:txBody>
      </p:sp>
      <p:sp>
        <p:nvSpPr>
          <p:cNvPr id="11267" name="Rectangle 2">
            <a:extLst>
              <a:ext uri="{FF2B5EF4-FFF2-40B4-BE49-F238E27FC236}">
                <a16:creationId xmlns:a16="http://schemas.microsoft.com/office/drawing/2014/main" id="{B37D06FE-2874-4E8E-9173-834750B3FF59}"/>
              </a:ext>
            </a:extLst>
          </p:cNvPr>
          <p:cNvSpPr>
            <a:spLocks noGrp="1" noChangeArrowheads="1"/>
          </p:cNvSpPr>
          <p:nvPr>
            <p:ph type="title"/>
          </p:nvPr>
        </p:nvSpPr>
        <p:spPr>
          <a:xfrm>
            <a:off x="685800" y="0"/>
            <a:ext cx="7772400" cy="1428750"/>
          </a:xfrm>
        </p:spPr>
        <p:txBody>
          <a:bodyPr/>
          <a:lstStyle/>
          <a:p>
            <a:r>
              <a:rPr lang="en-US" altLang="en-US"/>
              <a:t>CAUTION</a:t>
            </a:r>
          </a:p>
        </p:txBody>
      </p:sp>
      <p:sp>
        <p:nvSpPr>
          <p:cNvPr id="11268" name="Text Box 3">
            <a:extLst>
              <a:ext uri="{FF2B5EF4-FFF2-40B4-BE49-F238E27FC236}">
                <a16:creationId xmlns:a16="http://schemas.microsoft.com/office/drawing/2014/main" id="{259C0FC8-863A-43F6-8D34-5C92B4B0CC01}"/>
              </a:ext>
            </a:extLst>
          </p:cNvPr>
          <p:cNvSpPr txBox="1">
            <a:spLocks noChangeArrowheads="1"/>
          </p:cNvSpPr>
          <p:nvPr/>
        </p:nvSpPr>
        <p:spPr bwMode="auto">
          <a:xfrm>
            <a:off x="533400" y="17526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must use the keyword </a:t>
            </a:r>
            <a:r>
              <a:rPr lang="en-US" altLang="en-US" sz="3600" u="sng">
                <a:cs typeface="Times New Roman" panose="02020603050405020304" pitchFamily="18" charset="0"/>
              </a:rPr>
              <a:t>super</a:t>
            </a:r>
            <a:r>
              <a:rPr lang="en-US" altLang="en-US" sz="360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sz="3600" u="sng">
                <a:cs typeface="Times New Roman" panose="02020603050405020304" pitchFamily="18" charset="0"/>
              </a:rPr>
              <a:t>super</a:t>
            </a:r>
            <a:r>
              <a:rPr lang="en-US" altLang="en-US" sz="3600">
                <a:cs typeface="Times New Roman" panose="02020603050405020304" pitchFamily="18" charset="0"/>
              </a:rPr>
              <a:t> appear first in the constructor.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FF7E0D84-26F4-4F81-B19E-315B0E08834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F5DCE8-EB76-4DDB-AF0F-89DE40E44C0A}" type="slidenum">
              <a:rPr lang="en-US" altLang="en-US" sz="1400"/>
              <a:pPr>
                <a:spcBef>
                  <a:spcPct val="0"/>
                </a:spcBef>
                <a:buClrTx/>
                <a:buSzTx/>
                <a:buFontTx/>
                <a:buNone/>
              </a:pPr>
              <a:t>13</a:t>
            </a:fld>
            <a:endParaRPr lang="en-US" altLang="en-US" sz="1400"/>
          </a:p>
        </p:txBody>
      </p:sp>
      <p:sp>
        <p:nvSpPr>
          <p:cNvPr id="12291" name="Rectangle 2">
            <a:extLst>
              <a:ext uri="{FF2B5EF4-FFF2-40B4-BE49-F238E27FC236}">
                <a16:creationId xmlns:a16="http://schemas.microsoft.com/office/drawing/2014/main" id="{3FB4DF2E-6116-4B42-8E6F-3AF9225A6841}"/>
              </a:ext>
            </a:extLst>
          </p:cNvPr>
          <p:cNvSpPr>
            <a:spLocks noGrp="1" noChangeArrowheads="1"/>
          </p:cNvSpPr>
          <p:nvPr>
            <p:ph type="title"/>
          </p:nvPr>
        </p:nvSpPr>
        <p:spPr>
          <a:xfrm>
            <a:off x="-228600" y="0"/>
            <a:ext cx="9829800" cy="381000"/>
          </a:xfrm>
        </p:spPr>
        <p:txBody>
          <a:bodyPr/>
          <a:lstStyle/>
          <a:p>
            <a:r>
              <a:rPr lang="en-US" altLang="en-US" sz="3600"/>
              <a:t>Constructor Chaining</a:t>
            </a:r>
          </a:p>
        </p:txBody>
      </p:sp>
      <p:sp>
        <p:nvSpPr>
          <p:cNvPr id="12292" name="Text Box 3">
            <a:extLst>
              <a:ext uri="{FF2B5EF4-FFF2-40B4-BE49-F238E27FC236}">
                <a16:creationId xmlns:a16="http://schemas.microsoft.com/office/drawing/2014/main" id="{09CB7E65-04A5-4EBA-A097-B25160A20F59}"/>
              </a:ext>
            </a:extLst>
          </p:cNvPr>
          <p:cNvSpPr txBox="1">
            <a:spLocks noChangeArrowheads="1"/>
          </p:cNvSpPr>
          <p:nvPr/>
        </p:nvSpPr>
        <p:spPr bwMode="auto">
          <a:xfrm>
            <a:off x="228600" y="11430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2293" name="Text Box 5">
            <a:extLst>
              <a:ext uri="{FF2B5EF4-FFF2-40B4-BE49-F238E27FC236}">
                <a16:creationId xmlns:a16="http://schemas.microsoft.com/office/drawing/2014/main" id="{7F6E94C1-E563-4E00-B5A7-DA25A4B3605A}"/>
              </a:ext>
            </a:extLst>
          </p:cNvPr>
          <p:cNvSpPr txBox="1">
            <a:spLocks noChangeArrowheads="1"/>
          </p:cNvSpPr>
          <p:nvPr/>
        </p:nvSpPr>
        <p:spPr bwMode="auto">
          <a:xfrm>
            <a:off x="457200" y="457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Constructing an instance of a class invokes all the superclasses’ constructors along the inheritance chain. This is known as </a:t>
            </a:r>
            <a:r>
              <a:rPr lang="en-US" altLang="en-US" sz="2000" i="1">
                <a:cs typeface="Times New Roman" panose="02020603050405020304" pitchFamily="18" charset="0"/>
              </a:rPr>
              <a:t>constructor chaining</a:t>
            </a:r>
            <a:r>
              <a:rPr lang="en-US" altLang="en-US" sz="2000">
                <a:cs typeface="Times New Roman" panose="02020603050405020304" pitchFamily="18" charset="0"/>
              </a:rPr>
              <a:t>.</a:t>
            </a: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E6131B59-700D-4AA0-A4E9-B1B6C9EA25E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380094-F153-4397-A1CE-78FC314FA744}" type="slidenum">
              <a:rPr lang="en-US" altLang="en-US" sz="1400"/>
              <a:pPr>
                <a:spcBef>
                  <a:spcPct val="0"/>
                </a:spcBef>
                <a:buClrTx/>
                <a:buSzTx/>
                <a:buFontTx/>
                <a:buNone/>
              </a:pPr>
              <a:t>14</a:t>
            </a:fld>
            <a:endParaRPr lang="en-US" altLang="en-US" sz="1400"/>
          </a:p>
        </p:txBody>
      </p:sp>
      <p:sp>
        <p:nvSpPr>
          <p:cNvPr id="13315" name="Rectangle 2">
            <a:extLst>
              <a:ext uri="{FF2B5EF4-FFF2-40B4-BE49-F238E27FC236}">
                <a16:creationId xmlns:a16="http://schemas.microsoft.com/office/drawing/2014/main" id="{5FBAA3B5-D7E8-495A-AB8A-6F1AD66D3B81}"/>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3316" name="Text Box 3">
            <a:extLst>
              <a:ext uri="{FF2B5EF4-FFF2-40B4-BE49-F238E27FC236}">
                <a16:creationId xmlns:a16="http://schemas.microsoft.com/office/drawing/2014/main" id="{4C3CCA41-5160-41E7-AB1D-1A392E914261}"/>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3317" name="Rectangle 5">
            <a:extLst>
              <a:ext uri="{FF2B5EF4-FFF2-40B4-BE49-F238E27FC236}">
                <a16:creationId xmlns:a16="http://schemas.microsoft.com/office/drawing/2014/main" id="{6263D147-8CF9-4ADE-86E6-E5CB1D537962}"/>
              </a:ext>
            </a:extLst>
          </p:cNvPr>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AutoShape 6">
            <a:extLst>
              <a:ext uri="{FF2B5EF4-FFF2-40B4-BE49-F238E27FC236}">
                <a16:creationId xmlns:a16="http://schemas.microsoft.com/office/drawing/2014/main" id="{BFC83BB6-A605-49DE-970A-282E35C23745}"/>
              </a:ext>
            </a:extLst>
          </p:cNvPr>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a:t>
            </a:r>
          </a:p>
        </p:txBody>
      </p:sp>
      <p:sp>
        <p:nvSpPr>
          <p:cNvPr id="13319" name="Rectangle 7">
            <a:extLst>
              <a:ext uri="{FF2B5EF4-FFF2-40B4-BE49-F238E27FC236}">
                <a16:creationId xmlns:a16="http://schemas.microsoft.com/office/drawing/2014/main" id="{1F54BCC3-8547-4D0A-8BEC-7A37BD7F5C4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21B8CFC9-A934-4920-95A6-ACD410E3431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FF9989-5470-4416-9000-5601CDDF0715}" type="slidenum">
              <a:rPr lang="en-US" altLang="en-US" sz="1400"/>
              <a:pPr>
                <a:spcBef>
                  <a:spcPct val="0"/>
                </a:spcBef>
                <a:buClrTx/>
                <a:buSzTx/>
                <a:buFontTx/>
                <a:buNone/>
              </a:pPr>
              <a:t>15</a:t>
            </a:fld>
            <a:endParaRPr lang="en-US" altLang="en-US" sz="1400"/>
          </a:p>
        </p:txBody>
      </p:sp>
      <p:sp>
        <p:nvSpPr>
          <p:cNvPr id="14339" name="Rectangle 2">
            <a:extLst>
              <a:ext uri="{FF2B5EF4-FFF2-40B4-BE49-F238E27FC236}">
                <a16:creationId xmlns:a16="http://schemas.microsoft.com/office/drawing/2014/main" id="{755BA9FD-E2DB-450F-A237-FDDC16FF6FDF}"/>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4340" name="Text Box 3">
            <a:extLst>
              <a:ext uri="{FF2B5EF4-FFF2-40B4-BE49-F238E27FC236}">
                <a16:creationId xmlns:a16="http://schemas.microsoft.com/office/drawing/2014/main" id="{B682A3A4-0F00-4290-A5BB-EE5391055C41}"/>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4341" name="Rectangle 4">
            <a:extLst>
              <a:ext uri="{FF2B5EF4-FFF2-40B4-BE49-F238E27FC236}">
                <a16:creationId xmlns:a16="http://schemas.microsoft.com/office/drawing/2014/main" id="{4DF70D60-846F-4B23-8502-504DFA51063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AutoShape 5">
            <a:extLst>
              <a:ext uri="{FF2B5EF4-FFF2-40B4-BE49-F238E27FC236}">
                <a16:creationId xmlns:a16="http://schemas.microsoft.com/office/drawing/2014/main" id="{A0B8A022-8502-4695-B16D-C1A36333876B}"/>
              </a:ext>
            </a:extLst>
          </p:cNvPr>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Invoke Faculty constructor</a:t>
            </a:r>
          </a:p>
        </p:txBody>
      </p:sp>
      <p:sp>
        <p:nvSpPr>
          <p:cNvPr id="14343" name="Rectangle 6">
            <a:extLst>
              <a:ext uri="{FF2B5EF4-FFF2-40B4-BE49-F238E27FC236}">
                <a16:creationId xmlns:a16="http://schemas.microsoft.com/office/drawing/2014/main" id="{E4C47C6C-6BD8-4669-AC6D-B924EFA2A02D}"/>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a:extLst>
              <a:ext uri="{FF2B5EF4-FFF2-40B4-BE49-F238E27FC236}">
                <a16:creationId xmlns:a16="http://schemas.microsoft.com/office/drawing/2014/main" id="{5AD22D99-B17E-4D15-905E-A6EDE1AA2A8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72BEC348-C8C5-4CE5-9222-34441CDDAB3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AA7ACC-EFBB-4F1C-8F89-3E9D5ED7CCF3}" type="slidenum">
              <a:rPr lang="en-US" altLang="en-US" sz="1400"/>
              <a:pPr>
                <a:spcBef>
                  <a:spcPct val="0"/>
                </a:spcBef>
                <a:buClrTx/>
                <a:buSzTx/>
                <a:buFontTx/>
                <a:buNone/>
              </a:pPr>
              <a:t>16</a:t>
            </a:fld>
            <a:endParaRPr lang="en-US" altLang="en-US" sz="1400"/>
          </a:p>
        </p:txBody>
      </p:sp>
      <p:sp>
        <p:nvSpPr>
          <p:cNvPr id="15363" name="Rectangle 2">
            <a:extLst>
              <a:ext uri="{FF2B5EF4-FFF2-40B4-BE49-F238E27FC236}">
                <a16:creationId xmlns:a16="http://schemas.microsoft.com/office/drawing/2014/main" id="{F91B4085-2A11-425C-B18F-C93BCBAF4452}"/>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5364" name="Text Box 3">
            <a:extLst>
              <a:ext uri="{FF2B5EF4-FFF2-40B4-BE49-F238E27FC236}">
                <a16:creationId xmlns:a16="http://schemas.microsoft.com/office/drawing/2014/main" id="{636785DD-5894-4A52-B10E-C360436053E9}"/>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5365" name="Rectangle 4">
            <a:extLst>
              <a:ext uri="{FF2B5EF4-FFF2-40B4-BE49-F238E27FC236}">
                <a16:creationId xmlns:a16="http://schemas.microsoft.com/office/drawing/2014/main" id="{91F10941-8D0E-46E6-97F4-675AEDD6D69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AutoShape 5">
            <a:extLst>
              <a:ext uri="{FF2B5EF4-FFF2-40B4-BE49-F238E27FC236}">
                <a16:creationId xmlns:a16="http://schemas.microsoft.com/office/drawing/2014/main" id="{61B99D21-71D4-407C-8144-46E3E52F5F44}"/>
              </a:ext>
            </a:extLst>
          </p:cNvPr>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Invoke Employee’s no-arg constructor</a:t>
            </a:r>
          </a:p>
        </p:txBody>
      </p:sp>
      <p:sp>
        <p:nvSpPr>
          <p:cNvPr id="15367" name="Rectangle 6">
            <a:extLst>
              <a:ext uri="{FF2B5EF4-FFF2-40B4-BE49-F238E27FC236}">
                <a16:creationId xmlns:a16="http://schemas.microsoft.com/office/drawing/2014/main" id="{0C47040D-2DB6-4A7D-8C5A-29FF2035ED75}"/>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7">
            <a:extLst>
              <a:ext uri="{FF2B5EF4-FFF2-40B4-BE49-F238E27FC236}">
                <a16:creationId xmlns:a16="http://schemas.microsoft.com/office/drawing/2014/main" id="{DD909642-8176-4FD8-BDA0-DA2CE8C0BD78}"/>
              </a:ext>
            </a:extLst>
          </p:cNvPr>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a:extLst>
              <a:ext uri="{FF2B5EF4-FFF2-40B4-BE49-F238E27FC236}">
                <a16:creationId xmlns:a16="http://schemas.microsoft.com/office/drawing/2014/main" id="{E4038587-912D-4973-8FA0-41C8FC16874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06F8BF29-2F0A-4C28-9B4D-EBDD26FE5AD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D153E6-8B4C-4E55-9B67-E763E7DDBE44}" type="slidenum">
              <a:rPr lang="en-US" altLang="en-US" sz="1400"/>
              <a:pPr>
                <a:spcBef>
                  <a:spcPct val="0"/>
                </a:spcBef>
                <a:buClrTx/>
                <a:buSzTx/>
                <a:buFontTx/>
                <a:buNone/>
              </a:pPr>
              <a:t>17</a:t>
            </a:fld>
            <a:endParaRPr lang="en-US" altLang="en-US" sz="1400"/>
          </a:p>
        </p:txBody>
      </p:sp>
      <p:sp>
        <p:nvSpPr>
          <p:cNvPr id="16387" name="Rectangle 2">
            <a:extLst>
              <a:ext uri="{FF2B5EF4-FFF2-40B4-BE49-F238E27FC236}">
                <a16:creationId xmlns:a16="http://schemas.microsoft.com/office/drawing/2014/main" id="{8E080115-253E-49C0-8726-138505B91C34}"/>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6388" name="Text Box 3">
            <a:extLst>
              <a:ext uri="{FF2B5EF4-FFF2-40B4-BE49-F238E27FC236}">
                <a16:creationId xmlns:a16="http://schemas.microsoft.com/office/drawing/2014/main" id="{E4C9683C-62F2-4080-8BAE-2BE92D33DDDF}"/>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6389" name="Rectangle 4">
            <a:extLst>
              <a:ext uri="{FF2B5EF4-FFF2-40B4-BE49-F238E27FC236}">
                <a16:creationId xmlns:a16="http://schemas.microsoft.com/office/drawing/2014/main" id="{DCB6CE33-949B-4D64-A0D7-0F7576421B5D}"/>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AutoShape 5">
            <a:extLst>
              <a:ext uri="{FF2B5EF4-FFF2-40B4-BE49-F238E27FC236}">
                <a16:creationId xmlns:a16="http://schemas.microsoft.com/office/drawing/2014/main" id="{9449D31C-BED4-4822-B11A-8D960B0E28D0}"/>
              </a:ext>
            </a:extLst>
          </p:cNvPr>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4. Invoke Employee(String) constructor</a:t>
            </a:r>
          </a:p>
        </p:txBody>
      </p:sp>
      <p:sp>
        <p:nvSpPr>
          <p:cNvPr id="16391" name="Rectangle 6">
            <a:extLst>
              <a:ext uri="{FF2B5EF4-FFF2-40B4-BE49-F238E27FC236}">
                <a16:creationId xmlns:a16="http://schemas.microsoft.com/office/drawing/2014/main" id="{ECA39F6D-0442-42DF-BB5B-CCE77165D4C6}"/>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7">
            <a:extLst>
              <a:ext uri="{FF2B5EF4-FFF2-40B4-BE49-F238E27FC236}">
                <a16:creationId xmlns:a16="http://schemas.microsoft.com/office/drawing/2014/main" id="{A660EF61-3975-461E-9389-DC37F3752B39}"/>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a:extLst>
              <a:ext uri="{FF2B5EF4-FFF2-40B4-BE49-F238E27FC236}">
                <a16:creationId xmlns:a16="http://schemas.microsoft.com/office/drawing/2014/main" id="{C0D55DFB-7D29-46ED-B3D6-A0B2A6D605F1}"/>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4" name="Rectangle 9">
            <a:extLst>
              <a:ext uri="{FF2B5EF4-FFF2-40B4-BE49-F238E27FC236}">
                <a16:creationId xmlns:a16="http://schemas.microsoft.com/office/drawing/2014/main" id="{35841D5C-9F70-48F2-87FB-CA93BD0B4B7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C4F1B013-4462-4EDA-9D9E-487E969843A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35BA26-30AE-4B75-A819-FAA144863500}" type="slidenum">
              <a:rPr lang="en-US" altLang="en-US" sz="1400"/>
              <a:pPr>
                <a:spcBef>
                  <a:spcPct val="0"/>
                </a:spcBef>
                <a:buClrTx/>
                <a:buSzTx/>
                <a:buFontTx/>
                <a:buNone/>
              </a:pPr>
              <a:t>18</a:t>
            </a:fld>
            <a:endParaRPr lang="en-US" altLang="en-US" sz="1400"/>
          </a:p>
        </p:txBody>
      </p:sp>
      <p:sp>
        <p:nvSpPr>
          <p:cNvPr id="17411" name="Rectangle 2">
            <a:extLst>
              <a:ext uri="{FF2B5EF4-FFF2-40B4-BE49-F238E27FC236}">
                <a16:creationId xmlns:a16="http://schemas.microsoft.com/office/drawing/2014/main" id="{07AD41C9-2A91-40C3-BF2B-712D5B9AC61B}"/>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7412" name="Text Box 3">
            <a:extLst>
              <a:ext uri="{FF2B5EF4-FFF2-40B4-BE49-F238E27FC236}">
                <a16:creationId xmlns:a16="http://schemas.microsoft.com/office/drawing/2014/main" id="{40789F49-A0E3-41AE-A6BF-FB5E92D3D4A8}"/>
              </a:ext>
            </a:extLst>
          </p:cNvPr>
          <p:cNvSpPr txBox="1">
            <a:spLocks noChangeArrowheads="1"/>
          </p:cNvSpPr>
          <p:nvPr/>
        </p:nvSpPr>
        <p:spPr bwMode="auto">
          <a:xfrm>
            <a:off x="228600" y="838200"/>
            <a:ext cx="86868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7413" name="Rectangle 4">
            <a:extLst>
              <a:ext uri="{FF2B5EF4-FFF2-40B4-BE49-F238E27FC236}">
                <a16:creationId xmlns:a16="http://schemas.microsoft.com/office/drawing/2014/main" id="{5BC0F5D7-1705-49EE-B093-EA8F2FAB799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AutoShape 5">
            <a:extLst>
              <a:ext uri="{FF2B5EF4-FFF2-40B4-BE49-F238E27FC236}">
                <a16:creationId xmlns:a16="http://schemas.microsoft.com/office/drawing/2014/main" id="{D0572F00-F6AD-4416-B3FE-D6AA0C4ADC67}"/>
              </a:ext>
            </a:extLst>
          </p:cNvPr>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5. Invoke Person() constructor</a:t>
            </a:r>
          </a:p>
        </p:txBody>
      </p:sp>
      <p:sp>
        <p:nvSpPr>
          <p:cNvPr id="17415" name="Rectangle 6">
            <a:extLst>
              <a:ext uri="{FF2B5EF4-FFF2-40B4-BE49-F238E27FC236}">
                <a16:creationId xmlns:a16="http://schemas.microsoft.com/office/drawing/2014/main" id="{C24CC862-9907-498A-8EC4-C59E4A13FE7B}"/>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Rectangle 7">
            <a:extLst>
              <a:ext uri="{FF2B5EF4-FFF2-40B4-BE49-F238E27FC236}">
                <a16:creationId xmlns:a16="http://schemas.microsoft.com/office/drawing/2014/main" id="{BC34DE44-19C1-4052-8E86-A2E234A40DB9}"/>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8">
            <a:extLst>
              <a:ext uri="{FF2B5EF4-FFF2-40B4-BE49-F238E27FC236}">
                <a16:creationId xmlns:a16="http://schemas.microsoft.com/office/drawing/2014/main" id="{3A74C6EC-3EA2-42FD-826F-7F9FA3264B75}"/>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8" name="Rectangle 9">
            <a:extLst>
              <a:ext uri="{FF2B5EF4-FFF2-40B4-BE49-F238E27FC236}">
                <a16:creationId xmlns:a16="http://schemas.microsoft.com/office/drawing/2014/main" id="{57D63B9B-AF8E-4747-A652-D231933ACFC9}"/>
              </a:ext>
            </a:extLst>
          </p:cNvPr>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9" name="Rectangle 10">
            <a:extLst>
              <a:ext uri="{FF2B5EF4-FFF2-40B4-BE49-F238E27FC236}">
                <a16:creationId xmlns:a16="http://schemas.microsoft.com/office/drawing/2014/main" id="{40790D66-4608-48E4-8860-D7A519C6A13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8CCC3012-BBCB-446C-A419-940F93136FF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DE108F-523D-400F-BC6C-C2BFE1315183}" type="slidenum">
              <a:rPr lang="en-US" altLang="en-US" sz="1400"/>
              <a:pPr>
                <a:spcBef>
                  <a:spcPct val="0"/>
                </a:spcBef>
                <a:buClrTx/>
                <a:buSzTx/>
                <a:buFontTx/>
                <a:buNone/>
              </a:pPr>
              <a:t>19</a:t>
            </a:fld>
            <a:endParaRPr lang="en-US" altLang="en-US" sz="1400"/>
          </a:p>
        </p:txBody>
      </p:sp>
      <p:sp>
        <p:nvSpPr>
          <p:cNvPr id="18435" name="Rectangle 2">
            <a:extLst>
              <a:ext uri="{FF2B5EF4-FFF2-40B4-BE49-F238E27FC236}">
                <a16:creationId xmlns:a16="http://schemas.microsoft.com/office/drawing/2014/main" id="{26A9224D-938A-4E2E-B83D-7018F213C5F8}"/>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8436" name="Text Box 3">
            <a:extLst>
              <a:ext uri="{FF2B5EF4-FFF2-40B4-BE49-F238E27FC236}">
                <a16:creationId xmlns:a16="http://schemas.microsoft.com/office/drawing/2014/main" id="{3962C042-0FED-4A7A-A3D2-3EBFC626451E}"/>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8437" name="Rectangle 4">
            <a:extLst>
              <a:ext uri="{FF2B5EF4-FFF2-40B4-BE49-F238E27FC236}">
                <a16:creationId xmlns:a16="http://schemas.microsoft.com/office/drawing/2014/main" id="{8D559DAA-94B2-4B4F-964D-38994EF0F508}"/>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AutoShape 5">
            <a:extLst>
              <a:ext uri="{FF2B5EF4-FFF2-40B4-BE49-F238E27FC236}">
                <a16:creationId xmlns:a16="http://schemas.microsoft.com/office/drawing/2014/main" id="{8F742083-1AA3-4ABB-9768-4BFE4326C62A}"/>
              </a:ext>
            </a:extLst>
          </p:cNvPr>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6. Execute println</a:t>
            </a:r>
          </a:p>
        </p:txBody>
      </p:sp>
      <p:sp>
        <p:nvSpPr>
          <p:cNvPr id="18439" name="Rectangle 6">
            <a:extLst>
              <a:ext uri="{FF2B5EF4-FFF2-40B4-BE49-F238E27FC236}">
                <a16:creationId xmlns:a16="http://schemas.microsoft.com/office/drawing/2014/main" id="{CD37C7C2-BF57-41ED-8CF6-B2F400E96703}"/>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a:extLst>
              <a:ext uri="{FF2B5EF4-FFF2-40B4-BE49-F238E27FC236}">
                <a16:creationId xmlns:a16="http://schemas.microsoft.com/office/drawing/2014/main" id="{22C5829F-23F0-41E1-98E2-588870993ED8}"/>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a:extLst>
              <a:ext uri="{FF2B5EF4-FFF2-40B4-BE49-F238E27FC236}">
                <a16:creationId xmlns:a16="http://schemas.microsoft.com/office/drawing/2014/main" id="{5E323C4E-62EC-4CB4-90E8-C56130E74DF8}"/>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Rectangle 9">
            <a:extLst>
              <a:ext uri="{FF2B5EF4-FFF2-40B4-BE49-F238E27FC236}">
                <a16:creationId xmlns:a16="http://schemas.microsoft.com/office/drawing/2014/main" id="{C77098F5-D410-4B66-A4CE-B2D5DDDE4D64}"/>
              </a:ext>
            </a:extLst>
          </p:cNvPr>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3" name="Rectangle 10">
            <a:extLst>
              <a:ext uri="{FF2B5EF4-FFF2-40B4-BE49-F238E27FC236}">
                <a16:creationId xmlns:a16="http://schemas.microsoft.com/office/drawing/2014/main" id="{1627ED6C-8DA0-47E8-932D-A10F3E98212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6F760719-8674-43E9-ACF7-B0DB71287DD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5AE569-8C58-4C01-B955-63D3B0CF995A}"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993F7B83-FBDE-45E1-9DC9-1164FD7897CB}"/>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5124" name="Rectangle 3">
            <a:extLst>
              <a:ext uri="{FF2B5EF4-FFF2-40B4-BE49-F238E27FC236}">
                <a16:creationId xmlns:a16="http://schemas.microsoft.com/office/drawing/2014/main" id="{AA8C6602-2A1E-4C9C-BA5E-B205F2316444}"/>
              </a:ext>
            </a:extLst>
          </p:cNvPr>
          <p:cNvSpPr>
            <a:spLocks noGrp="1" noChangeArrowheads="1"/>
          </p:cNvSpPr>
          <p:nvPr>
            <p:ph type="body" idx="1"/>
          </p:nvPr>
        </p:nvSpPr>
        <p:spPr>
          <a:xfrm>
            <a:off x="304800" y="1371600"/>
            <a:ext cx="8610600" cy="4114800"/>
          </a:xfrm>
        </p:spPr>
        <p:txBody>
          <a:bodyPr/>
          <a:lstStyle/>
          <a:p>
            <a:pPr marL="0" indent="0">
              <a:buFont typeface="Monotype Sorts"/>
              <a:buNone/>
            </a:pPr>
            <a:r>
              <a:rPr lang="en-US" altLang="en-US"/>
              <a:t>Suppose you will define classes to model circles, rectangles, and triangles. These classes have many common features. What is the best way to design these classes so to avoid redundancy? The answer is to use inheritance.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5440C993-AF2B-41F2-9F42-A4C901C5103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CF76E2-561E-41B5-8476-E8F75761BE83}" type="slidenum">
              <a:rPr lang="en-US" altLang="en-US" sz="1400"/>
              <a:pPr>
                <a:spcBef>
                  <a:spcPct val="0"/>
                </a:spcBef>
                <a:buClrTx/>
                <a:buSzTx/>
                <a:buFontTx/>
                <a:buNone/>
              </a:pPr>
              <a:t>20</a:t>
            </a:fld>
            <a:endParaRPr lang="en-US" altLang="en-US" sz="1400"/>
          </a:p>
        </p:txBody>
      </p:sp>
      <p:sp>
        <p:nvSpPr>
          <p:cNvPr id="19459" name="Rectangle 2">
            <a:extLst>
              <a:ext uri="{FF2B5EF4-FFF2-40B4-BE49-F238E27FC236}">
                <a16:creationId xmlns:a16="http://schemas.microsoft.com/office/drawing/2014/main" id="{84E1E694-05AD-4C5D-8FDB-C74D9B6FD91D}"/>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19460" name="Text Box 3">
            <a:extLst>
              <a:ext uri="{FF2B5EF4-FFF2-40B4-BE49-F238E27FC236}">
                <a16:creationId xmlns:a16="http://schemas.microsoft.com/office/drawing/2014/main" id="{59ABBC6D-36F2-4F80-8E0E-2D50E1781CD7}"/>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9461" name="Rectangle 4">
            <a:extLst>
              <a:ext uri="{FF2B5EF4-FFF2-40B4-BE49-F238E27FC236}">
                <a16:creationId xmlns:a16="http://schemas.microsoft.com/office/drawing/2014/main" id="{BD76D57C-0AF0-4C14-92AA-88502D96692C}"/>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AutoShape 5">
            <a:extLst>
              <a:ext uri="{FF2B5EF4-FFF2-40B4-BE49-F238E27FC236}">
                <a16:creationId xmlns:a16="http://schemas.microsoft.com/office/drawing/2014/main" id="{321D3456-D2D2-4BCF-8EA3-11A048946F69}"/>
              </a:ext>
            </a:extLst>
          </p:cNvPr>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7. Execute println</a:t>
            </a:r>
          </a:p>
        </p:txBody>
      </p:sp>
      <p:sp>
        <p:nvSpPr>
          <p:cNvPr id="19463" name="Rectangle 6">
            <a:extLst>
              <a:ext uri="{FF2B5EF4-FFF2-40B4-BE49-F238E27FC236}">
                <a16:creationId xmlns:a16="http://schemas.microsoft.com/office/drawing/2014/main" id="{A0D39D73-7FEE-44F2-98F2-7F8402EAC867}"/>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a:extLst>
              <a:ext uri="{FF2B5EF4-FFF2-40B4-BE49-F238E27FC236}">
                <a16:creationId xmlns:a16="http://schemas.microsoft.com/office/drawing/2014/main" id="{21223A8E-DB11-486E-8DB7-EB441DDEA99B}"/>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9">
            <a:extLst>
              <a:ext uri="{FF2B5EF4-FFF2-40B4-BE49-F238E27FC236}">
                <a16:creationId xmlns:a16="http://schemas.microsoft.com/office/drawing/2014/main" id="{E629BA12-7946-487E-8B67-40321CAD8B91}"/>
              </a:ext>
            </a:extLst>
          </p:cNvPr>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Rectangle 10">
            <a:extLst>
              <a:ext uri="{FF2B5EF4-FFF2-40B4-BE49-F238E27FC236}">
                <a16:creationId xmlns:a16="http://schemas.microsoft.com/office/drawing/2014/main" id="{52ED9AB7-D1C4-4B88-AE11-D9F2EF52806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4471DCFD-4D29-4554-9656-CD01487AA4C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3988E3-7545-4AA6-B6AC-473ED8232366}" type="slidenum">
              <a:rPr lang="en-US" altLang="en-US" sz="1400"/>
              <a:pPr>
                <a:spcBef>
                  <a:spcPct val="0"/>
                </a:spcBef>
                <a:buClrTx/>
                <a:buSzTx/>
                <a:buFontTx/>
                <a:buNone/>
              </a:pPr>
              <a:t>21</a:t>
            </a:fld>
            <a:endParaRPr lang="en-US" altLang="en-US" sz="1400"/>
          </a:p>
        </p:txBody>
      </p:sp>
      <p:sp>
        <p:nvSpPr>
          <p:cNvPr id="20483" name="Rectangle 2">
            <a:extLst>
              <a:ext uri="{FF2B5EF4-FFF2-40B4-BE49-F238E27FC236}">
                <a16:creationId xmlns:a16="http://schemas.microsoft.com/office/drawing/2014/main" id="{0FFDA9AA-A87A-48BB-81F2-A22C333A484D}"/>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20484" name="Text Box 3">
            <a:extLst>
              <a:ext uri="{FF2B5EF4-FFF2-40B4-BE49-F238E27FC236}">
                <a16:creationId xmlns:a16="http://schemas.microsoft.com/office/drawing/2014/main" id="{6B5A4022-A5FA-4225-87A4-70ABE6662418}"/>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0485" name="Rectangle 4">
            <a:extLst>
              <a:ext uri="{FF2B5EF4-FFF2-40B4-BE49-F238E27FC236}">
                <a16:creationId xmlns:a16="http://schemas.microsoft.com/office/drawing/2014/main" id="{E10FC916-A9E0-4443-9B49-300DC61EE16F}"/>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AutoShape 5">
            <a:extLst>
              <a:ext uri="{FF2B5EF4-FFF2-40B4-BE49-F238E27FC236}">
                <a16:creationId xmlns:a16="http://schemas.microsoft.com/office/drawing/2014/main" id="{B7C9FADF-B2BA-4D1D-83B2-C252988A4DE0}"/>
              </a:ext>
            </a:extLst>
          </p:cNvPr>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8. Execute println</a:t>
            </a:r>
          </a:p>
        </p:txBody>
      </p:sp>
      <p:sp>
        <p:nvSpPr>
          <p:cNvPr id="20487" name="Rectangle 6">
            <a:extLst>
              <a:ext uri="{FF2B5EF4-FFF2-40B4-BE49-F238E27FC236}">
                <a16:creationId xmlns:a16="http://schemas.microsoft.com/office/drawing/2014/main" id="{897276FB-85C3-46F1-8DAE-6734151FA33A}"/>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8">
            <a:extLst>
              <a:ext uri="{FF2B5EF4-FFF2-40B4-BE49-F238E27FC236}">
                <a16:creationId xmlns:a16="http://schemas.microsoft.com/office/drawing/2014/main" id="{D890362A-86B4-46EE-995E-844220B3CEA0}"/>
              </a:ext>
            </a:extLst>
          </p:cNvPr>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9" name="Rectangle 9">
            <a:extLst>
              <a:ext uri="{FF2B5EF4-FFF2-40B4-BE49-F238E27FC236}">
                <a16:creationId xmlns:a16="http://schemas.microsoft.com/office/drawing/2014/main" id="{5E165E81-EA8B-4D02-A481-669E0E4D105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ECE228C-D7A3-4AD8-A317-A6365FF87B8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2ADD27-0800-4117-B66F-F7C38942641B}" type="slidenum">
              <a:rPr lang="en-US" altLang="en-US" sz="1400"/>
              <a:pPr>
                <a:spcBef>
                  <a:spcPct val="0"/>
                </a:spcBef>
                <a:buClrTx/>
                <a:buSzTx/>
                <a:buFontTx/>
                <a:buNone/>
              </a:pPr>
              <a:t>22</a:t>
            </a:fld>
            <a:endParaRPr lang="en-US" altLang="en-US" sz="1400"/>
          </a:p>
        </p:txBody>
      </p:sp>
      <p:sp>
        <p:nvSpPr>
          <p:cNvPr id="21507" name="Rectangle 2">
            <a:extLst>
              <a:ext uri="{FF2B5EF4-FFF2-40B4-BE49-F238E27FC236}">
                <a16:creationId xmlns:a16="http://schemas.microsoft.com/office/drawing/2014/main" id="{24B4284A-FA1E-4624-ABCB-91E78B83BA9A}"/>
              </a:ext>
            </a:extLst>
          </p:cNvPr>
          <p:cNvSpPr>
            <a:spLocks noGrp="1" noChangeArrowheads="1"/>
          </p:cNvSpPr>
          <p:nvPr>
            <p:ph type="title"/>
          </p:nvPr>
        </p:nvSpPr>
        <p:spPr>
          <a:xfrm>
            <a:off x="1600200" y="228600"/>
            <a:ext cx="6248400" cy="457200"/>
          </a:xfrm>
        </p:spPr>
        <p:txBody>
          <a:bodyPr/>
          <a:lstStyle/>
          <a:p>
            <a:r>
              <a:rPr lang="en-US" altLang="en-US" sz="3600"/>
              <a:t>Trace Execution</a:t>
            </a:r>
          </a:p>
        </p:txBody>
      </p:sp>
      <p:sp>
        <p:nvSpPr>
          <p:cNvPr id="21508" name="Text Box 3">
            <a:extLst>
              <a:ext uri="{FF2B5EF4-FFF2-40B4-BE49-F238E27FC236}">
                <a16:creationId xmlns:a16="http://schemas.microsoft.com/office/drawing/2014/main" id="{BFCFAEA5-4839-48CB-9A28-47F2F059BA96}"/>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1509" name="Rectangle 4">
            <a:extLst>
              <a:ext uri="{FF2B5EF4-FFF2-40B4-BE49-F238E27FC236}">
                <a16:creationId xmlns:a16="http://schemas.microsoft.com/office/drawing/2014/main" id="{9B5B426D-4F2D-4002-8F1D-BC5FC62D125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AutoShape 5">
            <a:extLst>
              <a:ext uri="{FF2B5EF4-FFF2-40B4-BE49-F238E27FC236}">
                <a16:creationId xmlns:a16="http://schemas.microsoft.com/office/drawing/2014/main" id="{FEAC8E59-DAC0-477F-A7F0-D151AF52E351}"/>
              </a:ext>
            </a:extLst>
          </p:cNvPr>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9. Execute println</a:t>
            </a:r>
          </a:p>
        </p:txBody>
      </p:sp>
      <p:sp>
        <p:nvSpPr>
          <p:cNvPr id="21511" name="Rectangle 7">
            <a:extLst>
              <a:ext uri="{FF2B5EF4-FFF2-40B4-BE49-F238E27FC236}">
                <a16:creationId xmlns:a16="http://schemas.microsoft.com/office/drawing/2014/main" id="{42FFE22B-0521-4FE0-81B2-A75F75162816}"/>
              </a:ext>
            </a:extLst>
          </p:cNvPr>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8">
            <a:extLst>
              <a:ext uri="{FF2B5EF4-FFF2-40B4-BE49-F238E27FC236}">
                <a16:creationId xmlns:a16="http://schemas.microsoft.com/office/drawing/2014/main" id="{208A2C3A-A78D-4D68-8181-B20C25BB266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F9DBE10F-E923-4BEB-86F6-41577E01075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7DC27E-7838-4947-9935-90D67C80B428}" type="slidenum">
              <a:rPr lang="en-US" altLang="en-US" sz="1400"/>
              <a:pPr>
                <a:spcBef>
                  <a:spcPct val="0"/>
                </a:spcBef>
                <a:buClrTx/>
                <a:buSzTx/>
                <a:buFontTx/>
                <a:buNone/>
              </a:pPr>
              <a:t>23</a:t>
            </a:fld>
            <a:endParaRPr lang="en-US" altLang="en-US" sz="1400"/>
          </a:p>
        </p:txBody>
      </p:sp>
      <p:sp>
        <p:nvSpPr>
          <p:cNvPr id="22531" name="Rectangle 2">
            <a:extLst>
              <a:ext uri="{FF2B5EF4-FFF2-40B4-BE49-F238E27FC236}">
                <a16:creationId xmlns:a16="http://schemas.microsoft.com/office/drawing/2014/main" id="{150000C4-9760-4975-8158-D3C6992D0529}"/>
              </a:ext>
            </a:extLst>
          </p:cNvPr>
          <p:cNvSpPr>
            <a:spLocks noGrp="1" noChangeArrowheads="1"/>
          </p:cNvSpPr>
          <p:nvPr>
            <p:ph type="title"/>
          </p:nvPr>
        </p:nvSpPr>
        <p:spPr>
          <a:xfrm>
            <a:off x="457200" y="228600"/>
            <a:ext cx="8382000" cy="838200"/>
          </a:xfrm>
        </p:spPr>
        <p:txBody>
          <a:bodyPr/>
          <a:lstStyle/>
          <a:p>
            <a:r>
              <a:rPr lang="en-US" altLang="en-US" sz="3600"/>
              <a:t>Example on the Impact of a Superclass without no-arg Constructor</a:t>
            </a:r>
          </a:p>
        </p:txBody>
      </p:sp>
      <p:sp>
        <p:nvSpPr>
          <p:cNvPr id="22532" name="Text Box 3">
            <a:extLst>
              <a:ext uri="{FF2B5EF4-FFF2-40B4-BE49-F238E27FC236}">
                <a16:creationId xmlns:a16="http://schemas.microsoft.com/office/drawing/2014/main" id="{D9B305E1-C840-49D5-8883-EFA3E0C7EBDE}"/>
              </a:ext>
            </a:extLst>
          </p:cNvPr>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class Fruit {</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System.out.println</a:t>
            </a:r>
            <a:r>
              <a:rPr lang="en-US" altLang="en-US" sz="1800" b="1" dirty="0">
                <a:solidFill>
                  <a:schemeClr val="tx2"/>
                </a:solidFill>
                <a:latin typeface="Courier New" panose="02070309020205020404" pitchFamily="49" charset="0"/>
                <a:cs typeface="Times New Roman" panose="02020603050405020304" pitchFamily="18" charset="0"/>
              </a:rPr>
              <a:t>("Fruit's constructor is invoked");</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a:t>
            </a:r>
          </a:p>
        </p:txBody>
      </p:sp>
      <p:sp>
        <p:nvSpPr>
          <p:cNvPr id="22533" name="Text Box 4">
            <a:extLst>
              <a:ext uri="{FF2B5EF4-FFF2-40B4-BE49-F238E27FC236}">
                <a16:creationId xmlns:a16="http://schemas.microsoft.com/office/drawing/2014/main" id="{2B997D56-7628-4D2C-976D-2C90B59E9478}"/>
              </a:ext>
            </a:extLst>
          </p:cNvPr>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Find out the errors in the program:</a:t>
            </a:r>
            <a:r>
              <a:rPr lang="en-US" altLang="en-US" sz="2800" i="1" dirty="0">
                <a:cs typeface="Times New Roman" panose="02020603050405020304" pitchFamily="18" charset="0"/>
              </a:rPr>
              <a:t> </a:t>
            </a:r>
          </a:p>
        </p:txBody>
      </p:sp>
      <p:sp>
        <p:nvSpPr>
          <p:cNvPr id="6" name="Text Box 4">
            <a:extLst>
              <a:ext uri="{FF2B5EF4-FFF2-40B4-BE49-F238E27FC236}">
                <a16:creationId xmlns:a16="http://schemas.microsoft.com/office/drawing/2014/main" id="{424DFBBC-C62F-4176-9A2B-92504AA0F3AD}"/>
              </a:ext>
            </a:extLst>
          </p:cNvPr>
          <p:cNvSpPr txBox="1">
            <a:spLocks noChangeArrowheads="1"/>
          </p:cNvSpPr>
          <p:nvPr/>
        </p:nvSpPr>
        <p:spPr bwMode="auto">
          <a:xfrm>
            <a:off x="381000" y="5043487"/>
            <a:ext cx="822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i="1" dirty="0">
                <a:cs typeface="Times New Roman" panose="02020603050405020304" pitchFamily="18" charset="0"/>
              </a:rPr>
              <a:t>If possible, you should provide a no-</a:t>
            </a:r>
            <a:r>
              <a:rPr lang="en-US" altLang="en-US" sz="2800" i="1" dirty="0" err="1">
                <a:cs typeface="Times New Roman" panose="02020603050405020304" pitchFamily="18" charset="0"/>
              </a:rPr>
              <a:t>arg</a:t>
            </a:r>
            <a:r>
              <a:rPr lang="en-US" altLang="en-US" sz="2800" i="1" dirty="0">
                <a:cs typeface="Times New Roman" panose="02020603050405020304" pitchFamily="18" charset="0"/>
              </a:rPr>
              <a:t> constructor for every class to make the class</a:t>
            </a:r>
            <a:r>
              <a:rPr lang="tr-TR" altLang="en-US" sz="2800" i="1" dirty="0">
                <a:cs typeface="Times New Roman" panose="02020603050405020304" pitchFamily="18" charset="0"/>
              </a:rPr>
              <a:t> </a:t>
            </a:r>
            <a:r>
              <a:rPr lang="en-US" altLang="en-US" sz="2800" i="1" dirty="0">
                <a:cs typeface="Times New Roman" panose="02020603050405020304" pitchFamily="18" charset="0"/>
              </a:rPr>
              <a:t>easy to extend and to avoid errors.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91E03D38-7F68-46A7-A4BC-E33BD8A1E5C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23BBAD-3412-4F0E-9193-B68E19D09943}" type="slidenum">
              <a:rPr lang="en-US" altLang="en-US" sz="1400"/>
              <a:pPr>
                <a:spcBef>
                  <a:spcPct val="0"/>
                </a:spcBef>
                <a:buClrTx/>
                <a:buSzTx/>
                <a:buFontTx/>
                <a:buNone/>
              </a:pPr>
              <a:t>24</a:t>
            </a:fld>
            <a:endParaRPr lang="en-US" altLang="en-US" sz="1400"/>
          </a:p>
        </p:txBody>
      </p:sp>
      <p:sp>
        <p:nvSpPr>
          <p:cNvPr id="23555" name="Rectangle 2">
            <a:extLst>
              <a:ext uri="{FF2B5EF4-FFF2-40B4-BE49-F238E27FC236}">
                <a16:creationId xmlns:a16="http://schemas.microsoft.com/office/drawing/2014/main" id="{6715784E-C35E-4672-8F62-6BCA6B0C34AC}"/>
              </a:ext>
            </a:extLst>
          </p:cNvPr>
          <p:cNvSpPr>
            <a:spLocks noGrp="1" noChangeArrowheads="1"/>
          </p:cNvSpPr>
          <p:nvPr>
            <p:ph type="title"/>
          </p:nvPr>
        </p:nvSpPr>
        <p:spPr>
          <a:xfrm>
            <a:off x="685800" y="381000"/>
            <a:ext cx="7772400" cy="762000"/>
          </a:xfrm>
        </p:spPr>
        <p:txBody>
          <a:bodyPr/>
          <a:lstStyle/>
          <a:p>
            <a:r>
              <a:rPr lang="en-US" altLang="en-US"/>
              <a:t>Defining a Subclass</a:t>
            </a:r>
          </a:p>
        </p:txBody>
      </p:sp>
      <p:sp>
        <p:nvSpPr>
          <p:cNvPr id="23556" name="Rectangle 3">
            <a:extLst>
              <a:ext uri="{FF2B5EF4-FFF2-40B4-BE49-F238E27FC236}">
                <a16:creationId xmlns:a16="http://schemas.microsoft.com/office/drawing/2014/main" id="{0E3E4E5C-B649-4BA8-8C9C-5AD18D37F131}"/>
              </a:ext>
            </a:extLst>
          </p:cNvPr>
          <p:cNvSpPr>
            <a:spLocks noGrp="1" noChangeArrowheads="1"/>
          </p:cNvSpPr>
          <p:nvPr>
            <p:ph type="body" idx="1"/>
          </p:nvPr>
        </p:nvSpPr>
        <p:spPr>
          <a:xfrm>
            <a:off x="304800" y="1371600"/>
            <a:ext cx="8458200" cy="2743200"/>
          </a:xfrm>
        </p:spPr>
        <p:txBody>
          <a:bodyPr/>
          <a:lstStyle/>
          <a:p>
            <a:pPr marL="1588" indent="-1588">
              <a:buFont typeface="Monotype Sorts"/>
              <a:buNone/>
            </a:pPr>
            <a:r>
              <a:rPr lang="en-US" altLang="en-US" sz="3000"/>
              <a:t>A subclass inherits from a superclass. You can also:</a:t>
            </a:r>
            <a:endParaRPr lang="en-US" altLang="en-US"/>
          </a:p>
          <a:p>
            <a:pPr marL="460375" lvl="1" indent="-457200">
              <a:spcBef>
                <a:spcPct val="50000"/>
              </a:spcBef>
              <a:buClr>
                <a:schemeClr val="tx2"/>
              </a:buClr>
              <a:buSzPct val="75000"/>
              <a:buFont typeface="Wingdings" panose="05000000000000000000" pitchFamily="2" charset="2"/>
              <a:buChar char="q"/>
            </a:pPr>
            <a:r>
              <a:rPr lang="en-US" altLang="en-US"/>
              <a:t>Add new properties</a:t>
            </a:r>
          </a:p>
          <a:p>
            <a:pPr marL="460375" lvl="1" indent="-457200">
              <a:spcBef>
                <a:spcPct val="50000"/>
              </a:spcBef>
              <a:buClr>
                <a:schemeClr val="tx2"/>
              </a:buClr>
              <a:buSzPct val="75000"/>
              <a:buFont typeface="Wingdings" panose="05000000000000000000" pitchFamily="2" charset="2"/>
              <a:buChar char="q"/>
            </a:pPr>
            <a:r>
              <a:rPr lang="en-US" altLang="en-US"/>
              <a:t>Add new methods</a:t>
            </a:r>
          </a:p>
          <a:p>
            <a:pPr marL="460375" lvl="1" indent="-457200">
              <a:spcBef>
                <a:spcPct val="50000"/>
              </a:spcBef>
              <a:buClr>
                <a:schemeClr val="tx2"/>
              </a:buClr>
              <a:buSzPct val="75000"/>
              <a:buFont typeface="Wingdings" panose="05000000000000000000" pitchFamily="2" charset="2"/>
              <a:buChar char="q"/>
            </a:pPr>
            <a:r>
              <a:rPr lang="en-US" altLang="en-US"/>
              <a:t>Override the methods of the superclass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D91888D0-C914-427E-81D1-3B76473C69A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B701C7-5EF2-4B44-AE4F-03CAE4CF347D}" type="slidenum">
              <a:rPr lang="en-US" altLang="en-US" sz="1400"/>
              <a:pPr>
                <a:spcBef>
                  <a:spcPct val="0"/>
                </a:spcBef>
                <a:buClrTx/>
                <a:buSzTx/>
                <a:buFontTx/>
                <a:buNone/>
              </a:pPr>
              <a:t>25</a:t>
            </a:fld>
            <a:endParaRPr lang="en-US" altLang="en-US" sz="1400"/>
          </a:p>
        </p:txBody>
      </p:sp>
      <p:sp>
        <p:nvSpPr>
          <p:cNvPr id="24579" name="Rectangle 2">
            <a:extLst>
              <a:ext uri="{FF2B5EF4-FFF2-40B4-BE49-F238E27FC236}">
                <a16:creationId xmlns:a16="http://schemas.microsoft.com/office/drawing/2014/main" id="{09E52CE9-8955-4409-9B9B-F06E0947A299}"/>
              </a:ext>
            </a:extLst>
          </p:cNvPr>
          <p:cNvSpPr>
            <a:spLocks noGrp="1" noChangeArrowheads="1"/>
          </p:cNvSpPr>
          <p:nvPr>
            <p:ph type="title"/>
          </p:nvPr>
        </p:nvSpPr>
        <p:spPr>
          <a:xfrm>
            <a:off x="685800" y="228600"/>
            <a:ext cx="7772400" cy="685800"/>
          </a:xfrm>
        </p:spPr>
        <p:txBody>
          <a:bodyPr/>
          <a:lstStyle/>
          <a:p>
            <a:r>
              <a:rPr lang="en-US" altLang="en-US" sz="3600"/>
              <a:t>Calling Superclass Methods</a:t>
            </a:r>
            <a:endParaRPr lang="en-US" altLang="en-US"/>
          </a:p>
        </p:txBody>
      </p:sp>
      <p:sp>
        <p:nvSpPr>
          <p:cNvPr id="24580" name="Text Box 7">
            <a:extLst>
              <a:ext uri="{FF2B5EF4-FFF2-40B4-BE49-F238E27FC236}">
                <a16:creationId xmlns:a16="http://schemas.microsoft.com/office/drawing/2014/main" id="{54617070-6F49-49A7-963A-6A500EB21D26}"/>
              </a:ext>
            </a:extLst>
          </p:cNvPr>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You could rewrite the </a:t>
            </a:r>
            <a:r>
              <a:rPr lang="en-US" altLang="en-US" sz="2400" u="sng"/>
              <a:t>printCircle()</a:t>
            </a:r>
            <a:r>
              <a:rPr lang="en-US" altLang="en-US" sz="2400"/>
              <a:t> method in the </a:t>
            </a:r>
            <a:r>
              <a:rPr lang="en-US" altLang="en-US" sz="2400" u="sng"/>
              <a:t>Circle</a:t>
            </a:r>
            <a:r>
              <a:rPr lang="en-US" altLang="en-US" sz="2400"/>
              <a:t> class as follows:</a:t>
            </a:r>
          </a:p>
        </p:txBody>
      </p:sp>
      <p:sp>
        <p:nvSpPr>
          <p:cNvPr id="24581" name="Text Box 9">
            <a:extLst>
              <a:ext uri="{FF2B5EF4-FFF2-40B4-BE49-F238E27FC236}">
                <a16:creationId xmlns:a16="http://schemas.microsoft.com/office/drawing/2014/main" id="{EE748F6D-9E78-4A87-ABBE-AD64ABA31073}"/>
              </a:ext>
            </a:extLst>
          </p:cNvPr>
          <p:cNvSpPr txBox="1">
            <a:spLocks noChangeArrowheads="1"/>
          </p:cNvSpPr>
          <p:nvPr/>
        </p:nvSpPr>
        <p:spPr bwMode="auto">
          <a:xfrm>
            <a:off x="228600" y="25146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public void printCircle() {</a:t>
            </a:r>
          </a:p>
          <a:p>
            <a:pPr>
              <a:spcBef>
                <a:spcPct val="0"/>
              </a:spcBef>
              <a:buClrTx/>
              <a:buSzTx/>
              <a:buFontTx/>
              <a:buNone/>
            </a:pPr>
            <a:r>
              <a:rPr lang="en-US" altLang="en-US" sz="2400">
                <a:solidFill>
                  <a:schemeClr val="tx2"/>
                </a:solidFill>
              </a:rPr>
              <a:t>  System.out.println("The circle is created " + </a:t>
            </a:r>
          </a:p>
          <a:p>
            <a:pPr>
              <a:spcBef>
                <a:spcPct val="0"/>
              </a:spcBef>
              <a:buClrTx/>
              <a:buSzTx/>
              <a:buFontTx/>
              <a:buNone/>
            </a:pPr>
            <a:r>
              <a:rPr lang="en-US" altLang="en-US" sz="2400">
                <a:solidFill>
                  <a:schemeClr val="tx2"/>
                </a:solidFill>
              </a:rPr>
              <a:t>    super.getDateCreated() + " and the radius is " + radius);</a:t>
            </a:r>
          </a:p>
          <a:p>
            <a:pPr>
              <a:spcBef>
                <a:spcPct val="0"/>
              </a:spcBef>
              <a:buClrTx/>
              <a:buSzTx/>
              <a:buFontTx/>
              <a:buNone/>
            </a:pPr>
            <a:r>
              <a:rPr lang="en-US" altLang="en-US" sz="2400">
                <a:solidFill>
                  <a:schemeClr val="tx2"/>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What is the output of running the class C?</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class 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System.out.println("A's no-arg constructor is invoked");</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class B extends 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public class C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static void main(String[] args)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B b = new B();</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output is</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A's no-arg constructor is invoked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6931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What problem arises in compiling the program?</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class 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A(int x)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class B extends A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B()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public class C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public static void main(String[] args)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B b = new B();</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default constructor of B attempts to invoke the default of constructor of A, but class A's default constructor is not defined.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679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How does a subclass invoke its superclass's constructor</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True or false? When invoking a constructor from a subclass, its superclass's no-arg constructor is always invoked.</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 subclass can explicitly invoke a suplerclass's constructor using the super keyword</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False. If a subclass's constructor explicitly invoke a superclass's constructor, the superclass's no-arg constructor is not invoked.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8871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627012C6-D59E-4CA6-891B-364727EBCCD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7D38BD-B155-49F9-BA2C-2A88196BD134}" type="slidenum">
              <a:rPr lang="en-US" altLang="en-US" sz="1400"/>
              <a:pPr>
                <a:spcBef>
                  <a:spcPct val="0"/>
                </a:spcBef>
                <a:buClrTx/>
                <a:buSzTx/>
                <a:buFontTx/>
                <a:buNone/>
              </a:pPr>
              <a:t>29</a:t>
            </a:fld>
            <a:endParaRPr lang="en-US" altLang="en-US" sz="1400"/>
          </a:p>
        </p:txBody>
      </p:sp>
      <p:sp>
        <p:nvSpPr>
          <p:cNvPr id="25603" name="Rectangle 2">
            <a:extLst>
              <a:ext uri="{FF2B5EF4-FFF2-40B4-BE49-F238E27FC236}">
                <a16:creationId xmlns:a16="http://schemas.microsoft.com/office/drawing/2014/main" id="{E9AA1C81-6519-43CF-B3D5-7E84EBD389AC}"/>
              </a:ext>
            </a:extLst>
          </p:cNvPr>
          <p:cNvSpPr>
            <a:spLocks noGrp="1" noChangeArrowheads="1"/>
          </p:cNvSpPr>
          <p:nvPr>
            <p:ph type="title"/>
          </p:nvPr>
        </p:nvSpPr>
        <p:spPr>
          <a:xfrm>
            <a:off x="685800" y="228600"/>
            <a:ext cx="7772400" cy="685800"/>
          </a:xfrm>
        </p:spPr>
        <p:txBody>
          <a:bodyPr/>
          <a:lstStyle/>
          <a:p>
            <a:r>
              <a:rPr lang="en-US" altLang="en-US" sz="3600"/>
              <a:t>Overriding Methods in the Superclass</a:t>
            </a:r>
            <a:endParaRPr lang="en-US" altLang="en-US"/>
          </a:p>
        </p:txBody>
      </p:sp>
      <p:sp>
        <p:nvSpPr>
          <p:cNvPr id="25604" name="Text Box 3">
            <a:extLst>
              <a:ext uri="{FF2B5EF4-FFF2-40B4-BE49-F238E27FC236}">
                <a16:creationId xmlns:a16="http://schemas.microsoft.com/office/drawing/2014/main" id="{3189C203-28A9-4A3E-94CE-D1F5806EE498}"/>
              </a:ext>
            </a:extLst>
          </p:cNvPr>
          <p:cNvSpPr txBox="1">
            <a:spLocks noChangeArrowheads="1"/>
          </p:cNvSpPr>
          <p:nvPr/>
        </p:nvSpPr>
        <p:spPr bwMode="auto">
          <a:xfrm>
            <a:off x="228600" y="1066800"/>
            <a:ext cx="88392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A subclass inherits methods from a superclass. Sometimes it is necessary for the subclass to modify the implementation of a method defined in the superclass. This is referred to as </a:t>
            </a:r>
            <a:r>
              <a:rPr lang="en-US" altLang="en-US" sz="2400" i="1" dirty="0"/>
              <a:t>method overriding</a:t>
            </a:r>
            <a:r>
              <a:rPr lang="en-US" altLang="en-US" sz="2400" dirty="0"/>
              <a:t>.</a:t>
            </a:r>
            <a:endParaRPr lang="tr-TR" altLang="en-US" sz="2400" dirty="0"/>
          </a:p>
          <a:p>
            <a:pPr>
              <a:spcBef>
                <a:spcPct val="50000"/>
              </a:spcBef>
              <a:buClrTx/>
              <a:buSzTx/>
              <a:buFontTx/>
              <a:buNone/>
            </a:pPr>
            <a:endParaRPr lang="tr-TR" altLang="en-US" sz="1100" dirty="0"/>
          </a:p>
          <a:p>
            <a:pPr>
              <a:spcBef>
                <a:spcPct val="50000"/>
              </a:spcBef>
              <a:buClrTx/>
              <a:buSzTx/>
              <a:buFontTx/>
              <a:buNone/>
            </a:pPr>
            <a:r>
              <a:rPr lang="en-US" altLang="en-US" sz="2400" i="1" dirty="0"/>
              <a:t>To override a method, the method must be defined in the subclass using the same signature</a:t>
            </a:r>
            <a:r>
              <a:rPr lang="tr-TR" altLang="en-US" sz="2400" i="1" dirty="0"/>
              <a:t> </a:t>
            </a:r>
            <a:r>
              <a:rPr lang="en-US" altLang="en-US" sz="2400" i="1" dirty="0"/>
              <a:t>and the same return type as in its superclass.</a:t>
            </a:r>
          </a:p>
        </p:txBody>
      </p:sp>
      <p:sp>
        <p:nvSpPr>
          <p:cNvPr id="25605" name="Text Box 4">
            <a:extLst>
              <a:ext uri="{FF2B5EF4-FFF2-40B4-BE49-F238E27FC236}">
                <a16:creationId xmlns:a16="http://schemas.microsoft.com/office/drawing/2014/main" id="{AFB62E13-717D-48B7-B2AD-FA3E1CB793E9}"/>
              </a:ext>
            </a:extLst>
          </p:cNvPr>
          <p:cNvSpPr txBox="1">
            <a:spLocks noChangeArrowheads="1"/>
          </p:cNvSpPr>
          <p:nvPr/>
        </p:nvSpPr>
        <p:spPr bwMode="auto">
          <a:xfrm>
            <a:off x="228600" y="3886200"/>
            <a:ext cx="8686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public class Circle extends </a:t>
            </a:r>
            <a:r>
              <a:rPr lang="en-US" altLang="en-US" sz="1700" b="1" dirty="0" err="1">
                <a:solidFill>
                  <a:schemeClr val="tx2"/>
                </a:solidFill>
                <a:latin typeface="Courier New" panose="02070309020205020404" pitchFamily="49" charset="0"/>
                <a:cs typeface="Courier New" panose="02070309020205020404" pitchFamily="49" charset="0"/>
              </a:rPr>
              <a:t>GeometricObject</a:t>
            </a:r>
            <a:r>
              <a:rPr lang="en-US" altLang="en-US" sz="1700" b="1" dirty="0">
                <a:solidFill>
                  <a:schemeClr val="tx2"/>
                </a:solidFill>
                <a:latin typeface="Courier New" panose="02070309020205020404" pitchFamily="49" charset="0"/>
                <a:cs typeface="Courier New" panose="02070309020205020404" pitchFamily="49" charset="0"/>
              </a:rPr>
              <a:t> {</a:t>
            </a:r>
          </a:p>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 Other methods are omitted</a:t>
            </a:r>
          </a:p>
          <a:p>
            <a:pPr>
              <a:spcBef>
                <a:spcPct val="50000"/>
              </a:spcBef>
              <a:buClrTx/>
              <a:buSzTx/>
              <a:buFontTx/>
              <a:buNone/>
            </a:pP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 Override the </a:t>
            </a:r>
            <a:r>
              <a:rPr lang="en-US" altLang="en-US" sz="1700" b="1" dirty="0" err="1">
                <a:solidFill>
                  <a:schemeClr val="tx2"/>
                </a:solidFill>
                <a:latin typeface="Courier New" panose="02070309020205020404" pitchFamily="49" charset="0"/>
                <a:cs typeface="Courier New" panose="02070309020205020404" pitchFamily="49" charset="0"/>
              </a:rPr>
              <a:t>toString</a:t>
            </a:r>
            <a:r>
              <a:rPr lang="en-US" altLang="en-US" sz="1700" b="1" dirty="0">
                <a:solidFill>
                  <a:schemeClr val="tx2"/>
                </a:solidFill>
                <a:latin typeface="Courier New" panose="02070309020205020404" pitchFamily="49" charset="0"/>
                <a:cs typeface="Courier New" panose="02070309020205020404" pitchFamily="49" charset="0"/>
              </a:rPr>
              <a:t> method defined in </a:t>
            </a:r>
            <a:r>
              <a:rPr lang="en-US" altLang="en-US" sz="1700" b="1" dirty="0" err="1">
                <a:solidFill>
                  <a:schemeClr val="tx2"/>
                </a:solidFill>
                <a:latin typeface="Courier New" panose="02070309020205020404" pitchFamily="49" charset="0"/>
                <a:cs typeface="Courier New" panose="02070309020205020404" pitchFamily="49" charset="0"/>
              </a:rPr>
              <a:t>GeometricObject</a:t>
            </a:r>
            <a:r>
              <a:rPr lang="en-US" altLang="en-US" sz="1700" b="1" dirty="0">
                <a:solidFill>
                  <a:schemeClr val="tx2"/>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public String </a:t>
            </a:r>
            <a:r>
              <a:rPr lang="en-US" altLang="en-US" sz="1700" b="1" dirty="0" err="1">
                <a:solidFill>
                  <a:schemeClr val="tx2"/>
                </a:solidFill>
                <a:latin typeface="Courier New" panose="02070309020205020404" pitchFamily="49" charset="0"/>
                <a:cs typeface="Courier New" panose="02070309020205020404" pitchFamily="49" charset="0"/>
              </a:rPr>
              <a:t>toString</a:t>
            </a:r>
            <a:r>
              <a:rPr lang="en-US" altLang="en-US" sz="1700" b="1" dirty="0">
                <a:solidFill>
                  <a:schemeClr val="tx2"/>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return </a:t>
            </a:r>
            <a:r>
              <a:rPr lang="en-US" altLang="en-US" sz="1700" b="1" dirty="0" err="1">
                <a:solidFill>
                  <a:schemeClr val="tx2"/>
                </a:solidFill>
                <a:latin typeface="Courier New" panose="02070309020205020404" pitchFamily="49" charset="0"/>
                <a:cs typeface="Courier New" panose="02070309020205020404" pitchFamily="49" charset="0"/>
              </a:rPr>
              <a:t>super.toString</a:t>
            </a:r>
            <a:r>
              <a:rPr lang="en-US" altLang="en-US" sz="1700" b="1" dirty="0">
                <a:solidFill>
                  <a:schemeClr val="tx2"/>
                </a:solidFill>
                <a:latin typeface="Courier New" panose="02070309020205020404" pitchFamily="49" charset="0"/>
                <a:cs typeface="Courier New" panose="02070309020205020404" pitchFamily="49" charset="0"/>
              </a:rPr>
              <a:t>() + "\</a:t>
            </a:r>
            <a:r>
              <a:rPr lang="en-US" altLang="en-US" sz="1700" b="1" dirty="0" err="1">
                <a:solidFill>
                  <a:schemeClr val="tx2"/>
                </a:solidFill>
                <a:latin typeface="Courier New" panose="02070309020205020404" pitchFamily="49" charset="0"/>
                <a:cs typeface="Courier New" panose="02070309020205020404" pitchFamily="49" charset="0"/>
              </a:rPr>
              <a:t>nradius</a:t>
            </a:r>
            <a:r>
              <a:rPr lang="en-US" altLang="en-US" sz="1700" b="1" dirty="0">
                <a:solidFill>
                  <a:schemeClr val="tx2"/>
                </a:solidFill>
                <a:latin typeface="Courier New" panose="02070309020205020404" pitchFamily="49" charset="0"/>
                <a:cs typeface="Courier New" panose="02070309020205020404" pitchFamily="49" charset="0"/>
              </a:rPr>
              <a:t> is " + radius;</a:t>
            </a:r>
          </a:p>
          <a:p>
            <a:pPr>
              <a:spcBef>
                <a:spcPct val="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 </a:t>
            </a:r>
          </a:p>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AED461B-75C4-4F19-B1B5-E9BA8D77643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D80C66-5F9A-4EFA-B04E-DACB2D3C0A12}"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EF997726-5625-40A3-BC88-0A10189E966C}"/>
              </a:ext>
            </a:extLst>
          </p:cNvPr>
          <p:cNvSpPr>
            <a:spLocks noGrp="1" noChangeArrowheads="1"/>
          </p:cNvSpPr>
          <p:nvPr>
            <p:ph type="title"/>
          </p:nvPr>
        </p:nvSpPr>
        <p:spPr>
          <a:xfrm>
            <a:off x="0" y="0"/>
            <a:ext cx="9144000" cy="685800"/>
          </a:xfrm>
        </p:spPr>
        <p:txBody>
          <a:bodyPr/>
          <a:lstStyle/>
          <a:p>
            <a:r>
              <a:rPr lang="en-US" altLang="en-US" sz="4000"/>
              <a:t>Objectives</a:t>
            </a:r>
          </a:p>
        </p:txBody>
      </p:sp>
      <p:sp>
        <p:nvSpPr>
          <p:cNvPr id="6148" name="Rectangle 3">
            <a:extLst>
              <a:ext uri="{FF2B5EF4-FFF2-40B4-BE49-F238E27FC236}">
                <a16:creationId xmlns:a16="http://schemas.microsoft.com/office/drawing/2014/main" id="{3B538ABE-6C25-4DFE-859B-692D3A445726}"/>
              </a:ext>
            </a:extLst>
          </p:cNvPr>
          <p:cNvSpPr>
            <a:spLocks noGrp="1" noChangeArrowheads="1"/>
          </p:cNvSpPr>
          <p:nvPr>
            <p:ph type="body" idx="1"/>
          </p:nvPr>
        </p:nvSpPr>
        <p:spPr>
          <a:xfrm>
            <a:off x="152400" y="762000"/>
            <a:ext cx="8839200" cy="5562600"/>
          </a:xfrm>
        </p:spPr>
        <p:txBody>
          <a:bodyPr/>
          <a:lstStyle/>
          <a:p>
            <a:pPr marL="358775" lvl="2" indent="-355600"/>
            <a:r>
              <a:rPr lang="en-US" altLang="en-US" sz="2000" dirty="0"/>
              <a:t>To define a subclass from a superclass through inheritance (§11.2).</a:t>
            </a:r>
          </a:p>
          <a:p>
            <a:pPr marL="358775" lvl="2" indent="-355600"/>
            <a:r>
              <a:rPr lang="en-US" altLang="en-US" sz="2000" dirty="0"/>
              <a:t>To invoke the superclass’s constructors and methods using the </a:t>
            </a:r>
            <a:r>
              <a:rPr lang="en-US" altLang="en-US" sz="2000" b="1" dirty="0"/>
              <a:t>super</a:t>
            </a:r>
            <a:r>
              <a:rPr lang="en-US" altLang="en-US" sz="2000" dirty="0"/>
              <a:t> keyword (§11.3).</a:t>
            </a:r>
          </a:p>
          <a:p>
            <a:pPr marL="358775" lvl="2" indent="-355600"/>
            <a:r>
              <a:rPr lang="en-US" altLang="en-US" sz="2000" dirty="0"/>
              <a:t>To override instance methods in the subclass (§11.4).</a:t>
            </a:r>
          </a:p>
          <a:p>
            <a:pPr marL="358775" lvl="2" indent="-355600"/>
            <a:r>
              <a:rPr lang="en-US" altLang="en-US" sz="2000" dirty="0"/>
              <a:t>To distinguish differences between overriding and overloading (§11.5).</a:t>
            </a:r>
          </a:p>
          <a:p>
            <a:pPr marL="358775" lvl="2" indent="-355600"/>
            <a:r>
              <a:rPr lang="en-US" altLang="en-US" sz="2000" dirty="0"/>
              <a:t>To explore the </a:t>
            </a:r>
            <a:r>
              <a:rPr lang="en-US" altLang="en-US" sz="2000" b="1" dirty="0" err="1"/>
              <a:t>toString</a:t>
            </a:r>
            <a:r>
              <a:rPr lang="en-US" altLang="en-US" sz="2000" b="1" dirty="0"/>
              <a:t>()</a:t>
            </a:r>
            <a:r>
              <a:rPr lang="en-US" altLang="en-US" sz="2000" dirty="0"/>
              <a:t> method in the </a:t>
            </a:r>
            <a:r>
              <a:rPr lang="en-US" altLang="en-US" sz="2000" b="1" dirty="0"/>
              <a:t>Object</a:t>
            </a:r>
            <a:r>
              <a:rPr lang="en-US" altLang="en-US" sz="2000" dirty="0"/>
              <a:t> class (§11.6).</a:t>
            </a:r>
          </a:p>
          <a:p>
            <a:pPr marL="358775" lvl="2" indent="-355600"/>
            <a:r>
              <a:rPr lang="en-US" altLang="en-US" sz="2000" dirty="0"/>
              <a:t>To discover polymorphism and dynamic binding (§§11.7–11.8).</a:t>
            </a:r>
          </a:p>
          <a:p>
            <a:pPr marL="358775" lvl="2" indent="-355600"/>
            <a:r>
              <a:rPr lang="en-US" altLang="en-US" sz="2000" dirty="0"/>
              <a:t>To describe casting and explain why explicit </a:t>
            </a:r>
            <a:r>
              <a:rPr lang="en-US" altLang="en-US" sz="2000" dirty="0" err="1"/>
              <a:t>downcasting</a:t>
            </a:r>
            <a:r>
              <a:rPr lang="en-US" altLang="en-US" sz="2000" dirty="0"/>
              <a:t> is necessary (§11.9).</a:t>
            </a:r>
          </a:p>
          <a:p>
            <a:pPr marL="358775" lvl="2" indent="-355600"/>
            <a:r>
              <a:rPr lang="en-US" altLang="en-US" sz="2000" dirty="0"/>
              <a:t>To explore the </a:t>
            </a:r>
            <a:r>
              <a:rPr lang="en-US" altLang="en-US" sz="2000" b="1" dirty="0"/>
              <a:t>equals</a:t>
            </a:r>
            <a:r>
              <a:rPr lang="en-US" altLang="en-US" sz="2000" dirty="0"/>
              <a:t> method in the </a:t>
            </a:r>
            <a:r>
              <a:rPr lang="en-US" altLang="en-US" sz="2000" b="1" dirty="0"/>
              <a:t>Object</a:t>
            </a:r>
            <a:r>
              <a:rPr lang="en-US" altLang="en-US" sz="2000" dirty="0"/>
              <a:t> class (§11.10).</a:t>
            </a:r>
          </a:p>
          <a:p>
            <a:pPr marL="358775" lvl="2" indent="-355600"/>
            <a:r>
              <a:rPr lang="en-US" altLang="en-US" sz="2000" dirty="0"/>
              <a:t>To store, retrieve, and manipulate objects in an </a:t>
            </a:r>
            <a:r>
              <a:rPr lang="en-US" altLang="en-US" sz="2000" b="1" dirty="0" err="1"/>
              <a:t>ArrayList</a:t>
            </a:r>
            <a:r>
              <a:rPr lang="en-US" altLang="en-US" sz="2000" dirty="0"/>
              <a:t> (§11.11).</a:t>
            </a:r>
          </a:p>
          <a:p>
            <a:pPr marL="358775" lvl="2" indent="-355600"/>
            <a:r>
              <a:rPr lang="en-US" altLang="en-US" sz="2000" dirty="0"/>
              <a:t>To implement a </a:t>
            </a:r>
            <a:r>
              <a:rPr lang="en-US" altLang="en-US" sz="2000" b="1" dirty="0"/>
              <a:t>Stack</a:t>
            </a:r>
            <a:r>
              <a:rPr lang="en-US" altLang="en-US" sz="2000" dirty="0"/>
              <a:t> class using </a:t>
            </a:r>
            <a:r>
              <a:rPr lang="en-US" altLang="en-US" sz="2000" b="1" dirty="0" err="1"/>
              <a:t>ArrayList</a:t>
            </a:r>
            <a:r>
              <a:rPr lang="en-US" altLang="en-US" sz="2000" dirty="0"/>
              <a:t> (§11.12).</a:t>
            </a:r>
          </a:p>
          <a:p>
            <a:pPr marL="358775" lvl="2" indent="-355600"/>
            <a:r>
              <a:rPr lang="en-US" altLang="en-US" sz="2000" dirty="0"/>
              <a:t>To enable data and methods in a superclass accessible from subclasses using the </a:t>
            </a:r>
            <a:r>
              <a:rPr lang="en-US" altLang="en-US" sz="2000" b="1" dirty="0"/>
              <a:t>protected</a:t>
            </a:r>
            <a:r>
              <a:rPr lang="en-US" altLang="en-US" sz="2000" dirty="0"/>
              <a:t> visibility modifier (§11.13).</a:t>
            </a:r>
          </a:p>
          <a:p>
            <a:pPr marL="358775" lvl="2" indent="-355600"/>
            <a:r>
              <a:rPr lang="en-US" altLang="en-US" sz="2000" dirty="0"/>
              <a:t>To prevent class extending and method overriding using the </a:t>
            </a:r>
            <a:r>
              <a:rPr lang="en-US" altLang="en-US" sz="2000" b="1" dirty="0"/>
              <a:t>final</a:t>
            </a:r>
            <a:r>
              <a:rPr lang="en-US" altLang="en-US" sz="2000" dirty="0"/>
              <a:t> modifier (§11.14).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0480B89B-C8B4-49FA-95A3-C5013431AE5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14C25C-DA00-469B-B494-F5BFDEA2B2B7}" type="slidenum">
              <a:rPr lang="en-US" altLang="en-US" sz="1400"/>
              <a:pPr>
                <a:spcBef>
                  <a:spcPct val="0"/>
                </a:spcBef>
                <a:buClrTx/>
                <a:buSzTx/>
                <a:buFontTx/>
                <a:buNone/>
              </a:pPr>
              <a:t>30</a:t>
            </a:fld>
            <a:endParaRPr lang="en-US" altLang="en-US" sz="1400"/>
          </a:p>
        </p:txBody>
      </p:sp>
      <p:sp>
        <p:nvSpPr>
          <p:cNvPr id="26627" name="Rectangle 2">
            <a:extLst>
              <a:ext uri="{FF2B5EF4-FFF2-40B4-BE49-F238E27FC236}">
                <a16:creationId xmlns:a16="http://schemas.microsoft.com/office/drawing/2014/main" id="{D05AF42C-E60F-48DF-AC9F-00A0D1D4BFC7}"/>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26628" name="Text Box 3">
            <a:extLst>
              <a:ext uri="{FF2B5EF4-FFF2-40B4-BE49-F238E27FC236}">
                <a16:creationId xmlns:a16="http://schemas.microsoft.com/office/drawing/2014/main" id="{14844F4D-131B-4CA8-B164-B1221E7D2BD0}"/>
              </a:ext>
            </a:extLst>
          </p:cNvPr>
          <p:cNvSpPr txBox="1">
            <a:spLocks noChangeArrowheads="1"/>
          </p:cNvSpPr>
          <p:nvPr/>
        </p:nvSpPr>
        <p:spPr bwMode="auto">
          <a:xfrm>
            <a:off x="381000" y="1447800"/>
            <a:ext cx="8382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dirty="0">
                <a:cs typeface="Times New Roman" panose="02020603050405020304" pitchFamily="18" charset="0"/>
              </a:rPr>
              <a:t>An instance method can be overridden only if it is accessible.</a:t>
            </a:r>
            <a:endParaRPr lang="tr-TR" altLang="en-US" sz="3600" dirty="0">
              <a:cs typeface="Times New Roman" panose="02020603050405020304" pitchFamily="18" charset="0"/>
            </a:endParaRPr>
          </a:p>
          <a:p>
            <a:pPr>
              <a:spcBef>
                <a:spcPct val="50000"/>
              </a:spcBef>
              <a:buClrTx/>
              <a:buSzTx/>
              <a:buFontTx/>
              <a:buNone/>
            </a:pPr>
            <a:r>
              <a:rPr lang="en-US" altLang="en-US" sz="3600" dirty="0">
                <a:cs typeface="Times New Roman" panose="02020603050405020304" pitchFamily="18" charset="0"/>
              </a:rPr>
              <a:t>Thus, a private method cannot be overridden, because it is not accessible outside its own class.</a:t>
            </a:r>
            <a:endParaRPr lang="tr-TR" altLang="en-US" sz="3600" dirty="0">
              <a:cs typeface="Times New Roman" panose="02020603050405020304" pitchFamily="18" charset="0"/>
            </a:endParaRPr>
          </a:p>
          <a:p>
            <a:pPr>
              <a:spcBef>
                <a:spcPct val="50000"/>
              </a:spcBef>
              <a:buClrTx/>
              <a:buSzTx/>
              <a:buFontTx/>
              <a:buNone/>
            </a:pPr>
            <a:r>
              <a:rPr lang="en-US" altLang="en-US" sz="3600" dirty="0">
                <a:cs typeface="Times New Roman" panose="02020603050405020304" pitchFamily="18" charset="0"/>
              </a:rPr>
              <a:t>If a method defined in a subclass is private in its superclass, the two methods are completely unrelated.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54831B64-EBE6-4642-A5B4-961CF86C1DB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FB59D1-A9B3-4B52-AAE4-97C29A7F1F55}" type="slidenum">
              <a:rPr lang="en-US" altLang="en-US" sz="1400"/>
              <a:pPr>
                <a:spcBef>
                  <a:spcPct val="0"/>
                </a:spcBef>
                <a:buClrTx/>
                <a:buSzTx/>
                <a:buFontTx/>
                <a:buNone/>
              </a:pPr>
              <a:t>31</a:t>
            </a:fld>
            <a:endParaRPr lang="en-US" altLang="en-US" sz="1400"/>
          </a:p>
        </p:txBody>
      </p:sp>
      <p:sp>
        <p:nvSpPr>
          <p:cNvPr id="27651" name="Rectangle 2">
            <a:extLst>
              <a:ext uri="{FF2B5EF4-FFF2-40B4-BE49-F238E27FC236}">
                <a16:creationId xmlns:a16="http://schemas.microsoft.com/office/drawing/2014/main" id="{4D05929A-A49F-4139-8DAE-83489B6750A4}"/>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27652" name="Text Box 3">
            <a:extLst>
              <a:ext uri="{FF2B5EF4-FFF2-40B4-BE49-F238E27FC236}">
                <a16:creationId xmlns:a16="http://schemas.microsoft.com/office/drawing/2014/main" id="{71B2A26B-ACFE-49D8-800F-FA23BBB84A5C}"/>
              </a:ext>
            </a:extLst>
          </p:cNvPr>
          <p:cNvSpPr txBox="1">
            <a:spLocks noChangeArrowheads="1"/>
          </p:cNvSpPr>
          <p:nvPr/>
        </p:nvSpPr>
        <p:spPr bwMode="auto">
          <a:xfrm>
            <a:off x="381000" y="1447800"/>
            <a:ext cx="83820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cs typeface="Times New Roman" panose="02020603050405020304" pitchFamily="18" charset="0"/>
              </a:rPr>
              <a:t>Like an instance method, a static method can be inherited.</a:t>
            </a:r>
            <a:endParaRPr lang="tr-TR" altLang="en-US"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However, a static method cannot be overridden.</a:t>
            </a:r>
            <a:endParaRPr lang="tr-TR" altLang="en-US"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If a static method defined in the superclass is redefined in a subclass, the method defined in the superclass is hidden.</a:t>
            </a:r>
            <a:endParaRPr lang="tr-TR" altLang="en-US"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The hidden static methods</a:t>
            </a:r>
            <a:r>
              <a:rPr lang="tr-TR" altLang="en-US" dirty="0">
                <a:cs typeface="Times New Roman" panose="02020603050405020304" pitchFamily="18" charset="0"/>
              </a:rPr>
              <a:t> </a:t>
            </a:r>
            <a:r>
              <a:rPr lang="en-US" altLang="en-US" dirty="0">
                <a:cs typeface="Times New Roman" panose="02020603050405020304" pitchFamily="18" charset="0"/>
              </a:rPr>
              <a:t>can be invoked using the syntax </a:t>
            </a:r>
            <a:r>
              <a:rPr lang="en-US" altLang="en-US" dirty="0" err="1">
                <a:cs typeface="Times New Roman" panose="02020603050405020304" pitchFamily="18" charset="0"/>
              </a:rPr>
              <a:t>SuperClassName.staticMethodName</a:t>
            </a:r>
            <a:r>
              <a:rPr lang="en-US" altLang="en-US" dirty="0">
                <a:cs typeface="Times New Roman" panose="02020603050405020304" pitchFamily="18"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92500" lnSpcReduction="10000"/>
          </a:bodyPr>
          <a:lstStyle/>
          <a:p>
            <a:r>
              <a:rPr lang="en-US" sz="2000" noProof="1">
                <a:latin typeface="Calibri" panose="020F0502020204030204" pitchFamily="34" charset="0"/>
                <a:cs typeface="Calibri" panose="020F0502020204030204" pitchFamily="34" charset="0"/>
              </a:rPr>
              <a:t>True or false? You can override a private method defined in a superclass</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True or false? You can override a static method defined in a superclass.</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How do you explicitly invoke a superclass's constructor from a subclass?</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How do you invoke an overridden superclass method from a subclass?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False.</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You can only override accessible instance methods</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False. You can only override accessible instance methods.</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Use super() or super(args). This statement must be the first in the constructor in the subclass.</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Use super.method() or super.method(args).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849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2180-9D26-44A5-A3D2-B580F47C66FB}"/>
              </a:ext>
            </a:extLst>
          </p:cNvPr>
          <p:cNvSpPr>
            <a:spLocks noGrp="1"/>
          </p:cNvSpPr>
          <p:nvPr>
            <p:ph type="title"/>
          </p:nvPr>
        </p:nvSpPr>
        <p:spPr/>
        <p:txBody>
          <a:bodyPr/>
          <a:lstStyle/>
          <a:p>
            <a:r>
              <a:rPr lang="en-US" altLang="en-US" dirty="0"/>
              <a:t>Overriding vs. Overloading</a:t>
            </a:r>
            <a:endParaRPr lang="en-US" dirty="0"/>
          </a:p>
        </p:txBody>
      </p:sp>
      <p:sp>
        <p:nvSpPr>
          <p:cNvPr id="3" name="Content Placeholder 2">
            <a:extLst>
              <a:ext uri="{FF2B5EF4-FFF2-40B4-BE49-F238E27FC236}">
                <a16:creationId xmlns:a16="http://schemas.microsoft.com/office/drawing/2014/main" id="{5F5C68C2-DAE7-462C-8F9A-B4D186CF3696}"/>
              </a:ext>
            </a:extLst>
          </p:cNvPr>
          <p:cNvSpPr>
            <a:spLocks noGrp="1"/>
          </p:cNvSpPr>
          <p:nvPr>
            <p:ph idx="1"/>
          </p:nvPr>
        </p:nvSpPr>
        <p:spPr>
          <a:xfrm>
            <a:off x="685800" y="1657349"/>
            <a:ext cx="7772400" cy="4741863"/>
          </a:xfrm>
        </p:spPr>
        <p:txBody>
          <a:bodyPr>
            <a:normAutofit fontScale="77500" lnSpcReduction="20000"/>
          </a:bodyPr>
          <a:lstStyle/>
          <a:p>
            <a:r>
              <a:rPr lang="en-US" dirty="0"/>
              <a:t>Overloading means to define multiple methods with the same name but different signatures.</a:t>
            </a:r>
            <a:endParaRPr lang="tr-TR" dirty="0"/>
          </a:p>
          <a:p>
            <a:endParaRPr lang="en-US" dirty="0"/>
          </a:p>
          <a:p>
            <a:r>
              <a:rPr lang="en-US" dirty="0"/>
              <a:t>Overriding means to provide a new implementation for a method in the subclass.</a:t>
            </a:r>
            <a:endParaRPr lang="tr-TR" dirty="0"/>
          </a:p>
          <a:p>
            <a:endParaRPr lang="tr-TR" dirty="0"/>
          </a:p>
          <a:p>
            <a:r>
              <a:rPr lang="en-US" dirty="0"/>
              <a:t>Overridden methods are in different classes related by inheritance; overloaded methods</a:t>
            </a:r>
            <a:r>
              <a:rPr lang="tr-TR" dirty="0"/>
              <a:t> </a:t>
            </a:r>
            <a:r>
              <a:rPr lang="en-US" dirty="0"/>
              <a:t>can be either in the same class or different classes related by inheritance.</a:t>
            </a:r>
          </a:p>
          <a:p>
            <a:endParaRPr lang="tr-TR" dirty="0"/>
          </a:p>
          <a:p>
            <a:r>
              <a:rPr lang="en-US" dirty="0"/>
              <a:t>Overridden methods have the same signature and return type; overloaded methods</a:t>
            </a:r>
            <a:r>
              <a:rPr lang="tr-TR" dirty="0"/>
              <a:t> </a:t>
            </a:r>
            <a:r>
              <a:rPr lang="en-US" dirty="0"/>
              <a:t>have the same name but a different parameter list.</a:t>
            </a:r>
          </a:p>
        </p:txBody>
      </p:sp>
      <p:sp>
        <p:nvSpPr>
          <p:cNvPr id="4" name="Slide Number Placeholder 3">
            <a:extLst>
              <a:ext uri="{FF2B5EF4-FFF2-40B4-BE49-F238E27FC236}">
                <a16:creationId xmlns:a16="http://schemas.microsoft.com/office/drawing/2014/main" id="{444EC5A3-1722-43DC-AF4F-25D67C632F78}"/>
              </a:ext>
            </a:extLst>
          </p:cNvPr>
          <p:cNvSpPr>
            <a:spLocks noGrp="1"/>
          </p:cNvSpPr>
          <p:nvPr>
            <p:ph type="sldNum" sz="quarter" idx="11"/>
          </p:nvPr>
        </p:nvSpPr>
        <p:spPr/>
        <p:txBody>
          <a:bodyPr/>
          <a:lstStyle/>
          <a:p>
            <a:fld id="{D4A5DAEF-E95D-41E2-A24F-824C35B89743}" type="slidenum">
              <a:rPr lang="en-US" altLang="en-US" smtClean="0"/>
              <a:pPr/>
              <a:t>33</a:t>
            </a:fld>
            <a:endParaRPr lang="en-US" altLang="en-US"/>
          </a:p>
        </p:txBody>
      </p:sp>
    </p:spTree>
    <p:extLst>
      <p:ext uri="{BB962C8B-B14F-4D97-AF65-F5344CB8AC3E}">
        <p14:creationId xmlns:p14="http://schemas.microsoft.com/office/powerpoint/2010/main" val="277272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4806E696-665D-4560-BBBE-65E8B600E68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FF9AFB-3E3B-4947-B018-7F7B799459C0}" type="slidenum">
              <a:rPr lang="en-US" altLang="en-US" sz="1400"/>
              <a:pPr>
                <a:spcBef>
                  <a:spcPct val="0"/>
                </a:spcBef>
                <a:buClrTx/>
                <a:buSzTx/>
                <a:buFontTx/>
                <a:buNone/>
              </a:pPr>
              <a:t>34</a:t>
            </a:fld>
            <a:endParaRPr lang="en-US" altLang="en-US" sz="1400"/>
          </a:p>
        </p:txBody>
      </p:sp>
      <p:sp>
        <p:nvSpPr>
          <p:cNvPr id="28675" name="Rectangle 2">
            <a:extLst>
              <a:ext uri="{FF2B5EF4-FFF2-40B4-BE49-F238E27FC236}">
                <a16:creationId xmlns:a16="http://schemas.microsoft.com/office/drawing/2014/main" id="{7E662C55-F085-4AC8-972C-2C7303F895B4}"/>
              </a:ext>
            </a:extLst>
          </p:cNvPr>
          <p:cNvSpPr>
            <a:spLocks noGrp="1" noChangeArrowheads="1"/>
          </p:cNvSpPr>
          <p:nvPr>
            <p:ph type="title"/>
          </p:nvPr>
        </p:nvSpPr>
        <p:spPr>
          <a:xfrm>
            <a:off x="685800" y="228600"/>
            <a:ext cx="7772400" cy="609600"/>
          </a:xfrm>
        </p:spPr>
        <p:txBody>
          <a:bodyPr/>
          <a:lstStyle/>
          <a:p>
            <a:r>
              <a:rPr lang="en-US" altLang="en-US" dirty="0"/>
              <a:t>Overriding vs. Overloading</a:t>
            </a:r>
          </a:p>
        </p:txBody>
      </p:sp>
      <p:sp>
        <p:nvSpPr>
          <p:cNvPr id="28676" name="Rectangle 5">
            <a:extLst>
              <a:ext uri="{FF2B5EF4-FFF2-40B4-BE49-F238E27FC236}">
                <a16:creationId xmlns:a16="http://schemas.microsoft.com/office/drawing/2014/main" id="{C7E21A9E-253A-473F-BAFB-03228CBF3662}"/>
              </a:ext>
            </a:extLst>
          </p:cNvPr>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7">
            <a:extLst>
              <a:ext uri="{FF2B5EF4-FFF2-40B4-BE49-F238E27FC236}">
                <a16:creationId xmlns:a16="http://schemas.microsoft.com/office/drawing/2014/main" id="{17511079-E7C8-4AE9-8086-42B30A031A3E}"/>
              </a:ext>
            </a:extLst>
          </p:cNvPr>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
            <a:extLst>
              <a:ext uri="{FF2B5EF4-FFF2-40B4-BE49-F238E27FC236}">
                <a16:creationId xmlns:a16="http://schemas.microsoft.com/office/drawing/2014/main" id="{49F231CA-9E27-4325-B004-2C805DFEAD4D}"/>
              </a:ext>
            </a:extLst>
          </p:cNvPr>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9">
            <a:extLst>
              <a:ext uri="{FF2B5EF4-FFF2-40B4-BE49-F238E27FC236}">
                <a16:creationId xmlns:a16="http://schemas.microsoft.com/office/drawing/2014/main" id="{1CDEA3CE-A638-4409-BCBD-29ED1E2BAEDA}"/>
              </a:ext>
            </a:extLst>
          </p:cNvPr>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spid="_x0000_s3117" name="Picture" r:id="rId3" imgW="5757567" imgH="2150417" progId="Word.Picture.8">
                  <p:embed/>
                </p:oleObj>
              </mc:Choice>
              <mc:Fallback>
                <p:oleObj name="Picture" r:id="rId3" imgW="5757567" imgH="2150417"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2180-9D26-44A5-A3D2-B580F47C66FB}"/>
              </a:ext>
            </a:extLst>
          </p:cNvPr>
          <p:cNvSpPr>
            <a:spLocks noGrp="1"/>
          </p:cNvSpPr>
          <p:nvPr>
            <p:ph type="title"/>
          </p:nvPr>
        </p:nvSpPr>
        <p:spPr/>
        <p:txBody>
          <a:bodyPr/>
          <a:lstStyle/>
          <a:p>
            <a:r>
              <a:rPr lang="en-US" altLang="en-US" dirty="0"/>
              <a:t>Overriding vs. Overloading</a:t>
            </a:r>
            <a:endParaRPr lang="en-US" dirty="0"/>
          </a:p>
        </p:txBody>
      </p:sp>
      <p:sp>
        <p:nvSpPr>
          <p:cNvPr id="3" name="Content Placeholder 2">
            <a:extLst>
              <a:ext uri="{FF2B5EF4-FFF2-40B4-BE49-F238E27FC236}">
                <a16:creationId xmlns:a16="http://schemas.microsoft.com/office/drawing/2014/main" id="{5F5C68C2-DAE7-462C-8F9A-B4D186CF3696}"/>
              </a:ext>
            </a:extLst>
          </p:cNvPr>
          <p:cNvSpPr>
            <a:spLocks noGrp="1"/>
          </p:cNvSpPr>
          <p:nvPr>
            <p:ph idx="1"/>
          </p:nvPr>
        </p:nvSpPr>
        <p:spPr>
          <a:xfrm>
            <a:off x="685800" y="1428750"/>
            <a:ext cx="7772400" cy="5143499"/>
          </a:xfrm>
        </p:spPr>
        <p:txBody>
          <a:bodyPr>
            <a:normAutofit fontScale="47500" lnSpcReduction="20000"/>
          </a:bodyPr>
          <a:lstStyle/>
          <a:p>
            <a:pPr>
              <a:lnSpc>
                <a:spcPct val="120000"/>
              </a:lnSpc>
            </a:pPr>
            <a:r>
              <a:rPr lang="en-US" dirty="0"/>
              <a:t>To avoid mistakes, you can use a special Java syntax, called override annotation, to place</a:t>
            </a:r>
            <a:r>
              <a:rPr lang="tr-TR" dirty="0"/>
              <a:t> </a:t>
            </a:r>
            <a:r>
              <a:rPr lang="en-US" b="1" dirty="0">
                <a:latin typeface="Consolas" panose="020B0609020204030204" pitchFamily="49" charset="0"/>
              </a:rPr>
              <a:t>@Override</a:t>
            </a:r>
            <a:r>
              <a:rPr lang="en-US" dirty="0"/>
              <a:t> before the method in the subclass. For example:</a:t>
            </a:r>
            <a:br>
              <a:rPr lang="tr-TR" dirty="0"/>
            </a:br>
            <a:br>
              <a:rPr lang="tr-TR" sz="2900" dirty="0"/>
            </a:br>
            <a:r>
              <a:rPr lang="en-US" sz="2900" dirty="0">
                <a:latin typeface="Consolas" panose="020B0609020204030204" pitchFamily="49" charset="0"/>
              </a:rPr>
              <a:t>1 public class </a:t>
            </a:r>
            <a:r>
              <a:rPr lang="en-US" sz="2900" dirty="0" err="1">
                <a:latin typeface="Consolas" panose="020B0609020204030204" pitchFamily="49" charset="0"/>
              </a:rPr>
              <a:t>CircleFromSimpleGeometricObject</a:t>
            </a:r>
            <a:br>
              <a:rPr lang="tr-TR" sz="2900" dirty="0">
                <a:latin typeface="Consolas" panose="020B0609020204030204" pitchFamily="49" charset="0"/>
              </a:rPr>
            </a:br>
            <a:r>
              <a:rPr lang="en-US" sz="2900" dirty="0">
                <a:latin typeface="Consolas" panose="020B0609020204030204" pitchFamily="49" charset="0"/>
              </a:rPr>
              <a:t>2 </a:t>
            </a:r>
            <a:r>
              <a:rPr lang="tr-TR" sz="2900" dirty="0">
                <a:latin typeface="Consolas" panose="020B0609020204030204" pitchFamily="49" charset="0"/>
              </a:rPr>
              <a:t>    </a:t>
            </a:r>
            <a:r>
              <a:rPr lang="en-US" sz="2900" dirty="0">
                <a:latin typeface="Consolas" panose="020B0609020204030204" pitchFamily="49" charset="0"/>
              </a:rPr>
              <a:t>extends </a:t>
            </a:r>
            <a:r>
              <a:rPr lang="en-US" sz="2900" dirty="0" err="1">
                <a:latin typeface="Consolas" panose="020B0609020204030204" pitchFamily="49" charset="0"/>
              </a:rPr>
              <a:t>SimpleGeometricObject</a:t>
            </a:r>
            <a:r>
              <a:rPr lang="en-US" sz="2900" dirty="0">
                <a:latin typeface="Consolas" panose="020B0609020204030204" pitchFamily="49" charset="0"/>
              </a:rPr>
              <a:t> {</a:t>
            </a:r>
            <a:br>
              <a:rPr lang="tr-TR" sz="2900" dirty="0">
                <a:latin typeface="Consolas" panose="020B0609020204030204" pitchFamily="49" charset="0"/>
              </a:rPr>
            </a:br>
            <a:r>
              <a:rPr lang="en-US" sz="2900" dirty="0">
                <a:latin typeface="Consolas" panose="020B0609020204030204" pitchFamily="49" charset="0"/>
              </a:rPr>
              <a:t>3 </a:t>
            </a:r>
            <a:r>
              <a:rPr lang="tr-TR" sz="2900" dirty="0">
                <a:latin typeface="Consolas" panose="020B0609020204030204" pitchFamily="49" charset="0"/>
              </a:rPr>
              <a:t>  </a:t>
            </a:r>
            <a:r>
              <a:rPr lang="en-US" sz="2900" dirty="0">
                <a:latin typeface="Consolas" panose="020B0609020204030204" pitchFamily="49" charset="0"/>
              </a:rPr>
              <a:t>// Other methods are omitted</a:t>
            </a:r>
            <a:br>
              <a:rPr lang="tr-TR" sz="2900" dirty="0">
                <a:latin typeface="Consolas" panose="020B0609020204030204" pitchFamily="49" charset="0"/>
              </a:rPr>
            </a:br>
            <a:r>
              <a:rPr lang="en-US" sz="2900" dirty="0">
                <a:latin typeface="Consolas" panose="020B0609020204030204" pitchFamily="49" charset="0"/>
              </a:rPr>
              <a:t>4</a:t>
            </a:r>
            <a:br>
              <a:rPr lang="tr-TR" sz="2900" dirty="0">
                <a:latin typeface="Consolas" panose="020B0609020204030204" pitchFamily="49" charset="0"/>
              </a:rPr>
            </a:br>
            <a:r>
              <a:rPr lang="en-US" sz="2900" dirty="0">
                <a:latin typeface="Consolas" panose="020B0609020204030204" pitchFamily="49" charset="0"/>
              </a:rPr>
              <a:t>5 </a:t>
            </a:r>
            <a:r>
              <a:rPr lang="tr-TR" sz="2900" dirty="0">
                <a:latin typeface="Consolas" panose="020B0609020204030204" pitchFamily="49" charset="0"/>
              </a:rPr>
              <a:t>  </a:t>
            </a:r>
            <a:r>
              <a:rPr lang="en-US" sz="2900" dirty="0">
                <a:latin typeface="Consolas" panose="020B0609020204030204" pitchFamily="49" charset="0"/>
              </a:rPr>
              <a:t>@Override</a:t>
            </a:r>
            <a:br>
              <a:rPr lang="tr-TR" sz="2900" dirty="0">
                <a:latin typeface="Consolas" panose="020B0609020204030204" pitchFamily="49" charset="0"/>
              </a:rPr>
            </a:br>
            <a:r>
              <a:rPr lang="en-US" sz="2900" dirty="0">
                <a:latin typeface="Consolas" panose="020B0609020204030204" pitchFamily="49" charset="0"/>
              </a:rPr>
              <a:t>6 </a:t>
            </a:r>
            <a:r>
              <a:rPr lang="tr-TR" sz="2900" dirty="0">
                <a:latin typeface="Consolas" panose="020B0609020204030204" pitchFamily="49" charset="0"/>
              </a:rPr>
              <a:t>  </a:t>
            </a:r>
            <a:r>
              <a:rPr lang="en-US" sz="2900" dirty="0">
                <a:latin typeface="Consolas" panose="020B0609020204030204" pitchFamily="49" charset="0"/>
              </a:rPr>
              <a:t>public String </a:t>
            </a:r>
            <a:r>
              <a:rPr lang="en-US" sz="2900" dirty="0" err="1">
                <a:latin typeface="Consolas" panose="020B0609020204030204" pitchFamily="49" charset="0"/>
              </a:rPr>
              <a:t>toString</a:t>
            </a:r>
            <a:r>
              <a:rPr lang="en-US" sz="2900" dirty="0">
                <a:latin typeface="Consolas" panose="020B0609020204030204" pitchFamily="49" charset="0"/>
              </a:rPr>
              <a:t>() {</a:t>
            </a:r>
            <a:br>
              <a:rPr lang="tr-TR" sz="2900" dirty="0">
                <a:latin typeface="Consolas" panose="020B0609020204030204" pitchFamily="49" charset="0"/>
              </a:rPr>
            </a:br>
            <a:r>
              <a:rPr lang="en-US" sz="2900" dirty="0">
                <a:latin typeface="Consolas" panose="020B0609020204030204" pitchFamily="49" charset="0"/>
              </a:rPr>
              <a:t>7 </a:t>
            </a:r>
            <a:r>
              <a:rPr lang="tr-TR" sz="2900" dirty="0">
                <a:latin typeface="Consolas" panose="020B0609020204030204" pitchFamily="49" charset="0"/>
              </a:rPr>
              <a:t>    </a:t>
            </a:r>
            <a:r>
              <a:rPr lang="en-US" sz="2900" dirty="0">
                <a:latin typeface="Consolas" panose="020B0609020204030204" pitchFamily="49" charset="0"/>
              </a:rPr>
              <a:t>return </a:t>
            </a:r>
            <a:r>
              <a:rPr lang="en-US" sz="2900" dirty="0" err="1">
                <a:latin typeface="Consolas" panose="020B0609020204030204" pitchFamily="49" charset="0"/>
              </a:rPr>
              <a:t>super.toString</a:t>
            </a:r>
            <a:r>
              <a:rPr lang="en-US" sz="2900" dirty="0">
                <a:latin typeface="Consolas" panose="020B0609020204030204" pitchFamily="49" charset="0"/>
              </a:rPr>
              <a:t>() + "\</a:t>
            </a:r>
            <a:r>
              <a:rPr lang="en-US" sz="2900" dirty="0" err="1">
                <a:latin typeface="Consolas" panose="020B0609020204030204" pitchFamily="49" charset="0"/>
              </a:rPr>
              <a:t>nradius</a:t>
            </a:r>
            <a:r>
              <a:rPr lang="en-US" sz="2900" dirty="0">
                <a:latin typeface="Consolas" panose="020B0609020204030204" pitchFamily="49" charset="0"/>
              </a:rPr>
              <a:t> is " + radius;</a:t>
            </a:r>
            <a:br>
              <a:rPr lang="tr-TR" sz="2900" dirty="0">
                <a:latin typeface="Consolas" panose="020B0609020204030204" pitchFamily="49" charset="0"/>
              </a:rPr>
            </a:br>
            <a:r>
              <a:rPr lang="en-US" sz="2900" dirty="0">
                <a:latin typeface="Consolas" panose="020B0609020204030204" pitchFamily="49" charset="0"/>
              </a:rPr>
              <a:t>8 </a:t>
            </a:r>
            <a:r>
              <a:rPr lang="tr-TR" sz="2900" dirty="0">
                <a:latin typeface="Consolas" panose="020B0609020204030204" pitchFamily="49" charset="0"/>
              </a:rPr>
              <a:t>  </a:t>
            </a:r>
            <a:r>
              <a:rPr lang="en-US" sz="2900" dirty="0">
                <a:latin typeface="Consolas" panose="020B0609020204030204" pitchFamily="49" charset="0"/>
              </a:rPr>
              <a:t>}</a:t>
            </a:r>
            <a:br>
              <a:rPr lang="tr-TR" sz="2900" dirty="0">
                <a:latin typeface="Consolas" panose="020B0609020204030204" pitchFamily="49" charset="0"/>
              </a:rPr>
            </a:br>
            <a:r>
              <a:rPr lang="en-US" sz="2900" dirty="0">
                <a:latin typeface="Consolas" panose="020B0609020204030204" pitchFamily="49" charset="0"/>
              </a:rPr>
              <a:t>9 }</a:t>
            </a:r>
            <a:br>
              <a:rPr lang="tr-TR" sz="2900" dirty="0">
                <a:latin typeface="Consolas" panose="020B0609020204030204" pitchFamily="49" charset="0"/>
              </a:rPr>
            </a:br>
            <a:endParaRPr lang="en-US" dirty="0">
              <a:latin typeface="Consolas" panose="020B0609020204030204" pitchFamily="49" charset="0"/>
            </a:endParaRPr>
          </a:p>
          <a:p>
            <a:pPr>
              <a:lnSpc>
                <a:spcPct val="120000"/>
              </a:lnSpc>
            </a:pPr>
            <a:r>
              <a:rPr lang="en-US" dirty="0"/>
              <a:t>This annotation denotes that the annotated method is required to override a method in the</a:t>
            </a:r>
            <a:r>
              <a:rPr lang="tr-TR" dirty="0"/>
              <a:t> </a:t>
            </a:r>
            <a:r>
              <a:rPr lang="en-US" dirty="0"/>
              <a:t>superclass.</a:t>
            </a:r>
            <a:br>
              <a:rPr lang="tr-TR" dirty="0"/>
            </a:br>
            <a:endParaRPr lang="tr-TR" dirty="0"/>
          </a:p>
          <a:p>
            <a:pPr>
              <a:lnSpc>
                <a:spcPct val="120000"/>
              </a:lnSpc>
            </a:pPr>
            <a:r>
              <a:rPr lang="en-US" dirty="0"/>
              <a:t>If a method with this annotation does not override its superclass’s method, the</a:t>
            </a:r>
            <a:r>
              <a:rPr lang="tr-TR" dirty="0"/>
              <a:t> </a:t>
            </a:r>
            <a:r>
              <a:rPr lang="en-US" dirty="0"/>
              <a:t>compiler will report an error.</a:t>
            </a:r>
            <a:br>
              <a:rPr lang="tr-TR" dirty="0"/>
            </a:br>
            <a:endParaRPr lang="tr-TR" dirty="0"/>
          </a:p>
          <a:p>
            <a:pPr>
              <a:lnSpc>
                <a:spcPct val="120000"/>
              </a:lnSpc>
            </a:pPr>
            <a:r>
              <a:rPr lang="en-US" dirty="0"/>
              <a:t>For example, if </a:t>
            </a:r>
            <a:r>
              <a:rPr lang="en-US" dirty="0" err="1"/>
              <a:t>toString</a:t>
            </a:r>
            <a:r>
              <a:rPr lang="en-US" dirty="0"/>
              <a:t> is mistyped as </a:t>
            </a:r>
            <a:r>
              <a:rPr lang="en-US" dirty="0" err="1"/>
              <a:t>tostring</a:t>
            </a:r>
            <a:r>
              <a:rPr lang="en-US" dirty="0"/>
              <a:t>, a compile</a:t>
            </a:r>
            <a:r>
              <a:rPr lang="tr-TR" dirty="0"/>
              <a:t> </a:t>
            </a:r>
            <a:r>
              <a:rPr lang="en-US" dirty="0"/>
              <a:t>error is reported. If the override annotation isn’t used, the compile won’t report an error. Using</a:t>
            </a:r>
            <a:r>
              <a:rPr lang="tr-TR" dirty="0"/>
              <a:t> </a:t>
            </a:r>
            <a:r>
              <a:rPr lang="en-US" dirty="0"/>
              <a:t>annotation avoids mistakes.</a:t>
            </a:r>
          </a:p>
        </p:txBody>
      </p:sp>
      <p:sp>
        <p:nvSpPr>
          <p:cNvPr id="4" name="Slide Number Placeholder 3">
            <a:extLst>
              <a:ext uri="{FF2B5EF4-FFF2-40B4-BE49-F238E27FC236}">
                <a16:creationId xmlns:a16="http://schemas.microsoft.com/office/drawing/2014/main" id="{444EC5A3-1722-43DC-AF4F-25D67C632F78}"/>
              </a:ext>
            </a:extLst>
          </p:cNvPr>
          <p:cNvSpPr>
            <a:spLocks noGrp="1"/>
          </p:cNvSpPr>
          <p:nvPr>
            <p:ph type="sldNum" sz="quarter" idx="11"/>
          </p:nvPr>
        </p:nvSpPr>
        <p:spPr/>
        <p:txBody>
          <a:bodyPr/>
          <a:lstStyle/>
          <a:p>
            <a:fld id="{D4A5DAEF-E95D-41E2-A24F-824C35B89743}" type="slidenum">
              <a:rPr lang="en-US" altLang="en-US" smtClean="0"/>
              <a:pPr/>
              <a:t>35</a:t>
            </a:fld>
            <a:endParaRPr lang="en-US" altLang="en-US"/>
          </a:p>
        </p:txBody>
      </p:sp>
    </p:spTree>
    <p:extLst>
      <p:ext uri="{BB962C8B-B14F-4D97-AF65-F5344CB8AC3E}">
        <p14:creationId xmlns:p14="http://schemas.microsoft.com/office/powerpoint/2010/main" val="64218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4724400" cy="4741863"/>
          </a:xfrm>
        </p:spPr>
        <p:txBody>
          <a:bodyPr>
            <a:noAutofit/>
          </a:bodyPr>
          <a:lstStyle/>
          <a:p>
            <a:r>
              <a:rPr lang="en-US" sz="1600" noProof="1">
                <a:latin typeface="Calibri" panose="020F0502020204030204" pitchFamily="34" charset="0"/>
                <a:cs typeface="Calibri" panose="020F0502020204030204" pitchFamily="34" charset="0"/>
              </a:rPr>
              <a:t>Identify the problems in the following code:</a:t>
            </a:r>
            <a:br>
              <a:rPr lang="tr-TR" sz="120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1  public class Circle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2    private double radius;</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3</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4    public Circle(double radius)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5      radius = radius;</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6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7</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8    public double getRadius()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 9      return radius;</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10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11</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12    public double getArea()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13      return radius * radius * Math.PI;</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14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15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16</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17  class B extends Circle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18    private double length;</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19</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20    B(double radius, double length)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21      Circle(radius);</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22      length = length;</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23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24</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25    @Override</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26    public double getArea()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27      return getArea() * length;</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28    }</a:t>
            </a:r>
            <a:br>
              <a:rPr lang="tr-TR" sz="1050" noProof="1">
                <a:latin typeface="Consolas" panose="020B0609020204030204" pitchFamily="49" charset="0"/>
                <a:cs typeface="Calibri" panose="020F0502020204030204" pitchFamily="34" charset="0"/>
              </a:rPr>
            </a:br>
            <a:r>
              <a:rPr lang="tr-TR" sz="1050" noProof="1">
                <a:latin typeface="Consolas" panose="020B0609020204030204" pitchFamily="49" charset="0"/>
                <a:cs typeface="Calibri" panose="020F0502020204030204" pitchFamily="34" charset="0"/>
              </a:rPr>
              <a:t>29  }</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3B575F50-8EB5-44E2-BB3A-22A9A9887AF2}"/>
              </a:ext>
            </a:extLst>
          </p:cNvPr>
          <p:cNvSpPr txBox="1">
            <a:spLocks/>
          </p:cNvSpPr>
          <p:nvPr/>
        </p:nvSpPr>
        <p:spPr bwMode="auto">
          <a:xfrm>
            <a:off x="5105400" y="1828800"/>
            <a:ext cx="38862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50" noProof="1">
              <a:latin typeface="Consolas" panose="020B0609020204030204" pitchFamily="49" charset="0"/>
              <a:cs typeface="Calibri" panose="020F0502020204030204" pitchFamily="34" charset="0"/>
            </a:endParaRPr>
          </a:p>
          <a:p>
            <a:pPr marL="0" indent="0">
              <a:buFont typeface="Monotype Sorts"/>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The following lines are erroneous:</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radius = radius; </a:t>
            </a:r>
            <a:br>
              <a:rPr lang="tr-TR" sz="1200" noProof="1">
                <a:solidFill>
                  <a:srgbClr val="0070C0"/>
                </a:solidFill>
                <a:latin typeface="Consolas" panose="020B0609020204030204" pitchFamily="49" charset="0"/>
                <a:cs typeface="Calibri" panose="020F0502020204030204" pitchFamily="34" charset="0"/>
              </a:rPr>
            </a:br>
            <a:r>
              <a:rPr lang="tr-TR" sz="1200" noProof="1">
                <a:solidFill>
                  <a:srgbClr val="0070C0"/>
                </a:solidFill>
                <a:latin typeface="Consolas" panose="020B0609020204030204" pitchFamily="49" charset="0"/>
                <a:cs typeface="Calibri" panose="020F0502020204030204" pitchFamily="34" charset="0"/>
              </a:rPr>
              <a:t>  </a:t>
            </a:r>
            <a:r>
              <a:rPr lang="en-US" sz="1200" noProof="1">
                <a:solidFill>
                  <a:srgbClr val="0070C0"/>
                </a:solidFill>
                <a:latin typeface="Consolas" panose="020B0609020204030204" pitchFamily="49" charset="0"/>
                <a:cs typeface="Calibri" panose="020F0502020204030204" pitchFamily="34" charset="0"/>
              </a:rPr>
              <a:t>// Must use this.radius = Radius</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br>
              <a:rPr lang="en-US" sz="1200" noProof="1">
                <a:solidFill>
                  <a:srgbClr val="0070C0"/>
                </a:solidFill>
                <a:latin typeface="Consolas" panose="020B0609020204030204" pitchFamily="49" charset="0"/>
                <a:cs typeface="Calibri" panose="020F0502020204030204" pitchFamily="34" charset="0"/>
              </a:rPr>
            </a:b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class B extends Circle {</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Circle(radius);  </a:t>
            </a:r>
            <a:br>
              <a:rPr lang="tr-TR" sz="1200" noProof="1">
                <a:solidFill>
                  <a:srgbClr val="0070C0"/>
                </a:solidFill>
                <a:latin typeface="Consolas" panose="020B0609020204030204" pitchFamily="49" charset="0"/>
                <a:cs typeface="Calibri" panose="020F0502020204030204" pitchFamily="34" charset="0"/>
              </a:rPr>
            </a:br>
            <a:r>
              <a:rPr lang="tr-TR" sz="1200" noProof="1">
                <a:solidFill>
                  <a:srgbClr val="0070C0"/>
                </a:solidFill>
                <a:latin typeface="Consolas" panose="020B0609020204030204" pitchFamily="49" charset="0"/>
                <a:cs typeface="Calibri" panose="020F0502020204030204" pitchFamily="34" charset="0"/>
              </a:rPr>
              <a:t>  </a:t>
            </a:r>
            <a:r>
              <a:rPr lang="en-US" sz="1200" noProof="1">
                <a:solidFill>
                  <a:srgbClr val="0070C0"/>
                </a:solidFill>
                <a:latin typeface="Consolas" panose="020B0609020204030204" pitchFamily="49" charset="0"/>
                <a:cs typeface="Calibri" panose="020F0502020204030204" pitchFamily="34" charset="0"/>
              </a:rPr>
              <a:t>// Must use super(radius)</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length = length; </a:t>
            </a:r>
            <a:br>
              <a:rPr lang="tr-TR" sz="1200" noProof="1">
                <a:solidFill>
                  <a:srgbClr val="0070C0"/>
                </a:solidFill>
                <a:latin typeface="Consolas" panose="020B0609020204030204" pitchFamily="49" charset="0"/>
                <a:cs typeface="Calibri" panose="020F0502020204030204" pitchFamily="34" charset="0"/>
              </a:rPr>
            </a:br>
            <a:r>
              <a:rPr lang="tr-TR" sz="1200" noProof="1">
                <a:solidFill>
                  <a:srgbClr val="0070C0"/>
                </a:solidFill>
                <a:latin typeface="Consolas" panose="020B0609020204030204" pitchFamily="49" charset="0"/>
                <a:cs typeface="Calibri" panose="020F0502020204030204" pitchFamily="34" charset="0"/>
              </a:rPr>
              <a:t>  </a:t>
            </a:r>
            <a:r>
              <a:rPr lang="en-US" sz="1200" noProof="1">
                <a:solidFill>
                  <a:srgbClr val="0070C0"/>
                </a:solidFill>
                <a:latin typeface="Consolas" panose="020B0609020204030204" pitchFamily="49" charset="0"/>
                <a:cs typeface="Calibri" panose="020F0502020204030204" pitchFamily="34" charset="0"/>
              </a:rPr>
              <a:t>// Must use this.length = length</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br>
              <a:rPr lang="en-US" sz="1200" noProof="1">
                <a:solidFill>
                  <a:srgbClr val="0070C0"/>
                </a:solidFill>
                <a:latin typeface="Consolas" panose="020B0609020204030204" pitchFamily="49" charset="0"/>
                <a:cs typeface="Calibri" panose="020F0502020204030204" pitchFamily="34" charset="0"/>
              </a:rPr>
            </a:b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public double getArea() {</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  return getArea() * length; </a:t>
            </a:r>
            <a:br>
              <a:rPr lang="tr-TR" sz="1200" noProof="1">
                <a:solidFill>
                  <a:srgbClr val="0070C0"/>
                </a:solidFill>
                <a:latin typeface="Consolas" panose="020B0609020204030204" pitchFamily="49" charset="0"/>
                <a:cs typeface="Calibri" panose="020F0502020204030204" pitchFamily="34" charset="0"/>
              </a:rPr>
            </a:br>
            <a:r>
              <a:rPr lang="tr-TR" sz="1200" noProof="1">
                <a:solidFill>
                  <a:srgbClr val="0070C0"/>
                </a:solidFill>
                <a:latin typeface="Consolas" panose="020B0609020204030204" pitchFamily="49" charset="0"/>
                <a:cs typeface="Calibri" panose="020F0502020204030204" pitchFamily="34" charset="0"/>
              </a:rPr>
              <a:t>  </a:t>
            </a:r>
            <a:r>
              <a:rPr lang="en-US" sz="1200" noProof="1">
                <a:solidFill>
                  <a:srgbClr val="0070C0"/>
                </a:solidFill>
                <a:latin typeface="Consolas" panose="020B0609020204030204" pitchFamily="49" charset="0"/>
                <a:cs typeface="Calibri" panose="020F0502020204030204" pitchFamily="34" charset="0"/>
              </a:rPr>
              <a:t>// super.getArea()</a:t>
            </a:r>
            <a:br>
              <a:rPr lang="en-US"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endParaRPr lang="tr-TR" sz="12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2032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914901"/>
          </a:xfrm>
        </p:spPr>
        <p:txBody>
          <a:bodyPr>
            <a:normAutofit fontScale="77500" lnSpcReduction="20000"/>
          </a:bodyPr>
          <a:lstStyle/>
          <a:p>
            <a:r>
              <a:rPr lang="en-US" sz="2000" noProof="1">
                <a:latin typeface="Calibri" panose="020F0502020204030204" pitchFamily="34" charset="0"/>
                <a:cs typeface="Calibri" panose="020F0502020204030204" pitchFamily="34" charset="0"/>
              </a:rPr>
              <a:t>Explain the difference between method overloading and method overriding</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If a method in a subclass has the same signature as a method in its superclass with the same return type, is the method overridden or overloaded?</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If a method in a subclass has the same signature as a method in its superclass with a different return type, will this be a problem?</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If a method in a subclass has the same name as a method in its superclass with different parameter types, is the method overridden or overloaded?</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the benefit of using the @Override annotation?</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Method overloading defines methods of the same name in a class. Method overriding modifies the methods that are defined in the superclasses</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It is method overridden.</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It will be a problem if the return type is not a compatible return type.</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It is method overloading.</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It forces the compiler to check the signature of the overridden method to ensure that the method is defined correctly.</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246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DB4627A3-2BC4-423E-AE0E-01AA7E63BD3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781A6E-603F-4172-BCDD-9069B32A3A01}" type="slidenum">
              <a:rPr lang="en-US" altLang="en-US" sz="1400"/>
              <a:pPr>
                <a:spcBef>
                  <a:spcPct val="0"/>
                </a:spcBef>
                <a:buClrTx/>
                <a:buSzTx/>
                <a:buFontTx/>
                <a:buNone/>
              </a:pPr>
              <a:t>38</a:t>
            </a:fld>
            <a:endParaRPr lang="en-US" altLang="en-US" sz="1400"/>
          </a:p>
        </p:txBody>
      </p:sp>
      <p:sp>
        <p:nvSpPr>
          <p:cNvPr id="29699" name="Rectangle 2">
            <a:extLst>
              <a:ext uri="{FF2B5EF4-FFF2-40B4-BE49-F238E27FC236}">
                <a16:creationId xmlns:a16="http://schemas.microsoft.com/office/drawing/2014/main" id="{EB416698-91EE-416F-98F2-30291C65A3AE}"/>
              </a:ext>
            </a:extLst>
          </p:cNvPr>
          <p:cNvSpPr>
            <a:spLocks noGrp="1" noChangeArrowheads="1"/>
          </p:cNvSpPr>
          <p:nvPr>
            <p:ph type="title"/>
          </p:nvPr>
        </p:nvSpPr>
        <p:spPr>
          <a:xfrm>
            <a:off x="152400" y="228600"/>
            <a:ext cx="8763000" cy="838200"/>
          </a:xfrm>
        </p:spPr>
        <p:txBody>
          <a:bodyPr/>
          <a:lstStyle/>
          <a:p>
            <a:r>
              <a:rPr lang="en-US" altLang="en-US"/>
              <a:t>The </a:t>
            </a:r>
            <a:r>
              <a:rPr lang="en-US" altLang="en-US" u="sng"/>
              <a:t>Object</a:t>
            </a:r>
            <a:r>
              <a:rPr lang="en-US" altLang="en-US"/>
              <a:t> Class and Its Methods</a:t>
            </a:r>
          </a:p>
        </p:txBody>
      </p:sp>
      <p:sp>
        <p:nvSpPr>
          <p:cNvPr id="29700" name="Rectangle 3">
            <a:extLst>
              <a:ext uri="{FF2B5EF4-FFF2-40B4-BE49-F238E27FC236}">
                <a16:creationId xmlns:a16="http://schemas.microsoft.com/office/drawing/2014/main" id="{7429AAE6-623B-4D2E-BBE7-780ECD33FC27}"/>
              </a:ext>
            </a:extLst>
          </p:cNvPr>
          <p:cNvSpPr>
            <a:spLocks noGrp="1" noChangeArrowheads="1"/>
          </p:cNvSpPr>
          <p:nvPr>
            <p:ph type="body" idx="1"/>
          </p:nvPr>
        </p:nvSpPr>
        <p:spPr>
          <a:xfrm>
            <a:off x="304800" y="1295400"/>
            <a:ext cx="8610600" cy="2438400"/>
          </a:xfrm>
        </p:spPr>
        <p:txBody>
          <a:bodyPr/>
          <a:lstStyle/>
          <a:p>
            <a:pPr marL="0" indent="0">
              <a:buFont typeface="Monotype Sorts"/>
              <a:buNone/>
            </a:pPr>
            <a:r>
              <a:rPr lang="en-US" altLang="en-US" sz="3600">
                <a:cs typeface="Times New Roman" panose="02020603050405020304" pitchFamily="18" charset="0"/>
              </a:rPr>
              <a:t>Every class in Java is descended from the java.lang.Object class. If no inheritance is specified when a class is defined, the superclass of the class is Object.</a:t>
            </a:r>
            <a:r>
              <a:rPr lang="en-US" altLang="en-US" sz="3600"/>
              <a:t> </a:t>
            </a:r>
          </a:p>
        </p:txBody>
      </p:sp>
      <p:graphicFrame>
        <p:nvGraphicFramePr>
          <p:cNvPr id="29701" name="Object 5">
            <a:extLst>
              <a:ext uri="{FF2B5EF4-FFF2-40B4-BE49-F238E27FC236}">
                <a16:creationId xmlns:a16="http://schemas.microsoft.com/office/drawing/2014/main" id="{FE93C8BF-50B6-47CE-AEF8-5B3CE81F45BA}"/>
              </a:ext>
            </a:extLst>
          </p:cNvPr>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4141" name="Picture" r:id="rId3" imgW="4735068" imgH="550164" progId="Word.Picture.8">
                  <p:embed/>
                </p:oleObj>
              </mc:Choice>
              <mc:Fallback>
                <p:oleObj name="Picture" r:id="rId3" imgW="4735068" imgH="55016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38D7A00C-25C4-47DD-87DF-E96024E3953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DB3D03-0FF9-44C4-9A6D-22B9C8F26BA3}" type="slidenum">
              <a:rPr lang="en-US" altLang="en-US" sz="1400"/>
              <a:pPr>
                <a:spcBef>
                  <a:spcPct val="0"/>
                </a:spcBef>
                <a:buClrTx/>
                <a:buSzTx/>
                <a:buFontTx/>
                <a:buNone/>
              </a:pPr>
              <a:t>39</a:t>
            </a:fld>
            <a:endParaRPr lang="en-US" altLang="en-US" sz="1400"/>
          </a:p>
        </p:txBody>
      </p:sp>
      <p:sp>
        <p:nvSpPr>
          <p:cNvPr id="30723" name="Rectangle 2">
            <a:extLst>
              <a:ext uri="{FF2B5EF4-FFF2-40B4-BE49-F238E27FC236}">
                <a16:creationId xmlns:a16="http://schemas.microsoft.com/office/drawing/2014/main" id="{A82DF74D-00D2-401F-8FA5-9DAD8D1587CA}"/>
              </a:ext>
            </a:extLst>
          </p:cNvPr>
          <p:cNvSpPr>
            <a:spLocks noGrp="1" noChangeArrowheads="1"/>
          </p:cNvSpPr>
          <p:nvPr>
            <p:ph type="title"/>
          </p:nvPr>
        </p:nvSpPr>
        <p:spPr>
          <a:xfrm>
            <a:off x="685800" y="228600"/>
            <a:ext cx="7772400" cy="685800"/>
          </a:xfrm>
        </p:spPr>
        <p:txBody>
          <a:bodyPr/>
          <a:lstStyle/>
          <a:p>
            <a:r>
              <a:rPr lang="en-US" altLang="en-US"/>
              <a:t>The toString() method in Object</a:t>
            </a:r>
          </a:p>
        </p:txBody>
      </p:sp>
      <p:sp>
        <p:nvSpPr>
          <p:cNvPr id="30724" name="Rectangle 3">
            <a:extLst>
              <a:ext uri="{FF2B5EF4-FFF2-40B4-BE49-F238E27FC236}">
                <a16:creationId xmlns:a16="http://schemas.microsoft.com/office/drawing/2014/main" id="{C6443624-A45A-409C-8AB7-4F2E11F7DE44}"/>
              </a:ext>
            </a:extLst>
          </p:cNvPr>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a:buNone/>
            </a:pPr>
            <a:r>
              <a:rPr lang="en-US" altLang="en-US" sz="2600"/>
              <a:t>The </a:t>
            </a:r>
            <a:r>
              <a:rPr lang="en-US" altLang="en-US" sz="2400"/>
              <a:t>toString()</a:t>
            </a:r>
            <a:r>
              <a:rPr lang="en-US" altLang="en-US" sz="2600"/>
              <a:t> method returns a string representation of the object. The </a:t>
            </a:r>
            <a:r>
              <a:rPr lang="en-US" altLang="en-US" sz="2600">
                <a:cs typeface="Times New Roman" panose="02020603050405020304" pitchFamily="18" charset="0"/>
              </a:rPr>
              <a:t>default implementation returns a string consisting of a class name of which the object is an instance, the at sign (@), and a number representing this object.</a:t>
            </a:r>
            <a:r>
              <a:rPr lang="en-US" altLang="en-US" sz="2600">
                <a:latin typeface="Courier"/>
                <a:cs typeface="Times New Roman" panose="02020603050405020304" pitchFamily="18" charset="0"/>
              </a:rPr>
              <a:t> </a:t>
            </a:r>
            <a:endParaRPr lang="en-US" altLang="en-US" sz="2800"/>
          </a:p>
        </p:txBody>
      </p:sp>
      <p:sp>
        <p:nvSpPr>
          <p:cNvPr id="30725" name="Rectangle 4">
            <a:extLst>
              <a:ext uri="{FF2B5EF4-FFF2-40B4-BE49-F238E27FC236}">
                <a16:creationId xmlns:a16="http://schemas.microsoft.com/office/drawing/2014/main" id="{4B337692-DEDB-4BBC-903A-27535C97DC81}"/>
              </a:ext>
            </a:extLst>
          </p:cNvPr>
          <p:cNvSpPr>
            <a:spLocks noChangeArrowheads="1"/>
          </p:cNvSpPr>
          <p:nvPr/>
        </p:nvSpPr>
        <p:spPr bwMode="auto">
          <a:xfrm>
            <a:off x="609600" y="3048000"/>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solidFill>
                  <a:schemeClr val="tx2"/>
                </a:solidFill>
              </a:rPr>
              <a:t>Loan loan = new Loan();</a:t>
            </a:r>
          </a:p>
          <a:p>
            <a:pPr>
              <a:buFont typeface="Monotype Sorts"/>
              <a:buNone/>
            </a:pPr>
            <a:r>
              <a:rPr lang="en-US" altLang="en-US" sz="2800">
                <a:solidFill>
                  <a:schemeClr val="tx2"/>
                </a:solidFill>
              </a:rPr>
              <a:t>System.out.println(loan.toString());</a:t>
            </a:r>
          </a:p>
        </p:txBody>
      </p:sp>
      <p:sp>
        <p:nvSpPr>
          <p:cNvPr id="30726" name="Rectangle 5">
            <a:extLst>
              <a:ext uri="{FF2B5EF4-FFF2-40B4-BE49-F238E27FC236}">
                <a16:creationId xmlns:a16="http://schemas.microsoft.com/office/drawing/2014/main" id="{C0A1B1F2-5901-4433-8D9D-29973AE10E3C}"/>
              </a:ext>
            </a:extLst>
          </p:cNvPr>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a:buNone/>
            </a:pPr>
            <a:r>
              <a:rPr lang="en-US" altLang="en-US" sz="2400" dirty="0">
                <a:cs typeface="Courier New" panose="02070309020205020404" pitchFamily="49" charset="0"/>
              </a:rPr>
              <a:t>The code displays something like </a:t>
            </a:r>
            <a:r>
              <a:rPr lang="en-US" altLang="en-US" dirty="0"/>
              <a:t>Loan@15037e5 </a:t>
            </a:r>
            <a:r>
              <a:rPr lang="en-US" altLang="en-US" sz="2400" dirty="0">
                <a:cs typeface="Courier New" panose="02070309020205020404" pitchFamily="49" charset="0"/>
              </a:rPr>
              <a:t>.</a:t>
            </a:r>
            <a:r>
              <a:rPr lang="en-US" altLang="en-US" sz="2400" dirty="0">
                <a:cs typeface="Times New Roman" panose="02020603050405020304" pitchFamily="18" charset="0"/>
              </a:rPr>
              <a:t> </a:t>
            </a:r>
            <a:r>
              <a:rPr lang="en-US" altLang="en-US" sz="2400" dirty="0">
                <a:cs typeface="Courier New" panose="02070309020205020404" pitchFamily="49" charset="0"/>
              </a:rPr>
              <a:t>This message is not very helpful or informative. Usually, you should override the </a:t>
            </a:r>
            <a:r>
              <a:rPr lang="en-US" altLang="en-US" sz="2400" dirty="0" err="1">
                <a:cs typeface="Courier New" panose="02070309020205020404" pitchFamily="49" charset="0"/>
              </a:rPr>
              <a:t>toString</a:t>
            </a:r>
            <a:r>
              <a:rPr lang="en-US" altLang="en-US" sz="2400" dirty="0">
                <a:cs typeface="Courier New" panose="02070309020205020404" pitchFamily="49" charset="0"/>
              </a:rPr>
              <a:t> method so that it returns a digestible string representation of the object.</a:t>
            </a:r>
            <a:r>
              <a:rPr lang="en-US" altLang="en-US" sz="2400" dirty="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BF3C-C0B7-44ED-9DE4-308427C07E10}"/>
              </a:ext>
            </a:extLst>
          </p:cNvPr>
          <p:cNvSpPr>
            <a:spLocks noGrp="1"/>
          </p:cNvSpPr>
          <p:nvPr>
            <p:ph type="title"/>
          </p:nvPr>
        </p:nvSpPr>
        <p:spPr/>
        <p:txBody>
          <a:bodyPr/>
          <a:lstStyle/>
          <a:p>
            <a:r>
              <a:rPr lang="tr-TR" dirty="0" err="1"/>
              <a:t>Inheritance</a:t>
            </a:r>
            <a:endParaRPr lang="en-US" dirty="0"/>
          </a:p>
        </p:txBody>
      </p:sp>
      <p:sp>
        <p:nvSpPr>
          <p:cNvPr id="3" name="Content Placeholder 2">
            <a:extLst>
              <a:ext uri="{FF2B5EF4-FFF2-40B4-BE49-F238E27FC236}">
                <a16:creationId xmlns:a16="http://schemas.microsoft.com/office/drawing/2014/main" id="{C5935FBB-33F7-48D2-B931-AC390D291F54}"/>
              </a:ext>
            </a:extLst>
          </p:cNvPr>
          <p:cNvSpPr>
            <a:spLocks noGrp="1"/>
          </p:cNvSpPr>
          <p:nvPr>
            <p:ph idx="1"/>
          </p:nvPr>
        </p:nvSpPr>
        <p:spPr/>
        <p:txBody>
          <a:bodyPr>
            <a:normAutofit fontScale="92500" lnSpcReduction="10000"/>
          </a:bodyPr>
          <a:lstStyle/>
          <a:p>
            <a:r>
              <a:rPr lang="en-US" dirty="0"/>
              <a:t>In Java terminology, a class C1 extended from another class C2 is called a subclass, and C2</a:t>
            </a:r>
            <a:r>
              <a:rPr lang="tr-TR" dirty="0"/>
              <a:t> </a:t>
            </a:r>
            <a:r>
              <a:rPr lang="en-US" dirty="0"/>
              <a:t>is called a superclass.</a:t>
            </a:r>
            <a:endParaRPr lang="tr-TR" dirty="0"/>
          </a:p>
          <a:p>
            <a:r>
              <a:rPr lang="en-US" dirty="0"/>
              <a:t>A superclass is also referred to as a parent class or a base class, and a</a:t>
            </a:r>
            <a:r>
              <a:rPr lang="tr-TR" dirty="0"/>
              <a:t> </a:t>
            </a:r>
            <a:r>
              <a:rPr lang="en-US" dirty="0"/>
              <a:t>subclass as a child class, an extended class, or a derived class.</a:t>
            </a:r>
            <a:endParaRPr lang="tr-TR" dirty="0"/>
          </a:p>
          <a:p>
            <a:r>
              <a:rPr lang="en-US" dirty="0"/>
              <a:t>A subclass inherits accessible</a:t>
            </a:r>
            <a:r>
              <a:rPr lang="tr-TR" dirty="0"/>
              <a:t> </a:t>
            </a:r>
            <a:r>
              <a:rPr lang="en-US" dirty="0"/>
              <a:t>data fields and methods from its superclass and may also add new data fields and methods.</a:t>
            </a:r>
          </a:p>
        </p:txBody>
      </p:sp>
      <p:sp>
        <p:nvSpPr>
          <p:cNvPr id="4" name="Slide Number Placeholder 3">
            <a:extLst>
              <a:ext uri="{FF2B5EF4-FFF2-40B4-BE49-F238E27FC236}">
                <a16:creationId xmlns:a16="http://schemas.microsoft.com/office/drawing/2014/main" id="{5B8B0B17-DE24-4194-ABCF-6F5438598891}"/>
              </a:ext>
            </a:extLst>
          </p:cNvPr>
          <p:cNvSpPr>
            <a:spLocks noGrp="1"/>
          </p:cNvSpPr>
          <p:nvPr>
            <p:ph type="sldNum" sz="quarter" idx="11"/>
          </p:nvPr>
        </p:nvSpPr>
        <p:spPr/>
        <p:txBody>
          <a:bodyPr/>
          <a:lstStyle/>
          <a:p>
            <a:fld id="{D4A5DAEF-E95D-41E2-A24F-824C35B89743}" type="slidenum">
              <a:rPr lang="en-US" altLang="en-US" smtClean="0"/>
              <a:pPr/>
              <a:t>4</a:t>
            </a:fld>
            <a:endParaRPr lang="en-US" altLang="en-US"/>
          </a:p>
        </p:txBody>
      </p:sp>
    </p:spTree>
    <p:extLst>
      <p:ext uri="{BB962C8B-B14F-4D97-AF65-F5344CB8AC3E}">
        <p14:creationId xmlns:p14="http://schemas.microsoft.com/office/powerpoint/2010/main" val="264477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FC906BB3-7034-467D-A6ED-030D7480AB7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023389-1432-4BAA-856A-C0F956A853D2}" type="slidenum">
              <a:rPr lang="en-US" altLang="en-US" sz="1400"/>
              <a:pPr>
                <a:spcBef>
                  <a:spcPct val="0"/>
                </a:spcBef>
                <a:buClrTx/>
                <a:buSzTx/>
                <a:buFontTx/>
                <a:buNone/>
              </a:pPr>
              <a:t>40</a:t>
            </a:fld>
            <a:endParaRPr lang="en-US" altLang="en-US" sz="1400"/>
          </a:p>
        </p:txBody>
      </p:sp>
      <p:sp>
        <p:nvSpPr>
          <p:cNvPr id="31747" name="Rectangle 2">
            <a:extLst>
              <a:ext uri="{FF2B5EF4-FFF2-40B4-BE49-F238E27FC236}">
                <a16:creationId xmlns:a16="http://schemas.microsoft.com/office/drawing/2014/main" id="{EAA81666-2FBE-434D-82EC-9973D35DF0C6}"/>
              </a:ext>
            </a:extLst>
          </p:cNvPr>
          <p:cNvSpPr>
            <a:spLocks noGrp="1" noChangeArrowheads="1"/>
          </p:cNvSpPr>
          <p:nvPr>
            <p:ph type="title"/>
          </p:nvPr>
        </p:nvSpPr>
        <p:spPr>
          <a:xfrm>
            <a:off x="685800" y="228600"/>
            <a:ext cx="7772400" cy="685800"/>
          </a:xfrm>
        </p:spPr>
        <p:txBody>
          <a:bodyPr/>
          <a:lstStyle/>
          <a:p>
            <a:r>
              <a:rPr lang="en-US" altLang="en-US"/>
              <a:t>Polymorphism</a:t>
            </a:r>
          </a:p>
        </p:txBody>
      </p:sp>
      <p:sp>
        <p:nvSpPr>
          <p:cNvPr id="31748" name="Rectangle 3">
            <a:extLst>
              <a:ext uri="{FF2B5EF4-FFF2-40B4-BE49-F238E27FC236}">
                <a16:creationId xmlns:a16="http://schemas.microsoft.com/office/drawing/2014/main" id="{5EA2DA86-DD6B-4751-BBF2-D59783F9488D}"/>
              </a:ext>
            </a:extLst>
          </p:cNvPr>
          <p:cNvSpPr>
            <a:spLocks noGrp="1" noChangeArrowheads="1"/>
          </p:cNvSpPr>
          <p:nvPr>
            <p:ph type="body" idx="1"/>
          </p:nvPr>
        </p:nvSpPr>
        <p:spPr>
          <a:xfrm>
            <a:off x="304800" y="1143000"/>
            <a:ext cx="8534400" cy="5105400"/>
          </a:xfrm>
        </p:spPr>
        <p:txBody>
          <a:bodyPr/>
          <a:lstStyle/>
          <a:p>
            <a:pPr marL="0" indent="0">
              <a:spcBef>
                <a:spcPct val="75000"/>
              </a:spcBef>
              <a:buFont typeface="Monotype Sorts"/>
              <a:buNone/>
            </a:pPr>
            <a:r>
              <a:rPr lang="en-US" altLang="en-US" sz="2600" dirty="0"/>
              <a:t>The three pillars of object-oriented programming are encapsulation, inheritance, and polymorphism.</a:t>
            </a:r>
            <a:endParaRPr lang="tr-TR" altLang="en-US" sz="2600" dirty="0"/>
          </a:p>
          <a:p>
            <a:pPr marL="0" indent="0">
              <a:spcBef>
                <a:spcPct val="75000"/>
              </a:spcBef>
              <a:buFont typeface="Monotype Sorts"/>
              <a:buNone/>
            </a:pPr>
            <a:r>
              <a:rPr lang="en-US" altLang="en-US" sz="2600" dirty="0"/>
              <a:t>Polymorphism means that a variable of a supertype can refer to a subtype object.</a:t>
            </a:r>
            <a:endParaRPr lang="tr-TR" altLang="en-US" sz="2600" dirty="0"/>
          </a:p>
          <a:p>
            <a:pPr marL="0" indent="0">
              <a:lnSpc>
                <a:spcPct val="90000"/>
              </a:lnSpc>
              <a:spcBef>
                <a:spcPct val="75000"/>
              </a:spcBef>
              <a:buFont typeface="Monotype Sorts"/>
              <a:buNone/>
            </a:pPr>
            <a:r>
              <a:rPr lang="en-US" altLang="en-US" sz="2600" dirty="0"/>
              <a:t>A class defines a type. A type defined by a subclass is called a </a:t>
            </a:r>
            <a:r>
              <a:rPr lang="en-US" altLang="en-US" sz="2600" i="1" dirty="0"/>
              <a:t>subtype</a:t>
            </a:r>
            <a:r>
              <a:rPr lang="en-US" altLang="en-US" sz="2600" dirty="0"/>
              <a:t>, and a type defined by its superclass is called a </a:t>
            </a:r>
            <a:r>
              <a:rPr lang="en-US" altLang="en-US" sz="2600" i="1" dirty="0"/>
              <a:t>supertype</a:t>
            </a:r>
            <a:r>
              <a:rPr lang="en-US" altLang="en-US" sz="2600" dirty="0"/>
              <a:t>.</a:t>
            </a:r>
            <a:endParaRPr lang="tr-TR" altLang="en-US" sz="2600" dirty="0"/>
          </a:p>
          <a:p>
            <a:pPr marL="0" indent="0">
              <a:lnSpc>
                <a:spcPct val="90000"/>
              </a:lnSpc>
              <a:spcBef>
                <a:spcPct val="75000"/>
              </a:spcBef>
              <a:buFont typeface="Monotype Sorts"/>
              <a:buNone/>
            </a:pPr>
            <a:r>
              <a:rPr lang="en-US" altLang="en-US" sz="2600" dirty="0"/>
              <a:t>Therefore, you can say that </a:t>
            </a:r>
            <a:r>
              <a:rPr lang="en-US" altLang="en-US" sz="2600" b="1" dirty="0"/>
              <a:t>Circle</a:t>
            </a:r>
            <a:r>
              <a:rPr lang="en-US" altLang="en-US" sz="2600" dirty="0"/>
              <a:t> is a subtype of </a:t>
            </a:r>
            <a:r>
              <a:rPr lang="en-US" altLang="en-US" sz="2600" b="1" dirty="0" err="1"/>
              <a:t>GeometricObject</a:t>
            </a:r>
            <a:r>
              <a:rPr lang="en-US" altLang="en-US" sz="2600" dirty="0"/>
              <a:t> and </a:t>
            </a:r>
            <a:r>
              <a:rPr lang="en-US" altLang="en-US" sz="2600" b="1" dirty="0" err="1"/>
              <a:t>GeometricObject</a:t>
            </a:r>
            <a:r>
              <a:rPr lang="en-US" altLang="en-US" sz="2600" dirty="0"/>
              <a:t> is a supertype for </a:t>
            </a:r>
            <a:r>
              <a:rPr lang="en-US" altLang="en-US" sz="2600" b="1" dirty="0"/>
              <a:t>Circle</a:t>
            </a:r>
            <a:r>
              <a:rPr lang="en-US" altLang="en-US" sz="2600" dirty="0"/>
              <a:t>.</a:t>
            </a:r>
          </a:p>
        </p:txBody>
      </p:sp>
      <p:sp>
        <p:nvSpPr>
          <p:cNvPr id="31750" name="AutoShape 10">
            <a:hlinkClick r:id="rId3" action="ppaction://program" highlightClick="1"/>
            <a:extLst>
              <a:ext uri="{FF2B5EF4-FFF2-40B4-BE49-F238E27FC236}">
                <a16:creationId xmlns:a16="http://schemas.microsoft.com/office/drawing/2014/main" id="{417CBADE-AC7D-41C9-9188-9320DA138764}"/>
              </a:ext>
            </a:extLst>
          </p:cNvPr>
          <p:cNvSpPr>
            <a:spLocks noChangeArrowheads="1"/>
          </p:cNvSpPr>
          <p:nvPr/>
        </p:nvSpPr>
        <p:spPr bwMode="auto">
          <a:xfrm>
            <a:off x="7383463" y="5729288"/>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1751" name="Rectangle 9">
            <a:hlinkClick r:id="rId4"/>
            <a:extLst>
              <a:ext uri="{FF2B5EF4-FFF2-40B4-BE49-F238E27FC236}">
                <a16:creationId xmlns:a16="http://schemas.microsoft.com/office/drawing/2014/main" id="{41325056-68D2-403A-80CB-548F203DCE1C}"/>
              </a:ext>
            </a:extLst>
          </p:cNvPr>
          <p:cNvSpPr>
            <a:spLocks noChangeArrowheads="1"/>
          </p:cNvSpPr>
          <p:nvPr/>
        </p:nvSpPr>
        <p:spPr bwMode="auto">
          <a:xfrm>
            <a:off x="4848225" y="5708650"/>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PolymorphismDemo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BBD292B6-86E8-47E3-947A-2B51AB52262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5A8642-849A-418A-BC96-0E684F18E1DE}" type="slidenum">
              <a:rPr lang="en-US" altLang="en-US" sz="1400"/>
              <a:pPr>
                <a:spcBef>
                  <a:spcPct val="0"/>
                </a:spcBef>
                <a:buClrTx/>
                <a:buSzTx/>
                <a:buFontTx/>
                <a:buNone/>
              </a:pPr>
              <a:t>41</a:t>
            </a:fld>
            <a:endParaRPr lang="en-US" altLang="en-US" sz="1400"/>
          </a:p>
        </p:txBody>
      </p:sp>
      <p:sp>
        <p:nvSpPr>
          <p:cNvPr id="34819" name="Rectangle 2">
            <a:extLst>
              <a:ext uri="{FF2B5EF4-FFF2-40B4-BE49-F238E27FC236}">
                <a16:creationId xmlns:a16="http://schemas.microsoft.com/office/drawing/2014/main" id="{BBC5DB6C-98E9-4C10-8D84-A54CC92B9E37}"/>
              </a:ext>
            </a:extLst>
          </p:cNvPr>
          <p:cNvSpPr>
            <a:spLocks noGrp="1" noChangeArrowheads="1"/>
          </p:cNvSpPr>
          <p:nvPr>
            <p:ph type="title"/>
          </p:nvPr>
        </p:nvSpPr>
        <p:spPr>
          <a:xfrm>
            <a:off x="685800" y="304800"/>
            <a:ext cx="7772400" cy="457200"/>
          </a:xfrm>
        </p:spPr>
        <p:txBody>
          <a:bodyPr/>
          <a:lstStyle/>
          <a:p>
            <a:r>
              <a:rPr lang="en-US" altLang="en-US" sz="4000"/>
              <a:t>Dynamic Binding</a:t>
            </a:r>
            <a:endParaRPr lang="en-US" altLang="en-US" b="1">
              <a:latin typeface="Courier"/>
            </a:endParaRPr>
          </a:p>
        </p:txBody>
      </p:sp>
      <p:sp>
        <p:nvSpPr>
          <p:cNvPr id="34820" name="Rectangle 3">
            <a:extLst>
              <a:ext uri="{FF2B5EF4-FFF2-40B4-BE49-F238E27FC236}">
                <a16:creationId xmlns:a16="http://schemas.microsoft.com/office/drawing/2014/main" id="{C677E700-4A25-4C46-92A1-77E26DAC75B8}"/>
              </a:ext>
            </a:extLst>
          </p:cNvPr>
          <p:cNvSpPr>
            <a:spLocks noGrp="1" noChangeArrowheads="1"/>
          </p:cNvSpPr>
          <p:nvPr>
            <p:ph type="body" idx="1"/>
          </p:nvPr>
        </p:nvSpPr>
        <p:spPr>
          <a:xfrm>
            <a:off x="228600" y="990600"/>
            <a:ext cx="8915400" cy="3505200"/>
          </a:xfrm>
        </p:spPr>
        <p:txBody>
          <a:bodyPr/>
          <a:lstStyle/>
          <a:p>
            <a:pPr marL="0" indent="0">
              <a:lnSpc>
                <a:spcPct val="90000"/>
              </a:lnSpc>
              <a:buFont typeface="Monotype Sorts"/>
              <a:buNone/>
            </a:pPr>
            <a:r>
              <a:rPr lang="en-US" altLang="en-US" sz="2400" dirty="0">
                <a:cs typeface="Times New Roman" panose="02020603050405020304" pitchFamily="18" charset="0"/>
              </a:rPr>
              <a:t>Dynamic binding works as follows: Suppose an object o is an instance of classes C</a:t>
            </a:r>
            <a:r>
              <a:rPr lang="en-US" altLang="en-US" sz="2400" baseline="-30000" dirty="0">
                <a:cs typeface="Times New Roman" panose="02020603050405020304" pitchFamily="18" charset="0"/>
              </a:rPr>
              <a:t>1</a:t>
            </a:r>
            <a:r>
              <a:rPr lang="en-US" altLang="en-US" sz="2400" dirty="0">
                <a:cs typeface="Times New Roman" panose="02020603050405020304" pitchFamily="18" charset="0"/>
              </a:rPr>
              <a:t>, C</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 C</a:t>
            </a:r>
            <a:r>
              <a:rPr lang="en-US" altLang="en-US" sz="2400" baseline="-30000" dirty="0">
                <a:cs typeface="Times New Roman" panose="02020603050405020304" pitchFamily="18" charset="0"/>
              </a:rPr>
              <a:t>n-1</a:t>
            </a:r>
            <a:r>
              <a:rPr lang="en-US" altLang="en-US" sz="2400" dirty="0">
                <a:cs typeface="Times New Roman" panose="02020603050405020304" pitchFamily="18" charset="0"/>
              </a:rPr>
              <a:t>, and C</a:t>
            </a:r>
            <a:r>
              <a:rPr lang="en-US" altLang="en-US" sz="2400" baseline="-30000" dirty="0">
                <a:cs typeface="Times New Roman" panose="02020603050405020304" pitchFamily="18" charset="0"/>
              </a:rPr>
              <a:t>n</a:t>
            </a:r>
            <a:r>
              <a:rPr lang="en-US" altLang="en-US" sz="2400" dirty="0">
                <a:cs typeface="Times New Roman" panose="02020603050405020304" pitchFamily="18" charset="0"/>
              </a:rPr>
              <a:t>, where C</a:t>
            </a:r>
            <a:r>
              <a:rPr lang="en-US" altLang="en-US" sz="2400" baseline="-30000" dirty="0">
                <a:cs typeface="Times New Roman" panose="02020603050405020304" pitchFamily="18" charset="0"/>
              </a:rPr>
              <a:t>1</a:t>
            </a:r>
            <a:r>
              <a:rPr lang="en-US" altLang="en-US" sz="2400" dirty="0">
                <a:cs typeface="Times New Roman" panose="02020603050405020304" pitchFamily="18" charset="0"/>
              </a:rPr>
              <a:t> is a subclass of C</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C</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is a subclass of C</a:t>
            </a:r>
            <a:r>
              <a:rPr lang="en-US" altLang="en-US" sz="2400" baseline="-30000" dirty="0">
                <a:cs typeface="Times New Roman" panose="02020603050405020304" pitchFamily="18" charset="0"/>
              </a:rPr>
              <a:t>3</a:t>
            </a:r>
            <a:r>
              <a:rPr lang="en-US" altLang="en-US" sz="2400" dirty="0">
                <a:cs typeface="Times New Roman" panose="02020603050405020304" pitchFamily="18" charset="0"/>
              </a:rPr>
              <a:t>, ..., and C</a:t>
            </a:r>
            <a:r>
              <a:rPr lang="en-US" altLang="en-US" sz="2400" baseline="-30000" dirty="0">
                <a:cs typeface="Times New Roman" panose="02020603050405020304" pitchFamily="18" charset="0"/>
              </a:rPr>
              <a:t>n-1</a:t>
            </a:r>
            <a:r>
              <a:rPr lang="en-US" altLang="en-US" sz="2400" dirty="0">
                <a:cs typeface="Times New Roman" panose="02020603050405020304" pitchFamily="18" charset="0"/>
              </a:rPr>
              <a:t> is a subclass of C</a:t>
            </a:r>
            <a:r>
              <a:rPr lang="en-US" altLang="en-US" sz="2400" baseline="-30000" dirty="0">
                <a:cs typeface="Times New Roman" panose="02020603050405020304" pitchFamily="18" charset="0"/>
              </a:rPr>
              <a:t>n</a:t>
            </a:r>
            <a:r>
              <a:rPr lang="en-US" altLang="en-US" sz="2400" dirty="0">
                <a:cs typeface="Times New Roman" panose="02020603050405020304" pitchFamily="18" charset="0"/>
              </a:rPr>
              <a:t>.</a:t>
            </a:r>
            <a:endParaRPr lang="tr-TR" altLang="en-US" sz="2400" dirty="0">
              <a:cs typeface="Times New Roman" panose="02020603050405020304" pitchFamily="18" charset="0"/>
            </a:endParaRPr>
          </a:p>
          <a:p>
            <a:pPr marL="0" indent="0">
              <a:lnSpc>
                <a:spcPct val="90000"/>
              </a:lnSpc>
              <a:buFont typeface="Monotype Sorts"/>
              <a:buNone/>
            </a:pPr>
            <a:endParaRPr lang="tr-TR" altLang="en-US" sz="1200" dirty="0">
              <a:cs typeface="Courier New" panose="02070309020205020404" pitchFamily="49" charset="0"/>
            </a:endParaRPr>
          </a:p>
          <a:p>
            <a:pPr marL="0" indent="0">
              <a:lnSpc>
                <a:spcPct val="90000"/>
              </a:lnSpc>
              <a:buFont typeface="Monotype Sorts"/>
              <a:buNone/>
            </a:pPr>
            <a:r>
              <a:rPr lang="en-US" altLang="en-US" sz="2400" dirty="0">
                <a:cs typeface="Courier New" panose="02070309020205020404" pitchFamily="49" charset="0"/>
              </a:rPr>
              <a:t>That is, </a:t>
            </a:r>
            <a:r>
              <a:rPr lang="en-US" altLang="en-US" sz="2400" dirty="0">
                <a:cs typeface="Times New Roman" panose="02020603050405020304" pitchFamily="18" charset="0"/>
              </a:rPr>
              <a:t>C</a:t>
            </a:r>
            <a:r>
              <a:rPr lang="en-US" altLang="en-US" sz="2400" baseline="-30000" dirty="0">
                <a:cs typeface="Times New Roman" panose="02020603050405020304" pitchFamily="18" charset="0"/>
              </a:rPr>
              <a:t>n</a:t>
            </a:r>
            <a:r>
              <a:rPr lang="en-US" altLang="en-US" sz="2400" dirty="0">
                <a:cs typeface="Courier New" panose="02070309020205020404" pitchFamily="49" charset="0"/>
              </a:rPr>
              <a:t> is the most general class, and </a:t>
            </a:r>
            <a:r>
              <a:rPr lang="en-US" altLang="en-US" sz="2400" dirty="0">
                <a:cs typeface="Times New Roman" panose="02020603050405020304" pitchFamily="18" charset="0"/>
              </a:rPr>
              <a:t>C</a:t>
            </a:r>
            <a:r>
              <a:rPr lang="en-US" altLang="en-US" sz="2400" baseline="-30000" dirty="0">
                <a:cs typeface="Times New Roman" panose="02020603050405020304" pitchFamily="18" charset="0"/>
              </a:rPr>
              <a:t>1</a:t>
            </a:r>
            <a:r>
              <a:rPr lang="en-US" altLang="en-US" sz="2400" dirty="0">
                <a:cs typeface="Courier New" panose="02070309020205020404" pitchFamily="49" charset="0"/>
              </a:rPr>
              <a:t> is the most specific class. In Java, </a:t>
            </a:r>
            <a:r>
              <a:rPr lang="en-US" altLang="en-US" sz="2400" dirty="0">
                <a:cs typeface="Times New Roman" panose="02020603050405020304" pitchFamily="18" charset="0"/>
              </a:rPr>
              <a:t>C</a:t>
            </a:r>
            <a:r>
              <a:rPr lang="en-US" altLang="en-US" sz="2400" baseline="-30000" dirty="0">
                <a:cs typeface="Times New Roman" panose="02020603050405020304" pitchFamily="18" charset="0"/>
              </a:rPr>
              <a:t>n</a:t>
            </a:r>
            <a:r>
              <a:rPr lang="en-US" altLang="en-US" sz="2400" dirty="0">
                <a:cs typeface="Courier New" panose="02070309020205020404" pitchFamily="49" charset="0"/>
              </a:rPr>
              <a:t> is the Object class. </a:t>
            </a:r>
            <a:endParaRPr lang="tr-TR" altLang="en-US" sz="2400" dirty="0">
              <a:cs typeface="Courier New" panose="02070309020205020404" pitchFamily="49" charset="0"/>
            </a:endParaRPr>
          </a:p>
          <a:p>
            <a:pPr marL="0" indent="0">
              <a:lnSpc>
                <a:spcPct val="90000"/>
              </a:lnSpc>
              <a:buFont typeface="Monotype Sorts"/>
              <a:buNone/>
            </a:pPr>
            <a:endParaRPr lang="tr-TR" altLang="en-US" sz="1200" dirty="0">
              <a:cs typeface="Times New Roman" panose="02020603050405020304" pitchFamily="18" charset="0"/>
            </a:endParaRPr>
          </a:p>
          <a:p>
            <a:pPr marL="0" indent="0">
              <a:lnSpc>
                <a:spcPct val="90000"/>
              </a:lnSpc>
              <a:buFont typeface="Monotype Sorts"/>
              <a:buNone/>
            </a:pPr>
            <a:r>
              <a:rPr lang="en-US" altLang="en-US" sz="2400" dirty="0">
                <a:cs typeface="Times New Roman" panose="02020603050405020304" pitchFamily="18" charset="0"/>
              </a:rPr>
              <a:t>If o invokes a method p, the JVM searches the implementation for the method p in C</a:t>
            </a:r>
            <a:r>
              <a:rPr lang="en-US" altLang="en-US" sz="2400" baseline="-30000" dirty="0">
                <a:cs typeface="Times New Roman" panose="02020603050405020304" pitchFamily="18" charset="0"/>
              </a:rPr>
              <a:t>1</a:t>
            </a:r>
            <a:r>
              <a:rPr lang="en-US" altLang="en-US" sz="2400" dirty="0">
                <a:cs typeface="Times New Roman" panose="02020603050405020304" pitchFamily="18" charset="0"/>
              </a:rPr>
              <a:t>, C</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 C</a:t>
            </a:r>
            <a:r>
              <a:rPr lang="en-US" altLang="en-US" sz="2400" baseline="-30000" dirty="0">
                <a:cs typeface="Times New Roman" panose="02020603050405020304" pitchFamily="18" charset="0"/>
              </a:rPr>
              <a:t>n-1 </a:t>
            </a:r>
            <a:r>
              <a:rPr lang="en-US" altLang="en-US" sz="2400" dirty="0">
                <a:cs typeface="Times New Roman" panose="02020603050405020304" pitchFamily="18" charset="0"/>
              </a:rPr>
              <a:t>and C</a:t>
            </a:r>
            <a:r>
              <a:rPr lang="en-US" altLang="en-US" sz="2400" baseline="-30000" dirty="0">
                <a:cs typeface="Times New Roman" panose="02020603050405020304" pitchFamily="18" charset="0"/>
              </a:rPr>
              <a:t>n</a:t>
            </a:r>
            <a:r>
              <a:rPr lang="en-US" altLang="en-US" sz="2400" dirty="0">
                <a:cs typeface="Times New Roman" panose="02020603050405020304" pitchFamily="18" charset="0"/>
              </a:rPr>
              <a:t>, in this order, until it is found. </a:t>
            </a:r>
            <a:r>
              <a:rPr lang="en-US" altLang="en-US" sz="2400" dirty="0">
                <a:cs typeface="Courier New" panose="02070309020205020404" pitchFamily="49" charset="0"/>
              </a:rPr>
              <a:t>Once an implementation is found, the search stops and the first-found implementation is invoked.</a:t>
            </a:r>
          </a:p>
        </p:txBody>
      </p:sp>
      <p:graphicFrame>
        <p:nvGraphicFramePr>
          <p:cNvPr id="34821" name="Object 4">
            <a:extLst>
              <a:ext uri="{FF2B5EF4-FFF2-40B4-BE49-F238E27FC236}">
                <a16:creationId xmlns:a16="http://schemas.microsoft.com/office/drawing/2014/main" id="{15865AD2-E105-4B04-9A39-A8F5CEEECCAF}"/>
              </a:ext>
            </a:extLst>
          </p:cNvPr>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5165" name="Picture" r:id="rId3" imgW="3715512" imgH="858012" progId="Word.Picture.8">
                  <p:embed/>
                </p:oleObj>
              </mc:Choice>
              <mc:Fallback>
                <p:oleObj name="Picture" r:id="rId3" imgW="3715512" imgH="8580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F8D40A92-6850-45C3-932C-3B721123F61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440F91-6702-4830-8419-45A69DFAB1C4}" type="slidenum">
              <a:rPr lang="en-US" altLang="en-US" sz="1400"/>
              <a:pPr>
                <a:spcBef>
                  <a:spcPct val="0"/>
                </a:spcBef>
                <a:buClrTx/>
                <a:buSzTx/>
                <a:buFontTx/>
                <a:buNone/>
              </a:pPr>
              <a:t>42</a:t>
            </a:fld>
            <a:endParaRPr lang="en-US" altLang="en-US" sz="1400"/>
          </a:p>
        </p:txBody>
      </p:sp>
      <p:sp>
        <p:nvSpPr>
          <p:cNvPr id="33795" name="Rectangle 2">
            <a:extLst>
              <a:ext uri="{FF2B5EF4-FFF2-40B4-BE49-F238E27FC236}">
                <a16:creationId xmlns:a16="http://schemas.microsoft.com/office/drawing/2014/main" id="{445A5117-CE8F-46D0-BA5E-B14B530C63ED}"/>
              </a:ext>
            </a:extLst>
          </p:cNvPr>
          <p:cNvSpPr>
            <a:spLocks noGrp="1" noChangeArrowheads="1"/>
          </p:cNvSpPr>
          <p:nvPr>
            <p:ph type="title"/>
          </p:nvPr>
        </p:nvSpPr>
        <p:spPr>
          <a:xfrm>
            <a:off x="228600" y="152400"/>
            <a:ext cx="8763000" cy="685800"/>
          </a:xfrm>
        </p:spPr>
        <p:txBody>
          <a:bodyPr/>
          <a:lstStyle/>
          <a:p>
            <a:r>
              <a:rPr lang="en-US" altLang="en-US" sz="2400"/>
              <a:t>Polymorphism, Dynamic Binding and Generic Programming</a:t>
            </a:r>
            <a:endParaRPr lang="en-US" altLang="en-US" sz="2800" b="1">
              <a:latin typeface="Courier"/>
            </a:endParaRPr>
          </a:p>
        </p:txBody>
      </p:sp>
      <p:sp>
        <p:nvSpPr>
          <p:cNvPr id="33796" name="Text Box 5">
            <a:extLst>
              <a:ext uri="{FF2B5EF4-FFF2-40B4-BE49-F238E27FC236}">
                <a16:creationId xmlns:a16="http://schemas.microsoft.com/office/drawing/2014/main" id="{2578A9AD-552D-451B-A7C5-6A6FC038143A}"/>
              </a:ext>
            </a:extLst>
          </p:cNvPr>
          <p:cNvSpPr txBox="1">
            <a:spLocks noChangeArrowheads="1"/>
          </p:cNvSpPr>
          <p:nvPr/>
        </p:nvSpPr>
        <p:spPr bwMode="auto">
          <a:xfrm>
            <a:off x="152400" y="838200"/>
            <a:ext cx="37338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p:txBody>
      </p:sp>
      <p:sp>
        <p:nvSpPr>
          <p:cNvPr id="324615" name="Text Box 7">
            <a:extLst>
              <a:ext uri="{FF2B5EF4-FFF2-40B4-BE49-F238E27FC236}">
                <a16:creationId xmlns:a16="http://schemas.microsoft.com/office/drawing/2014/main" id="{F10E0024-D391-4906-920C-84AC83B0104A}"/>
              </a:ext>
            </a:extLst>
          </p:cNvPr>
          <p:cNvSpPr txBox="1">
            <a:spLocks noChangeArrowheads="1"/>
          </p:cNvSpPr>
          <p:nvPr/>
        </p:nvSpPr>
        <p:spPr bwMode="auto">
          <a:xfrm>
            <a:off x="4724400" y="914400"/>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Method m takes a parameter of the Object type. You can invoke it with any object.</a:t>
            </a:r>
          </a:p>
        </p:txBody>
      </p:sp>
      <p:sp>
        <p:nvSpPr>
          <p:cNvPr id="324616" name="Line 8">
            <a:extLst>
              <a:ext uri="{FF2B5EF4-FFF2-40B4-BE49-F238E27FC236}">
                <a16:creationId xmlns:a16="http://schemas.microsoft.com/office/drawing/2014/main" id="{94197FFE-02DE-40DC-9130-BF50902039FB}"/>
              </a:ext>
            </a:extLst>
          </p:cNvPr>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Text Box 9">
            <a:extLst>
              <a:ext uri="{FF2B5EF4-FFF2-40B4-BE49-F238E27FC236}">
                <a16:creationId xmlns:a16="http://schemas.microsoft.com/office/drawing/2014/main" id="{C0B36284-46E5-4B29-A80F-4F15D45FD57B}"/>
              </a:ext>
            </a:extLst>
          </p:cNvPr>
          <p:cNvSpPr txBox="1">
            <a:spLocks noChangeArrowheads="1"/>
          </p:cNvSpPr>
          <p:nvPr/>
        </p:nvSpPr>
        <p:spPr bwMode="auto">
          <a:xfrm>
            <a:off x="3886200" y="1981200"/>
            <a:ext cx="510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An object of a subtype can be used wherever its supertype value is required</a:t>
            </a:r>
            <a:r>
              <a:rPr lang="en-US" altLang="en-US" sz="2000">
                <a:cs typeface="Times New Roman" panose="02020603050405020304" pitchFamily="18" charset="0"/>
              </a:rPr>
              <a:t>. This feature is known as </a:t>
            </a:r>
            <a:r>
              <a:rPr lang="en-US" altLang="en-US" sz="2000" i="1">
                <a:cs typeface="Times New Roman" panose="02020603050405020304" pitchFamily="18" charset="0"/>
              </a:rPr>
              <a:t>polymorphism</a:t>
            </a:r>
            <a:r>
              <a:rPr lang="en-US" altLang="en-US" sz="2000">
                <a:cs typeface="Times New Roman" panose="02020603050405020304" pitchFamily="18" charset="0"/>
              </a:rPr>
              <a:t>.</a:t>
            </a:r>
          </a:p>
        </p:txBody>
      </p:sp>
      <p:sp>
        <p:nvSpPr>
          <p:cNvPr id="324618" name="Rectangle 10">
            <a:extLst>
              <a:ext uri="{FF2B5EF4-FFF2-40B4-BE49-F238E27FC236}">
                <a16:creationId xmlns:a16="http://schemas.microsoft.com/office/drawing/2014/main" id="{7CB01E1F-CCE0-47BE-ACD6-D8307FE0010A}"/>
              </a:ext>
            </a:extLst>
          </p:cNvPr>
          <p:cNvSpPr>
            <a:spLocks noGrp="1" noChangeArrowheads="1"/>
          </p:cNvSpPr>
          <p:nvPr>
            <p:ph type="body" idx="1"/>
          </p:nvPr>
        </p:nvSpPr>
        <p:spPr>
          <a:xfrm>
            <a:off x="3886200" y="3352800"/>
            <a:ext cx="5029200" cy="2895600"/>
          </a:xfrm>
        </p:spPr>
        <p:txBody>
          <a:bodyPr/>
          <a:lstStyle/>
          <a:p>
            <a:pPr marL="0" indent="0">
              <a:lnSpc>
                <a:spcPct val="90000"/>
              </a:lnSpc>
              <a:buFont typeface="Monotype Sorts"/>
              <a:buNone/>
            </a:pPr>
            <a:r>
              <a:rPr lang="en-US" altLang="en-US" sz="2000">
                <a:cs typeface="Times New Roman" panose="02020603050405020304" pitchFamily="18" charset="0"/>
              </a:rPr>
              <a:t>When the method m(Object x) is executed, the argument x’s toString method is invoked. x may be an instance of GraduateStudent, Student, Person, or Object. Classes GraduateStudent, Student, Person, and Object have their own implementation of the toString method. Which implementation is used will be determined dynamically by the Java Virtual Machine at runtime. This capability is known as </a:t>
            </a:r>
            <a:r>
              <a:rPr lang="en-US" altLang="en-US" sz="2000" i="1">
                <a:cs typeface="Times New Roman" panose="02020603050405020304" pitchFamily="18" charset="0"/>
              </a:rPr>
              <a:t>dynamic binding</a:t>
            </a:r>
            <a:r>
              <a:rPr lang="en-US" altLang="en-US" sz="2000">
                <a:cs typeface="Times New Roman" panose="02020603050405020304" pitchFamily="18" charset="0"/>
              </a:rPr>
              <a:t>. </a:t>
            </a:r>
            <a:endParaRPr lang="en-US" altLang="en-US" sz="2000"/>
          </a:p>
        </p:txBody>
      </p:sp>
      <p:sp>
        <p:nvSpPr>
          <p:cNvPr id="33801" name="AutoShape 10">
            <a:hlinkClick r:id="rId2" action="ppaction://program" highlightClick="1"/>
            <a:extLst>
              <a:ext uri="{FF2B5EF4-FFF2-40B4-BE49-F238E27FC236}">
                <a16:creationId xmlns:a16="http://schemas.microsoft.com/office/drawing/2014/main" id="{517CD7CF-A6D8-4832-8A9B-4B8A115E0D51}"/>
              </a:ext>
            </a:extLst>
          </p:cNvPr>
          <p:cNvSpPr>
            <a:spLocks noChangeArrowheads="1"/>
          </p:cNvSpPr>
          <p:nvPr/>
        </p:nvSpPr>
        <p:spPr bwMode="auto">
          <a:xfrm>
            <a:off x="3048000" y="5815013"/>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3802" name="Rectangle 13">
            <a:hlinkClick r:id="rId3"/>
            <a:extLst>
              <a:ext uri="{FF2B5EF4-FFF2-40B4-BE49-F238E27FC236}">
                <a16:creationId xmlns:a16="http://schemas.microsoft.com/office/drawing/2014/main" id="{9E7D7846-5B41-4251-983E-675D2ACA560E}"/>
              </a:ext>
            </a:extLst>
          </p:cNvPr>
          <p:cNvSpPr>
            <a:spLocks noChangeArrowheads="1"/>
          </p:cNvSpPr>
          <p:nvPr/>
        </p:nvSpPr>
        <p:spPr bwMode="auto">
          <a:xfrm>
            <a:off x="193675" y="5794375"/>
            <a:ext cx="26733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DynamicBindingDemo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7" grpId="0" autoUpdateAnimBg="0"/>
      <p:bldP spid="32461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D99616F8-250A-4BA4-ACFE-3A9EE19DAAA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1C985D-C163-4239-8AF4-25676D9AC861}" type="slidenum">
              <a:rPr lang="en-US" altLang="en-US" sz="1400"/>
              <a:pPr>
                <a:spcBef>
                  <a:spcPct val="0"/>
                </a:spcBef>
                <a:buClrTx/>
                <a:buSzTx/>
                <a:buFontTx/>
                <a:buNone/>
              </a:pPr>
              <a:t>43</a:t>
            </a:fld>
            <a:endParaRPr lang="en-US" altLang="en-US" sz="1400"/>
          </a:p>
        </p:txBody>
      </p:sp>
      <p:sp>
        <p:nvSpPr>
          <p:cNvPr id="35843" name="Rectangle 2">
            <a:extLst>
              <a:ext uri="{FF2B5EF4-FFF2-40B4-BE49-F238E27FC236}">
                <a16:creationId xmlns:a16="http://schemas.microsoft.com/office/drawing/2014/main" id="{455ECBF6-6AFB-472D-9F4C-7C7297166B97}"/>
              </a:ext>
            </a:extLst>
          </p:cNvPr>
          <p:cNvSpPr>
            <a:spLocks noGrp="1" noChangeArrowheads="1"/>
          </p:cNvSpPr>
          <p:nvPr>
            <p:ph type="title"/>
          </p:nvPr>
        </p:nvSpPr>
        <p:spPr>
          <a:xfrm>
            <a:off x="685800" y="304800"/>
            <a:ext cx="7772400" cy="457200"/>
          </a:xfrm>
        </p:spPr>
        <p:txBody>
          <a:bodyPr/>
          <a:lstStyle/>
          <a:p>
            <a:r>
              <a:rPr lang="en-US" altLang="en-US" sz="4000"/>
              <a:t>Method Matching vs. Binding</a:t>
            </a:r>
            <a:endParaRPr lang="en-US" altLang="en-US" b="1">
              <a:latin typeface="Courier"/>
            </a:endParaRPr>
          </a:p>
        </p:txBody>
      </p:sp>
      <p:sp>
        <p:nvSpPr>
          <p:cNvPr id="35844" name="Rectangle 3">
            <a:extLst>
              <a:ext uri="{FF2B5EF4-FFF2-40B4-BE49-F238E27FC236}">
                <a16:creationId xmlns:a16="http://schemas.microsoft.com/office/drawing/2014/main" id="{91599ABF-59FA-4517-9D6C-8A5B89B737F4}"/>
              </a:ext>
            </a:extLst>
          </p:cNvPr>
          <p:cNvSpPr>
            <a:spLocks noGrp="1" noChangeArrowheads="1"/>
          </p:cNvSpPr>
          <p:nvPr>
            <p:ph type="body" idx="1"/>
          </p:nvPr>
        </p:nvSpPr>
        <p:spPr>
          <a:xfrm>
            <a:off x="228600" y="990600"/>
            <a:ext cx="8763000" cy="3733800"/>
          </a:xfrm>
        </p:spPr>
        <p:txBody>
          <a:bodyPr/>
          <a:lstStyle/>
          <a:p>
            <a:pPr marL="0" indent="0">
              <a:buFont typeface="Monotype Sorts"/>
              <a:buNone/>
            </a:pPr>
            <a:r>
              <a:rPr lang="en-US" altLang="en-US" sz="3000" dirty="0">
                <a:cs typeface="Times New Roman" panose="02020603050405020304" pitchFamily="18" charset="0"/>
              </a:rPr>
              <a:t>Matching a method signature and binding a method implementation are two issues.</a:t>
            </a:r>
            <a:endParaRPr lang="tr-TR" altLang="en-US" sz="3000" dirty="0">
              <a:cs typeface="Times New Roman" panose="02020603050405020304" pitchFamily="18" charset="0"/>
            </a:endParaRPr>
          </a:p>
          <a:p>
            <a:pPr marL="0" indent="0">
              <a:buFont typeface="Monotype Sorts"/>
              <a:buNone/>
            </a:pPr>
            <a:endParaRPr lang="tr-TR" altLang="en-US" sz="1400" dirty="0">
              <a:cs typeface="Times New Roman" panose="02020603050405020304" pitchFamily="18" charset="0"/>
            </a:endParaRPr>
          </a:p>
          <a:p>
            <a:pPr marL="0" indent="0">
              <a:buFont typeface="Monotype Sorts"/>
              <a:buNone/>
            </a:pPr>
            <a:r>
              <a:rPr lang="en-US" altLang="en-US" sz="3000" dirty="0">
                <a:cs typeface="Times New Roman" panose="02020603050405020304" pitchFamily="18" charset="0"/>
              </a:rPr>
              <a:t>The compiler finds a matching method according to parameter type, number of parameters, and order of the parameters at compilation time.</a:t>
            </a:r>
            <a:endParaRPr lang="tr-TR" altLang="en-US" sz="3000" dirty="0">
              <a:cs typeface="Times New Roman" panose="02020603050405020304" pitchFamily="18" charset="0"/>
            </a:endParaRPr>
          </a:p>
          <a:p>
            <a:pPr marL="0" indent="0">
              <a:buFont typeface="Monotype Sorts"/>
              <a:buNone/>
            </a:pPr>
            <a:endParaRPr lang="tr-TR" altLang="en-US" sz="1400" dirty="0">
              <a:cs typeface="Times New Roman" panose="02020603050405020304" pitchFamily="18" charset="0"/>
            </a:endParaRPr>
          </a:p>
          <a:p>
            <a:pPr marL="0" indent="0">
              <a:buFont typeface="Monotype Sorts"/>
              <a:buNone/>
            </a:pPr>
            <a:r>
              <a:rPr lang="en-US" altLang="en-US" sz="3000" dirty="0">
                <a:cs typeface="Times New Roman" panose="02020603050405020304" pitchFamily="18" charset="0"/>
              </a:rPr>
              <a:t>A method may be implemented in several subclasses. The Java Virtual Machine dynamically binds the implementation of the method at runtime. </a:t>
            </a:r>
            <a:endParaRPr lang="en-US" altLang="en-US" sz="3000" dirty="0">
              <a:cs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180F2FE2-5985-4DF3-BA21-9B7CE8839DC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93632C-FE79-4816-A98F-40E7C3C3C8A0}" type="slidenum">
              <a:rPr lang="en-US" altLang="en-US" sz="1400"/>
              <a:pPr>
                <a:spcBef>
                  <a:spcPct val="0"/>
                </a:spcBef>
                <a:buClrTx/>
                <a:buSzTx/>
                <a:buFontTx/>
                <a:buNone/>
              </a:pPr>
              <a:t>44</a:t>
            </a:fld>
            <a:endParaRPr lang="en-US" altLang="en-US" sz="1400"/>
          </a:p>
        </p:txBody>
      </p:sp>
      <p:sp>
        <p:nvSpPr>
          <p:cNvPr id="36867" name="Rectangle 2">
            <a:extLst>
              <a:ext uri="{FF2B5EF4-FFF2-40B4-BE49-F238E27FC236}">
                <a16:creationId xmlns:a16="http://schemas.microsoft.com/office/drawing/2014/main" id="{017F6C68-EE4F-4A19-9739-8DC21054FBB1}"/>
              </a:ext>
            </a:extLst>
          </p:cNvPr>
          <p:cNvSpPr>
            <a:spLocks noGrp="1" noChangeArrowheads="1"/>
          </p:cNvSpPr>
          <p:nvPr>
            <p:ph type="title"/>
          </p:nvPr>
        </p:nvSpPr>
        <p:spPr>
          <a:xfrm>
            <a:off x="228600" y="152400"/>
            <a:ext cx="8763000" cy="685800"/>
          </a:xfrm>
        </p:spPr>
        <p:txBody>
          <a:bodyPr/>
          <a:lstStyle/>
          <a:p>
            <a:r>
              <a:rPr lang="en-US" altLang="en-US" sz="2400"/>
              <a:t>Generic Programming</a:t>
            </a:r>
            <a:endParaRPr lang="en-US" altLang="en-US" sz="2800" b="1">
              <a:latin typeface="Courier"/>
            </a:endParaRPr>
          </a:p>
        </p:txBody>
      </p:sp>
      <p:sp>
        <p:nvSpPr>
          <p:cNvPr id="36868" name="Text Box 3">
            <a:extLst>
              <a:ext uri="{FF2B5EF4-FFF2-40B4-BE49-F238E27FC236}">
                <a16:creationId xmlns:a16="http://schemas.microsoft.com/office/drawing/2014/main" id="{5C2930DA-6C78-48C6-AFD3-4A20B7AD5256}"/>
              </a:ext>
            </a:extLst>
          </p:cNvPr>
          <p:cNvSpPr txBox="1">
            <a:spLocks noChangeArrowheads="1"/>
          </p:cNvSpPr>
          <p:nvPr/>
        </p:nvSpPr>
        <p:spPr bwMode="auto">
          <a:xfrm>
            <a:off x="152400" y="838200"/>
            <a:ext cx="4114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p:txBody>
      </p:sp>
      <p:sp>
        <p:nvSpPr>
          <p:cNvPr id="36869" name="Rectangle 7">
            <a:extLst>
              <a:ext uri="{FF2B5EF4-FFF2-40B4-BE49-F238E27FC236}">
                <a16:creationId xmlns:a16="http://schemas.microsoft.com/office/drawing/2014/main" id="{4527B9A8-9EB5-4FD1-9CB5-4EB0F89C9A1B}"/>
              </a:ext>
            </a:extLst>
          </p:cNvPr>
          <p:cNvSpPr>
            <a:spLocks noGrp="1" noChangeArrowheads="1"/>
          </p:cNvSpPr>
          <p:nvPr>
            <p:ph type="body" idx="1"/>
          </p:nvPr>
        </p:nvSpPr>
        <p:spPr>
          <a:xfrm>
            <a:off x="4419600" y="838200"/>
            <a:ext cx="4572000" cy="4191000"/>
          </a:xfrm>
        </p:spPr>
        <p:txBody>
          <a:bodyPr/>
          <a:lstStyle/>
          <a:p>
            <a:pPr marL="0" indent="0">
              <a:buFont typeface="Monotype Sorts"/>
              <a:buNone/>
            </a:pPr>
            <a:r>
              <a:rPr lang="en-US" altLang="en-US" sz="2000" dirty="0">
                <a:cs typeface="Times New Roman" panose="02020603050405020304" pitchFamily="18" charset="0"/>
              </a:rPr>
              <a:t>Polymorphism allows methods to be used generically for a wide range of object arguments. This is known as generic programming.</a:t>
            </a:r>
            <a:endParaRPr lang="tr-TR" altLang="en-US" sz="2000" dirty="0">
              <a:cs typeface="Times New Roman" panose="02020603050405020304" pitchFamily="18" charset="0"/>
            </a:endParaRPr>
          </a:p>
          <a:p>
            <a:pPr marL="0" indent="0">
              <a:buFont typeface="Monotype Sorts"/>
              <a:buNone/>
            </a:pPr>
            <a:endParaRPr lang="tr-TR" altLang="en-US" sz="1200" dirty="0">
              <a:cs typeface="Times New Roman" panose="02020603050405020304" pitchFamily="18" charset="0"/>
            </a:endParaRPr>
          </a:p>
          <a:p>
            <a:pPr marL="0" indent="0">
              <a:buFont typeface="Monotype Sorts"/>
              <a:buNone/>
            </a:pPr>
            <a:r>
              <a:rPr lang="en-US" altLang="en-US" sz="2000" dirty="0">
                <a:cs typeface="Times New Roman" panose="02020603050405020304" pitchFamily="18" charset="0"/>
              </a:rPr>
              <a:t>If a method’s parameter type is a superclass (e.g., Object), you may pass an object to this method of any of the parameter’s subclasses (e.g., Student or String).</a:t>
            </a:r>
            <a:endParaRPr lang="tr-TR" altLang="en-US" sz="2000" dirty="0">
              <a:cs typeface="Times New Roman" panose="02020603050405020304" pitchFamily="18" charset="0"/>
            </a:endParaRPr>
          </a:p>
          <a:p>
            <a:pPr marL="0" indent="0">
              <a:buFont typeface="Monotype Sorts"/>
              <a:buNone/>
            </a:pPr>
            <a:endParaRPr lang="tr-TR" altLang="en-US" sz="1200" dirty="0">
              <a:cs typeface="Times New Roman" panose="02020603050405020304" pitchFamily="18" charset="0"/>
            </a:endParaRPr>
          </a:p>
          <a:p>
            <a:pPr marL="0" indent="0">
              <a:buFont typeface="Monotype Sorts"/>
              <a:buNone/>
            </a:pPr>
            <a:r>
              <a:rPr lang="en-US" altLang="en-US" sz="2000" dirty="0">
                <a:cs typeface="Times New Roman" panose="02020603050405020304" pitchFamily="18" charset="0"/>
              </a:rPr>
              <a:t>When an object (e.g., a Student object or a String object) is used in the method, the particular implementation of the method of the object that is invoked (e.g., </a:t>
            </a:r>
            <a:r>
              <a:rPr lang="en-US" altLang="en-US" sz="2000" dirty="0" err="1">
                <a:cs typeface="Times New Roman" panose="02020603050405020304" pitchFamily="18" charset="0"/>
              </a:rPr>
              <a:t>toString</a:t>
            </a:r>
            <a:r>
              <a:rPr lang="en-US" altLang="en-US" sz="2000" dirty="0">
                <a:cs typeface="Times New Roman" panose="02020603050405020304" pitchFamily="18" charset="0"/>
              </a:rPr>
              <a:t>) is determined dynamically.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7500" lnSpcReduction="20000"/>
          </a:bodyPr>
          <a:lstStyle/>
          <a:p>
            <a:r>
              <a:rPr lang="en-US" sz="2000" noProof="1">
                <a:latin typeface="Calibri" panose="020F0502020204030204" pitchFamily="34" charset="0"/>
                <a:cs typeface="Calibri" panose="020F0502020204030204" pitchFamily="34" charset="0"/>
              </a:rPr>
              <a:t>What are the three pillars of object-oriented programming? What is polymorphism?</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tr-TR" sz="2000" noProof="1">
                <a:latin typeface="Calibri" panose="020F0502020204030204" pitchFamily="34" charset="0"/>
                <a:cs typeface="Calibri" panose="020F0502020204030204" pitchFamily="34" charset="0"/>
              </a:rPr>
              <a:t>What is dynamic binding?</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Describe the difference between method matching and method binding.</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you assign new int[50], new Integer[50], new String[50], or new Object[50], into a variable of Object[] type?</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Encapsulation, inheritance, and polymorphism. In simple terms, polymorphism means that a variable of a supertype can refer to a subtype object</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A method may be implemented in several classes along the inheritance chain. The JVM decides which method is invoked at runtime. This is known as dynamic binding.</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Matching a method signature and binding a method implementation are two separate issues. The declared type of the reference variable decides which method to match at compile time. The compiler finds a matching method according to parameter type, number of parameters, and order of the parameters at compile time. A method may be implemented in several subclasses. The JVM dynamically binds the implementation of the method at runtime, decided by the actual class of the object referenced by the variable.</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new int[50] cannot be assigned to into a variable of Object[] type, but new Integer[50], new String[50], or new Object[50] are fine.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860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62500" lnSpcReduction="20000"/>
          </a:bodyPr>
          <a:lstStyle/>
          <a:p>
            <a:pPr>
              <a:lnSpc>
                <a:spcPct val="120000"/>
              </a:lnSpc>
            </a:pPr>
            <a:r>
              <a:rPr lang="en-US" sz="2000" noProof="1">
                <a:latin typeface="Calibri" panose="020F0502020204030204" pitchFamily="34" charset="0"/>
                <a:cs typeface="Calibri" panose="020F0502020204030204" pitchFamily="34" charset="0"/>
              </a:rPr>
              <a:t>What is wrong in the following code?</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1 public class Test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2   public static void main(String[] args)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3     Integer[] list1 = {12, 24, 55, 1};</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4     Double[] list2 = {12.4, 24.0, 55.2, 1.0};</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5     int[] list3 = {1, 2, 3};</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6     printArray(list1);</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7     printArray(list2);</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8     printArray(list3);</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9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10</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11   public static void printArray(Object[] list)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12     for (Object o: list)</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13       System.out.print(o + "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14     System.out.println();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15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16 }</a:t>
            </a:r>
            <a:br>
              <a:rPr lang="tr-TR" sz="2000" noProof="1">
                <a:latin typeface="Consolas" panose="020B0609020204030204" pitchFamily="49" charset="0"/>
                <a:cs typeface="Calibri" panose="020F0502020204030204" pitchFamily="34" charset="0"/>
              </a:rPr>
            </a:br>
            <a:br>
              <a:rPr lang="en-US" sz="20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Line 8 causes a compile error, because int[] cannot be passed to Object[].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101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55000" lnSpcReduction="20000"/>
          </a:bodyPr>
          <a:lstStyle/>
          <a:p>
            <a:r>
              <a:rPr lang="en-US"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new Person().printPerson();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new Student().printPerson();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class Student extends Person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@Override</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String getInfo()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return "Student";</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class Person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String getInfo()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return "Person";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void printPerson()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System.out.println(getInfo());</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Person</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Student</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new Person().printPerson() invokes the printPerson() method defined</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in the Person class, which then invokes the getInfo() method in the Person class.</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new Student().printPerson() invokes the printPerson() method defined</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in the Person class, which then invokes the getInfo() method in the Student class, because the calling object is a Student.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023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55000" lnSpcReduction="20000"/>
          </a:bodyPr>
          <a:lstStyle/>
          <a:p>
            <a:r>
              <a:rPr lang="en-US" sz="2000" noProof="1">
                <a:latin typeface="Calibri" panose="020F0502020204030204" pitchFamily="34" charset="0"/>
                <a:cs typeface="Calibri" panose="020F0502020204030204" pitchFamily="34" charset="0"/>
              </a:rPr>
              <a:t>Show the output of the following code:</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new Person().printPerson();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new Student().printPerson();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class Student extends Person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private String getInfo()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return "Student";</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class Person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private String getInfo()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return "Person";</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void printPerson()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System.out.println(getInfo());</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P</a:t>
            </a:r>
            <a:r>
              <a:rPr lang="en-US" sz="1600" noProof="1">
                <a:solidFill>
                  <a:srgbClr val="0070C0"/>
                </a:solidFill>
                <a:latin typeface="Consolas" panose="020B0609020204030204" pitchFamily="49" charset="0"/>
                <a:cs typeface="Calibri" panose="020F0502020204030204" pitchFamily="34" charset="0"/>
              </a:rPr>
              <a:t>erson</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Person</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new Student().printPerson() invokes the printPerson() method defined</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in the Person class, which then invokes the getInfo() method in the Person class. It does not invoke the getInfo() method in the Student class, because it is private and can only be invoked from a method in the Student class. Note that the getInfo() method is not overridden because it is private. You can only override a non-private method such as getInfo() in </a:t>
            </a:r>
            <a:r>
              <a:rPr lang="tr-TR" sz="1600" noProof="1">
                <a:solidFill>
                  <a:srgbClr val="0070C0"/>
                </a:solidFill>
                <a:latin typeface="Consolas" panose="020B0609020204030204" pitchFamily="49" charset="0"/>
                <a:cs typeface="Calibri" panose="020F0502020204030204" pitchFamily="34" charset="0"/>
              </a:rPr>
              <a:t>the previous question</a:t>
            </a:r>
            <a:r>
              <a:rPr lang="en-US" sz="1600" noProof="1">
                <a:solidFill>
                  <a:srgbClr val="0070C0"/>
                </a:solidFill>
                <a:latin typeface="Consolas" panose="020B0609020204030204" pitchFamily="49" charset="0"/>
                <a:cs typeface="Calibri" panose="020F0502020204030204" pitchFamily="34" charset="0"/>
              </a:rPr>
              <a: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416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0000" lnSpcReduction="20000"/>
          </a:bodyPr>
          <a:lstStyle/>
          <a:p>
            <a:r>
              <a:rPr lang="en-US" sz="2000" noProof="1">
                <a:latin typeface="Calibri" panose="020F0502020204030204" pitchFamily="34" charset="0"/>
                <a:cs typeface="Calibri" panose="020F0502020204030204" pitchFamily="34" charset="0"/>
              </a:rPr>
              <a:t>Show the output of following program</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Is the no-arg constructor of Object invoked when new A(3) is invoked?</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1  public class Test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2    public static void main(String[] args)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3      A a = new A(3);</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4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5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6</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7  class A extends B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8    public A(int 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9      System.out.println("A's constructor is invoked");</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10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11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12</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13  class B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14    public B()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15      System.out.println("B's constructor is invoked");</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16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17  }</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B's constructor is invoked</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A's constructor is invoked</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default constructor of Object is invoked, when new A(3) is invoked. The Object's constructor is invoked before any statements in B's constructor are executed.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6728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92086A96-3D5F-4118-A901-5C8BBD037BD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AA6881-C0A0-461C-A327-99237F3DF0EE}" type="slidenum">
              <a:rPr lang="en-US" altLang="en-US" sz="1400"/>
              <a:pPr>
                <a:spcBef>
                  <a:spcPct val="0"/>
                </a:spcBef>
                <a:buClrTx/>
                <a:buSzTx/>
                <a:buFontTx/>
                <a:buNone/>
              </a:pPr>
              <a:t>5</a:t>
            </a:fld>
            <a:endParaRPr lang="en-US" altLang="en-US" sz="1400"/>
          </a:p>
        </p:txBody>
      </p:sp>
      <p:sp>
        <p:nvSpPr>
          <p:cNvPr id="7171" name="Rectangle 2">
            <a:extLst>
              <a:ext uri="{FF2B5EF4-FFF2-40B4-BE49-F238E27FC236}">
                <a16:creationId xmlns:a16="http://schemas.microsoft.com/office/drawing/2014/main" id="{25919574-D8DF-4713-AB25-34DA4828E034}"/>
              </a:ext>
            </a:extLst>
          </p:cNvPr>
          <p:cNvSpPr>
            <a:spLocks noGrp="1" noChangeArrowheads="1"/>
          </p:cNvSpPr>
          <p:nvPr>
            <p:ph type="title"/>
          </p:nvPr>
        </p:nvSpPr>
        <p:spPr>
          <a:xfrm>
            <a:off x="457200" y="228600"/>
            <a:ext cx="7772400" cy="457200"/>
          </a:xfrm>
        </p:spPr>
        <p:txBody>
          <a:bodyPr/>
          <a:lstStyle/>
          <a:p>
            <a:r>
              <a:rPr lang="en-US" altLang="en-US" sz="4000"/>
              <a:t>Superclasses and Subclasses</a:t>
            </a:r>
          </a:p>
        </p:txBody>
      </p:sp>
      <p:sp>
        <p:nvSpPr>
          <p:cNvPr id="7172" name="Rectangle 7">
            <a:extLst>
              <a:ext uri="{FF2B5EF4-FFF2-40B4-BE49-F238E27FC236}">
                <a16:creationId xmlns:a16="http://schemas.microsoft.com/office/drawing/2014/main" id="{CC99D730-9057-4014-A594-B7166AED34BA}"/>
              </a:ext>
            </a:extLst>
          </p:cNvPr>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14">
            <a:extLst>
              <a:ext uri="{FF2B5EF4-FFF2-40B4-BE49-F238E27FC236}">
                <a16:creationId xmlns:a16="http://schemas.microsoft.com/office/drawing/2014/main" id="{5E858B89-7825-4DE1-86AC-CCB66DB8A3C9}"/>
              </a:ext>
            </a:extLst>
          </p:cNvPr>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4" name="Object 13">
            <a:extLst>
              <a:ext uri="{FF2B5EF4-FFF2-40B4-BE49-F238E27FC236}">
                <a16:creationId xmlns:a16="http://schemas.microsoft.com/office/drawing/2014/main" id="{61751989-4338-4828-B4D4-3B0D40030EF0}"/>
              </a:ext>
            </a:extLst>
          </p:cNvPr>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spid="_x0000_s1069" name="Picture" r:id="rId3" imgW="4526280" imgH="4608576" progId="Word.Picture.8">
                  <p:embed/>
                </p:oleObj>
              </mc:Choice>
              <mc:Fallback>
                <p:oleObj name="Picture" r:id="rId3" imgW="4526280" imgH="4608576"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AutoShape 10">
            <a:hlinkClick r:id="rId5" action="ppaction://program" highlightClick="1"/>
            <a:extLst>
              <a:ext uri="{FF2B5EF4-FFF2-40B4-BE49-F238E27FC236}">
                <a16:creationId xmlns:a16="http://schemas.microsoft.com/office/drawing/2014/main" id="{B8080B70-2FC5-4992-9890-913A4A1C3261}"/>
              </a:ext>
            </a:extLst>
          </p:cNvPr>
          <p:cNvSpPr>
            <a:spLocks noChangeArrowheads="1"/>
          </p:cNvSpPr>
          <p:nvPr/>
        </p:nvSpPr>
        <p:spPr bwMode="auto">
          <a:xfrm>
            <a:off x="7789863" y="5953125"/>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7176" name="Rectangle 16">
            <a:hlinkClick r:id="rId6"/>
            <a:extLst>
              <a:ext uri="{FF2B5EF4-FFF2-40B4-BE49-F238E27FC236}">
                <a16:creationId xmlns:a16="http://schemas.microsoft.com/office/drawing/2014/main" id="{88D9A566-D87D-47F1-813E-C94F4B209A4A}"/>
              </a:ext>
            </a:extLst>
          </p:cNvPr>
          <p:cNvSpPr>
            <a:spLocks noChangeArrowheads="1"/>
          </p:cNvSpPr>
          <p:nvPr/>
        </p:nvSpPr>
        <p:spPr bwMode="auto">
          <a:xfrm>
            <a:off x="5257800" y="45720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GeometricObject</a:t>
            </a:r>
          </a:p>
        </p:txBody>
      </p:sp>
      <p:sp>
        <p:nvSpPr>
          <p:cNvPr id="7177" name="Rectangle 17">
            <a:hlinkClick r:id="rId7"/>
            <a:extLst>
              <a:ext uri="{FF2B5EF4-FFF2-40B4-BE49-F238E27FC236}">
                <a16:creationId xmlns:a16="http://schemas.microsoft.com/office/drawing/2014/main" id="{F4A0582B-2A4A-4C75-894B-8DE2EC148A86}"/>
              </a:ext>
            </a:extLst>
          </p:cNvPr>
          <p:cNvSpPr>
            <a:spLocks noChangeArrowheads="1"/>
          </p:cNvSpPr>
          <p:nvPr/>
        </p:nvSpPr>
        <p:spPr bwMode="auto">
          <a:xfrm>
            <a:off x="5254625" y="5029200"/>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Circle</a:t>
            </a:r>
          </a:p>
        </p:txBody>
      </p:sp>
      <p:sp>
        <p:nvSpPr>
          <p:cNvPr id="7178" name="Rectangle 18">
            <a:hlinkClick r:id="rId8"/>
            <a:extLst>
              <a:ext uri="{FF2B5EF4-FFF2-40B4-BE49-F238E27FC236}">
                <a16:creationId xmlns:a16="http://schemas.microsoft.com/office/drawing/2014/main" id="{09164A1A-A1D5-4FFF-9FFF-70469550F115}"/>
              </a:ext>
            </a:extLst>
          </p:cNvPr>
          <p:cNvSpPr>
            <a:spLocks noChangeArrowheads="1"/>
          </p:cNvSpPr>
          <p:nvPr/>
        </p:nvSpPr>
        <p:spPr bwMode="auto">
          <a:xfrm>
            <a:off x="5257800" y="54864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Rectangle</a:t>
            </a:r>
          </a:p>
        </p:txBody>
      </p:sp>
      <p:sp>
        <p:nvSpPr>
          <p:cNvPr id="7179" name="Rectangle 19">
            <a:hlinkClick r:id="rId9"/>
            <a:extLst>
              <a:ext uri="{FF2B5EF4-FFF2-40B4-BE49-F238E27FC236}">
                <a16:creationId xmlns:a16="http://schemas.microsoft.com/office/drawing/2014/main" id="{14C5852E-E709-4167-AF0A-C280A45FDD67}"/>
              </a:ext>
            </a:extLst>
          </p:cNvPr>
          <p:cNvSpPr>
            <a:spLocks noChangeArrowheads="1"/>
          </p:cNvSpPr>
          <p:nvPr/>
        </p:nvSpPr>
        <p:spPr bwMode="auto">
          <a:xfrm>
            <a:off x="5254625" y="5932488"/>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TestCircleRectangle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819651"/>
          </a:xfrm>
        </p:spPr>
        <p:txBody>
          <a:bodyPr>
            <a:normAutofit fontScale="47500" lnSpcReduction="20000"/>
          </a:bodyPr>
          <a:lstStyle/>
          <a:p>
            <a:r>
              <a:rPr lang="en-US" sz="2000" noProof="1">
                <a:latin typeface="Calibri" panose="020F0502020204030204" pitchFamily="34" charset="0"/>
                <a:cs typeface="Calibri" panose="020F0502020204030204" pitchFamily="34" charset="0"/>
              </a:rPr>
              <a:t>Show the output of following program:</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new A();</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new B();</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class A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int i = 7;</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A()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setI(20);</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System.out.println("i from A is " + i);</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void setI(int i)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this.i = 2 * i;</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class B extends A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B()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System.out.println("i from B is " + i);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public void setI(int i)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this.i = 3 * i;</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tr-TR"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 from A is 40</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i from A is 60</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i from B is 60</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3432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0" y="1657349"/>
            <a:ext cx="4114800" cy="5048251"/>
          </a:xfrm>
        </p:spPr>
        <p:txBody>
          <a:bodyPr>
            <a:noAutofit/>
          </a:bodyPr>
          <a:lstStyle/>
          <a:p>
            <a:r>
              <a:rPr lang="en-US" sz="900" noProof="1">
                <a:latin typeface="Calibri" panose="020F0502020204030204" pitchFamily="34" charset="0"/>
                <a:cs typeface="Calibri" panose="020F0502020204030204" pitchFamily="34" charset="0"/>
              </a:rPr>
              <a:t>Show the output of following program:</a:t>
            </a:r>
            <a:br>
              <a:rPr lang="tr-TR" sz="900" noProof="1">
                <a:latin typeface="Calibri" panose="020F0502020204030204" pitchFamily="34" charset="0"/>
                <a:cs typeface="Calibri" panose="020F0502020204030204" pitchFamily="34" charset="0"/>
              </a:rPr>
            </a:b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public class Test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public static void main(String[] args)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Apple a = new Apple();</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System.out.println(a);</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GoldenDelicious g = new GoldenDelicious(7);</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System.out.println(g);</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a:t>
            </a:r>
            <a:br>
              <a:rPr lang="tr-TR" sz="900" noProof="1">
                <a:latin typeface="Consolas" panose="020B0609020204030204" pitchFamily="49" charset="0"/>
                <a:cs typeface="Calibri" panose="020F0502020204030204" pitchFamily="34" charset="0"/>
              </a:rPr>
            </a:b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Apple c = new GoldenDelicious(8);</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System.out.println(c);</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a:t>
            </a:r>
            <a:br>
              <a:rPr lang="tr-TR" sz="900" noProof="1">
                <a:latin typeface="Consolas" panose="020B0609020204030204" pitchFamily="49" charset="0"/>
                <a:cs typeface="Calibri" panose="020F0502020204030204" pitchFamily="34" charset="0"/>
              </a:rPr>
            </a:b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class Apple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double weight;</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public Apple()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this(1);</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System.out.println("Apple no-arg constructor");</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public Apple(double weight)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this.weight = weight;</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System.out.println("Apple constructor with weight");</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@Override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public String toString()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return "Apple: " + weight;</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tr-TR" sz="900" noProof="1">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749CAA25-E324-400B-877D-343B3DC8B2DF}"/>
              </a:ext>
            </a:extLst>
          </p:cNvPr>
          <p:cNvSpPr txBox="1">
            <a:spLocks/>
          </p:cNvSpPr>
          <p:nvPr/>
        </p:nvSpPr>
        <p:spPr bwMode="auto">
          <a:xfrm>
            <a:off x="4419600" y="1676400"/>
            <a:ext cx="47244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sz="1300" noProof="1">
              <a:latin typeface="Consolas" panose="020B0609020204030204" pitchFamily="49" charset="0"/>
              <a:cs typeface="Calibri" panose="020F0502020204030204" pitchFamily="34" charset="0"/>
            </a:endParaRPr>
          </a:p>
          <a:p>
            <a:pPr marL="0" indent="0">
              <a:buNone/>
            </a:pPr>
            <a:r>
              <a:rPr lang="tr-TR" sz="1000" noProof="1">
                <a:latin typeface="Consolas" panose="020B0609020204030204" pitchFamily="49" charset="0"/>
                <a:cs typeface="Calibri" panose="020F0502020204030204" pitchFamily="34" charset="0"/>
              </a:rPr>
              <a:t>class GoldenDelicious extends Apple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public GoldenDelicious()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this(5);</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System.out.println("GoldenDelicious non-arg constructor");</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public GoldenDelicious(double weight)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super(weight);</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this.weight = weight;</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System.out.println("GoldenDelicious constructor with weight");</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@Override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public String toString()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return "GoldenDelicious: " + weight;</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a:t>
            </a:r>
            <a:br>
              <a:rPr lang="tr-TR" sz="1200" noProof="1">
                <a:latin typeface="Consolas" panose="020B0609020204030204" pitchFamily="49" charset="0"/>
                <a:cs typeface="Calibri" panose="020F0502020204030204" pitchFamily="34" charset="0"/>
              </a:rPr>
            </a:br>
            <a:endParaRPr lang="en-US" sz="1200" noProof="1">
              <a:latin typeface="Consolas" panose="020B0609020204030204" pitchFamily="49" charset="0"/>
              <a:cs typeface="Calibri" panose="020F0502020204030204" pitchFamily="34" charset="0"/>
            </a:endParaRPr>
          </a:p>
          <a:p>
            <a:pPr marL="0" indent="0">
              <a:buFont typeface="Monotype Sorts"/>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200" noProof="1">
                <a:solidFill>
                  <a:srgbClr val="0070C0"/>
                </a:solidFill>
                <a:latin typeface="Consolas" panose="020B0609020204030204" pitchFamily="49" charset="0"/>
                <a:cs typeface="Calibri" panose="020F0502020204030204" pitchFamily="34" charset="0"/>
              </a:rPr>
              <a:t>Apple constructor with weight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Apple no-arg constructor</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Apple: 1.0</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Apple constructor with weight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GoldenDelicious constructor with weight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GoldenDelicious: 7.0</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Apple constructor with weight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GoldenDelicious constructor with weight</a:t>
            </a:r>
            <a:br>
              <a:rPr lang="tr-TR" sz="1200" noProof="1">
                <a:solidFill>
                  <a:srgbClr val="0070C0"/>
                </a:solidFill>
                <a:latin typeface="Consolas" panose="020B0609020204030204" pitchFamily="49" charset="0"/>
                <a:cs typeface="Calibri" panose="020F0502020204030204" pitchFamily="34" charset="0"/>
              </a:rPr>
            </a:br>
            <a:r>
              <a:rPr lang="en-US" sz="1200" noProof="1">
                <a:solidFill>
                  <a:srgbClr val="0070C0"/>
                </a:solidFill>
                <a:latin typeface="Consolas" panose="020B0609020204030204" pitchFamily="49" charset="0"/>
                <a:cs typeface="Calibri" panose="020F0502020204030204" pitchFamily="34" charset="0"/>
              </a:rPr>
              <a:t>GoldenDelicious: 8.0</a:t>
            </a:r>
            <a:endParaRPr lang="tr-TR" sz="12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44214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4CB9434-F204-426B-83B0-34F34AFF3DA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F7FC73-E499-4DAC-9991-151BC5F328ED}" type="slidenum">
              <a:rPr lang="en-US" altLang="en-US" sz="1400"/>
              <a:pPr>
                <a:spcBef>
                  <a:spcPct val="0"/>
                </a:spcBef>
                <a:buClrTx/>
                <a:buSzTx/>
                <a:buFontTx/>
                <a:buNone/>
              </a:pPr>
              <a:t>52</a:t>
            </a:fld>
            <a:endParaRPr lang="en-US" altLang="en-US" sz="1400"/>
          </a:p>
        </p:txBody>
      </p:sp>
      <p:sp>
        <p:nvSpPr>
          <p:cNvPr id="37891" name="Rectangle 2">
            <a:extLst>
              <a:ext uri="{FF2B5EF4-FFF2-40B4-BE49-F238E27FC236}">
                <a16:creationId xmlns:a16="http://schemas.microsoft.com/office/drawing/2014/main" id="{6D6B5D4B-20A9-44F0-A292-37DE7F657DB7}"/>
              </a:ext>
            </a:extLst>
          </p:cNvPr>
          <p:cNvSpPr>
            <a:spLocks noGrp="1" noChangeArrowheads="1"/>
          </p:cNvSpPr>
          <p:nvPr>
            <p:ph type="title"/>
          </p:nvPr>
        </p:nvSpPr>
        <p:spPr>
          <a:xfrm>
            <a:off x="685800" y="228600"/>
            <a:ext cx="7772400" cy="609600"/>
          </a:xfrm>
        </p:spPr>
        <p:txBody>
          <a:bodyPr/>
          <a:lstStyle/>
          <a:p>
            <a:r>
              <a:rPr lang="en-US" altLang="en-US"/>
              <a:t>Casting Objects</a:t>
            </a:r>
          </a:p>
        </p:txBody>
      </p:sp>
      <p:sp>
        <p:nvSpPr>
          <p:cNvPr id="37892" name="Rectangle 3">
            <a:extLst>
              <a:ext uri="{FF2B5EF4-FFF2-40B4-BE49-F238E27FC236}">
                <a16:creationId xmlns:a16="http://schemas.microsoft.com/office/drawing/2014/main" id="{DBBEEFFB-7884-4906-8A73-6EA377180282}"/>
              </a:ext>
            </a:extLst>
          </p:cNvPr>
          <p:cNvSpPr>
            <a:spLocks noGrp="1" noChangeArrowheads="1"/>
          </p:cNvSpPr>
          <p:nvPr>
            <p:ph type="body" idx="1"/>
          </p:nvPr>
        </p:nvSpPr>
        <p:spPr>
          <a:xfrm>
            <a:off x="228600" y="990600"/>
            <a:ext cx="8686800" cy="4114800"/>
          </a:xfrm>
        </p:spPr>
        <p:txBody>
          <a:bodyPr/>
          <a:lstStyle/>
          <a:p>
            <a:pPr marL="0" indent="0">
              <a:buFont typeface="Monotype Sorts"/>
              <a:buNone/>
              <a:tabLst>
                <a:tab pos="57150" algn="l"/>
                <a:tab pos="285750" algn="l"/>
              </a:tabLst>
            </a:pPr>
            <a:r>
              <a:rPr lang="en-US" altLang="en-US" sz="2400" dirty="0">
                <a:cs typeface="Courier New" panose="02070309020205020404" pitchFamily="49" charset="0"/>
              </a:rPr>
              <a:t>You have already used the casting operator to convert variables of one primitive type to another. </a:t>
            </a:r>
            <a:r>
              <a:rPr lang="en-US" altLang="en-US" sz="2400" i="1" dirty="0">
                <a:cs typeface="Courier New" panose="02070309020205020404" pitchFamily="49" charset="0"/>
              </a:rPr>
              <a:t>Casting</a:t>
            </a:r>
            <a:r>
              <a:rPr lang="en-US" altLang="en-US" sz="2400" dirty="0">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dirty="0">
                <a:cs typeface="Times New Roman" panose="02020603050405020304" pitchFamily="18" charset="0"/>
              </a:rPr>
              <a:t>m(new Student());</a:t>
            </a:r>
          </a:p>
          <a:p>
            <a:pPr marL="0" indent="0" algn="ctr">
              <a:spcBef>
                <a:spcPct val="0"/>
              </a:spcBef>
              <a:buClrTx/>
              <a:buSzTx/>
              <a:buFontTx/>
              <a:buNone/>
              <a:tabLst>
                <a:tab pos="57150" algn="l"/>
                <a:tab pos="285750" algn="l"/>
              </a:tabLst>
            </a:pPr>
            <a:endParaRPr lang="en-US" altLang="en-US" sz="2400" dirty="0">
              <a:cs typeface="Courier New" panose="02070309020205020404" pitchFamily="49" charset="0"/>
            </a:endParaRPr>
          </a:p>
          <a:p>
            <a:pPr marL="0" indent="0">
              <a:spcBef>
                <a:spcPct val="0"/>
              </a:spcBef>
              <a:buClrTx/>
              <a:buSzTx/>
              <a:buFontTx/>
              <a:buNone/>
              <a:tabLst>
                <a:tab pos="57150" algn="l"/>
                <a:tab pos="285750" algn="l"/>
              </a:tabLst>
            </a:pPr>
            <a:r>
              <a:rPr lang="en-US" altLang="en-US" sz="2400" dirty="0">
                <a:cs typeface="Courier New" panose="02070309020205020404"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dirty="0">
              <a:cs typeface="Courier New" panose="02070309020205020404" pitchFamily="49" charset="0"/>
            </a:endParaRPr>
          </a:p>
          <a:p>
            <a:pPr marL="628650" lvl="1" indent="-171450">
              <a:buFontTx/>
              <a:buNone/>
              <a:tabLst>
                <a:tab pos="57150" algn="l"/>
                <a:tab pos="285750" algn="l"/>
              </a:tabLst>
            </a:pPr>
            <a:r>
              <a:rPr lang="en-US" altLang="en-US" sz="2000" dirty="0">
                <a:cs typeface="Times New Roman" panose="02020603050405020304" pitchFamily="18" charset="0"/>
              </a:rPr>
              <a:t>Object o = new Student(); </a:t>
            </a:r>
            <a:r>
              <a:rPr lang="en-US" altLang="en-US" sz="2000" dirty="0">
                <a:solidFill>
                  <a:srgbClr val="99CC00"/>
                </a:solidFill>
                <a:cs typeface="Times New Roman" panose="02020603050405020304" pitchFamily="18" charset="0"/>
              </a:rPr>
              <a:t>// Implicit casting</a:t>
            </a:r>
            <a:endParaRPr lang="en-US" altLang="en-US" sz="2000" dirty="0">
              <a:cs typeface="Times New Roman" panose="02020603050405020304" pitchFamily="18" charset="0"/>
            </a:endParaRPr>
          </a:p>
          <a:p>
            <a:pPr marL="628650" lvl="1" indent="-171450">
              <a:buFontTx/>
              <a:buNone/>
              <a:tabLst>
                <a:tab pos="57150" algn="l"/>
                <a:tab pos="285750" algn="l"/>
              </a:tabLst>
            </a:pPr>
            <a:r>
              <a:rPr lang="en-US" altLang="en-US" sz="2000" dirty="0">
                <a:cs typeface="Times New Roman" panose="02020603050405020304" pitchFamily="18" charset="0"/>
              </a:rPr>
              <a:t>m(o);</a:t>
            </a:r>
          </a:p>
        </p:txBody>
      </p:sp>
      <p:sp>
        <p:nvSpPr>
          <p:cNvPr id="330756" name="Text Box 4">
            <a:extLst>
              <a:ext uri="{FF2B5EF4-FFF2-40B4-BE49-F238E27FC236}">
                <a16:creationId xmlns:a16="http://schemas.microsoft.com/office/drawing/2014/main" id="{72850443-E282-43C9-931D-950B40221D9D}"/>
              </a:ext>
            </a:extLst>
          </p:cNvPr>
          <p:cNvSpPr txBox="1">
            <a:spLocks noChangeArrowheads="1"/>
          </p:cNvSpPr>
          <p:nvPr/>
        </p:nvSpPr>
        <p:spPr bwMode="auto">
          <a:xfrm>
            <a:off x="2895600" y="5408612"/>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a:extLst>
              <a:ext uri="{FF2B5EF4-FFF2-40B4-BE49-F238E27FC236}">
                <a16:creationId xmlns:a16="http://schemas.microsoft.com/office/drawing/2014/main" id="{6336B4E1-3859-4FE6-B154-2886ACDB7F21}"/>
              </a:ext>
            </a:extLst>
          </p:cNvPr>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5B81BEAA-3166-4E54-9D1A-E72A6CDEFB7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95015C-1CB8-4AD6-854F-705B9DCE0274}" type="slidenum">
              <a:rPr lang="en-US" altLang="en-US" sz="1400"/>
              <a:pPr>
                <a:spcBef>
                  <a:spcPct val="0"/>
                </a:spcBef>
                <a:buClrTx/>
                <a:buSzTx/>
                <a:buFontTx/>
                <a:buNone/>
              </a:pPr>
              <a:t>53</a:t>
            </a:fld>
            <a:endParaRPr lang="en-US" altLang="en-US" sz="1400"/>
          </a:p>
        </p:txBody>
      </p:sp>
      <p:sp>
        <p:nvSpPr>
          <p:cNvPr id="38915" name="Rectangle 2">
            <a:extLst>
              <a:ext uri="{FF2B5EF4-FFF2-40B4-BE49-F238E27FC236}">
                <a16:creationId xmlns:a16="http://schemas.microsoft.com/office/drawing/2014/main" id="{41AD6269-0720-4FB8-A4DD-3303077F65C7}"/>
              </a:ext>
            </a:extLst>
          </p:cNvPr>
          <p:cNvSpPr>
            <a:spLocks noGrp="1" noChangeArrowheads="1"/>
          </p:cNvSpPr>
          <p:nvPr>
            <p:ph type="title"/>
          </p:nvPr>
        </p:nvSpPr>
        <p:spPr>
          <a:xfrm>
            <a:off x="685800" y="228600"/>
            <a:ext cx="7772400" cy="609600"/>
          </a:xfrm>
        </p:spPr>
        <p:txBody>
          <a:bodyPr/>
          <a:lstStyle/>
          <a:p>
            <a:r>
              <a:rPr lang="en-US" altLang="en-US"/>
              <a:t>Why Casting Is Necessary?</a:t>
            </a:r>
          </a:p>
        </p:txBody>
      </p:sp>
      <p:sp>
        <p:nvSpPr>
          <p:cNvPr id="38916" name="Rectangle 3">
            <a:extLst>
              <a:ext uri="{FF2B5EF4-FFF2-40B4-BE49-F238E27FC236}">
                <a16:creationId xmlns:a16="http://schemas.microsoft.com/office/drawing/2014/main" id="{80FE9D13-1B2D-4168-83C4-393109F3E97D}"/>
              </a:ext>
            </a:extLst>
          </p:cNvPr>
          <p:cNvSpPr>
            <a:spLocks noGrp="1" noChangeArrowheads="1"/>
          </p:cNvSpPr>
          <p:nvPr>
            <p:ph type="body" idx="1"/>
          </p:nvPr>
        </p:nvSpPr>
        <p:spPr>
          <a:xfrm>
            <a:off x="228600" y="990600"/>
            <a:ext cx="8763000" cy="5410200"/>
          </a:xfrm>
        </p:spPr>
        <p:txBody>
          <a:bodyPr>
            <a:normAutofit fontScale="92500" lnSpcReduction="10000"/>
          </a:bodyPr>
          <a:lstStyle/>
          <a:p>
            <a:pPr marL="0" indent="0">
              <a:lnSpc>
                <a:spcPct val="90000"/>
              </a:lnSpc>
              <a:spcBef>
                <a:spcPct val="0"/>
              </a:spcBef>
              <a:buFont typeface="Monotype Sorts"/>
              <a:buNone/>
              <a:tabLst>
                <a:tab pos="57150" algn="l"/>
                <a:tab pos="285750" algn="l"/>
              </a:tabLst>
            </a:pPr>
            <a:r>
              <a:rPr lang="en-US" altLang="en-US" sz="2400" dirty="0">
                <a:cs typeface="Courier New" panose="02070309020205020404" pitchFamily="49" charset="0"/>
              </a:rPr>
              <a:t>Suppose you want to assign the object reference o to a variable of the Student type using the following statement:</a:t>
            </a:r>
          </a:p>
          <a:p>
            <a:pPr marL="0" indent="0">
              <a:lnSpc>
                <a:spcPct val="90000"/>
              </a:lnSpc>
              <a:spcBef>
                <a:spcPct val="0"/>
              </a:spcBef>
              <a:buFont typeface="Monotype Sorts"/>
              <a:buNone/>
              <a:tabLst>
                <a:tab pos="57150" algn="l"/>
                <a:tab pos="285750" algn="l"/>
              </a:tabLst>
            </a:pPr>
            <a:endParaRPr lang="en-US" altLang="en-US" sz="1300" dirty="0">
              <a:cs typeface="Courier New" panose="02070309020205020404" pitchFamily="49" charset="0"/>
            </a:endParaRPr>
          </a:p>
          <a:p>
            <a:pPr marL="628650" lvl="1" indent="-171450">
              <a:lnSpc>
                <a:spcPct val="90000"/>
              </a:lnSpc>
              <a:buFontTx/>
              <a:buNone/>
              <a:tabLst>
                <a:tab pos="57150" algn="l"/>
                <a:tab pos="285750" algn="l"/>
              </a:tabLst>
            </a:pPr>
            <a:r>
              <a:rPr lang="en-US" altLang="en-US" sz="2000" dirty="0">
                <a:cs typeface="Courier New" panose="02070309020205020404" pitchFamily="49" charset="0"/>
              </a:rPr>
              <a:t>Student b = o;</a:t>
            </a:r>
          </a:p>
          <a:p>
            <a:pPr marL="0" indent="0">
              <a:lnSpc>
                <a:spcPct val="90000"/>
              </a:lnSpc>
              <a:spcBef>
                <a:spcPct val="0"/>
              </a:spcBef>
              <a:buClrTx/>
              <a:buSzTx/>
              <a:buFontTx/>
              <a:buNone/>
              <a:tabLst>
                <a:tab pos="57150" algn="l"/>
                <a:tab pos="285750" algn="l"/>
              </a:tabLst>
            </a:pPr>
            <a:r>
              <a:rPr lang="en-US" altLang="en-US" sz="2400" dirty="0">
                <a:cs typeface="Courier New" panose="02070309020205020404" pitchFamily="49" charset="0"/>
              </a:rPr>
              <a:t> </a:t>
            </a:r>
          </a:p>
          <a:p>
            <a:pPr marL="0" indent="0">
              <a:lnSpc>
                <a:spcPct val="90000"/>
              </a:lnSpc>
              <a:spcBef>
                <a:spcPct val="0"/>
              </a:spcBef>
              <a:buClrTx/>
              <a:buSzTx/>
              <a:buFontTx/>
              <a:buNone/>
              <a:tabLst>
                <a:tab pos="57150" algn="l"/>
                <a:tab pos="285750" algn="l"/>
              </a:tabLst>
            </a:pPr>
            <a:r>
              <a:rPr lang="en-US" altLang="en-US" sz="2400" dirty="0">
                <a:cs typeface="Courier New" panose="02070309020205020404" pitchFamily="49" charset="0"/>
              </a:rPr>
              <a:t>A compile error would occur.</a:t>
            </a:r>
            <a:endParaRPr lang="tr-TR" altLang="en-US" sz="2400" dirty="0">
              <a:cs typeface="Courier New" panose="02070309020205020404" pitchFamily="49" charset="0"/>
            </a:endParaRPr>
          </a:p>
          <a:p>
            <a:pPr marL="0" indent="0">
              <a:lnSpc>
                <a:spcPct val="90000"/>
              </a:lnSpc>
              <a:spcBef>
                <a:spcPct val="0"/>
              </a:spcBef>
              <a:buClrTx/>
              <a:buSzTx/>
              <a:buFontTx/>
              <a:buNone/>
              <a:tabLst>
                <a:tab pos="57150" algn="l"/>
                <a:tab pos="285750" algn="l"/>
              </a:tabLst>
            </a:pPr>
            <a:endParaRPr lang="tr-TR" altLang="en-US" sz="1300" dirty="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2400" dirty="0">
                <a:cs typeface="Courier New" panose="02070309020205020404" pitchFamily="49" charset="0"/>
              </a:rPr>
              <a:t>Why does the statement </a:t>
            </a:r>
            <a:r>
              <a:rPr lang="en-US" altLang="en-US" sz="2400" b="1" dirty="0">
                <a:cs typeface="Courier New" panose="02070309020205020404" pitchFamily="49" charset="0"/>
              </a:rPr>
              <a:t>Object o = new Student()</a:t>
            </a:r>
            <a:r>
              <a:rPr lang="en-US" altLang="en-US" sz="2400" dirty="0">
                <a:cs typeface="Courier New" panose="02070309020205020404" pitchFamily="49" charset="0"/>
              </a:rPr>
              <a:t> work and the statement </a:t>
            </a:r>
            <a:r>
              <a:rPr lang="en-US" altLang="en-US" sz="2400" b="1" dirty="0">
                <a:cs typeface="Courier New" panose="02070309020205020404" pitchFamily="49" charset="0"/>
              </a:rPr>
              <a:t>Student b = o</a:t>
            </a:r>
            <a:r>
              <a:rPr lang="en-US" altLang="en-US" sz="2400" dirty="0">
                <a:cs typeface="Courier New" panose="02070309020205020404" pitchFamily="49" charset="0"/>
              </a:rPr>
              <a:t> doesn’t?</a:t>
            </a:r>
            <a:endParaRPr lang="tr-TR" altLang="en-US" sz="2400" dirty="0">
              <a:cs typeface="Courier New" panose="02070309020205020404" pitchFamily="49" charset="0"/>
            </a:endParaRPr>
          </a:p>
          <a:p>
            <a:pPr marL="0" indent="0">
              <a:lnSpc>
                <a:spcPct val="90000"/>
              </a:lnSpc>
              <a:spcBef>
                <a:spcPct val="0"/>
              </a:spcBef>
              <a:buClrTx/>
              <a:buSzTx/>
              <a:buFontTx/>
              <a:buNone/>
              <a:tabLst>
                <a:tab pos="57150" algn="l"/>
                <a:tab pos="285750" algn="l"/>
              </a:tabLst>
            </a:pPr>
            <a:endParaRPr lang="tr-TR" altLang="en-US" sz="1300" dirty="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2400" dirty="0">
                <a:cs typeface="Courier New" panose="02070309020205020404" pitchFamily="49" charset="0"/>
              </a:rPr>
              <a:t>This is because a Student object is always an instance of Object, but an Object is not necessarily an instance of Student.</a:t>
            </a:r>
            <a:endParaRPr lang="tr-TR" altLang="en-US" sz="2400" dirty="0">
              <a:cs typeface="Courier New" panose="02070309020205020404" pitchFamily="49" charset="0"/>
            </a:endParaRPr>
          </a:p>
          <a:p>
            <a:pPr marL="0" indent="0">
              <a:lnSpc>
                <a:spcPct val="90000"/>
              </a:lnSpc>
              <a:spcBef>
                <a:spcPct val="0"/>
              </a:spcBef>
              <a:buClrTx/>
              <a:buSzTx/>
              <a:buFontTx/>
              <a:buNone/>
              <a:tabLst>
                <a:tab pos="57150" algn="l"/>
                <a:tab pos="285750" algn="l"/>
              </a:tabLst>
            </a:pPr>
            <a:endParaRPr lang="tr-TR" altLang="en-US" sz="1300" dirty="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2400" dirty="0">
                <a:cs typeface="Courier New" panose="02070309020205020404" pitchFamily="49" charset="0"/>
              </a:rPr>
              <a:t>Even though you can see that o is really a Student object, the compiler is not so clever to know it. To tell the compiler that o is a Student object, use an explicit casting.</a:t>
            </a:r>
            <a:endParaRPr lang="tr-TR" altLang="en-US" sz="2400" dirty="0">
              <a:cs typeface="Courier New" panose="02070309020205020404" pitchFamily="49" charset="0"/>
            </a:endParaRPr>
          </a:p>
          <a:p>
            <a:pPr marL="0" indent="0">
              <a:lnSpc>
                <a:spcPct val="90000"/>
              </a:lnSpc>
              <a:spcBef>
                <a:spcPct val="0"/>
              </a:spcBef>
              <a:buClrTx/>
              <a:buSzTx/>
              <a:buFontTx/>
              <a:buNone/>
              <a:tabLst>
                <a:tab pos="57150" algn="l"/>
                <a:tab pos="285750" algn="l"/>
              </a:tabLst>
            </a:pPr>
            <a:endParaRPr lang="tr-TR" altLang="en-US" sz="1300" dirty="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2400" dirty="0">
                <a:cs typeface="Courier New" panose="02070309020205020404" pitchFamily="49" charset="0"/>
              </a:rPr>
              <a:t>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1300" dirty="0">
              <a:cs typeface="Courier New" panose="02070309020205020404" pitchFamily="49" charset="0"/>
            </a:endParaRPr>
          </a:p>
          <a:p>
            <a:pPr marL="628650" lvl="1" indent="-171450">
              <a:lnSpc>
                <a:spcPct val="90000"/>
              </a:lnSpc>
              <a:buFontTx/>
              <a:buNone/>
              <a:tabLst>
                <a:tab pos="57150" algn="l"/>
                <a:tab pos="285750" algn="l"/>
              </a:tabLst>
            </a:pPr>
            <a:r>
              <a:rPr lang="en-US" altLang="en-US" sz="2000" dirty="0">
                <a:cs typeface="Courier New" panose="02070309020205020404" pitchFamily="49" charset="0"/>
              </a:rPr>
              <a:t>Student b = (Student)</a:t>
            </a:r>
            <a:r>
              <a:rPr lang="tr-TR" altLang="en-US" sz="2000" dirty="0">
                <a:cs typeface="Courier New" panose="02070309020205020404" pitchFamily="49" charset="0"/>
              </a:rPr>
              <a:t> </a:t>
            </a:r>
            <a:r>
              <a:rPr lang="en-US" altLang="en-US" sz="2000" dirty="0">
                <a:cs typeface="Courier New" panose="02070309020205020404" pitchFamily="49" charset="0"/>
              </a:rPr>
              <a:t>o; </a:t>
            </a:r>
            <a:r>
              <a:rPr lang="tr-TR" altLang="en-US" sz="2000" dirty="0">
                <a:cs typeface="Courier New" panose="02070309020205020404" pitchFamily="49" charset="0"/>
              </a:rPr>
              <a:t>    </a:t>
            </a:r>
            <a:r>
              <a:rPr lang="en-US" altLang="en-US" sz="2000" dirty="0">
                <a:cs typeface="Courier New" panose="02070309020205020404" pitchFamily="49" charset="0"/>
              </a:rPr>
              <a:t>// Explicit casting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36E7261C-F663-4905-BB74-6D2588171C7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7535F1-896B-4E16-B383-A8EEB5B85E06}" type="slidenum">
              <a:rPr lang="en-US" altLang="en-US" sz="1400"/>
              <a:pPr>
                <a:spcBef>
                  <a:spcPct val="0"/>
                </a:spcBef>
                <a:buClrTx/>
                <a:buSzTx/>
                <a:buFontTx/>
                <a:buNone/>
              </a:pPr>
              <a:t>54</a:t>
            </a:fld>
            <a:endParaRPr lang="en-US" altLang="en-US" sz="1400"/>
          </a:p>
        </p:txBody>
      </p:sp>
      <p:sp>
        <p:nvSpPr>
          <p:cNvPr id="39939" name="Rectangle 2">
            <a:extLst>
              <a:ext uri="{FF2B5EF4-FFF2-40B4-BE49-F238E27FC236}">
                <a16:creationId xmlns:a16="http://schemas.microsoft.com/office/drawing/2014/main" id="{407068A2-0F17-4E74-A4FC-1728BD9B71D7}"/>
              </a:ext>
            </a:extLst>
          </p:cNvPr>
          <p:cNvSpPr>
            <a:spLocks noGrp="1" noChangeArrowheads="1"/>
          </p:cNvSpPr>
          <p:nvPr>
            <p:ph type="title"/>
          </p:nvPr>
        </p:nvSpPr>
        <p:spPr>
          <a:xfrm>
            <a:off x="685800" y="304800"/>
            <a:ext cx="7772400" cy="1428750"/>
          </a:xfrm>
        </p:spPr>
        <p:txBody>
          <a:bodyPr/>
          <a:lstStyle/>
          <a:p>
            <a:r>
              <a:rPr lang="en-US" altLang="en-US"/>
              <a:t>Casting from</a:t>
            </a:r>
            <a:br>
              <a:rPr lang="en-US" altLang="en-US"/>
            </a:br>
            <a:r>
              <a:rPr lang="en-US" altLang="en-US"/>
              <a:t>Superclass to Subclass</a:t>
            </a:r>
          </a:p>
        </p:txBody>
      </p:sp>
      <p:sp>
        <p:nvSpPr>
          <p:cNvPr id="39940" name="Rectangle 3">
            <a:extLst>
              <a:ext uri="{FF2B5EF4-FFF2-40B4-BE49-F238E27FC236}">
                <a16:creationId xmlns:a16="http://schemas.microsoft.com/office/drawing/2014/main" id="{0F7AD383-7309-4343-80DE-BFCD5001F859}"/>
              </a:ext>
            </a:extLst>
          </p:cNvPr>
          <p:cNvSpPr>
            <a:spLocks noGrp="1" noChangeArrowheads="1"/>
          </p:cNvSpPr>
          <p:nvPr>
            <p:ph type="body" idx="1"/>
          </p:nvPr>
        </p:nvSpPr>
        <p:spPr>
          <a:xfrm>
            <a:off x="381000" y="2057400"/>
            <a:ext cx="8458200" cy="3962400"/>
          </a:xfrm>
        </p:spPr>
        <p:txBody>
          <a:bodyPr/>
          <a:lstStyle/>
          <a:p>
            <a:pPr marL="0" indent="0">
              <a:buFont typeface="Monotype Sorts"/>
              <a:buNone/>
            </a:pPr>
            <a:r>
              <a:rPr lang="en-US" altLang="en-US"/>
              <a:t>Explicit casting must be used when casting an object from a superclass to a subclass.  This type of casting may not always succeed.</a:t>
            </a:r>
            <a:endParaRPr lang="en-US" altLang="en-US" sz="3600"/>
          </a:p>
          <a:p>
            <a:pPr lvl="1">
              <a:spcBef>
                <a:spcPct val="100000"/>
              </a:spcBef>
              <a:buFontTx/>
              <a:buNone/>
            </a:pPr>
            <a:r>
              <a:rPr lang="en-US" altLang="en-US" sz="2400">
                <a:latin typeface="Courier New" panose="02070309020205020404" pitchFamily="49" charset="0"/>
              </a:rPr>
              <a:t>Apple x = (Apple)fruit;</a:t>
            </a:r>
          </a:p>
          <a:p>
            <a:pPr lvl="1">
              <a:spcBef>
                <a:spcPct val="100000"/>
              </a:spcBef>
              <a:buFontTx/>
              <a:buNone/>
            </a:pPr>
            <a:r>
              <a:rPr lang="en-US" altLang="en-US" sz="2400">
                <a:latin typeface="Courier New" panose="02070309020205020404" pitchFamily="49" charset="0"/>
              </a:rPr>
              <a:t>Orange x = (Orange)fruit;</a:t>
            </a:r>
            <a:endParaRPr lang="en-US"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4926F8F3-C9A1-4361-A023-5919FFCD56F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6C45C6-26FD-4E2F-8590-BEF2C17B9C8C}" type="slidenum">
              <a:rPr lang="en-US" altLang="en-US" sz="1400"/>
              <a:pPr>
                <a:spcBef>
                  <a:spcPct val="0"/>
                </a:spcBef>
                <a:buClrTx/>
                <a:buSzTx/>
                <a:buFontTx/>
                <a:buNone/>
              </a:pPr>
              <a:t>55</a:t>
            </a:fld>
            <a:endParaRPr lang="en-US" altLang="en-US" sz="1400"/>
          </a:p>
        </p:txBody>
      </p:sp>
      <p:sp>
        <p:nvSpPr>
          <p:cNvPr id="40963" name="Rectangle 2">
            <a:extLst>
              <a:ext uri="{FF2B5EF4-FFF2-40B4-BE49-F238E27FC236}">
                <a16:creationId xmlns:a16="http://schemas.microsoft.com/office/drawing/2014/main" id="{E5DF0EB4-0A95-43F2-A383-7E69CF345921}"/>
              </a:ext>
            </a:extLst>
          </p:cNvPr>
          <p:cNvSpPr>
            <a:spLocks noGrp="1" noChangeArrowheads="1"/>
          </p:cNvSpPr>
          <p:nvPr>
            <p:ph type="title"/>
          </p:nvPr>
        </p:nvSpPr>
        <p:spPr>
          <a:xfrm>
            <a:off x="685800" y="0"/>
            <a:ext cx="7772400" cy="1447800"/>
          </a:xfrm>
        </p:spPr>
        <p:txBody>
          <a:bodyPr/>
          <a:lstStyle/>
          <a:p>
            <a:r>
              <a:rPr lang="en-US" altLang="en-US"/>
              <a:t>The </a:t>
            </a:r>
            <a:r>
              <a:rPr lang="en-US" altLang="en-US" sz="4200">
                <a:latin typeface="Courier New" panose="02070309020205020404" pitchFamily="49" charset="0"/>
              </a:rPr>
              <a:t>instanceof</a:t>
            </a:r>
            <a:r>
              <a:rPr lang="en-US" altLang="en-US"/>
              <a:t> Operator</a:t>
            </a:r>
          </a:p>
        </p:txBody>
      </p:sp>
      <p:sp>
        <p:nvSpPr>
          <p:cNvPr id="40964" name="Rectangle 3">
            <a:extLst>
              <a:ext uri="{FF2B5EF4-FFF2-40B4-BE49-F238E27FC236}">
                <a16:creationId xmlns:a16="http://schemas.microsoft.com/office/drawing/2014/main" id="{16B9E64B-0AB9-4864-8D64-3A550584530E}"/>
              </a:ext>
            </a:extLst>
          </p:cNvPr>
          <p:cNvSpPr>
            <a:spLocks noGrp="1" noChangeArrowheads="1"/>
          </p:cNvSpPr>
          <p:nvPr>
            <p:ph type="body" idx="1"/>
          </p:nvPr>
        </p:nvSpPr>
        <p:spPr>
          <a:xfrm>
            <a:off x="609600" y="1371600"/>
            <a:ext cx="8229600" cy="990600"/>
          </a:xfrm>
        </p:spPr>
        <p:txBody>
          <a:bodyPr/>
          <a:lstStyle/>
          <a:p>
            <a:pPr marL="0" indent="0">
              <a:lnSpc>
                <a:spcPct val="105000"/>
              </a:lnSpc>
              <a:buFont typeface="Monotype Sorts"/>
              <a:buNone/>
            </a:pPr>
            <a:r>
              <a:rPr lang="en-US" altLang="en-US" sz="2400"/>
              <a:t>Use the </a:t>
            </a:r>
            <a:r>
              <a:rPr lang="en-US" altLang="en-US" sz="2400">
                <a:latin typeface="Courier New" panose="02070309020205020404" pitchFamily="49" charset="0"/>
              </a:rPr>
              <a:t>instanceof</a:t>
            </a:r>
            <a:r>
              <a:rPr lang="en-US" altLang="en-US" sz="2400"/>
              <a:t> operator to test whether an object is an instance of a class:</a:t>
            </a:r>
          </a:p>
        </p:txBody>
      </p:sp>
      <p:sp>
        <p:nvSpPr>
          <p:cNvPr id="40965" name="Rectangle 4">
            <a:extLst>
              <a:ext uri="{FF2B5EF4-FFF2-40B4-BE49-F238E27FC236}">
                <a16:creationId xmlns:a16="http://schemas.microsoft.com/office/drawing/2014/main" id="{F3AF34AD-C697-4398-8206-433FEED480B1}"/>
              </a:ext>
            </a:extLst>
          </p:cNvPr>
          <p:cNvSpPr>
            <a:spLocks noChangeArrowheads="1"/>
          </p:cNvSpPr>
          <p:nvPr/>
        </p:nvSpPr>
        <p:spPr bwMode="auto">
          <a:xfrm>
            <a:off x="304800" y="2514600"/>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lnSpc>
                <a:spcPct val="80000"/>
              </a:lnSpc>
              <a:buFontTx/>
              <a:buNone/>
            </a:pPr>
            <a:r>
              <a:rPr lang="en-US" altLang="en-US" sz="2000" b="1">
                <a:solidFill>
                  <a:schemeClr val="tx2"/>
                </a:solidFill>
                <a:latin typeface="Courier New" panose="02070309020205020404" pitchFamily="49" charset="0"/>
              </a:rPr>
              <a:t>Object myObject = new Circle();</a:t>
            </a:r>
          </a:p>
          <a:p>
            <a:pPr lvl="1">
              <a:lnSpc>
                <a:spcPct val="80000"/>
              </a:lnSpc>
              <a:buFontTx/>
              <a:buNone/>
            </a:pPr>
            <a:r>
              <a:rPr lang="en-US" altLang="en-US" sz="2000" b="1">
                <a:solidFill>
                  <a:schemeClr val="tx2"/>
                </a:solidFill>
                <a:latin typeface="Courier New" panose="02070309020205020404" pitchFamily="49" charset="0"/>
              </a:rPr>
              <a:t>... // Some lines of code</a:t>
            </a:r>
          </a:p>
          <a:p>
            <a:pPr lvl="1">
              <a:lnSpc>
                <a:spcPct val="80000"/>
              </a:lnSpc>
              <a:buFontTx/>
              <a:buNone/>
            </a:pPr>
            <a:r>
              <a:rPr lang="en-US" altLang="en-US" sz="2000" b="1">
                <a:solidFill>
                  <a:schemeClr val="tx2"/>
                </a:solidFill>
                <a:latin typeface="Courier New" panose="02070309020205020404" pitchFamily="49" charset="0"/>
              </a:rPr>
              <a:t>/** Perform casting if myObject is an instance of Circle */</a:t>
            </a:r>
          </a:p>
          <a:p>
            <a:pPr lvl="1">
              <a:lnSpc>
                <a:spcPct val="80000"/>
              </a:lnSpc>
              <a:buFontTx/>
              <a:buNone/>
            </a:pPr>
            <a:r>
              <a:rPr lang="en-US" altLang="en-US" sz="2000" b="1">
                <a:solidFill>
                  <a:schemeClr val="tx2"/>
                </a:solidFill>
                <a:latin typeface="Courier New" panose="02070309020205020404" pitchFamily="49" charset="0"/>
              </a:rPr>
              <a:t>if (myObject instanceof Circle) {</a:t>
            </a:r>
          </a:p>
          <a:p>
            <a:pPr lvl="1">
              <a:lnSpc>
                <a:spcPct val="80000"/>
              </a:lnSpc>
              <a:buFontTx/>
              <a:buNone/>
            </a:pPr>
            <a:r>
              <a:rPr lang="en-US" altLang="en-US" sz="2000" b="1">
                <a:solidFill>
                  <a:schemeClr val="tx2"/>
                </a:solidFill>
                <a:latin typeface="Courier New" panose="02070309020205020404" pitchFamily="49" charset="0"/>
              </a:rPr>
              <a:t>  System.out.println("The circle diameter is " + </a:t>
            </a:r>
          </a:p>
          <a:p>
            <a:pPr lvl="1">
              <a:lnSpc>
                <a:spcPct val="80000"/>
              </a:lnSpc>
              <a:buFontTx/>
              <a:buNone/>
            </a:pPr>
            <a:r>
              <a:rPr lang="en-US" altLang="en-US" sz="2000" b="1">
                <a:solidFill>
                  <a:schemeClr val="tx2"/>
                </a:solidFill>
                <a:latin typeface="Courier New" panose="02070309020205020404" pitchFamily="49" charset="0"/>
              </a:rPr>
              <a:t>    ((Circle)myObject).getDiameter());</a:t>
            </a:r>
          </a:p>
          <a:p>
            <a:pPr lvl="1">
              <a:lnSpc>
                <a:spcPct val="80000"/>
              </a:lnSpc>
              <a:buFontTx/>
              <a:buNone/>
            </a:pPr>
            <a:r>
              <a:rPr lang="en-US" altLang="en-US" sz="2000" b="1">
                <a:solidFill>
                  <a:schemeClr val="tx2"/>
                </a:solidFill>
                <a:latin typeface="Courier New" panose="02070309020205020404" pitchFamily="49" charset="0"/>
              </a:rPr>
              <a:t>  ...</a:t>
            </a:r>
          </a:p>
          <a:p>
            <a:pPr lvl="1">
              <a:lnSpc>
                <a:spcPct val="80000"/>
              </a:lnSpc>
              <a:buFontTx/>
              <a:buNone/>
            </a:pPr>
            <a:r>
              <a:rPr lang="en-US" altLang="en-US" sz="2000" b="1">
                <a:solidFill>
                  <a:schemeClr val="tx2"/>
                </a:solidFill>
                <a:latin typeface="Courier New" panose="02070309020205020404"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391C9DAB-90D7-4D88-932C-8900692B0DA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F56B65-C915-4B31-AE25-87E5002347CE}" type="slidenum">
              <a:rPr lang="en-US" altLang="en-US" sz="1400"/>
              <a:pPr>
                <a:spcBef>
                  <a:spcPct val="0"/>
                </a:spcBef>
                <a:buClrTx/>
                <a:buSzTx/>
                <a:buFontTx/>
                <a:buNone/>
              </a:pPr>
              <a:t>56</a:t>
            </a:fld>
            <a:endParaRPr lang="en-US" altLang="en-US" sz="1400"/>
          </a:p>
        </p:txBody>
      </p:sp>
      <p:sp>
        <p:nvSpPr>
          <p:cNvPr id="41987" name="Rectangle 2">
            <a:extLst>
              <a:ext uri="{FF2B5EF4-FFF2-40B4-BE49-F238E27FC236}">
                <a16:creationId xmlns:a16="http://schemas.microsoft.com/office/drawing/2014/main" id="{89EF4C96-58F6-4A1A-BC13-8B1DE4BFE2A4}"/>
              </a:ext>
            </a:extLst>
          </p:cNvPr>
          <p:cNvSpPr>
            <a:spLocks noGrp="1" noChangeArrowheads="1"/>
          </p:cNvSpPr>
          <p:nvPr>
            <p:ph type="title"/>
          </p:nvPr>
        </p:nvSpPr>
        <p:spPr>
          <a:xfrm>
            <a:off x="685800" y="228600"/>
            <a:ext cx="7772400" cy="457200"/>
          </a:xfrm>
        </p:spPr>
        <p:txBody>
          <a:bodyPr/>
          <a:lstStyle/>
          <a:p>
            <a:r>
              <a:rPr lang="en-US" altLang="en-US"/>
              <a:t>TIP</a:t>
            </a:r>
          </a:p>
        </p:txBody>
      </p:sp>
      <p:sp>
        <p:nvSpPr>
          <p:cNvPr id="41988" name="Rectangle 3">
            <a:extLst>
              <a:ext uri="{FF2B5EF4-FFF2-40B4-BE49-F238E27FC236}">
                <a16:creationId xmlns:a16="http://schemas.microsoft.com/office/drawing/2014/main" id="{F11E91E9-83D2-40A0-844A-333F4DCD04A1}"/>
              </a:ext>
            </a:extLst>
          </p:cNvPr>
          <p:cNvSpPr>
            <a:spLocks noGrp="1" noChangeArrowheads="1"/>
          </p:cNvSpPr>
          <p:nvPr>
            <p:ph type="body" idx="1"/>
          </p:nvPr>
        </p:nvSpPr>
        <p:spPr>
          <a:xfrm>
            <a:off x="381000" y="1066800"/>
            <a:ext cx="8534400" cy="4724400"/>
          </a:xfrm>
        </p:spPr>
        <p:txBody>
          <a:bodyPr>
            <a:normAutofit fontScale="85000" lnSpcReduction="10000"/>
          </a:bodyPr>
          <a:lstStyle/>
          <a:p>
            <a:pPr marL="0" indent="0">
              <a:lnSpc>
                <a:spcPct val="90000"/>
              </a:lnSpc>
              <a:buFont typeface="Monotype Sorts"/>
              <a:buNone/>
            </a:pPr>
            <a:r>
              <a:rPr lang="en-US" altLang="en-US" sz="3600" dirty="0">
                <a:cs typeface="Times New Roman" panose="02020603050405020304" pitchFamily="18" charset="0"/>
              </a:rPr>
              <a:t>To help understand casting, you may also consider the analogy of fruit, apple, and orange with the Fruit class as the superclass for Apple and Orange.</a:t>
            </a:r>
            <a:endParaRPr lang="tr-TR" altLang="en-US" sz="3600" dirty="0">
              <a:cs typeface="Times New Roman" panose="02020603050405020304" pitchFamily="18" charset="0"/>
            </a:endParaRPr>
          </a:p>
          <a:p>
            <a:pPr marL="0" indent="0">
              <a:lnSpc>
                <a:spcPct val="90000"/>
              </a:lnSpc>
              <a:buFont typeface="Monotype Sorts"/>
              <a:buNone/>
            </a:pPr>
            <a:endParaRPr lang="tr-TR" altLang="en-US" sz="3600" dirty="0">
              <a:cs typeface="Times New Roman" panose="02020603050405020304" pitchFamily="18" charset="0"/>
            </a:endParaRPr>
          </a:p>
          <a:p>
            <a:pPr marL="0" indent="0">
              <a:lnSpc>
                <a:spcPct val="90000"/>
              </a:lnSpc>
              <a:buFont typeface="Monotype Sorts"/>
              <a:buNone/>
            </a:pPr>
            <a:r>
              <a:rPr lang="en-US" altLang="en-US" sz="3600" dirty="0">
                <a:cs typeface="Times New Roman" panose="02020603050405020304" pitchFamily="18" charset="0"/>
              </a:rPr>
              <a:t>An apple is a fruit, so you can always safely assign an instance of Apple to a variable for Fruit.</a:t>
            </a:r>
            <a:endParaRPr lang="tr-TR" altLang="en-US" sz="3600" dirty="0">
              <a:cs typeface="Times New Roman" panose="02020603050405020304" pitchFamily="18" charset="0"/>
            </a:endParaRPr>
          </a:p>
          <a:p>
            <a:pPr marL="0" indent="0">
              <a:lnSpc>
                <a:spcPct val="90000"/>
              </a:lnSpc>
              <a:buFont typeface="Monotype Sorts"/>
              <a:buNone/>
            </a:pPr>
            <a:endParaRPr lang="tr-TR" altLang="en-US" sz="3600" dirty="0">
              <a:cs typeface="Times New Roman" panose="02020603050405020304" pitchFamily="18" charset="0"/>
            </a:endParaRPr>
          </a:p>
          <a:p>
            <a:pPr marL="0" indent="0">
              <a:lnSpc>
                <a:spcPct val="90000"/>
              </a:lnSpc>
              <a:buFont typeface="Monotype Sorts"/>
              <a:buNone/>
            </a:pPr>
            <a:r>
              <a:rPr lang="en-US" altLang="en-US" sz="3600" dirty="0">
                <a:cs typeface="Times New Roman" panose="02020603050405020304" pitchFamily="18" charset="0"/>
              </a:rPr>
              <a:t>However, a fruit is not necessarily an apple, so you have to use explicit casting to assign an instance of Fruit to a variable of Apple.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531DF16E-10B5-4CA7-A6FE-345AF64F5F1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5664AA-A48B-4C23-ADDA-18F571B977C2}" type="slidenum">
              <a:rPr lang="en-US" altLang="en-US" sz="1400"/>
              <a:pPr>
                <a:spcBef>
                  <a:spcPct val="0"/>
                </a:spcBef>
                <a:buClrTx/>
                <a:buSzTx/>
                <a:buFontTx/>
                <a:buNone/>
              </a:pPr>
              <a:t>57</a:t>
            </a:fld>
            <a:endParaRPr lang="en-US" altLang="en-US" sz="1400"/>
          </a:p>
        </p:txBody>
      </p:sp>
      <p:sp>
        <p:nvSpPr>
          <p:cNvPr id="43011" name="Rectangle 2">
            <a:extLst>
              <a:ext uri="{FF2B5EF4-FFF2-40B4-BE49-F238E27FC236}">
                <a16:creationId xmlns:a16="http://schemas.microsoft.com/office/drawing/2014/main" id="{39C9BCB3-518E-4590-AA36-BE0DFB53DBF8}"/>
              </a:ext>
            </a:extLst>
          </p:cNvPr>
          <p:cNvSpPr>
            <a:spLocks noGrp="1" noChangeArrowheads="1"/>
          </p:cNvSpPr>
          <p:nvPr>
            <p:ph type="title"/>
          </p:nvPr>
        </p:nvSpPr>
        <p:spPr>
          <a:xfrm>
            <a:off x="914400" y="381000"/>
            <a:ext cx="7772400" cy="1371600"/>
          </a:xfrm>
        </p:spPr>
        <p:txBody>
          <a:bodyPr/>
          <a:lstStyle/>
          <a:p>
            <a:r>
              <a:rPr lang="en-US" altLang="en-US"/>
              <a:t>Example: </a:t>
            </a:r>
            <a:r>
              <a:rPr lang="en-US" altLang="en-US">
                <a:latin typeface="Times" panose="02020603050405020304" pitchFamily="18" charset="0"/>
              </a:rPr>
              <a:t>Demonstrating Polymorphism and Casting</a:t>
            </a:r>
          </a:p>
        </p:txBody>
      </p:sp>
      <p:sp>
        <p:nvSpPr>
          <p:cNvPr id="43012" name="Rectangle 3">
            <a:extLst>
              <a:ext uri="{FF2B5EF4-FFF2-40B4-BE49-F238E27FC236}">
                <a16:creationId xmlns:a16="http://schemas.microsoft.com/office/drawing/2014/main" id="{D493C590-B38A-47BD-9076-65ED6C2A87C7}"/>
              </a:ext>
            </a:extLst>
          </p:cNvPr>
          <p:cNvSpPr>
            <a:spLocks noGrp="1" noChangeArrowheads="1"/>
          </p:cNvSpPr>
          <p:nvPr>
            <p:ph type="body" idx="1"/>
          </p:nvPr>
        </p:nvSpPr>
        <p:spPr>
          <a:xfrm>
            <a:off x="228600" y="1981200"/>
            <a:ext cx="8686800" cy="3429000"/>
          </a:xfrm>
        </p:spPr>
        <p:txBody>
          <a:bodyPr/>
          <a:lstStyle/>
          <a:p>
            <a:pPr marL="0" indent="0">
              <a:buFont typeface="Monotype Sorts"/>
              <a:buNone/>
            </a:pPr>
            <a:r>
              <a:rPr lang="en-US" altLang="en-US" sz="2800" dirty="0"/>
              <a:t>This example creates two geometric objects: a circle, and a rectangle, invokes the </a:t>
            </a:r>
            <a:r>
              <a:rPr lang="en-US" altLang="en-US" sz="2800" dirty="0" err="1"/>
              <a:t>displayGeometricObject</a:t>
            </a:r>
            <a:r>
              <a:rPr lang="en-US" altLang="en-US" sz="2800" dirty="0"/>
              <a:t> method to display the objects.</a:t>
            </a:r>
            <a:endParaRPr lang="tr-TR" altLang="en-US" sz="2800" dirty="0"/>
          </a:p>
          <a:p>
            <a:pPr marL="0" indent="0">
              <a:buFont typeface="Monotype Sorts"/>
              <a:buNone/>
            </a:pPr>
            <a:endParaRPr lang="tr-TR" altLang="en-US" sz="1400" dirty="0"/>
          </a:p>
          <a:p>
            <a:pPr marL="0" indent="0">
              <a:buFont typeface="Monotype Sorts"/>
              <a:buNone/>
            </a:pPr>
            <a:r>
              <a:rPr lang="en-US" altLang="en-US" sz="2800" dirty="0"/>
              <a:t>The </a:t>
            </a:r>
            <a:r>
              <a:rPr lang="en-US" altLang="en-US" sz="2800" dirty="0" err="1"/>
              <a:t>displayGeometricObject</a:t>
            </a:r>
            <a:r>
              <a:rPr lang="en-US" altLang="en-US" sz="2800" dirty="0"/>
              <a:t> displays the area and diameter if the object is a circle, and displays area if the object is a rectangle. </a:t>
            </a:r>
          </a:p>
        </p:txBody>
      </p:sp>
      <p:sp>
        <p:nvSpPr>
          <p:cNvPr id="43013" name="AutoShape 10">
            <a:hlinkClick r:id="rId2" action="ppaction://program" highlightClick="1"/>
            <a:extLst>
              <a:ext uri="{FF2B5EF4-FFF2-40B4-BE49-F238E27FC236}">
                <a16:creationId xmlns:a16="http://schemas.microsoft.com/office/drawing/2014/main" id="{5FE2D0E3-6BAA-4E8D-B8A1-F7145E9C609D}"/>
              </a:ext>
            </a:extLst>
          </p:cNvPr>
          <p:cNvSpPr>
            <a:spLocks noChangeArrowheads="1"/>
          </p:cNvSpPr>
          <p:nvPr/>
        </p:nvSpPr>
        <p:spPr bwMode="auto">
          <a:xfrm>
            <a:off x="7583488" y="5591175"/>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43014" name="Rectangle 8">
            <a:hlinkClick r:id="rId3"/>
            <a:extLst>
              <a:ext uri="{FF2B5EF4-FFF2-40B4-BE49-F238E27FC236}">
                <a16:creationId xmlns:a16="http://schemas.microsoft.com/office/drawing/2014/main" id="{D2CAF69A-588C-4765-ABBB-ECA9C048353F}"/>
              </a:ext>
            </a:extLst>
          </p:cNvPr>
          <p:cNvSpPr>
            <a:spLocks noChangeArrowheads="1"/>
          </p:cNvSpPr>
          <p:nvPr/>
        </p:nvSpPr>
        <p:spPr bwMode="auto">
          <a:xfrm>
            <a:off x="5678488" y="5570538"/>
            <a:ext cx="1722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CastingDemo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Indicate true or false for the following statements:</a:t>
            </a:r>
          </a:p>
          <a:p>
            <a:r>
              <a:rPr lang="en-US" sz="2000" noProof="1">
                <a:latin typeface="Calibri" panose="020F0502020204030204" pitchFamily="34" charset="0"/>
                <a:cs typeface="Calibri" panose="020F0502020204030204" pitchFamily="34" charset="0"/>
              </a:rPr>
              <a:t>You can always successfully cast an instance of a subclass to a superclass.</a:t>
            </a:r>
          </a:p>
          <a:p>
            <a:r>
              <a:rPr lang="en-US" sz="2000" noProof="1">
                <a:latin typeface="Calibri" panose="020F0502020204030204" pitchFamily="34" charset="0"/>
                <a:cs typeface="Calibri" panose="020F0502020204030204" pitchFamily="34" charset="0"/>
              </a:rPr>
              <a:t>You can always successfully cast an instance of a superclass to a subclass.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True. You can always successfully cast an instance of a subclass to a superclass. </a:t>
            </a:r>
            <a:r>
              <a:rPr lang="tr-TR" sz="1600" noProof="1">
                <a:solidFill>
                  <a:srgbClr val="0070C0"/>
                </a:solidFill>
                <a:latin typeface="Consolas" panose="020B0609020204030204" pitchFamily="49" charset="0"/>
                <a:cs typeface="Calibri" panose="020F0502020204030204" pitchFamily="34" charset="0"/>
              </a:rPr>
              <a:t>F</a:t>
            </a:r>
            <a:r>
              <a:rPr lang="en-US" sz="1600" noProof="1">
                <a:solidFill>
                  <a:srgbClr val="0070C0"/>
                </a:solidFill>
                <a:latin typeface="Consolas" panose="020B0609020204030204" pitchFamily="49" charset="0"/>
                <a:cs typeface="Calibri" panose="020F0502020204030204" pitchFamily="34" charset="0"/>
              </a:rPr>
              <a:t>or example, casting apple to fruit is fine.</a:t>
            </a:r>
          </a:p>
          <a:p>
            <a:r>
              <a:rPr lang="en-US" sz="1600" noProof="1">
                <a:solidFill>
                  <a:srgbClr val="0070C0"/>
                </a:solidFill>
                <a:latin typeface="Consolas" panose="020B0609020204030204" pitchFamily="49" charset="0"/>
                <a:cs typeface="Calibri" panose="020F0502020204030204" pitchFamily="34" charset="0"/>
              </a:rPr>
              <a:t>False. You cannot always successfully cast an instance of a superclass to a subclass. For example, casting fruit to apple is not always succe</a:t>
            </a:r>
            <a:r>
              <a:rPr lang="tr-TR" sz="1600" noProof="1">
                <a:solidFill>
                  <a:srgbClr val="0070C0"/>
                </a:solidFill>
                <a:latin typeface="Consolas" panose="020B0609020204030204" pitchFamily="49" charset="0"/>
                <a:cs typeface="Calibri" panose="020F0502020204030204" pitchFamily="34" charset="0"/>
              </a:rPr>
              <a:t>ss</a:t>
            </a:r>
            <a:r>
              <a:rPr lang="en-US" sz="1600" noProof="1">
                <a:solidFill>
                  <a:srgbClr val="0070C0"/>
                </a:solidFill>
                <a:latin typeface="Consolas" panose="020B0609020204030204" pitchFamily="49" charset="0"/>
                <a:cs typeface="Calibri" panose="020F0502020204030204" pitchFamily="34" charset="0"/>
              </a:rPr>
              <a:t>ful unless a fruit is an apple.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1278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0000" lnSpcReduction="20000"/>
          </a:bodyPr>
          <a:lstStyle/>
          <a:p>
            <a:r>
              <a:rPr lang="en-US" sz="2000" noProof="1">
                <a:latin typeface="Calibri" panose="020F0502020204030204" pitchFamily="34" charset="0"/>
                <a:cs typeface="Calibri" panose="020F0502020204030204" pitchFamily="34" charset="0"/>
              </a:rPr>
              <a:t>For the GeometricObject and Circle classes, answer the following questions:</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Assume that circle and object are created as follows:</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Circle circle</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 new Circle(1);</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GeometricObject </a:t>
            </a:r>
            <a:r>
              <a:rPr lang="tr-TR" sz="1900" noProof="1">
                <a:latin typeface="Consolas" panose="020B0609020204030204" pitchFamily="49" charset="0"/>
                <a:cs typeface="Calibri" panose="020F0502020204030204" pitchFamily="34" charset="0"/>
              </a:rPr>
              <a:t>o</a:t>
            </a:r>
            <a:r>
              <a:rPr lang="en-US" sz="1900" noProof="1">
                <a:latin typeface="Consolas" panose="020B0609020204030204" pitchFamily="49" charset="0"/>
                <a:cs typeface="Calibri" panose="020F0502020204030204" pitchFamily="34" charset="0"/>
              </a:rPr>
              <a:t>bj</a:t>
            </a:r>
            <a:r>
              <a:rPr lang="tr-TR" sz="1900" noProof="1">
                <a:latin typeface="Consolas" panose="020B0609020204030204" pitchFamily="49" charset="0"/>
                <a:cs typeface="Calibri" panose="020F0502020204030204" pitchFamily="34" charset="0"/>
              </a:rPr>
              <a:t>ect1</a:t>
            </a:r>
            <a:r>
              <a:rPr lang="en-US" sz="1900" noProof="1">
                <a:latin typeface="Consolas" panose="020B0609020204030204" pitchFamily="49" charset="0"/>
                <a:cs typeface="Calibri" panose="020F0502020204030204" pitchFamily="34" charset="0"/>
              </a:rPr>
              <a:t> = new GeometricObject(); </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Are the following Boolean expressions true or false?</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(circle</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instanceof GeometricObject)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(object</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instanceof GeometricObject)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(circle</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instanceof Circle)</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(object</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instanceof Circle)</a:t>
            </a:r>
            <a:br>
              <a:rPr lang="tr-TR" sz="19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the following statements be compiled?</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Circle circle</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 new Circle(5);</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GeometricObject object</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 circle</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the following statements be compiled?</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GeometricObject object</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 new GeometricObject();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Circle circle</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 = (Circle)object</a:t>
            </a:r>
            <a:r>
              <a:rPr lang="tr-TR" sz="1900" noProof="1">
                <a:latin typeface="Consolas" panose="020B0609020204030204" pitchFamily="49" charset="0"/>
                <a:cs typeface="Calibri" panose="020F0502020204030204" pitchFamily="34" charset="0"/>
              </a:rPr>
              <a:t>1</a:t>
            </a:r>
            <a:r>
              <a:rPr lang="en-US" sz="19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(circle</a:t>
            </a:r>
            <a:r>
              <a:rPr lang="tr-TR" sz="1600" noProof="1">
                <a:solidFill>
                  <a:srgbClr val="0070C0"/>
                </a:solidFill>
                <a:latin typeface="Consolas" panose="020B0609020204030204" pitchFamily="49" charset="0"/>
                <a:cs typeface="Calibri" panose="020F0502020204030204" pitchFamily="34" charset="0"/>
              </a:rPr>
              <a:t>1</a:t>
            </a:r>
            <a:r>
              <a:rPr lang="en-US" sz="1600" noProof="1">
                <a:solidFill>
                  <a:srgbClr val="0070C0"/>
                </a:solidFill>
                <a:latin typeface="Consolas" panose="020B0609020204030204" pitchFamily="49" charset="0"/>
                <a:cs typeface="Calibri" panose="020F0502020204030204" pitchFamily="34" charset="0"/>
              </a:rPr>
              <a:t> instanceof GeometricObject) =&gt; true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(object</a:t>
            </a:r>
            <a:r>
              <a:rPr lang="tr-TR" sz="1600" noProof="1">
                <a:solidFill>
                  <a:srgbClr val="0070C0"/>
                </a:solidFill>
                <a:latin typeface="Consolas" panose="020B0609020204030204" pitchFamily="49" charset="0"/>
                <a:cs typeface="Calibri" panose="020F0502020204030204" pitchFamily="34" charset="0"/>
              </a:rPr>
              <a:t>1</a:t>
            </a:r>
            <a:r>
              <a:rPr lang="en-US" sz="1600" noProof="1">
                <a:solidFill>
                  <a:srgbClr val="0070C0"/>
                </a:solidFill>
                <a:latin typeface="Consolas" panose="020B0609020204030204" pitchFamily="49" charset="0"/>
                <a:cs typeface="Calibri" panose="020F0502020204030204" pitchFamily="34" charset="0"/>
              </a:rPr>
              <a:t> instanceof GeometricObject) =&gt; true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(circle</a:t>
            </a:r>
            <a:r>
              <a:rPr lang="tr-TR" sz="1600" noProof="1">
                <a:solidFill>
                  <a:srgbClr val="0070C0"/>
                </a:solidFill>
                <a:latin typeface="Consolas" panose="020B0609020204030204" pitchFamily="49" charset="0"/>
                <a:cs typeface="Calibri" panose="020F0502020204030204" pitchFamily="34" charset="0"/>
              </a:rPr>
              <a:t>1</a:t>
            </a:r>
            <a:r>
              <a:rPr lang="en-US" sz="1600" noProof="1">
                <a:solidFill>
                  <a:srgbClr val="0070C0"/>
                </a:solidFill>
                <a:latin typeface="Consolas" panose="020B0609020204030204" pitchFamily="49" charset="0"/>
                <a:cs typeface="Calibri" panose="020F0502020204030204" pitchFamily="34" charset="0"/>
              </a:rPr>
              <a:t> instanceof Circle) =&gt; true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(object</a:t>
            </a:r>
            <a:r>
              <a:rPr lang="tr-TR" sz="1600" noProof="1">
                <a:solidFill>
                  <a:srgbClr val="0070C0"/>
                </a:solidFill>
                <a:latin typeface="Consolas" panose="020B0609020204030204" pitchFamily="49" charset="0"/>
                <a:cs typeface="Calibri" panose="020F0502020204030204" pitchFamily="34" charset="0"/>
              </a:rPr>
              <a:t>1</a:t>
            </a:r>
            <a:r>
              <a:rPr lang="en-US" sz="1600" noProof="1">
                <a:solidFill>
                  <a:srgbClr val="0070C0"/>
                </a:solidFill>
                <a:latin typeface="Consolas" panose="020B0609020204030204" pitchFamily="49" charset="0"/>
                <a:cs typeface="Calibri" panose="020F0502020204030204" pitchFamily="34" charset="0"/>
              </a:rPr>
              <a:t> instanceof Circle) =&gt; false</a:t>
            </a:r>
            <a:br>
              <a:rPr lang="tr-TR" sz="1600" noProof="1">
                <a:solidFill>
                  <a:srgbClr val="0070C0"/>
                </a:solidFill>
                <a:latin typeface="Consolas" panose="020B0609020204030204" pitchFamily="49" charset="0"/>
                <a:cs typeface="Calibri" panose="020F0502020204030204" pitchFamily="34" charset="0"/>
              </a:rPr>
            </a:b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Yes, because you can always cast from subclass to superclass.</a:t>
            </a:r>
            <a:br>
              <a:rPr lang="tr-TR" sz="1600" noProof="1">
                <a:solidFill>
                  <a:srgbClr val="0070C0"/>
                </a:solidFill>
                <a:latin typeface="Consolas" panose="020B0609020204030204" pitchFamily="49" charset="0"/>
                <a:cs typeface="Calibri" panose="020F0502020204030204" pitchFamily="34" charset="0"/>
              </a:rPr>
            </a:b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Causing a runtime exception (ClassCastExcpetion)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9800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F6ED-3654-4F46-A298-B1AB1D9441FC}"/>
              </a:ext>
            </a:extLst>
          </p:cNvPr>
          <p:cNvSpPr>
            <a:spLocks noGrp="1"/>
          </p:cNvSpPr>
          <p:nvPr>
            <p:ph type="title"/>
          </p:nvPr>
        </p:nvSpPr>
        <p:spPr>
          <a:xfrm>
            <a:off x="685800" y="0"/>
            <a:ext cx="7772400" cy="1143000"/>
          </a:xfrm>
        </p:spPr>
        <p:txBody>
          <a:bodyPr/>
          <a:lstStyle/>
          <a:p>
            <a:r>
              <a:rPr lang="tr-TR" dirty="0" err="1"/>
              <a:t>Inheritance</a:t>
            </a:r>
            <a:endParaRPr lang="en-US" dirty="0"/>
          </a:p>
        </p:txBody>
      </p:sp>
      <p:sp>
        <p:nvSpPr>
          <p:cNvPr id="3" name="Content Placeholder 2">
            <a:extLst>
              <a:ext uri="{FF2B5EF4-FFF2-40B4-BE49-F238E27FC236}">
                <a16:creationId xmlns:a16="http://schemas.microsoft.com/office/drawing/2014/main" id="{F1149188-95A1-4ECA-9C69-9C39E8D7285D}"/>
              </a:ext>
            </a:extLst>
          </p:cNvPr>
          <p:cNvSpPr>
            <a:spLocks noGrp="1"/>
          </p:cNvSpPr>
          <p:nvPr>
            <p:ph idx="1"/>
          </p:nvPr>
        </p:nvSpPr>
        <p:spPr>
          <a:xfrm>
            <a:off x="609600" y="1143000"/>
            <a:ext cx="8001000" cy="5334000"/>
          </a:xfrm>
        </p:spPr>
        <p:txBody>
          <a:bodyPr>
            <a:normAutofit fontScale="70000" lnSpcReduction="20000"/>
          </a:bodyPr>
          <a:lstStyle/>
          <a:p>
            <a:r>
              <a:rPr lang="en-US" dirty="0"/>
              <a:t>Contrary to the conventional interpretation, a subclass is not a subset of its superclass.</a:t>
            </a:r>
            <a:endParaRPr lang="tr-TR" dirty="0"/>
          </a:p>
          <a:p>
            <a:pPr lvl="1"/>
            <a:r>
              <a:rPr lang="en-US" dirty="0"/>
              <a:t>In fact, a subclass usually contains more information and methods than its superclass.</a:t>
            </a:r>
            <a:endParaRPr lang="tr-TR" dirty="0"/>
          </a:p>
          <a:p>
            <a:endParaRPr lang="tr-TR" dirty="0"/>
          </a:p>
          <a:p>
            <a:r>
              <a:rPr lang="en-US" dirty="0"/>
              <a:t>Private data fields in a superclass are not accessible outside the class.</a:t>
            </a:r>
            <a:endParaRPr lang="tr-TR" dirty="0"/>
          </a:p>
          <a:p>
            <a:pPr lvl="1"/>
            <a:r>
              <a:rPr lang="en-US" dirty="0"/>
              <a:t>Therefore,</a:t>
            </a:r>
            <a:r>
              <a:rPr lang="tr-TR" dirty="0"/>
              <a:t> </a:t>
            </a:r>
            <a:r>
              <a:rPr lang="en-US" dirty="0"/>
              <a:t>they cannot be used directly in a subclass.</a:t>
            </a:r>
            <a:endParaRPr lang="tr-TR" dirty="0"/>
          </a:p>
          <a:p>
            <a:pPr lvl="1"/>
            <a:r>
              <a:rPr lang="en-US" dirty="0"/>
              <a:t>They can, however, be accessed/mutated</a:t>
            </a:r>
            <a:r>
              <a:rPr lang="tr-TR" dirty="0"/>
              <a:t> </a:t>
            </a:r>
            <a:r>
              <a:rPr lang="en-US" dirty="0"/>
              <a:t>through public accessors/mutators if defined in the superclass.</a:t>
            </a:r>
            <a:endParaRPr lang="tr-TR" dirty="0"/>
          </a:p>
          <a:p>
            <a:endParaRPr lang="tr-TR" dirty="0"/>
          </a:p>
          <a:p>
            <a:r>
              <a:rPr lang="en-US" dirty="0"/>
              <a:t>Not all is-a relationships should be modeled using inheritance.</a:t>
            </a:r>
            <a:endParaRPr lang="tr-TR" dirty="0"/>
          </a:p>
          <a:p>
            <a:pPr lvl="1"/>
            <a:r>
              <a:rPr lang="en-US" dirty="0"/>
              <a:t>For example, a square</a:t>
            </a:r>
            <a:r>
              <a:rPr lang="tr-TR" dirty="0"/>
              <a:t> </a:t>
            </a:r>
            <a:r>
              <a:rPr lang="en-US" dirty="0"/>
              <a:t>is a rectangle, but you should not extend a Square class from a Rectangle class,</a:t>
            </a:r>
            <a:r>
              <a:rPr lang="tr-TR" dirty="0"/>
              <a:t> </a:t>
            </a:r>
            <a:r>
              <a:rPr lang="en-US" dirty="0"/>
              <a:t>because the width and height properties are not appropriate for a square.</a:t>
            </a:r>
            <a:endParaRPr lang="tr-TR" dirty="0"/>
          </a:p>
          <a:p>
            <a:pPr lvl="1"/>
            <a:r>
              <a:rPr lang="en-US" dirty="0"/>
              <a:t>Instead,</a:t>
            </a:r>
            <a:r>
              <a:rPr lang="tr-TR" dirty="0"/>
              <a:t> </a:t>
            </a:r>
            <a:r>
              <a:rPr lang="en-US" dirty="0"/>
              <a:t>you should define a Square class to extend the </a:t>
            </a:r>
            <a:r>
              <a:rPr lang="en-US" dirty="0" err="1"/>
              <a:t>GeometricObject</a:t>
            </a:r>
            <a:r>
              <a:rPr lang="en-US" dirty="0"/>
              <a:t> class and define</a:t>
            </a:r>
            <a:r>
              <a:rPr lang="tr-TR" dirty="0"/>
              <a:t> </a:t>
            </a:r>
            <a:r>
              <a:rPr lang="en-US" dirty="0"/>
              <a:t>the side property for the side of a square.</a:t>
            </a:r>
          </a:p>
        </p:txBody>
      </p:sp>
      <p:sp>
        <p:nvSpPr>
          <p:cNvPr id="4" name="Slide Number Placeholder 3">
            <a:extLst>
              <a:ext uri="{FF2B5EF4-FFF2-40B4-BE49-F238E27FC236}">
                <a16:creationId xmlns:a16="http://schemas.microsoft.com/office/drawing/2014/main" id="{69972EF9-E8BD-40D8-BAA8-9401B8A9694F}"/>
              </a:ext>
            </a:extLst>
          </p:cNvPr>
          <p:cNvSpPr>
            <a:spLocks noGrp="1"/>
          </p:cNvSpPr>
          <p:nvPr>
            <p:ph type="sldNum" sz="quarter" idx="11"/>
          </p:nvPr>
        </p:nvSpPr>
        <p:spPr/>
        <p:txBody>
          <a:bodyPr/>
          <a:lstStyle/>
          <a:p>
            <a:fld id="{D4A5DAEF-E95D-41E2-A24F-824C35B89743}" type="slidenum">
              <a:rPr lang="en-US" altLang="en-US" smtClean="0"/>
              <a:pPr/>
              <a:t>6</a:t>
            </a:fld>
            <a:endParaRPr lang="en-US" altLang="en-US"/>
          </a:p>
        </p:txBody>
      </p:sp>
    </p:spTree>
    <p:extLst>
      <p:ext uri="{BB962C8B-B14F-4D97-AF65-F5344CB8AC3E}">
        <p14:creationId xmlns:p14="http://schemas.microsoft.com/office/powerpoint/2010/main" val="294873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381000" y="1657349"/>
            <a:ext cx="3886200" cy="4741863"/>
          </a:xfrm>
        </p:spPr>
        <p:txBody>
          <a:bodyPr>
            <a:noAutofit/>
          </a:bodyPr>
          <a:lstStyle/>
          <a:p>
            <a:r>
              <a:rPr lang="en-US" sz="1400" noProof="1">
                <a:latin typeface="Calibri" panose="020F0502020204030204" pitchFamily="34" charset="0"/>
                <a:cs typeface="Calibri" panose="020F0502020204030204" pitchFamily="34" charset="0"/>
              </a:rPr>
              <a:t>Suppose that Fruit, Apple, Orange, GoldenDelicious, and McIntosh are defined in the following inheritance hierarchy:</a:t>
            </a: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endParaRPr lang="tr-TR" sz="1600" noProof="1">
              <a:latin typeface="Calibri" panose="020F0502020204030204" pitchFamily="34" charset="0"/>
              <a:cs typeface="Calibri" panose="020F0502020204030204" pitchFamily="34" charset="0"/>
            </a:endParaRPr>
          </a:p>
          <a:p>
            <a:r>
              <a:rPr lang="en-US" sz="1200" noProof="1">
                <a:latin typeface="Consolas" panose="020B0609020204030204" pitchFamily="49" charset="0"/>
                <a:cs typeface="Calibri" panose="020F0502020204030204" pitchFamily="34" charset="0"/>
              </a:rPr>
              <a:t>Assume that the following code is given:</a:t>
            </a:r>
            <a:br>
              <a:rPr lang="tr-TR" sz="1200" noProof="1">
                <a:latin typeface="Consolas" panose="020B0609020204030204" pitchFamily="49"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200" b="1" noProof="1">
                <a:latin typeface="Consolas" panose="020B0609020204030204" pitchFamily="49" charset="0"/>
                <a:cs typeface="Calibri" panose="020F0502020204030204" pitchFamily="34" charset="0"/>
              </a:rPr>
              <a:t>Fruit fruit = new GoldenDelicious();</a:t>
            </a:r>
            <a:br>
              <a:rPr lang="tr-TR" sz="1200" b="1" noProof="1">
                <a:latin typeface="Consolas" panose="020B0609020204030204" pitchFamily="49" charset="0"/>
                <a:cs typeface="Calibri" panose="020F0502020204030204" pitchFamily="34" charset="0"/>
              </a:rPr>
            </a:br>
            <a:r>
              <a:rPr lang="en-US" sz="1200" b="1" noProof="1">
                <a:latin typeface="Consolas" panose="020B0609020204030204" pitchFamily="49" charset="0"/>
                <a:cs typeface="Calibri" panose="020F0502020204030204" pitchFamily="34" charset="0"/>
              </a:rPr>
              <a:t>Orange orange = new Orange();</a:t>
            </a:r>
            <a:br>
              <a:rPr lang="tr-TR" sz="1200" b="1" noProof="1">
                <a:latin typeface="Consolas" panose="020B0609020204030204" pitchFamily="49" charset="0"/>
                <a:cs typeface="Calibri" panose="020F0502020204030204" pitchFamily="34" charset="0"/>
              </a:rPr>
            </a:br>
            <a:br>
              <a:rPr lang="tr-TR" sz="1200" b="1"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Answer the following questions:</a:t>
            </a:r>
            <a:endParaRPr lang="tr-TR" sz="12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12290" name="Picture 2">
            <a:extLst>
              <a:ext uri="{FF2B5EF4-FFF2-40B4-BE49-F238E27FC236}">
                <a16:creationId xmlns:a16="http://schemas.microsoft.com/office/drawing/2014/main" id="{D4EA50BE-CD76-4670-AC9C-0DC3D018C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3931227"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4D0FA5B-C025-4F35-AD1F-EAC4B58F5DAE}"/>
              </a:ext>
            </a:extLst>
          </p:cNvPr>
          <p:cNvSpPr txBox="1">
            <a:spLocks/>
          </p:cNvSpPr>
          <p:nvPr/>
        </p:nvSpPr>
        <p:spPr bwMode="auto">
          <a:xfrm>
            <a:off x="4526280" y="1658937"/>
            <a:ext cx="461772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noProof="1">
                <a:latin typeface="Consolas" panose="020B0609020204030204" pitchFamily="49" charset="0"/>
                <a:cs typeface="Calibri" panose="020F0502020204030204" pitchFamily="34" charset="0"/>
              </a:rPr>
              <a:t>a. Is fruit instanceof Fruit?</a:t>
            </a:r>
          </a:p>
          <a:p>
            <a:r>
              <a:rPr lang="tr-TR" sz="1600" noProof="1">
                <a:latin typeface="Consolas" panose="020B0609020204030204" pitchFamily="49" charset="0"/>
                <a:cs typeface="Calibri" panose="020F0502020204030204" pitchFamily="34" charset="0"/>
              </a:rPr>
              <a:t>b. Is fruit instanceof Orange?</a:t>
            </a:r>
          </a:p>
          <a:p>
            <a:r>
              <a:rPr lang="tr-TR" sz="1600" noProof="1">
                <a:latin typeface="Consolas" panose="020B0609020204030204" pitchFamily="49" charset="0"/>
                <a:cs typeface="Calibri" panose="020F0502020204030204" pitchFamily="34" charset="0"/>
              </a:rPr>
              <a:t>c. Is fruit instanceof Apple?</a:t>
            </a:r>
          </a:p>
          <a:p>
            <a:r>
              <a:rPr lang="tr-TR" sz="1600" noProof="1">
                <a:latin typeface="Consolas" panose="020B0609020204030204" pitchFamily="49" charset="0"/>
                <a:cs typeface="Calibri" panose="020F0502020204030204" pitchFamily="34" charset="0"/>
              </a:rPr>
              <a:t>d. Is fruit instanceof GoldenDelicious?</a:t>
            </a:r>
          </a:p>
          <a:p>
            <a:r>
              <a:rPr lang="tr-TR" sz="1600" noProof="1">
                <a:latin typeface="Consolas" panose="020B0609020204030204" pitchFamily="49" charset="0"/>
                <a:cs typeface="Calibri" panose="020F0502020204030204" pitchFamily="34" charset="0"/>
              </a:rPr>
              <a:t>e. Is fruit instanceof McIntosh?</a:t>
            </a:r>
          </a:p>
          <a:p>
            <a:r>
              <a:rPr lang="tr-TR" sz="1600" noProof="1">
                <a:latin typeface="Consolas" panose="020B0609020204030204" pitchFamily="49" charset="0"/>
                <a:cs typeface="Calibri" panose="020F0502020204030204" pitchFamily="34" charset="0"/>
              </a:rPr>
              <a:t>f. Is orange instanceof Orange?</a:t>
            </a:r>
          </a:p>
          <a:p>
            <a:r>
              <a:rPr lang="tr-TR" sz="1600" noProof="1">
                <a:latin typeface="Consolas" panose="020B0609020204030204" pitchFamily="49" charset="0"/>
                <a:cs typeface="Calibri" panose="020F0502020204030204" pitchFamily="34" charset="0"/>
              </a:rPr>
              <a:t>g. Is orange instanceof Fruit?</a:t>
            </a:r>
          </a:p>
          <a:p>
            <a:r>
              <a:rPr lang="en-US" sz="1600" noProof="1">
                <a:latin typeface="Consolas" panose="020B0609020204030204" pitchFamily="49" charset="0"/>
                <a:cs typeface="Calibri" panose="020F0502020204030204" pitchFamily="34" charset="0"/>
              </a:rPr>
              <a:t>h. Is orange instanceof Apple?</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Font typeface="Monotype Sorts"/>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 true</a:t>
            </a:r>
          </a:p>
          <a:p>
            <a:r>
              <a:rPr lang="en-US" sz="1600" noProof="1">
                <a:solidFill>
                  <a:srgbClr val="0070C0"/>
                </a:solidFill>
                <a:latin typeface="Consolas" panose="020B0609020204030204" pitchFamily="49" charset="0"/>
                <a:cs typeface="Calibri" panose="020F0502020204030204" pitchFamily="34" charset="0"/>
              </a:rPr>
              <a:t>b. false</a:t>
            </a:r>
          </a:p>
          <a:p>
            <a:r>
              <a:rPr lang="en-US" sz="1600" noProof="1">
                <a:solidFill>
                  <a:srgbClr val="0070C0"/>
                </a:solidFill>
                <a:latin typeface="Consolas" panose="020B0609020204030204" pitchFamily="49" charset="0"/>
                <a:cs typeface="Calibri" panose="020F0502020204030204" pitchFamily="34" charset="0"/>
              </a:rPr>
              <a:t>c. true</a:t>
            </a:r>
          </a:p>
          <a:p>
            <a:r>
              <a:rPr lang="en-US" sz="1600" noProof="1">
                <a:solidFill>
                  <a:srgbClr val="0070C0"/>
                </a:solidFill>
                <a:latin typeface="Consolas" panose="020B0609020204030204" pitchFamily="49" charset="0"/>
                <a:cs typeface="Calibri" panose="020F0502020204030204" pitchFamily="34" charset="0"/>
              </a:rPr>
              <a:t>d. true</a:t>
            </a:r>
          </a:p>
          <a:p>
            <a:r>
              <a:rPr lang="en-US" sz="1600" noProof="1">
                <a:solidFill>
                  <a:srgbClr val="0070C0"/>
                </a:solidFill>
                <a:latin typeface="Consolas" panose="020B0609020204030204" pitchFamily="49" charset="0"/>
                <a:cs typeface="Calibri" panose="020F0502020204030204" pitchFamily="34" charset="0"/>
              </a:rPr>
              <a:t>e. false</a:t>
            </a:r>
          </a:p>
          <a:p>
            <a:r>
              <a:rPr lang="en-US" sz="1600" noProof="1">
                <a:solidFill>
                  <a:srgbClr val="0070C0"/>
                </a:solidFill>
                <a:latin typeface="Consolas" panose="020B0609020204030204" pitchFamily="49" charset="0"/>
                <a:cs typeface="Calibri" panose="020F0502020204030204" pitchFamily="34" charset="0"/>
              </a:rPr>
              <a:t>f. true</a:t>
            </a:r>
          </a:p>
          <a:p>
            <a:r>
              <a:rPr lang="en-US" sz="1600" noProof="1">
                <a:solidFill>
                  <a:srgbClr val="0070C0"/>
                </a:solidFill>
                <a:latin typeface="Consolas" panose="020B0609020204030204" pitchFamily="49" charset="0"/>
                <a:cs typeface="Calibri" panose="020F0502020204030204" pitchFamily="34" charset="0"/>
              </a:rPr>
              <a:t>g. true</a:t>
            </a:r>
            <a:endParaRPr lang="tr-TR" sz="1600" noProof="1">
              <a:solidFill>
                <a:srgbClr val="0070C0"/>
              </a:solidFill>
              <a:latin typeface="Consolas" panose="020B0609020204030204" pitchFamily="49" charset="0"/>
              <a:cs typeface="Calibri" panose="020F0502020204030204" pitchFamily="34" charset="0"/>
            </a:endParaRPr>
          </a:p>
          <a:p>
            <a:r>
              <a:rPr lang="tr-TR" sz="1600" noProof="1">
                <a:solidFill>
                  <a:srgbClr val="0070C0"/>
                </a:solidFill>
                <a:latin typeface="Consolas" panose="020B0609020204030204" pitchFamily="49" charset="0"/>
                <a:cs typeface="Calibri" panose="020F0502020204030204" pitchFamily="34" charset="0"/>
              </a:rPr>
              <a:t>h. false</a:t>
            </a:r>
          </a:p>
        </p:txBody>
      </p:sp>
    </p:spTree>
    <p:extLst>
      <p:ext uri="{BB962C8B-B14F-4D97-AF65-F5344CB8AC3E}">
        <p14:creationId xmlns:p14="http://schemas.microsoft.com/office/powerpoint/2010/main" val="18043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anim calcmode="lin" valueType="num">
                                      <p:cBhvr additive="base">
                                        <p:cTn id="11" dur="500" fill="hold"/>
                                        <p:tgtEl>
                                          <p:spTgt spid="12290"/>
                                        </p:tgtEl>
                                        <p:attrNameLst>
                                          <p:attrName>ppt_x</p:attrName>
                                        </p:attrNameLst>
                                      </p:cBhvr>
                                      <p:tavLst>
                                        <p:tav tm="0">
                                          <p:val>
                                            <p:strVal val="#ppt_x"/>
                                          </p:val>
                                        </p:tav>
                                        <p:tav tm="100000">
                                          <p:val>
                                            <p:strVal val="#ppt_x"/>
                                          </p:val>
                                        </p:tav>
                                      </p:tavLst>
                                    </p:anim>
                                    <p:anim calcmode="lin" valueType="num">
                                      <p:cBhvr additive="base">
                                        <p:cTn id="12" dur="500" fill="hold"/>
                                        <p:tgtEl>
                                          <p:spTgt spid="1229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 calcmode="lin" valueType="num">
                                      <p:cBhvr additive="base">
                                        <p:cTn id="2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 calcmode="lin" valueType="num">
                                      <p:cBhvr additive="base">
                                        <p:cTn id="4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additive="base">
                                        <p:cTn id="5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 calcmode="lin" valueType="num">
                                      <p:cBhvr additive="base">
                                        <p:cTn id="6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
                                            <p:txEl>
                                              <p:pRg st="12" end="12"/>
                                            </p:txEl>
                                          </p:spTgt>
                                        </p:tgtEl>
                                        <p:attrNameLst>
                                          <p:attrName>style.visibility</p:attrName>
                                        </p:attrNameLst>
                                      </p:cBhvr>
                                      <p:to>
                                        <p:strVal val="visible"/>
                                      </p:to>
                                    </p:set>
                                    <p:anim calcmode="lin" valueType="num">
                                      <p:cBhvr additive="base">
                                        <p:cTn id="69"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anim calcmode="lin" valueType="num">
                                      <p:cBhvr additive="base">
                                        <p:cTn id="7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xEl>
                                              <p:pRg st="13" end="13"/>
                                            </p:txEl>
                                          </p:spTgt>
                                        </p:tgtEl>
                                        <p:attrNameLst>
                                          <p:attrName>style.visibility</p:attrName>
                                        </p:attrNameLst>
                                      </p:cBhvr>
                                      <p:to>
                                        <p:strVal val="visible"/>
                                      </p:to>
                                    </p:set>
                                    <p:anim calcmode="lin" valueType="num">
                                      <p:cBhvr additive="base">
                                        <p:cTn id="81"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anim calcmode="lin" valueType="num">
                                      <p:cBhvr additive="base">
                                        <p:cTn id="8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
                                            <p:txEl>
                                              <p:pRg st="14" end="14"/>
                                            </p:txEl>
                                          </p:spTgt>
                                        </p:tgtEl>
                                        <p:attrNameLst>
                                          <p:attrName>style.visibility</p:attrName>
                                        </p:attrNameLst>
                                      </p:cBhvr>
                                      <p:to>
                                        <p:strVal val="visible"/>
                                      </p:to>
                                    </p:set>
                                    <p:anim calcmode="lin" valueType="num">
                                      <p:cBhvr additive="base">
                                        <p:cTn id="93"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6">
                                            <p:txEl>
                                              <p:pRg st="6" end="6"/>
                                            </p:txEl>
                                          </p:spTgt>
                                        </p:tgtEl>
                                        <p:attrNameLst>
                                          <p:attrName>style.visibility</p:attrName>
                                        </p:attrNameLst>
                                      </p:cBhvr>
                                      <p:to>
                                        <p:strVal val="visible"/>
                                      </p:to>
                                    </p:set>
                                    <p:anim calcmode="lin" valueType="num">
                                      <p:cBhvr additive="base">
                                        <p:cTn id="9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6">
                                            <p:txEl>
                                              <p:pRg st="15" end="15"/>
                                            </p:txEl>
                                          </p:spTgt>
                                        </p:tgtEl>
                                        <p:attrNameLst>
                                          <p:attrName>style.visibility</p:attrName>
                                        </p:attrNameLst>
                                      </p:cBhvr>
                                      <p:to>
                                        <p:strVal val="visible"/>
                                      </p:to>
                                    </p:set>
                                    <p:anim calcmode="lin" valueType="num">
                                      <p:cBhvr additive="base">
                                        <p:cTn id="105"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6">
                                            <p:txEl>
                                              <p:pRg st="7" end="7"/>
                                            </p:txEl>
                                          </p:spTgt>
                                        </p:tgtEl>
                                        <p:attrNameLst>
                                          <p:attrName>style.visibility</p:attrName>
                                        </p:attrNameLst>
                                      </p:cBhvr>
                                      <p:to>
                                        <p:strVal val="visible"/>
                                      </p:to>
                                    </p:set>
                                    <p:anim calcmode="lin" valueType="num">
                                      <p:cBhvr additive="base">
                                        <p:cTn id="11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6">
                                            <p:txEl>
                                              <p:pRg st="16" end="16"/>
                                            </p:txEl>
                                          </p:spTgt>
                                        </p:tgtEl>
                                        <p:attrNameLst>
                                          <p:attrName>style.visibility</p:attrName>
                                        </p:attrNameLst>
                                      </p:cBhvr>
                                      <p:to>
                                        <p:strVal val="visible"/>
                                      </p:to>
                                    </p:set>
                                    <p:anim calcmode="lin" valueType="num">
                                      <p:cBhvr additive="base">
                                        <p:cTn id="117"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381000" y="1657349"/>
            <a:ext cx="3886200" cy="4741863"/>
          </a:xfrm>
        </p:spPr>
        <p:txBody>
          <a:bodyPr>
            <a:noAutofit/>
          </a:bodyPr>
          <a:lstStyle/>
          <a:p>
            <a:r>
              <a:rPr lang="en-US" sz="1400" noProof="1">
                <a:latin typeface="Calibri" panose="020F0502020204030204" pitchFamily="34" charset="0"/>
                <a:cs typeface="Calibri" panose="020F0502020204030204" pitchFamily="34" charset="0"/>
              </a:rPr>
              <a:t>Suppose that Fruit, Apple, Orange, GoldenDelicious, and McIntosh are defined in the following inheritance hierarchy:</a:t>
            </a: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br>
              <a:rPr lang="tr-TR" sz="1400" noProof="1">
                <a:latin typeface="Calibri" panose="020F0502020204030204" pitchFamily="34" charset="0"/>
                <a:cs typeface="Calibri" panose="020F0502020204030204" pitchFamily="34" charset="0"/>
              </a:rPr>
            </a:br>
            <a:endParaRPr lang="tr-TR" sz="1600" noProof="1">
              <a:latin typeface="Calibri" panose="020F0502020204030204" pitchFamily="34" charset="0"/>
              <a:cs typeface="Calibri" panose="020F0502020204030204" pitchFamily="34" charset="0"/>
            </a:endParaRPr>
          </a:p>
          <a:p>
            <a:r>
              <a:rPr lang="en-US" sz="1200" noProof="1">
                <a:latin typeface="Consolas" panose="020B0609020204030204" pitchFamily="49" charset="0"/>
                <a:cs typeface="Calibri" panose="020F0502020204030204" pitchFamily="34" charset="0"/>
              </a:rPr>
              <a:t>Assume that the following code is given:</a:t>
            </a:r>
            <a:br>
              <a:rPr lang="tr-TR" sz="1200" noProof="1">
                <a:latin typeface="Consolas" panose="020B0609020204030204" pitchFamily="49"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200" b="1" noProof="1">
                <a:latin typeface="Consolas" panose="020B0609020204030204" pitchFamily="49" charset="0"/>
                <a:cs typeface="Calibri" panose="020F0502020204030204" pitchFamily="34" charset="0"/>
              </a:rPr>
              <a:t>Fruit fruit = new GoldenDelicious();</a:t>
            </a:r>
            <a:br>
              <a:rPr lang="tr-TR" sz="1200" b="1" noProof="1">
                <a:latin typeface="Consolas" panose="020B0609020204030204" pitchFamily="49" charset="0"/>
                <a:cs typeface="Calibri" panose="020F0502020204030204" pitchFamily="34" charset="0"/>
              </a:rPr>
            </a:br>
            <a:r>
              <a:rPr lang="en-US" sz="1200" b="1" noProof="1">
                <a:latin typeface="Consolas" panose="020B0609020204030204" pitchFamily="49" charset="0"/>
                <a:cs typeface="Calibri" panose="020F0502020204030204" pitchFamily="34" charset="0"/>
              </a:rPr>
              <a:t>Orange orange = new Orange();</a:t>
            </a:r>
            <a:br>
              <a:rPr lang="tr-TR" sz="1200" b="1" noProof="1">
                <a:latin typeface="Consolas" panose="020B0609020204030204" pitchFamily="49"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Answer the following questions:</a:t>
            </a:r>
            <a:endParaRPr lang="tr-TR" sz="12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12290" name="Picture 2">
            <a:extLst>
              <a:ext uri="{FF2B5EF4-FFF2-40B4-BE49-F238E27FC236}">
                <a16:creationId xmlns:a16="http://schemas.microsoft.com/office/drawing/2014/main" id="{D4EA50BE-CD76-4670-AC9C-0DC3D018C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3931227"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4D0FA5B-C025-4F35-AD1F-EAC4B58F5DAE}"/>
              </a:ext>
            </a:extLst>
          </p:cNvPr>
          <p:cNvSpPr txBox="1">
            <a:spLocks/>
          </p:cNvSpPr>
          <p:nvPr/>
        </p:nvSpPr>
        <p:spPr bwMode="auto">
          <a:xfrm>
            <a:off x="4526280" y="1658937"/>
            <a:ext cx="461772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noProof="1">
                <a:latin typeface="Consolas" panose="020B0609020204030204" pitchFamily="49" charset="0"/>
                <a:cs typeface="Calibri" panose="020F0502020204030204" pitchFamily="34" charset="0"/>
              </a:rPr>
              <a:t>i. Suppose the method makeAppleCider is defined in the Apple class. Can fruit invoke this method? Can orange invoke this method?</a:t>
            </a:r>
          </a:p>
          <a:p>
            <a:r>
              <a:rPr lang="en-US" sz="1600" noProof="1">
                <a:latin typeface="Consolas" panose="020B0609020204030204" pitchFamily="49" charset="0"/>
                <a:cs typeface="Calibri" panose="020F0502020204030204" pitchFamily="34" charset="0"/>
              </a:rPr>
              <a:t>j. Suppose the method makeOrangeJuice is defined in the Orange class. Can orange invoke this method? Can fruit invoke this method?</a:t>
            </a:r>
          </a:p>
          <a:p>
            <a:r>
              <a:rPr lang="en-US" sz="1600" noProof="1">
                <a:latin typeface="Consolas" panose="020B0609020204030204" pitchFamily="49" charset="0"/>
                <a:cs typeface="Calibri" panose="020F0502020204030204" pitchFamily="34" charset="0"/>
              </a:rPr>
              <a:t>k. Is the statement Orange p = new Apple() legal?</a:t>
            </a:r>
          </a:p>
          <a:p>
            <a:r>
              <a:rPr lang="en-US" sz="1600" noProof="1">
                <a:latin typeface="Consolas" panose="020B0609020204030204" pitchFamily="49" charset="0"/>
                <a:cs typeface="Calibri" panose="020F0502020204030204" pitchFamily="34" charset="0"/>
              </a:rPr>
              <a:t>l. Is the statement McIntosh p = new Apple() legal?</a:t>
            </a:r>
          </a:p>
          <a:p>
            <a:r>
              <a:rPr lang="en-US" sz="1600" noProof="1">
                <a:latin typeface="Consolas" panose="020B0609020204030204" pitchFamily="49" charset="0"/>
                <a:cs typeface="Calibri" panose="020F0502020204030204" pitchFamily="34" charset="0"/>
              </a:rPr>
              <a:t>m. Is the statement Apple p = new McIntosh() legal?</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Font typeface="Monotype Sorts"/>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 No. It will give a compile error. However, you can invoke it using ((Apple)fruit).makeAppleCider(). No</a:t>
            </a:r>
            <a:r>
              <a:rPr lang="tr-TR" sz="1600" noProof="1">
                <a:solidFill>
                  <a:srgbClr val="0070C0"/>
                </a:solidFill>
                <a:latin typeface="Consolas" panose="020B0609020204030204" pitchFamily="49" charset="0"/>
                <a:cs typeface="Calibri" panose="020F0502020204030204" pitchFamily="34" charset="0"/>
              </a:rPr>
              <a:t>.</a:t>
            </a: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j. Yes. No.</a:t>
            </a:r>
          </a:p>
          <a:p>
            <a:r>
              <a:rPr lang="en-US" sz="1600" noProof="1">
                <a:solidFill>
                  <a:srgbClr val="0070C0"/>
                </a:solidFill>
                <a:latin typeface="Consolas" panose="020B0609020204030204" pitchFamily="49" charset="0"/>
                <a:cs typeface="Calibri" panose="020F0502020204030204" pitchFamily="34" charset="0"/>
              </a:rPr>
              <a:t>k. No</a:t>
            </a:r>
          </a:p>
          <a:p>
            <a:r>
              <a:rPr lang="en-US" sz="1600" noProof="1">
                <a:solidFill>
                  <a:srgbClr val="0070C0"/>
                </a:solidFill>
                <a:latin typeface="Consolas" panose="020B0609020204030204" pitchFamily="49" charset="0"/>
                <a:cs typeface="Calibri" panose="020F0502020204030204" pitchFamily="34" charset="0"/>
              </a:rPr>
              <a:t>l. No</a:t>
            </a:r>
          </a:p>
          <a:p>
            <a:r>
              <a:rPr lang="en-US" sz="1600" noProof="1">
                <a:solidFill>
                  <a:srgbClr val="0070C0"/>
                </a:solidFill>
                <a:latin typeface="Consolas" panose="020B0609020204030204" pitchFamily="49" charset="0"/>
                <a:cs typeface="Calibri" panose="020F0502020204030204" pitchFamily="34" charset="0"/>
              </a:rPr>
              <a:t>m. Yes</a:t>
            </a:r>
          </a:p>
        </p:txBody>
      </p:sp>
    </p:spTree>
    <p:extLst>
      <p:ext uri="{BB962C8B-B14F-4D97-AF65-F5344CB8AC3E}">
        <p14:creationId xmlns:p14="http://schemas.microsoft.com/office/powerpoint/2010/main" val="191876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anim calcmode="lin" valueType="num">
                                      <p:cBhvr additive="base">
                                        <p:cTn id="11" dur="500" fill="hold"/>
                                        <p:tgtEl>
                                          <p:spTgt spid="12290"/>
                                        </p:tgtEl>
                                        <p:attrNameLst>
                                          <p:attrName>ppt_x</p:attrName>
                                        </p:attrNameLst>
                                      </p:cBhvr>
                                      <p:tavLst>
                                        <p:tav tm="0">
                                          <p:val>
                                            <p:strVal val="#ppt_x"/>
                                          </p:val>
                                        </p:tav>
                                        <p:tav tm="100000">
                                          <p:val>
                                            <p:strVal val="#ppt_x"/>
                                          </p:val>
                                        </p:tav>
                                      </p:tavLst>
                                    </p:anim>
                                    <p:anim calcmode="lin" valueType="num">
                                      <p:cBhvr additive="base">
                                        <p:cTn id="12" dur="500" fill="hold"/>
                                        <p:tgtEl>
                                          <p:spTgt spid="1229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 calcmode="lin" valueType="num">
                                      <p:cBhvr additive="base">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 calcmode="lin" valueType="num">
                                      <p:cBhvr additive="base">
                                        <p:cTn id="5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 calcmode="lin" valueType="num">
                                      <p:cBhvr additive="base">
                                        <p:cTn id="5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 calcmode="lin" valueType="num">
                                      <p:cBhvr additive="base">
                                        <p:cTn id="6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 calcmode="lin" valueType="num">
                                      <p:cBhvr additive="base">
                                        <p:cTn id="6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anim calcmode="lin" valueType="num">
                                      <p:cBhvr additive="base">
                                        <p:cTn id="7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anim calcmode="lin" valueType="num">
                                      <p:cBhvr additive="base">
                                        <p:cTn id="8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What is wrong in the following code?</a:t>
            </a:r>
            <a:br>
              <a:rPr lang="tr-TR" sz="2000" noProof="1">
                <a:latin typeface="Calibri" panose="020F0502020204030204" pitchFamily="34" charset="0"/>
                <a:cs typeface="Calibri" panose="020F0502020204030204" pitchFamily="34" charset="0"/>
              </a:rPr>
            </a:br>
            <a:br>
              <a:rPr lang="tr-TR" sz="2000" noProof="1">
                <a:latin typeface="Calibri" panose="020F0502020204030204" pitchFamily="34" charset="0"/>
                <a:cs typeface="Calibri" panose="020F0502020204030204" pitchFamily="34" charset="0"/>
              </a:rPr>
            </a:br>
            <a:r>
              <a:rPr lang="en-US" sz="1700" noProof="1">
                <a:latin typeface="Consolas" panose="020B0609020204030204" pitchFamily="49" charset="0"/>
                <a:cs typeface="Calibri" panose="020F0502020204030204" pitchFamily="34" charset="0"/>
              </a:rPr>
              <a:t> 1  public class Test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2    public static void main(String[] args)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3      Object fruit = new Fruit();</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4      Object apple = (Apple)fruit;</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5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6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7</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8  class Apple extends Fruit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9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10</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11  class Fruit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12  }</a:t>
            </a:r>
            <a:br>
              <a:rPr lang="en-US" sz="13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Object apple = (Apple)fruit;</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Causes a runtime ClassCastingException.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1404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373E3662-F3BC-4F01-81D9-320FACDBBF6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B79E9E-4117-4B84-916A-EA47C935FF64}" type="slidenum">
              <a:rPr lang="en-US" altLang="en-US" sz="1400"/>
              <a:pPr>
                <a:spcBef>
                  <a:spcPct val="0"/>
                </a:spcBef>
                <a:buClrTx/>
                <a:buSzTx/>
                <a:buFontTx/>
                <a:buNone/>
              </a:pPr>
              <a:t>63</a:t>
            </a:fld>
            <a:endParaRPr lang="en-US" altLang="en-US" sz="1400"/>
          </a:p>
        </p:txBody>
      </p:sp>
      <p:sp>
        <p:nvSpPr>
          <p:cNvPr id="44035" name="Rectangle 2">
            <a:extLst>
              <a:ext uri="{FF2B5EF4-FFF2-40B4-BE49-F238E27FC236}">
                <a16:creationId xmlns:a16="http://schemas.microsoft.com/office/drawing/2014/main" id="{BA39C31D-25DA-4307-A185-5F9417C1D95E}"/>
              </a:ext>
            </a:extLst>
          </p:cNvPr>
          <p:cNvSpPr>
            <a:spLocks noGrp="1" noChangeArrowheads="1"/>
          </p:cNvSpPr>
          <p:nvPr>
            <p:ph type="title"/>
          </p:nvPr>
        </p:nvSpPr>
        <p:spPr>
          <a:xfrm>
            <a:off x="685800" y="228600"/>
            <a:ext cx="7772400" cy="685800"/>
          </a:xfrm>
        </p:spPr>
        <p:txBody>
          <a:bodyPr/>
          <a:lstStyle/>
          <a:p>
            <a:r>
              <a:rPr lang="en-US" altLang="en-US"/>
              <a:t>The   </a:t>
            </a:r>
            <a:r>
              <a:rPr lang="en-US" altLang="en-US" sz="4200">
                <a:latin typeface="Courier New" panose="02070309020205020404" pitchFamily="49" charset="0"/>
              </a:rPr>
              <a:t>equals </a:t>
            </a:r>
            <a:r>
              <a:rPr lang="en-US" altLang="en-US"/>
              <a:t>Method</a:t>
            </a:r>
          </a:p>
        </p:txBody>
      </p:sp>
      <p:sp>
        <p:nvSpPr>
          <p:cNvPr id="44036" name="Rectangle 3">
            <a:extLst>
              <a:ext uri="{FF2B5EF4-FFF2-40B4-BE49-F238E27FC236}">
                <a16:creationId xmlns:a16="http://schemas.microsoft.com/office/drawing/2014/main" id="{919D5299-FCD7-45BC-BE04-4DA8B8C7041A}"/>
              </a:ext>
            </a:extLst>
          </p:cNvPr>
          <p:cNvSpPr>
            <a:spLocks noGrp="1" noChangeArrowheads="1"/>
          </p:cNvSpPr>
          <p:nvPr>
            <p:ph type="body" idx="1"/>
          </p:nvPr>
        </p:nvSpPr>
        <p:spPr>
          <a:xfrm>
            <a:off x="304800" y="1066800"/>
            <a:ext cx="8610600" cy="1524000"/>
          </a:xfrm>
        </p:spPr>
        <p:txBody>
          <a:bodyPr/>
          <a:lstStyle/>
          <a:p>
            <a:pPr marL="0" indent="0">
              <a:spcBef>
                <a:spcPct val="75000"/>
              </a:spcBef>
              <a:buFont typeface="Monotype Sorts"/>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p>
        </p:txBody>
      </p:sp>
      <p:sp>
        <p:nvSpPr>
          <p:cNvPr id="44037" name="Rectangle 4">
            <a:extLst>
              <a:ext uri="{FF2B5EF4-FFF2-40B4-BE49-F238E27FC236}">
                <a16:creationId xmlns:a16="http://schemas.microsoft.com/office/drawing/2014/main" id="{497FA6E7-41B0-4FC3-896B-06CE2451EEB7}"/>
              </a:ext>
            </a:extLst>
          </p:cNvPr>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a:buNone/>
            </a:pPr>
            <a:r>
              <a:rPr lang="en-US" altLang="en-US" sz="2400">
                <a:latin typeface="Courier New" panose="02070309020205020404" pitchFamily="49" charset="0"/>
                <a:cs typeface="Times New Roman" panose="02020603050405020304" pitchFamily="18" charset="0"/>
              </a:rPr>
              <a:t>public boolean equals(Object obj) {</a:t>
            </a:r>
          </a:p>
          <a:p>
            <a:pPr>
              <a:lnSpc>
                <a:spcPct val="0"/>
              </a:lnSpc>
              <a:spcBef>
                <a:spcPct val="75000"/>
              </a:spcBef>
              <a:buFont typeface="Monotype Sorts"/>
              <a:buNone/>
            </a:pPr>
            <a:r>
              <a:rPr lang="en-US" altLang="en-US" sz="2400">
                <a:latin typeface="Courier New" panose="02070309020205020404" pitchFamily="49" charset="0"/>
                <a:cs typeface="Times New Roman" panose="02020603050405020304" pitchFamily="18" charset="0"/>
              </a:rPr>
              <a:t>  return this == obj;</a:t>
            </a:r>
          </a:p>
          <a:p>
            <a:pPr>
              <a:lnSpc>
                <a:spcPct val="0"/>
              </a:lnSpc>
              <a:spcBef>
                <a:spcPct val="75000"/>
              </a:spcBef>
              <a:buFont typeface="Monotype Sorts"/>
              <a:buNone/>
            </a:pPr>
            <a:r>
              <a:rPr lang="en-US" altLang="en-US" sz="2400">
                <a:latin typeface="Courier New" panose="02070309020205020404" pitchFamily="49" charset="0"/>
                <a:cs typeface="Times New Roman" panose="02020603050405020304" pitchFamily="18" charset="0"/>
              </a:rPr>
              <a:t>}</a:t>
            </a:r>
          </a:p>
        </p:txBody>
      </p:sp>
      <p:sp>
        <p:nvSpPr>
          <p:cNvPr id="44038" name="Rectangle 6">
            <a:extLst>
              <a:ext uri="{FF2B5EF4-FFF2-40B4-BE49-F238E27FC236}">
                <a16:creationId xmlns:a16="http://schemas.microsoft.com/office/drawing/2014/main" id="{1F645ED6-994B-4E03-A33D-2F49893A0687}"/>
              </a:ext>
            </a:extLst>
          </p:cNvPr>
          <p:cNvSpPr>
            <a:spLocks noChangeArrowheads="1"/>
          </p:cNvSpPr>
          <p:nvPr/>
        </p:nvSpPr>
        <p:spPr bwMode="auto">
          <a:xfrm>
            <a:off x="152400" y="44958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2000" dirty="0">
                <a:solidFill>
                  <a:schemeClr val="tx2"/>
                </a:solidFill>
                <a:latin typeface="Courier New" panose="02070309020205020404" pitchFamily="49" charset="0"/>
                <a:cs typeface="Courier New" panose="02070309020205020404" pitchFamily="49" charset="0"/>
              </a:rPr>
              <a:t>For example, the equals method is overridden in the Circle class.</a:t>
            </a:r>
          </a:p>
        </p:txBody>
      </p:sp>
      <p:sp>
        <p:nvSpPr>
          <p:cNvPr id="44039" name="Rectangle 7">
            <a:extLst>
              <a:ext uri="{FF2B5EF4-FFF2-40B4-BE49-F238E27FC236}">
                <a16:creationId xmlns:a16="http://schemas.microsoft.com/office/drawing/2014/main" id="{DCD917DD-96CA-4638-97F6-0178BB0254D5}"/>
              </a:ext>
            </a:extLst>
          </p:cNvPr>
          <p:cNvSpPr>
            <a:spLocks noChangeArrowheads="1"/>
          </p:cNvSpPr>
          <p:nvPr/>
        </p:nvSpPr>
        <p:spPr bwMode="auto">
          <a:xfrm>
            <a:off x="3124200" y="4572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1600" b="1" dirty="0">
                <a:solidFill>
                  <a:schemeClr val="tx2"/>
                </a:solidFill>
                <a:latin typeface="Courier New" panose="02070309020205020404" pitchFamily="49" charset="0"/>
                <a:cs typeface="Courier New" panose="02070309020205020404" pitchFamily="49" charset="0"/>
              </a:rPr>
              <a:t>public </a:t>
            </a:r>
            <a:r>
              <a:rPr lang="en-US" altLang="en-US" sz="1600" b="1" dirty="0" err="1">
                <a:solidFill>
                  <a:schemeClr val="tx2"/>
                </a:solidFill>
                <a:latin typeface="Courier New" panose="02070309020205020404" pitchFamily="49" charset="0"/>
                <a:cs typeface="Courier New" panose="02070309020205020404" pitchFamily="49" charset="0"/>
              </a:rPr>
              <a:t>boolean</a:t>
            </a:r>
            <a:r>
              <a:rPr lang="en-US" altLang="en-US" sz="1600" b="1" dirty="0">
                <a:solidFill>
                  <a:schemeClr val="tx2"/>
                </a:solidFill>
                <a:latin typeface="Courier New" panose="02070309020205020404" pitchFamily="49" charset="0"/>
                <a:cs typeface="Courier New" panose="02070309020205020404" pitchFamily="49" charset="0"/>
              </a:rPr>
              <a:t> equals(Object o) {</a:t>
            </a:r>
            <a:endParaRPr lang="en-US" altLang="en-US" sz="1600" b="1" dirty="0">
              <a:solidFill>
                <a:schemeClr val="tx2"/>
              </a:solidFill>
              <a:latin typeface="Courier New" panose="02070309020205020404" pitchFamily="49" charset="0"/>
              <a:cs typeface="Times New Roman" panose="02020603050405020304" pitchFamily="18" charset="0"/>
            </a:endParaRPr>
          </a:p>
          <a:p>
            <a:pPr>
              <a:spcBef>
                <a:spcPct val="0"/>
              </a:spcBef>
              <a:buFont typeface="Monotype Sorts"/>
              <a:buNone/>
            </a:pPr>
            <a:r>
              <a:rPr lang="en-US" altLang="en-US" sz="1600" b="1" dirty="0">
                <a:solidFill>
                  <a:schemeClr val="tx2"/>
                </a:solidFill>
                <a:latin typeface="Courier New" panose="02070309020205020404" pitchFamily="49" charset="0"/>
                <a:cs typeface="Courier New" panose="02070309020205020404" pitchFamily="49" charset="0"/>
              </a:rPr>
              <a:t>  if (o </a:t>
            </a:r>
            <a:r>
              <a:rPr lang="en-US" altLang="en-US" sz="1600" b="1" dirty="0" err="1">
                <a:solidFill>
                  <a:schemeClr val="tx2"/>
                </a:solidFill>
                <a:latin typeface="Courier New" panose="02070309020205020404" pitchFamily="49" charset="0"/>
                <a:cs typeface="Courier New" panose="02070309020205020404" pitchFamily="49" charset="0"/>
              </a:rPr>
              <a:t>instanceof</a:t>
            </a:r>
            <a:r>
              <a:rPr lang="en-US" altLang="en-US" sz="1600" b="1" dirty="0">
                <a:solidFill>
                  <a:schemeClr val="tx2"/>
                </a:solidFill>
                <a:latin typeface="Courier New" panose="02070309020205020404" pitchFamily="49" charset="0"/>
                <a:cs typeface="Courier New" panose="02070309020205020404" pitchFamily="49" charset="0"/>
              </a:rPr>
              <a:t> Circle) {</a:t>
            </a:r>
            <a:endParaRPr lang="en-US" altLang="en-US" sz="1600" b="1" dirty="0">
              <a:solidFill>
                <a:schemeClr val="tx2"/>
              </a:solidFill>
              <a:latin typeface="Courier New" panose="02070309020205020404" pitchFamily="49" charset="0"/>
              <a:cs typeface="Times New Roman" panose="02020603050405020304" pitchFamily="18" charset="0"/>
            </a:endParaRPr>
          </a:p>
          <a:p>
            <a:pPr>
              <a:spcBef>
                <a:spcPct val="0"/>
              </a:spcBef>
              <a:buFont typeface="Monotype Sorts"/>
              <a:buNone/>
            </a:pPr>
            <a:r>
              <a:rPr lang="en-US" altLang="en-US" sz="1600" b="1" dirty="0">
                <a:solidFill>
                  <a:schemeClr val="tx2"/>
                </a:solidFill>
                <a:latin typeface="Courier New" panose="02070309020205020404" pitchFamily="49" charset="0"/>
                <a:cs typeface="Courier New" panose="02070309020205020404" pitchFamily="49" charset="0"/>
              </a:rPr>
              <a:t>    return radius == ((Circle)o).radius;</a:t>
            </a:r>
            <a:endParaRPr lang="en-US" altLang="en-US" sz="1600" b="1" dirty="0">
              <a:solidFill>
                <a:schemeClr val="tx2"/>
              </a:solidFill>
              <a:latin typeface="Courier New" panose="02070309020205020404" pitchFamily="49" charset="0"/>
              <a:cs typeface="Times New Roman" panose="02020603050405020304" pitchFamily="18" charset="0"/>
            </a:endParaRPr>
          </a:p>
          <a:p>
            <a:pPr>
              <a:spcBef>
                <a:spcPct val="0"/>
              </a:spcBef>
              <a:buFont typeface="Monotype Sorts"/>
              <a:buNone/>
            </a:pPr>
            <a:r>
              <a:rPr lang="en-US" altLang="en-US" sz="1600" b="1" dirty="0">
                <a:solidFill>
                  <a:schemeClr val="tx2"/>
                </a:solidFill>
                <a:latin typeface="Courier New" panose="02070309020205020404" pitchFamily="49" charset="0"/>
                <a:cs typeface="Courier New" panose="02070309020205020404" pitchFamily="49" charset="0"/>
              </a:rPr>
              <a:t>  }</a:t>
            </a:r>
            <a:endParaRPr lang="en-US" altLang="en-US" sz="1600" b="1" dirty="0">
              <a:solidFill>
                <a:schemeClr val="tx2"/>
              </a:solidFill>
              <a:latin typeface="Courier New" panose="02070309020205020404" pitchFamily="49" charset="0"/>
              <a:cs typeface="Times New Roman" panose="02020603050405020304" pitchFamily="18" charset="0"/>
            </a:endParaRPr>
          </a:p>
          <a:p>
            <a:pPr>
              <a:spcBef>
                <a:spcPct val="0"/>
              </a:spcBef>
              <a:buFont typeface="Monotype Sorts"/>
              <a:buNone/>
            </a:pPr>
            <a:r>
              <a:rPr lang="en-US" altLang="en-US" sz="1600" b="1" dirty="0">
                <a:solidFill>
                  <a:schemeClr val="tx2"/>
                </a:solidFill>
                <a:latin typeface="Courier New" panose="02070309020205020404" pitchFamily="49" charset="0"/>
                <a:cs typeface="Courier New" panose="02070309020205020404" pitchFamily="49" charset="0"/>
              </a:rPr>
              <a:t>  else</a:t>
            </a:r>
            <a:endParaRPr lang="en-US" altLang="en-US" sz="1600" b="1" dirty="0">
              <a:solidFill>
                <a:schemeClr val="tx2"/>
              </a:solidFill>
              <a:latin typeface="Courier New" panose="02070309020205020404" pitchFamily="49" charset="0"/>
              <a:cs typeface="Times New Roman" panose="02020603050405020304" pitchFamily="18" charset="0"/>
            </a:endParaRPr>
          </a:p>
          <a:p>
            <a:pPr>
              <a:spcBef>
                <a:spcPct val="0"/>
              </a:spcBef>
              <a:buFont typeface="Monotype Sorts"/>
              <a:buNone/>
            </a:pPr>
            <a:r>
              <a:rPr lang="en-US" altLang="en-US" sz="1600" b="1" dirty="0">
                <a:solidFill>
                  <a:schemeClr val="tx2"/>
                </a:solidFill>
                <a:latin typeface="Courier New" panose="02070309020205020404" pitchFamily="49" charset="0"/>
                <a:cs typeface="Courier New" panose="02070309020205020404" pitchFamily="49" charset="0"/>
              </a:rPr>
              <a:t>    return false;</a:t>
            </a:r>
            <a:endParaRPr lang="en-US" altLang="en-US" sz="1600" b="1" dirty="0">
              <a:solidFill>
                <a:schemeClr val="tx2"/>
              </a:solidFill>
              <a:latin typeface="Courier New" panose="02070309020205020404" pitchFamily="49" charset="0"/>
              <a:cs typeface="Times New Roman" panose="02020603050405020304" pitchFamily="18" charset="0"/>
            </a:endParaRPr>
          </a:p>
          <a:p>
            <a:pPr>
              <a:spcBef>
                <a:spcPct val="0"/>
              </a:spcBef>
              <a:buFont typeface="Monotype Sorts"/>
              <a:buNone/>
            </a:pPr>
            <a:r>
              <a:rPr lang="en-US" altLang="en-US" sz="1600" b="1" dirty="0">
                <a:solidFill>
                  <a:schemeClr val="tx2"/>
                </a:solidFill>
                <a:latin typeface="Courier New" panose="02070309020205020404" pitchFamily="49" charset="0"/>
                <a:cs typeface="Times New Roman" panose="02020603050405020304" pitchFamily="18" charset="0"/>
              </a:rPr>
              <a:t>}</a:t>
            </a:r>
            <a:r>
              <a:rPr lang="en-US" altLang="en-US" sz="1500" b="1" dirty="0">
                <a:solidFill>
                  <a:schemeClr val="tx2"/>
                </a:solidFill>
                <a:latin typeface="Courier New" panose="02070309020205020404" pitchFamily="49" charset="0"/>
                <a:cs typeface="Courier New" panose="02070309020205020404" pitchFamily="49"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392C486B-701E-4DF9-8E5F-3E848507A3B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5B5750-06D5-458A-B6ED-3EE936E9E423}" type="slidenum">
              <a:rPr lang="en-US" altLang="en-US" sz="1400"/>
              <a:pPr>
                <a:spcBef>
                  <a:spcPct val="0"/>
                </a:spcBef>
                <a:buClrTx/>
                <a:buSzTx/>
                <a:buFontTx/>
                <a:buNone/>
              </a:pPr>
              <a:t>64</a:t>
            </a:fld>
            <a:endParaRPr lang="en-US" altLang="en-US" sz="1400"/>
          </a:p>
        </p:txBody>
      </p:sp>
      <p:sp>
        <p:nvSpPr>
          <p:cNvPr id="45059" name="Rectangle 2">
            <a:extLst>
              <a:ext uri="{FF2B5EF4-FFF2-40B4-BE49-F238E27FC236}">
                <a16:creationId xmlns:a16="http://schemas.microsoft.com/office/drawing/2014/main" id="{3233D1EF-9D4D-485E-90AF-CBA79A35EA38}"/>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45060" name="Text Box 3">
            <a:extLst>
              <a:ext uri="{FF2B5EF4-FFF2-40B4-BE49-F238E27FC236}">
                <a16:creationId xmlns:a16="http://schemas.microsoft.com/office/drawing/2014/main" id="{A616A223-B67C-4331-AEB9-5A2B2CEBF858}"/>
              </a:ext>
            </a:extLst>
          </p:cNvPr>
          <p:cNvSpPr txBox="1">
            <a:spLocks noChangeArrowheads="1"/>
          </p:cNvSpPr>
          <p:nvPr/>
        </p:nvSpPr>
        <p:spPr bwMode="auto">
          <a:xfrm>
            <a:off x="152400" y="838200"/>
            <a:ext cx="89916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The == comparison operator is used for comparing two primitive data type values or for determining whether two objects have the same references.</a:t>
            </a:r>
            <a:endParaRPr lang="tr-TR" altLang="en-US" sz="2800" dirty="0">
              <a:cs typeface="Times New Roman" panose="02020603050405020304" pitchFamily="18" charset="0"/>
            </a:endParaRPr>
          </a:p>
          <a:p>
            <a:pPr>
              <a:spcBef>
                <a:spcPct val="50000"/>
              </a:spcBef>
              <a:buClrTx/>
              <a:buSzTx/>
              <a:buFontTx/>
              <a:buNone/>
            </a:pPr>
            <a:endParaRPr lang="tr-TR" altLang="en-US" sz="1200" dirty="0">
              <a:cs typeface="Times New Roman" panose="02020603050405020304" pitchFamily="18" charset="0"/>
            </a:endParaRPr>
          </a:p>
          <a:p>
            <a:pPr>
              <a:spcBef>
                <a:spcPct val="50000"/>
              </a:spcBef>
              <a:buClrTx/>
              <a:buSzTx/>
              <a:buFontTx/>
              <a:buNone/>
            </a:pPr>
            <a:r>
              <a:rPr lang="en-US" altLang="en-US" sz="2800" dirty="0">
                <a:cs typeface="Times New Roman" panose="02020603050405020304" pitchFamily="18" charset="0"/>
              </a:rPr>
              <a:t>The equals method is intended to test whether two objects have the same contents, provided that the method is modified in the defining class of the objects.</a:t>
            </a:r>
            <a:endParaRPr lang="tr-TR" altLang="en-US" sz="2800" dirty="0">
              <a:cs typeface="Times New Roman" panose="02020603050405020304" pitchFamily="18" charset="0"/>
            </a:endParaRPr>
          </a:p>
          <a:p>
            <a:pPr>
              <a:spcBef>
                <a:spcPct val="50000"/>
              </a:spcBef>
              <a:buClrTx/>
              <a:buSzTx/>
              <a:buFontTx/>
              <a:buNone/>
            </a:pPr>
            <a:endParaRPr lang="tr-TR" altLang="en-US" sz="1200" dirty="0">
              <a:cs typeface="Times New Roman" panose="02020603050405020304" pitchFamily="18" charset="0"/>
            </a:endParaRPr>
          </a:p>
          <a:p>
            <a:pPr>
              <a:spcBef>
                <a:spcPct val="50000"/>
              </a:spcBef>
              <a:buClrTx/>
              <a:buSzTx/>
              <a:buFontTx/>
              <a:buNone/>
            </a:pPr>
            <a:r>
              <a:rPr lang="en-US" altLang="en-US" sz="2800" dirty="0">
                <a:cs typeface="Times New Roman" panose="02020603050405020304" pitchFamily="18" charset="0"/>
              </a:rPr>
              <a:t>The == operator is stronger than the equals method, in that the == operator checks whether the two reference variables refer to the same object.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Does every object have a toString method and an equals method? Where do they come from? How are they used? Is it appropriate to override these methods?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Yes, because these two methods are defined in the Object class; therefore, they are available to all Java classes. The subclasses usually override these methods to provide specific information for these methods.</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toString() method returns a string representation of the object; the equals() method compares the contents of two objects to determine whether they are the same.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3544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76200" y="1524000"/>
            <a:ext cx="4114800" cy="4972051"/>
          </a:xfrm>
        </p:spPr>
        <p:txBody>
          <a:bodyPr>
            <a:normAutofit/>
          </a:bodyPr>
          <a:lstStyle/>
          <a:p>
            <a:r>
              <a:rPr lang="en-US" sz="900" noProof="1">
                <a:latin typeface="Calibri" panose="020F0502020204030204" pitchFamily="34" charset="0"/>
                <a:cs typeface="Calibri" panose="020F0502020204030204" pitchFamily="34" charset="0"/>
              </a:rPr>
              <a:t>When overriding the equals method, a common mistake is mistyping its signature in the subclass. For example, the equals method is incorrectly written as equals(Circle circle), as shown in (a) in following the code; instead, it should be equals(Object circle), as shown in (b). Show the output of running class Test with the Circle class in (a) and in (b), respectively.</a:t>
            </a:r>
            <a:br>
              <a:rPr lang="tr-TR" sz="900" noProof="1">
                <a:latin typeface="Calibri" panose="020F0502020204030204" pitchFamily="34" charset="0"/>
                <a:cs typeface="Calibri" panose="020F0502020204030204" pitchFamily="34" charset="0"/>
              </a:rPr>
            </a:b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public class Test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public static void main(String[] args)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Object circle1 = new Circle();</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Object circle2 = new Circle();</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System.out.println(circle1.equals(circle2));</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(a)</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class Circle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double radius;</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public boolean equals(Circle circle)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return this.radius == circle.radius;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(b)</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class Circle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double radius;</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public boolean equals(Object o)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return this.radius == ((Circle)o).radius;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  }</a:t>
            </a:r>
            <a:br>
              <a:rPr lang="tr-TR" sz="900" noProof="1">
                <a:latin typeface="Consolas" panose="020B0609020204030204" pitchFamily="49" charset="0"/>
                <a:cs typeface="Calibri" panose="020F0502020204030204" pitchFamily="34" charset="0"/>
              </a:rPr>
            </a:br>
            <a:r>
              <a:rPr lang="en-US" sz="900" noProof="1">
                <a:latin typeface="Consolas" panose="020B0609020204030204" pitchFamily="49" charset="0"/>
                <a:cs typeface="Calibri" panose="020F0502020204030204" pitchFamily="34" charset="0"/>
              </a:rPr>
              <a:t>}</a:t>
            </a:r>
            <a:br>
              <a:rPr lang="tr-TR" sz="900" noProof="1">
                <a:latin typeface="Consolas" panose="020B0609020204030204" pitchFamily="49" charset="0"/>
                <a:cs typeface="Calibri" panose="020F0502020204030204" pitchFamily="34" charset="0"/>
              </a:rPr>
            </a:br>
            <a:endParaRPr lang="tr-TR" sz="900" noProof="1">
              <a:latin typeface="Consolas" panose="020B0609020204030204" pitchFamily="49" charset="0"/>
              <a:cs typeface="Calibri" panose="020F0502020204030204" pitchFamily="34" charset="0"/>
            </a:endParaRPr>
          </a:p>
          <a:p>
            <a:r>
              <a:rPr lang="en-US" sz="900" noProof="1">
                <a:latin typeface="Calibri" panose="020F0502020204030204" pitchFamily="34" charset="0"/>
                <a:cs typeface="Calibri" panose="020F0502020204030204" pitchFamily="34" charset="0"/>
              </a:rPr>
              <a:t>If Object is replaced by Circle in the Test class, what would be the output to run Test using</a:t>
            </a:r>
            <a:r>
              <a:rPr lang="tr-TR" sz="900" noProof="1">
                <a:latin typeface="Calibri" panose="020F0502020204030204" pitchFamily="34" charset="0"/>
                <a:cs typeface="Calibri" panose="020F0502020204030204" pitchFamily="34" charset="0"/>
              </a:rPr>
              <a:t> </a:t>
            </a:r>
            <a:r>
              <a:rPr lang="en-US" sz="900" noProof="1">
                <a:latin typeface="Calibri" panose="020F0502020204030204" pitchFamily="34" charset="0"/>
                <a:cs typeface="Calibri" panose="020F0502020204030204" pitchFamily="34" charset="0"/>
              </a:rPr>
              <a:t>the Circle class in (a) and (b), respectively?</a:t>
            </a:r>
            <a:br>
              <a:rPr lang="tr-TR" sz="900" noProof="1">
                <a:latin typeface="Calibri" panose="020F0502020204030204" pitchFamily="34" charset="0"/>
                <a:cs typeface="Calibri" panose="020F0502020204030204" pitchFamily="34" charset="0"/>
              </a:rPr>
            </a:br>
            <a:br>
              <a:rPr lang="tr-TR" sz="900" noProof="1">
                <a:latin typeface="Calibri" panose="020F0502020204030204" pitchFamily="34" charset="0"/>
                <a:cs typeface="Calibri" panose="020F0502020204030204" pitchFamily="34" charset="0"/>
              </a:rPr>
            </a:br>
            <a:r>
              <a:rPr lang="en-US" sz="900" noProof="1">
                <a:latin typeface="Calibri" panose="020F0502020204030204" pitchFamily="34" charset="0"/>
                <a:cs typeface="Calibri" panose="020F0502020204030204" pitchFamily="34" charset="0"/>
              </a:rPr>
              <a:t>Suppose that circle1.equals(circle2) is replaced by circle1.equals("Binding"), what would happen to run Test using the Circle class in (a) and (b), respectively? Reimplement the equals method in (b) to avoid a runtime error when comparing circle with a non-circle object.</a:t>
            </a:r>
            <a:endParaRPr lang="tr-TR" sz="7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B210B208-8964-46C3-9498-12183FD103DA}"/>
              </a:ext>
            </a:extLst>
          </p:cNvPr>
          <p:cNvSpPr txBox="1">
            <a:spLocks/>
          </p:cNvSpPr>
          <p:nvPr/>
        </p:nvSpPr>
        <p:spPr bwMode="auto">
          <a:xfrm>
            <a:off x="4191000" y="1524000"/>
            <a:ext cx="4953000" cy="497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a:buNone/>
            </a:pPr>
            <a:r>
              <a:rPr lang="en-US" sz="1000" b="1" noProof="1">
                <a:solidFill>
                  <a:srgbClr val="92D050"/>
                </a:solidFill>
                <a:latin typeface="Calibri" panose="020F0502020204030204" pitchFamily="34" charset="0"/>
                <a:cs typeface="Calibri" panose="020F0502020204030204" pitchFamily="34" charset="0"/>
              </a:rPr>
              <a:t>      &lt;--- ANSWER ---&gt;</a:t>
            </a:r>
          </a:p>
          <a:p>
            <a:r>
              <a:rPr lang="en-US" sz="800" noProof="1">
                <a:solidFill>
                  <a:srgbClr val="0070C0"/>
                </a:solidFill>
                <a:latin typeface="Consolas" panose="020B0609020204030204" pitchFamily="49" charset="0"/>
                <a:cs typeface="Calibri" panose="020F0502020204030204" pitchFamily="34" charset="0"/>
              </a:rPr>
              <a:t>The output is false if the Circle class in (a) is used. The Circle class has two overloaded methods: equals(Circle circle) defined in the Circle class and equals(Object o) defined in the Object class, inherited by the Circle class. At compile time, circle1.equals(circle2) is matched to equals(Object o), because the declared type for circle1 and circle2 is Object. (Note that either the declared type for circle1 and circle2 is Object would cause circle1.equals(circle2) to match circle1.equals(Object circle) by the compiler.</a:t>
            </a:r>
          </a:p>
          <a:p>
            <a:r>
              <a:rPr lang="en-US" sz="800" noProof="1">
                <a:solidFill>
                  <a:srgbClr val="0070C0"/>
                </a:solidFill>
                <a:latin typeface="Consolas" panose="020B0609020204030204" pitchFamily="49" charset="0"/>
                <a:cs typeface="Calibri" panose="020F0502020204030204" pitchFamily="34" charset="0"/>
              </a:rPr>
              <a:t>The output is true if the Circle class in (b) is used. The Circle class overrides the equals(Object o) method defined in the Object class. At compile time, circle1.equals(circle2) is matched to equals(Object o) and at runtime the equals(Object o) method implemented in the Circle class is invoked.</a:t>
            </a:r>
          </a:p>
          <a:p>
            <a:r>
              <a:rPr lang="en-US" sz="800" noProof="1">
                <a:solidFill>
                  <a:srgbClr val="0070C0"/>
                </a:solidFill>
                <a:latin typeface="Consolas" panose="020B0609020204030204" pitchFamily="49" charset="0"/>
                <a:cs typeface="Calibri" panose="020F0502020204030204" pitchFamily="34" charset="0"/>
              </a:rPr>
              <a:t>In (a), method equals(Object o) is used at both compile time and run time. circle1 and circle2 have different addresses, leading to "false" output. Method overriding follows dynamic binding (determined by the actual type), but method overloading is always determined by the declared type.</a:t>
            </a:r>
          </a:p>
          <a:p>
            <a:r>
              <a:rPr lang="en-US" sz="800" noProof="1">
                <a:solidFill>
                  <a:srgbClr val="0070C0"/>
                </a:solidFill>
                <a:latin typeface="Consolas" panose="020B0609020204030204" pitchFamily="49" charset="0"/>
                <a:cs typeface="Calibri" panose="020F0502020204030204" pitchFamily="34" charset="0"/>
              </a:rPr>
              <a:t>What would be the output if Object is replaced by Circle in the Test class using the Circle class in (a) and (b), respectively? The output would be true for (a), because circle1.equals(circle2) matches circle1.equals(Circle object) exactly in this case. The output would be true for (b) because equals(Object c) is overridden in the Circle class.</a:t>
            </a:r>
          </a:p>
          <a:p>
            <a:r>
              <a:rPr lang="en-US" sz="800" noProof="1">
                <a:solidFill>
                  <a:srgbClr val="0070C0"/>
                </a:solidFill>
                <a:latin typeface="Consolas" panose="020B0609020204030204" pitchFamily="49" charset="0"/>
                <a:cs typeface="Calibri" panose="020F0502020204030204" pitchFamily="34" charset="0"/>
              </a:rPr>
              <a:t>With circle1.equals(circle2) replaced by circle1.equals("Binding") and using the the Circle class in (a), the equals method in the Object class is used,circle1.equals(circle2) returns false.</a:t>
            </a:r>
          </a:p>
          <a:p>
            <a:r>
              <a:rPr lang="en-US" sz="800" noProof="1">
                <a:solidFill>
                  <a:srgbClr val="0070C0"/>
                </a:solidFill>
                <a:latin typeface="Consolas" panose="020B0609020204030204" pitchFamily="49" charset="0"/>
                <a:cs typeface="Calibri" panose="020F0502020204030204" pitchFamily="34" charset="0"/>
              </a:rPr>
              <a:t>With circle1.equals(circle2) replaced by circle1.equals("Binding") and using the the Circle class in (b), the equals method in the Circle class is used,</a:t>
            </a:r>
            <a:r>
              <a:rPr lang="tr-TR" sz="800" noProof="1">
                <a:solidFill>
                  <a:srgbClr val="0070C0"/>
                </a:solidFill>
                <a:latin typeface="Consolas" panose="020B0609020204030204" pitchFamily="49" charset="0"/>
                <a:cs typeface="Calibri" panose="020F0502020204030204" pitchFamily="34" charset="0"/>
              </a:rPr>
              <a:t> </a:t>
            </a:r>
            <a:r>
              <a:rPr lang="en-US" sz="800" noProof="1">
                <a:solidFill>
                  <a:srgbClr val="0070C0"/>
                </a:solidFill>
                <a:latin typeface="Consolas" panose="020B0609020204030204" pitchFamily="49" charset="0"/>
                <a:cs typeface="Calibri" panose="020F0502020204030204" pitchFamily="34" charset="0"/>
              </a:rPr>
              <a:t>since it casts string "Binding" to Circle, it throws a casting exception.</a:t>
            </a:r>
          </a:p>
          <a:p>
            <a:r>
              <a:rPr lang="en-US" sz="800" noProof="1">
                <a:solidFill>
                  <a:srgbClr val="0070C0"/>
                </a:solidFill>
                <a:latin typeface="Consolas" panose="020B0609020204030204" pitchFamily="49" charset="0"/>
                <a:cs typeface="Calibri" panose="020F0502020204030204" pitchFamily="34" charset="0"/>
              </a:rPr>
              <a:t>(b) should be reimplemented as follows to to avoid a runtime error when comparing circle with a non-circle object.</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class Circle {</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double radius;</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public boolean equals(Object o) {</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if (o instanceof Circle)</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return this.radius == ((Circle)o).radius;    </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else</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return false;</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  }</a:t>
            </a:r>
            <a:br>
              <a:rPr lang="tr-TR" sz="800" noProof="1">
                <a:solidFill>
                  <a:srgbClr val="0070C0"/>
                </a:solidFill>
                <a:latin typeface="Consolas" panose="020B0609020204030204" pitchFamily="49" charset="0"/>
                <a:cs typeface="Calibri" panose="020F0502020204030204" pitchFamily="34" charset="0"/>
              </a:rPr>
            </a:br>
            <a:r>
              <a:rPr lang="en-US" sz="800" noProof="1">
                <a:solidFill>
                  <a:srgbClr val="0070C0"/>
                </a:solidFill>
                <a:latin typeface="Consolas" panose="020B0609020204030204" pitchFamily="49" charset="0"/>
                <a:cs typeface="Calibri" panose="020F0502020204030204" pitchFamily="34" charset="0"/>
              </a:rPr>
              <a:t>}</a:t>
            </a:r>
            <a:endParaRPr lang="tr-TR" sz="8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06714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 calcmode="lin" valueType="num">
                                      <p:cBhvr additive="base">
                                        <p:cTn id="4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9B631D6E-0F83-45C2-B125-49ADE347B0D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512723-CF4B-4E9A-B3B8-18AE106A3081}" type="slidenum">
              <a:rPr lang="en-US" altLang="en-US" sz="1400"/>
              <a:pPr>
                <a:spcBef>
                  <a:spcPct val="0"/>
                </a:spcBef>
                <a:buClrTx/>
                <a:buSzTx/>
                <a:buFontTx/>
                <a:buNone/>
              </a:pPr>
              <a:t>67</a:t>
            </a:fld>
            <a:endParaRPr lang="en-US" altLang="en-US" sz="1400"/>
          </a:p>
        </p:txBody>
      </p:sp>
      <p:sp>
        <p:nvSpPr>
          <p:cNvPr id="46083" name="Rectangle 2">
            <a:extLst>
              <a:ext uri="{FF2B5EF4-FFF2-40B4-BE49-F238E27FC236}">
                <a16:creationId xmlns:a16="http://schemas.microsoft.com/office/drawing/2014/main" id="{1019BDE5-26D4-4EB9-9F39-0ADB647E31FD}"/>
              </a:ext>
            </a:extLst>
          </p:cNvPr>
          <p:cNvSpPr>
            <a:spLocks noGrp="1" noChangeArrowheads="1"/>
          </p:cNvSpPr>
          <p:nvPr>
            <p:ph type="title"/>
          </p:nvPr>
        </p:nvSpPr>
        <p:spPr>
          <a:xfrm>
            <a:off x="685800" y="152400"/>
            <a:ext cx="7772400" cy="762000"/>
          </a:xfrm>
        </p:spPr>
        <p:txBody>
          <a:bodyPr/>
          <a:lstStyle/>
          <a:p>
            <a:r>
              <a:rPr lang="en-US" altLang="en-US"/>
              <a:t>The </a:t>
            </a:r>
            <a:r>
              <a:rPr lang="en-US" altLang="en-US" u="sng"/>
              <a:t>ArrayList</a:t>
            </a:r>
            <a:r>
              <a:rPr lang="en-US" altLang="en-US"/>
              <a:t> Class</a:t>
            </a:r>
          </a:p>
        </p:txBody>
      </p:sp>
      <p:sp>
        <p:nvSpPr>
          <p:cNvPr id="46084" name="Rectangle 3">
            <a:extLst>
              <a:ext uri="{FF2B5EF4-FFF2-40B4-BE49-F238E27FC236}">
                <a16:creationId xmlns:a16="http://schemas.microsoft.com/office/drawing/2014/main" id="{821F9322-6413-49D6-9600-4BD798E54F23}"/>
              </a:ext>
            </a:extLst>
          </p:cNvPr>
          <p:cNvSpPr>
            <a:spLocks noGrp="1" noChangeArrowheads="1"/>
          </p:cNvSpPr>
          <p:nvPr>
            <p:ph type="body" idx="1"/>
          </p:nvPr>
        </p:nvSpPr>
        <p:spPr>
          <a:xfrm>
            <a:off x="228600" y="990600"/>
            <a:ext cx="8610600" cy="1219200"/>
          </a:xfrm>
        </p:spPr>
        <p:txBody>
          <a:bodyPr/>
          <a:lstStyle/>
          <a:p>
            <a:pPr marL="0" indent="0">
              <a:spcAft>
                <a:spcPts val="1200"/>
              </a:spcAft>
              <a:buFont typeface="Monotype Sorts"/>
              <a:buNone/>
            </a:pPr>
            <a:r>
              <a:rPr lang="en-US" altLang="en-US" sz="2400"/>
              <a:t>You can create an array to store objects. But the array’s size is fixed once the array is created. Java provides the ArrayList class that can be used to store an unlimited number of objects. </a:t>
            </a:r>
          </a:p>
        </p:txBody>
      </p:sp>
      <p:sp>
        <p:nvSpPr>
          <p:cNvPr id="46085" name="Rectangle 5">
            <a:extLst>
              <a:ext uri="{FF2B5EF4-FFF2-40B4-BE49-F238E27FC236}">
                <a16:creationId xmlns:a16="http://schemas.microsoft.com/office/drawing/2014/main" id="{37883C06-4F04-40C6-A52C-2678E892ED3E}"/>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7">
            <a:extLst>
              <a:ext uri="{FF2B5EF4-FFF2-40B4-BE49-F238E27FC236}">
                <a16:creationId xmlns:a16="http://schemas.microsoft.com/office/drawing/2014/main" id="{F88A5CF8-920C-4A1B-8493-E652FD2FAED0}"/>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9">
            <a:extLst>
              <a:ext uri="{FF2B5EF4-FFF2-40B4-BE49-F238E27FC236}">
                <a16:creationId xmlns:a16="http://schemas.microsoft.com/office/drawing/2014/main" id="{08E5AC90-5690-462E-AFC6-9F9B7990BCC0}"/>
              </a:ext>
            </a:extLst>
          </p:cNvPr>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88" name="Object 8">
            <a:extLst>
              <a:ext uri="{FF2B5EF4-FFF2-40B4-BE49-F238E27FC236}">
                <a16:creationId xmlns:a16="http://schemas.microsoft.com/office/drawing/2014/main" id="{D39E9793-0CE5-4858-9DD0-1393CC98A0AA}"/>
              </a:ext>
            </a:extLst>
          </p:cNvPr>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spid="_x0000_s6189" name="Picture" r:id="rId3" imgW="4267200" imgH="2425700" progId="Word.Picture.8">
                  <p:embed/>
                </p:oleObj>
              </mc:Choice>
              <mc:Fallback>
                <p:oleObj name="Picture" r:id="rId3" imgW="4267200" imgH="24257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14563"/>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E986EF8B-F48D-4B6C-B1E2-1951293BA5D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CADC68-606B-475B-B7FE-0ABCE8D77EDF}" type="slidenum">
              <a:rPr lang="en-US" altLang="en-US" sz="1400"/>
              <a:pPr>
                <a:spcBef>
                  <a:spcPct val="0"/>
                </a:spcBef>
                <a:buClrTx/>
                <a:buSzTx/>
                <a:buFontTx/>
                <a:buNone/>
              </a:pPr>
              <a:t>68</a:t>
            </a:fld>
            <a:endParaRPr lang="en-US" altLang="en-US" sz="1400"/>
          </a:p>
        </p:txBody>
      </p:sp>
      <p:sp>
        <p:nvSpPr>
          <p:cNvPr id="47107" name="Rectangle 2">
            <a:extLst>
              <a:ext uri="{FF2B5EF4-FFF2-40B4-BE49-F238E27FC236}">
                <a16:creationId xmlns:a16="http://schemas.microsoft.com/office/drawing/2014/main" id="{E0CCA62B-DA8A-41DD-B2E1-0CEE30FC4B9E}"/>
              </a:ext>
            </a:extLst>
          </p:cNvPr>
          <p:cNvSpPr>
            <a:spLocks noGrp="1" noChangeArrowheads="1"/>
          </p:cNvSpPr>
          <p:nvPr>
            <p:ph type="title"/>
          </p:nvPr>
        </p:nvSpPr>
        <p:spPr>
          <a:xfrm>
            <a:off x="685800" y="152400"/>
            <a:ext cx="7772400" cy="762000"/>
          </a:xfrm>
        </p:spPr>
        <p:txBody>
          <a:bodyPr/>
          <a:lstStyle/>
          <a:p>
            <a:r>
              <a:rPr lang="en-US" altLang="en-US"/>
              <a:t>Generic Type </a:t>
            </a:r>
          </a:p>
        </p:txBody>
      </p:sp>
      <p:sp>
        <p:nvSpPr>
          <p:cNvPr id="47108" name="Rectangle 3">
            <a:extLst>
              <a:ext uri="{FF2B5EF4-FFF2-40B4-BE49-F238E27FC236}">
                <a16:creationId xmlns:a16="http://schemas.microsoft.com/office/drawing/2014/main" id="{FDDCC4B7-5C29-4FDD-9CC8-9680F29F6D8A}"/>
              </a:ext>
            </a:extLst>
          </p:cNvPr>
          <p:cNvSpPr>
            <a:spLocks noGrp="1" noChangeArrowheads="1"/>
          </p:cNvSpPr>
          <p:nvPr>
            <p:ph type="body" idx="1"/>
          </p:nvPr>
        </p:nvSpPr>
        <p:spPr>
          <a:xfrm>
            <a:off x="152400" y="990600"/>
            <a:ext cx="8839200" cy="2971800"/>
          </a:xfrm>
        </p:spPr>
        <p:txBody>
          <a:bodyPr/>
          <a:lstStyle/>
          <a:p>
            <a:pPr marL="0" indent="0">
              <a:spcBef>
                <a:spcPct val="40000"/>
              </a:spcBef>
              <a:spcAft>
                <a:spcPts val="600"/>
              </a:spcAft>
              <a:buFont typeface="Monotype Sorts"/>
              <a:buNone/>
            </a:pPr>
            <a:r>
              <a:rPr lang="en-US" altLang="en-US" sz="2400" dirty="0" err="1"/>
              <a:t>ArrayList</a:t>
            </a:r>
            <a:r>
              <a:rPr lang="en-US" altLang="en-US" sz="2400" dirty="0"/>
              <a:t> is known as a generic class with a generic type E.</a:t>
            </a:r>
            <a:endParaRPr lang="tr-TR" altLang="en-US" sz="2400" dirty="0"/>
          </a:p>
          <a:p>
            <a:pPr marL="0" indent="0">
              <a:spcBef>
                <a:spcPct val="40000"/>
              </a:spcBef>
              <a:spcAft>
                <a:spcPts val="600"/>
              </a:spcAft>
              <a:buFont typeface="Monotype Sorts"/>
              <a:buNone/>
            </a:pPr>
            <a:r>
              <a:rPr lang="en-US" altLang="en-US" sz="2400" dirty="0"/>
              <a:t>You can specify a concrete type to replace E when creating an </a:t>
            </a:r>
            <a:r>
              <a:rPr lang="en-US" altLang="en-US" sz="2400" dirty="0" err="1"/>
              <a:t>ArrayList</a:t>
            </a:r>
            <a:r>
              <a:rPr lang="en-US" altLang="en-US" sz="2400" dirty="0"/>
              <a:t>.</a:t>
            </a:r>
            <a:endParaRPr lang="tr-TR" altLang="en-US" sz="2400" dirty="0"/>
          </a:p>
          <a:p>
            <a:pPr marL="0" indent="0">
              <a:spcBef>
                <a:spcPct val="40000"/>
              </a:spcBef>
              <a:spcAft>
                <a:spcPts val="1200"/>
              </a:spcAft>
              <a:buFont typeface="Monotype Sorts"/>
              <a:buNone/>
            </a:pPr>
            <a:r>
              <a:rPr lang="en-US" altLang="en-US" sz="2400" dirty="0"/>
              <a:t>For example, the following statement creates an </a:t>
            </a:r>
            <a:r>
              <a:rPr lang="en-US" altLang="en-US" sz="2400" dirty="0" err="1"/>
              <a:t>ArrayList</a:t>
            </a:r>
            <a:r>
              <a:rPr lang="en-US" altLang="en-US" sz="2400" dirty="0"/>
              <a:t> and assigns its reference to variable cities. This </a:t>
            </a:r>
            <a:r>
              <a:rPr lang="en-US" altLang="en-US" sz="2400" dirty="0" err="1"/>
              <a:t>ArrayList</a:t>
            </a:r>
            <a:r>
              <a:rPr lang="en-US" altLang="en-US" sz="2400" dirty="0"/>
              <a:t> object can be used to store strings.</a:t>
            </a:r>
          </a:p>
        </p:txBody>
      </p:sp>
      <p:sp>
        <p:nvSpPr>
          <p:cNvPr id="47109" name="Rectangle 4">
            <a:extLst>
              <a:ext uri="{FF2B5EF4-FFF2-40B4-BE49-F238E27FC236}">
                <a16:creationId xmlns:a16="http://schemas.microsoft.com/office/drawing/2014/main" id="{34BB5701-9BC0-4C8F-B242-328CC6C73B57}"/>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a:extLst>
              <a:ext uri="{FF2B5EF4-FFF2-40B4-BE49-F238E27FC236}">
                <a16:creationId xmlns:a16="http://schemas.microsoft.com/office/drawing/2014/main" id="{09EDCB01-D5F3-495E-98C5-687F2B617F00}"/>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9">
            <a:extLst>
              <a:ext uri="{FF2B5EF4-FFF2-40B4-BE49-F238E27FC236}">
                <a16:creationId xmlns:a16="http://schemas.microsoft.com/office/drawing/2014/main" id="{4CC8A5BD-6B1C-446A-A8AE-5BA8CC5CDACE}"/>
              </a:ext>
            </a:extLst>
          </p:cNvPr>
          <p:cNvSpPr>
            <a:spLocks noChangeArrowheads="1"/>
          </p:cNvSpPr>
          <p:nvPr/>
        </p:nvSpPr>
        <p:spPr bwMode="auto">
          <a:xfrm>
            <a:off x="304800" y="39624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a:buNone/>
            </a:pPr>
            <a:r>
              <a:rPr lang="en-US" altLang="en-US" sz="2400" dirty="0" err="1">
                <a:solidFill>
                  <a:schemeClr val="tx2"/>
                </a:solidFill>
                <a:latin typeface="Consolas" panose="020B0609020204030204" pitchFamily="49" charset="0"/>
              </a:rPr>
              <a:t>ArrayList</a:t>
            </a:r>
            <a:r>
              <a:rPr lang="en-US" altLang="en-US" sz="2400" dirty="0">
                <a:solidFill>
                  <a:schemeClr val="tx2"/>
                </a:solidFill>
                <a:latin typeface="Consolas" panose="020B0609020204030204" pitchFamily="49" charset="0"/>
              </a:rPr>
              <a:t>&lt;String&gt; cities = </a:t>
            </a:r>
            <a:r>
              <a:rPr lang="en-US" altLang="en-US" sz="2400" b="1" dirty="0">
                <a:solidFill>
                  <a:schemeClr val="tx2"/>
                </a:solidFill>
                <a:latin typeface="Consolas" panose="020B0609020204030204" pitchFamily="49" charset="0"/>
              </a:rPr>
              <a:t>new</a:t>
            </a:r>
            <a:r>
              <a:rPr lang="en-US" altLang="en-US" sz="2400" dirty="0">
                <a:solidFill>
                  <a:schemeClr val="tx2"/>
                </a:solidFill>
                <a:latin typeface="Consolas" panose="020B0609020204030204" pitchFamily="49" charset="0"/>
              </a:rPr>
              <a:t> </a:t>
            </a:r>
            <a:r>
              <a:rPr lang="en-US" altLang="en-US" sz="2400" dirty="0" err="1">
                <a:solidFill>
                  <a:schemeClr val="tx2"/>
                </a:solidFill>
                <a:latin typeface="Consolas" panose="020B0609020204030204" pitchFamily="49" charset="0"/>
              </a:rPr>
              <a:t>ArrayList</a:t>
            </a:r>
            <a:r>
              <a:rPr lang="en-US" altLang="en-US" sz="2400" dirty="0">
                <a:solidFill>
                  <a:schemeClr val="tx2"/>
                </a:solidFill>
                <a:latin typeface="Consolas" panose="020B0609020204030204" pitchFamily="49" charset="0"/>
              </a:rPr>
              <a:t>&lt;String&gt;();</a:t>
            </a:r>
          </a:p>
        </p:txBody>
      </p:sp>
      <p:sp>
        <p:nvSpPr>
          <p:cNvPr id="47112" name="Rectangle 11">
            <a:extLst>
              <a:ext uri="{FF2B5EF4-FFF2-40B4-BE49-F238E27FC236}">
                <a16:creationId xmlns:a16="http://schemas.microsoft.com/office/drawing/2014/main" id="{7E383969-0EC0-4B14-B3CF-1304E0A092CF}"/>
              </a:ext>
            </a:extLst>
          </p:cNvPr>
          <p:cNvSpPr>
            <a:spLocks noChangeArrowheads="1"/>
          </p:cNvSpPr>
          <p:nvPr/>
        </p:nvSpPr>
        <p:spPr bwMode="auto">
          <a:xfrm>
            <a:off x="304800" y="4800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a:buNone/>
            </a:pPr>
            <a:r>
              <a:rPr lang="en-US" altLang="en-US" sz="2400" dirty="0" err="1">
                <a:solidFill>
                  <a:schemeClr val="tx2"/>
                </a:solidFill>
                <a:latin typeface="Consolas" panose="020B0609020204030204" pitchFamily="49" charset="0"/>
              </a:rPr>
              <a:t>ArrayList</a:t>
            </a:r>
            <a:r>
              <a:rPr lang="en-US" altLang="en-US" sz="2400" dirty="0">
                <a:solidFill>
                  <a:schemeClr val="tx2"/>
                </a:solidFill>
                <a:latin typeface="Consolas" panose="020B0609020204030204" pitchFamily="49" charset="0"/>
              </a:rPr>
              <a:t>&lt;String&gt; cities = </a:t>
            </a:r>
            <a:r>
              <a:rPr lang="en-US" altLang="en-US" sz="2400" b="1" dirty="0">
                <a:solidFill>
                  <a:schemeClr val="tx2"/>
                </a:solidFill>
                <a:latin typeface="Consolas" panose="020B0609020204030204" pitchFamily="49" charset="0"/>
              </a:rPr>
              <a:t>new</a:t>
            </a:r>
            <a:r>
              <a:rPr lang="en-US" altLang="en-US" sz="2400" dirty="0">
                <a:solidFill>
                  <a:schemeClr val="tx2"/>
                </a:solidFill>
                <a:latin typeface="Consolas" panose="020B0609020204030204" pitchFamily="49" charset="0"/>
              </a:rPr>
              <a:t> </a:t>
            </a:r>
            <a:r>
              <a:rPr lang="en-US" altLang="en-US" sz="2400" dirty="0" err="1">
                <a:solidFill>
                  <a:schemeClr val="tx2"/>
                </a:solidFill>
                <a:latin typeface="Consolas" panose="020B0609020204030204" pitchFamily="49" charset="0"/>
              </a:rPr>
              <a:t>ArrayList</a:t>
            </a:r>
            <a:r>
              <a:rPr lang="en-US" altLang="en-US" sz="2400" dirty="0">
                <a:solidFill>
                  <a:schemeClr val="tx2"/>
                </a:solidFill>
                <a:latin typeface="Consolas" panose="020B0609020204030204" pitchFamily="49" charset="0"/>
              </a:rPr>
              <a:t>&lt;&gt;();</a:t>
            </a:r>
          </a:p>
        </p:txBody>
      </p:sp>
      <p:sp>
        <p:nvSpPr>
          <p:cNvPr id="47113" name="AutoShape 10">
            <a:hlinkClick r:id="rId2" action="ppaction://program" highlightClick="1"/>
            <a:extLst>
              <a:ext uri="{FF2B5EF4-FFF2-40B4-BE49-F238E27FC236}">
                <a16:creationId xmlns:a16="http://schemas.microsoft.com/office/drawing/2014/main" id="{A08DCC30-2A97-4F13-BF53-111950D5A2CA}"/>
              </a:ext>
            </a:extLst>
          </p:cNvPr>
          <p:cNvSpPr>
            <a:spLocks noChangeArrowheads="1"/>
          </p:cNvSpPr>
          <p:nvPr/>
        </p:nvSpPr>
        <p:spPr bwMode="auto">
          <a:xfrm>
            <a:off x="7620000" y="5867400"/>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47114" name="Rectangle 12">
            <a:hlinkClick r:id="rId3"/>
            <a:extLst>
              <a:ext uri="{FF2B5EF4-FFF2-40B4-BE49-F238E27FC236}">
                <a16:creationId xmlns:a16="http://schemas.microsoft.com/office/drawing/2014/main" id="{E51165FC-FD93-4165-80A9-E27BDD6954E1}"/>
              </a:ext>
            </a:extLst>
          </p:cNvPr>
          <p:cNvSpPr>
            <a:spLocks noChangeArrowheads="1"/>
          </p:cNvSpPr>
          <p:nvPr/>
        </p:nvSpPr>
        <p:spPr bwMode="auto">
          <a:xfrm>
            <a:off x="5218113" y="5846763"/>
            <a:ext cx="22209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TestArrayList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AFCD19AB-23B0-402D-9840-1790DA837AB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89585C-0833-4D32-A63C-863EBEDBB188}" type="slidenum">
              <a:rPr lang="en-US" altLang="en-US" sz="1400"/>
              <a:pPr>
                <a:spcBef>
                  <a:spcPct val="0"/>
                </a:spcBef>
                <a:buClrTx/>
                <a:buSzTx/>
                <a:buFontTx/>
                <a:buNone/>
              </a:pPr>
              <a:t>69</a:t>
            </a:fld>
            <a:endParaRPr lang="en-US" altLang="en-US" sz="1400"/>
          </a:p>
        </p:txBody>
      </p:sp>
      <p:sp>
        <p:nvSpPr>
          <p:cNvPr id="48131" name="Rectangle 2">
            <a:extLst>
              <a:ext uri="{FF2B5EF4-FFF2-40B4-BE49-F238E27FC236}">
                <a16:creationId xmlns:a16="http://schemas.microsoft.com/office/drawing/2014/main" id="{85F21C0F-6A0C-44C1-959C-140359C52D64}"/>
              </a:ext>
            </a:extLst>
          </p:cNvPr>
          <p:cNvSpPr>
            <a:spLocks noGrp="1" noChangeArrowheads="1"/>
          </p:cNvSpPr>
          <p:nvPr>
            <p:ph type="title"/>
          </p:nvPr>
        </p:nvSpPr>
        <p:spPr>
          <a:xfrm>
            <a:off x="304800" y="457200"/>
            <a:ext cx="8610600" cy="685800"/>
          </a:xfrm>
        </p:spPr>
        <p:txBody>
          <a:bodyPr/>
          <a:lstStyle/>
          <a:p>
            <a:r>
              <a:rPr lang="en-US" altLang="en-US" sz="4000"/>
              <a:t>Differences and Similarities between Arrays and ArrayList</a:t>
            </a:r>
          </a:p>
        </p:txBody>
      </p:sp>
      <p:sp>
        <p:nvSpPr>
          <p:cNvPr id="48132" name="Rectangle 4">
            <a:extLst>
              <a:ext uri="{FF2B5EF4-FFF2-40B4-BE49-F238E27FC236}">
                <a16:creationId xmlns:a16="http://schemas.microsoft.com/office/drawing/2014/main" id="{EEFED4F7-EE81-40DB-A42E-CA34FE17B127}"/>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Rectangle 5">
            <a:extLst>
              <a:ext uri="{FF2B5EF4-FFF2-40B4-BE49-F238E27FC236}">
                <a16:creationId xmlns:a16="http://schemas.microsoft.com/office/drawing/2014/main" id="{6B12EC84-5103-47F6-91CF-E11468963713}"/>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6">
            <a:extLst>
              <a:ext uri="{FF2B5EF4-FFF2-40B4-BE49-F238E27FC236}">
                <a16:creationId xmlns:a16="http://schemas.microsoft.com/office/drawing/2014/main" id="{BDCB5956-6B3A-4382-84B1-6A90EB018535}"/>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10">
            <a:extLst>
              <a:ext uri="{FF2B5EF4-FFF2-40B4-BE49-F238E27FC236}">
                <a16:creationId xmlns:a16="http://schemas.microsoft.com/office/drawing/2014/main" id="{F5DC7D45-06DB-4FD0-B178-7C1521CFC4CD}"/>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6" name="Rectangle 12">
            <a:extLst>
              <a:ext uri="{FF2B5EF4-FFF2-40B4-BE49-F238E27FC236}">
                <a16:creationId xmlns:a16="http://schemas.microsoft.com/office/drawing/2014/main" id="{D3A54CBB-10D8-41C8-9BE3-276948F14400}"/>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8" name="Rectangle 13">
            <a:extLst>
              <a:ext uri="{FF2B5EF4-FFF2-40B4-BE49-F238E27FC236}">
                <a16:creationId xmlns:a16="http://schemas.microsoft.com/office/drawing/2014/main" id="{4E5B259A-0DB6-4BD5-86DF-F31B356A8F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8139" name="Rectangle 14">
            <a:extLst>
              <a:ext uri="{FF2B5EF4-FFF2-40B4-BE49-F238E27FC236}">
                <a16:creationId xmlns:a16="http://schemas.microsoft.com/office/drawing/2014/main" id="{D7E02745-5B8F-4220-9DE4-59BFCAF0025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8140" name="Rectangle 15">
            <a:extLst>
              <a:ext uri="{FF2B5EF4-FFF2-40B4-BE49-F238E27FC236}">
                <a16:creationId xmlns:a16="http://schemas.microsoft.com/office/drawing/2014/main" id="{A88F6119-32DB-4FE9-92B5-D14B487A219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8141" name="AutoShape 10">
            <a:hlinkClick r:id="rId2" action="ppaction://program" highlightClick="1"/>
            <a:extLst>
              <a:ext uri="{FF2B5EF4-FFF2-40B4-BE49-F238E27FC236}">
                <a16:creationId xmlns:a16="http://schemas.microsoft.com/office/drawing/2014/main" id="{67E33FB3-E07B-4580-978D-E38500929C15}"/>
              </a:ext>
            </a:extLst>
          </p:cNvPr>
          <p:cNvSpPr>
            <a:spLocks noChangeArrowheads="1"/>
          </p:cNvSpPr>
          <p:nvPr/>
        </p:nvSpPr>
        <p:spPr bwMode="auto">
          <a:xfrm>
            <a:off x="6211888" y="5202238"/>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48142" name="Rectangle 16">
            <a:hlinkClick r:id="rId3"/>
            <a:extLst>
              <a:ext uri="{FF2B5EF4-FFF2-40B4-BE49-F238E27FC236}">
                <a16:creationId xmlns:a16="http://schemas.microsoft.com/office/drawing/2014/main" id="{5DD7C67B-029E-40CF-824F-CF4E9CBD4FFF}"/>
              </a:ext>
            </a:extLst>
          </p:cNvPr>
          <p:cNvSpPr>
            <a:spLocks noChangeArrowheads="1"/>
          </p:cNvSpPr>
          <p:nvPr/>
        </p:nvSpPr>
        <p:spPr bwMode="auto">
          <a:xfrm>
            <a:off x="3810000" y="5181600"/>
            <a:ext cx="2219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DistinctNumbers</a:t>
            </a:r>
          </a:p>
        </p:txBody>
      </p:sp>
      <p:pic>
        <p:nvPicPr>
          <p:cNvPr id="3" name="Picture 2" descr="Graphical user interface, text&#10;&#10;Description automatically generated">
            <a:extLst>
              <a:ext uri="{FF2B5EF4-FFF2-40B4-BE49-F238E27FC236}">
                <a16:creationId xmlns:a16="http://schemas.microsoft.com/office/drawing/2014/main" id="{920ECAB4-ED8A-477C-A45A-FA711FCAFE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41" y="1676400"/>
            <a:ext cx="8907118" cy="29626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F6ED-3654-4F46-A298-B1AB1D9441FC}"/>
              </a:ext>
            </a:extLst>
          </p:cNvPr>
          <p:cNvSpPr>
            <a:spLocks noGrp="1"/>
          </p:cNvSpPr>
          <p:nvPr>
            <p:ph type="title"/>
          </p:nvPr>
        </p:nvSpPr>
        <p:spPr>
          <a:xfrm>
            <a:off x="685800" y="0"/>
            <a:ext cx="7772400" cy="1143000"/>
          </a:xfrm>
        </p:spPr>
        <p:txBody>
          <a:bodyPr/>
          <a:lstStyle/>
          <a:p>
            <a:r>
              <a:rPr lang="tr-TR" dirty="0" err="1"/>
              <a:t>Inheritance</a:t>
            </a:r>
            <a:endParaRPr lang="en-US" dirty="0"/>
          </a:p>
        </p:txBody>
      </p:sp>
      <p:sp>
        <p:nvSpPr>
          <p:cNvPr id="3" name="Content Placeholder 2">
            <a:extLst>
              <a:ext uri="{FF2B5EF4-FFF2-40B4-BE49-F238E27FC236}">
                <a16:creationId xmlns:a16="http://schemas.microsoft.com/office/drawing/2014/main" id="{F1149188-95A1-4ECA-9C69-9C39E8D7285D}"/>
              </a:ext>
            </a:extLst>
          </p:cNvPr>
          <p:cNvSpPr>
            <a:spLocks noGrp="1"/>
          </p:cNvSpPr>
          <p:nvPr>
            <p:ph idx="1"/>
          </p:nvPr>
        </p:nvSpPr>
        <p:spPr>
          <a:xfrm>
            <a:off x="609600" y="1143000"/>
            <a:ext cx="8001000" cy="5334000"/>
          </a:xfrm>
        </p:spPr>
        <p:txBody>
          <a:bodyPr>
            <a:normAutofit fontScale="77500" lnSpcReduction="20000"/>
          </a:bodyPr>
          <a:lstStyle/>
          <a:p>
            <a:r>
              <a:rPr lang="en-US" dirty="0"/>
              <a:t>Inheritance is used to model the is-a relationship. Do not blindly extend a class just</a:t>
            </a:r>
            <a:r>
              <a:rPr lang="tr-TR" dirty="0"/>
              <a:t> </a:t>
            </a:r>
            <a:r>
              <a:rPr lang="en-US" dirty="0"/>
              <a:t>for the sake of reusing methods.</a:t>
            </a:r>
            <a:endParaRPr lang="tr-TR" dirty="0"/>
          </a:p>
          <a:p>
            <a:pPr lvl="1"/>
            <a:r>
              <a:rPr lang="en-US" dirty="0"/>
              <a:t>For example, it makes no sense for a Tree class to</a:t>
            </a:r>
            <a:r>
              <a:rPr lang="tr-TR" dirty="0"/>
              <a:t> </a:t>
            </a:r>
            <a:r>
              <a:rPr lang="en-US" dirty="0"/>
              <a:t>extend a Person class, even though they share common properties such as height</a:t>
            </a:r>
            <a:r>
              <a:rPr lang="tr-TR" dirty="0"/>
              <a:t> </a:t>
            </a:r>
            <a:r>
              <a:rPr lang="en-US" dirty="0"/>
              <a:t>and weight.</a:t>
            </a:r>
            <a:endParaRPr lang="tr-TR" dirty="0"/>
          </a:p>
          <a:p>
            <a:pPr lvl="1"/>
            <a:r>
              <a:rPr lang="en-US" dirty="0"/>
              <a:t>A subclass and its superclass must have the is-a relationship.</a:t>
            </a:r>
            <a:endParaRPr lang="tr-TR" dirty="0"/>
          </a:p>
          <a:p>
            <a:pPr lvl="1"/>
            <a:endParaRPr lang="en-US" dirty="0"/>
          </a:p>
          <a:p>
            <a:r>
              <a:rPr lang="en-US" dirty="0"/>
              <a:t>Some programming languages allow you to derive a subclass from several classes.</a:t>
            </a:r>
            <a:r>
              <a:rPr lang="tr-TR" dirty="0"/>
              <a:t> </a:t>
            </a:r>
            <a:r>
              <a:rPr lang="en-US" dirty="0"/>
              <a:t>This capability is known as multiple inheritance.</a:t>
            </a:r>
            <a:endParaRPr lang="tr-TR" dirty="0"/>
          </a:p>
          <a:p>
            <a:pPr lvl="1"/>
            <a:r>
              <a:rPr lang="en-US" dirty="0"/>
              <a:t>Java, however, does not allow multiple</a:t>
            </a:r>
            <a:r>
              <a:rPr lang="tr-TR" dirty="0"/>
              <a:t> </a:t>
            </a:r>
            <a:r>
              <a:rPr lang="en-US" dirty="0"/>
              <a:t>inheritance.</a:t>
            </a:r>
            <a:endParaRPr lang="tr-TR" dirty="0"/>
          </a:p>
          <a:p>
            <a:pPr lvl="1"/>
            <a:r>
              <a:rPr lang="en-US" dirty="0"/>
              <a:t>A Java class may inherit directly from only one superclass. This</a:t>
            </a:r>
            <a:r>
              <a:rPr lang="tr-TR" dirty="0"/>
              <a:t> </a:t>
            </a:r>
            <a:r>
              <a:rPr lang="en-US" dirty="0"/>
              <a:t>restriction is known as single inheritance.</a:t>
            </a:r>
            <a:endParaRPr lang="tr-TR" dirty="0"/>
          </a:p>
          <a:p>
            <a:pPr lvl="1"/>
            <a:r>
              <a:rPr lang="en-US" dirty="0"/>
              <a:t>If you use the extends keyword to define</a:t>
            </a:r>
            <a:r>
              <a:rPr lang="tr-TR" dirty="0"/>
              <a:t> </a:t>
            </a:r>
            <a:r>
              <a:rPr lang="en-US" dirty="0"/>
              <a:t>a subclass, it allows only one parent class.</a:t>
            </a:r>
            <a:endParaRPr lang="tr-TR" dirty="0"/>
          </a:p>
          <a:p>
            <a:pPr lvl="1"/>
            <a:r>
              <a:rPr lang="tr-TR" dirty="0"/>
              <a:t>M</a:t>
            </a:r>
            <a:r>
              <a:rPr lang="en-US" dirty="0" err="1"/>
              <a:t>ultiple</a:t>
            </a:r>
            <a:r>
              <a:rPr lang="en-US" dirty="0"/>
              <a:t> inheritance can be</a:t>
            </a:r>
            <a:r>
              <a:rPr lang="tr-TR" dirty="0"/>
              <a:t> </a:t>
            </a:r>
            <a:r>
              <a:rPr lang="en-US" dirty="0"/>
              <a:t>achieved through interfaces.</a:t>
            </a:r>
          </a:p>
        </p:txBody>
      </p:sp>
      <p:sp>
        <p:nvSpPr>
          <p:cNvPr id="4" name="Slide Number Placeholder 3">
            <a:extLst>
              <a:ext uri="{FF2B5EF4-FFF2-40B4-BE49-F238E27FC236}">
                <a16:creationId xmlns:a16="http://schemas.microsoft.com/office/drawing/2014/main" id="{69972EF9-E8BD-40D8-BAA8-9401B8A9694F}"/>
              </a:ext>
            </a:extLst>
          </p:cNvPr>
          <p:cNvSpPr>
            <a:spLocks noGrp="1"/>
          </p:cNvSpPr>
          <p:nvPr>
            <p:ph type="sldNum" sz="quarter" idx="11"/>
          </p:nvPr>
        </p:nvSpPr>
        <p:spPr/>
        <p:txBody>
          <a:bodyPr/>
          <a:lstStyle/>
          <a:p>
            <a:fld id="{D4A5DAEF-E95D-41E2-A24F-824C35B89743}" type="slidenum">
              <a:rPr lang="en-US" altLang="en-US" smtClean="0"/>
              <a:pPr/>
              <a:t>7</a:t>
            </a:fld>
            <a:endParaRPr lang="en-US" altLang="en-US"/>
          </a:p>
        </p:txBody>
      </p:sp>
    </p:spTree>
    <p:extLst>
      <p:ext uri="{BB962C8B-B14F-4D97-AF65-F5344CB8AC3E}">
        <p14:creationId xmlns:p14="http://schemas.microsoft.com/office/powerpoint/2010/main" val="1422013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304800" y="1657349"/>
            <a:ext cx="4191000" cy="4741863"/>
          </a:xfrm>
        </p:spPr>
        <p:txBody>
          <a:bodyPr>
            <a:normAutofit/>
          </a:bodyPr>
          <a:lstStyle/>
          <a:p>
            <a:pPr>
              <a:lnSpc>
                <a:spcPct val="120000"/>
              </a:lnSpc>
            </a:pPr>
            <a:r>
              <a:rPr lang="en-US" sz="1600" noProof="1">
                <a:latin typeface="Calibri" panose="020F0502020204030204" pitchFamily="34" charset="0"/>
                <a:cs typeface="Calibri" panose="020F0502020204030204" pitchFamily="34" charset="0"/>
              </a:rPr>
              <a:t>How do you do the following?</a:t>
            </a:r>
          </a:p>
          <a:p>
            <a:pPr>
              <a:lnSpc>
                <a:spcPct val="120000"/>
              </a:lnSpc>
            </a:pPr>
            <a:r>
              <a:rPr lang="en-US" sz="1600" noProof="1">
                <a:latin typeface="Calibri" panose="020F0502020204030204" pitchFamily="34" charset="0"/>
                <a:cs typeface="Calibri" panose="020F0502020204030204" pitchFamily="34" charset="0"/>
              </a:rPr>
              <a:t>a. Create an ArrayList for storing double values?</a:t>
            </a:r>
          </a:p>
          <a:p>
            <a:pPr>
              <a:lnSpc>
                <a:spcPct val="120000"/>
              </a:lnSpc>
            </a:pPr>
            <a:r>
              <a:rPr lang="en-US" sz="1600" noProof="1">
                <a:latin typeface="Calibri" panose="020F0502020204030204" pitchFamily="34" charset="0"/>
                <a:cs typeface="Calibri" panose="020F0502020204030204" pitchFamily="34" charset="0"/>
              </a:rPr>
              <a:t>b. Append an object to a list?</a:t>
            </a:r>
          </a:p>
          <a:p>
            <a:pPr>
              <a:lnSpc>
                <a:spcPct val="120000"/>
              </a:lnSpc>
            </a:pPr>
            <a:r>
              <a:rPr lang="en-US" sz="1600" noProof="1">
                <a:latin typeface="Calibri" panose="020F0502020204030204" pitchFamily="34" charset="0"/>
                <a:cs typeface="Calibri" panose="020F0502020204030204" pitchFamily="34" charset="0"/>
              </a:rPr>
              <a:t>c. Insert an object at the beginning of a list?</a:t>
            </a:r>
          </a:p>
          <a:p>
            <a:pPr>
              <a:lnSpc>
                <a:spcPct val="120000"/>
              </a:lnSpc>
            </a:pPr>
            <a:r>
              <a:rPr lang="en-US" sz="1600" noProof="1">
                <a:latin typeface="Calibri" panose="020F0502020204030204" pitchFamily="34" charset="0"/>
                <a:cs typeface="Calibri" panose="020F0502020204030204" pitchFamily="34" charset="0"/>
              </a:rPr>
              <a:t>d. Find the number of objects in a list?</a:t>
            </a:r>
          </a:p>
          <a:p>
            <a:pPr>
              <a:lnSpc>
                <a:spcPct val="120000"/>
              </a:lnSpc>
            </a:pPr>
            <a:r>
              <a:rPr lang="en-US" sz="1600" noProof="1">
                <a:latin typeface="Calibri" panose="020F0502020204030204" pitchFamily="34" charset="0"/>
                <a:cs typeface="Calibri" panose="020F0502020204030204" pitchFamily="34" charset="0"/>
              </a:rPr>
              <a:t>e. Remove a given object from a list?</a:t>
            </a:r>
          </a:p>
          <a:p>
            <a:pPr>
              <a:lnSpc>
                <a:spcPct val="120000"/>
              </a:lnSpc>
            </a:pPr>
            <a:r>
              <a:rPr lang="en-US" sz="1600" noProof="1">
                <a:latin typeface="Calibri" panose="020F0502020204030204" pitchFamily="34" charset="0"/>
                <a:cs typeface="Calibri" panose="020F0502020204030204" pitchFamily="34" charset="0"/>
              </a:rPr>
              <a:t>f. Remove the last object from the list?</a:t>
            </a:r>
          </a:p>
          <a:p>
            <a:pPr>
              <a:lnSpc>
                <a:spcPct val="120000"/>
              </a:lnSpc>
            </a:pPr>
            <a:r>
              <a:rPr lang="en-US" sz="1600" noProof="1">
                <a:latin typeface="Calibri" panose="020F0502020204030204" pitchFamily="34" charset="0"/>
                <a:cs typeface="Calibri" panose="020F0502020204030204" pitchFamily="34" charset="0"/>
              </a:rPr>
              <a:t>g. Check whether a given object is in a list?</a:t>
            </a:r>
          </a:p>
          <a:p>
            <a:pPr>
              <a:lnSpc>
                <a:spcPct val="120000"/>
              </a:lnSpc>
            </a:pPr>
            <a:r>
              <a:rPr lang="en-US" sz="1600" noProof="1">
                <a:latin typeface="Calibri" panose="020F0502020204030204" pitchFamily="34" charset="0"/>
                <a:cs typeface="Calibri" panose="020F0502020204030204" pitchFamily="34" charset="0"/>
              </a:rPr>
              <a:t>h. Retrieve an object at a specified index from a list?</a:t>
            </a:r>
            <a:endParaRPr lang="en-US" sz="1600"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780C1D16-8172-4F42-964F-ED631BF3A10D}"/>
              </a:ext>
            </a:extLst>
          </p:cNvPr>
          <p:cNvSpPr txBox="1">
            <a:spLocks/>
          </p:cNvSpPr>
          <p:nvPr/>
        </p:nvSpPr>
        <p:spPr bwMode="auto">
          <a:xfrm>
            <a:off x="4953000" y="1676400"/>
            <a:ext cx="41910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Font typeface="Monotype Sorts"/>
              <a:buNone/>
            </a:pPr>
            <a:r>
              <a:rPr lang="en-US" sz="1800" b="1" noProof="1">
                <a:solidFill>
                  <a:srgbClr val="92D050"/>
                </a:solidFill>
                <a:latin typeface="Calibri" panose="020F0502020204030204" pitchFamily="34" charset="0"/>
                <a:cs typeface="Calibri" panose="020F0502020204030204" pitchFamily="34" charset="0"/>
              </a:rPr>
              <a:t>      &lt;--- ANSWER ---&gt;</a:t>
            </a:r>
          </a:p>
          <a:p>
            <a:pPr>
              <a:lnSpc>
                <a:spcPct val="140000"/>
              </a:lnSpc>
            </a:pPr>
            <a:r>
              <a:rPr lang="en-US" sz="1400" noProof="1">
                <a:solidFill>
                  <a:srgbClr val="0070C0"/>
                </a:solidFill>
                <a:latin typeface="Consolas" panose="020B0609020204030204" pitchFamily="49" charset="0"/>
                <a:cs typeface="Calibri" panose="020F0502020204030204" pitchFamily="34" charset="0"/>
              </a:rPr>
              <a:t>(a) ArrayList&lt;Double&gt; list = new ArrayList&lt;Double&gt;();</a:t>
            </a:r>
          </a:p>
          <a:p>
            <a:pPr>
              <a:lnSpc>
                <a:spcPct val="140000"/>
              </a:lnSpc>
            </a:pPr>
            <a:r>
              <a:rPr lang="en-US" sz="1400" noProof="1">
                <a:solidFill>
                  <a:srgbClr val="0070C0"/>
                </a:solidFill>
                <a:latin typeface="Consolas" panose="020B0609020204030204" pitchFamily="49" charset="0"/>
                <a:cs typeface="Calibri" panose="020F0502020204030204" pitchFamily="34" charset="0"/>
              </a:rPr>
              <a:t>(b) list.add(object);</a:t>
            </a:r>
          </a:p>
          <a:p>
            <a:pPr>
              <a:lnSpc>
                <a:spcPct val="140000"/>
              </a:lnSpc>
            </a:pPr>
            <a:r>
              <a:rPr lang="en-US" sz="1400" noProof="1">
                <a:solidFill>
                  <a:srgbClr val="0070C0"/>
                </a:solidFill>
                <a:latin typeface="Consolas" panose="020B0609020204030204" pitchFamily="49" charset="0"/>
                <a:cs typeface="Calibri" panose="020F0502020204030204" pitchFamily="34" charset="0"/>
              </a:rPr>
              <a:t>(c) list.add(0, object);</a:t>
            </a:r>
          </a:p>
          <a:p>
            <a:pPr>
              <a:lnSpc>
                <a:spcPct val="140000"/>
              </a:lnSpc>
            </a:pPr>
            <a:r>
              <a:rPr lang="en-US" sz="1400" noProof="1">
                <a:solidFill>
                  <a:srgbClr val="0070C0"/>
                </a:solidFill>
                <a:latin typeface="Consolas" panose="020B0609020204030204" pitchFamily="49" charset="0"/>
                <a:cs typeface="Calibri" panose="020F0502020204030204" pitchFamily="34" charset="0"/>
              </a:rPr>
              <a:t>(d) list.size();</a:t>
            </a:r>
          </a:p>
          <a:p>
            <a:pPr>
              <a:lnSpc>
                <a:spcPct val="140000"/>
              </a:lnSpc>
            </a:pPr>
            <a:r>
              <a:rPr lang="en-US" sz="1400" noProof="1">
                <a:solidFill>
                  <a:srgbClr val="0070C0"/>
                </a:solidFill>
                <a:latin typeface="Consolas" panose="020B0609020204030204" pitchFamily="49" charset="0"/>
                <a:cs typeface="Calibri" panose="020F0502020204030204" pitchFamily="34" charset="0"/>
              </a:rPr>
              <a:t>(e) list.remove(object);</a:t>
            </a:r>
          </a:p>
          <a:p>
            <a:pPr>
              <a:lnSpc>
                <a:spcPct val="140000"/>
              </a:lnSpc>
            </a:pPr>
            <a:r>
              <a:rPr lang="en-US" sz="1400" noProof="1">
                <a:solidFill>
                  <a:srgbClr val="0070C0"/>
                </a:solidFill>
                <a:latin typeface="Consolas" panose="020B0609020204030204" pitchFamily="49" charset="0"/>
                <a:cs typeface="Calibri" panose="020F0502020204030204" pitchFamily="34" charset="0"/>
              </a:rPr>
              <a:t>(f) list.remove(list.size() - 1);</a:t>
            </a:r>
          </a:p>
          <a:p>
            <a:pPr>
              <a:lnSpc>
                <a:spcPct val="140000"/>
              </a:lnSpc>
            </a:pPr>
            <a:r>
              <a:rPr lang="en-US" sz="1400" noProof="1">
                <a:solidFill>
                  <a:srgbClr val="0070C0"/>
                </a:solidFill>
                <a:latin typeface="Consolas" panose="020B0609020204030204" pitchFamily="49" charset="0"/>
                <a:cs typeface="Calibri" panose="020F0502020204030204" pitchFamily="34" charset="0"/>
              </a:rPr>
              <a:t>(g) list.contains(object);</a:t>
            </a:r>
          </a:p>
          <a:p>
            <a:pPr>
              <a:lnSpc>
                <a:spcPct val="140000"/>
              </a:lnSpc>
            </a:pPr>
            <a:r>
              <a:rPr lang="en-US" sz="1400" noProof="1">
                <a:solidFill>
                  <a:srgbClr val="0070C0"/>
                </a:solidFill>
                <a:latin typeface="Consolas" panose="020B0609020204030204" pitchFamily="49" charset="0"/>
                <a:cs typeface="Calibri" panose="020F0502020204030204" pitchFamily="34" charset="0"/>
              </a:rPr>
              <a:t>(h) list.get(index);</a:t>
            </a:r>
            <a:endParaRPr lang="tr-TR" sz="14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96282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 calcmode="lin" valueType="num">
                                      <p:cBhvr additive="base">
                                        <p:cTn id="4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 calcmode="lin" valueType="num">
                                      <p:cBhvr additive="base">
                                        <p:cTn id="5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anim calcmode="lin" valueType="num">
                                      <p:cBhvr additive="base">
                                        <p:cTn id="7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
                                            <p:txEl>
                                              <p:pRg st="6" end="6"/>
                                            </p:txEl>
                                          </p:spTgt>
                                        </p:tgtEl>
                                        <p:attrNameLst>
                                          <p:attrName>style.visibility</p:attrName>
                                        </p:attrNameLst>
                                      </p:cBhvr>
                                      <p:to>
                                        <p:strVal val="visible"/>
                                      </p:to>
                                    </p:set>
                                    <p:anim calcmode="lin" valueType="num">
                                      <p:cBhvr additive="base">
                                        <p:cTn id="8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additive="base">
                                        <p:cTn id="8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 calcmode="lin" valueType="num">
                                      <p:cBhvr additive="base">
                                        <p:cTn id="9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anim calcmode="lin" valueType="num">
                                      <p:cBhvr additive="base">
                                        <p:cTn id="10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
                                            <p:txEl>
                                              <p:pRg st="8" end="8"/>
                                            </p:txEl>
                                          </p:spTgt>
                                        </p:tgtEl>
                                        <p:attrNameLst>
                                          <p:attrName>style.visibility</p:attrName>
                                        </p:attrNameLst>
                                      </p:cBhvr>
                                      <p:to>
                                        <p:strVal val="visible"/>
                                      </p:to>
                                    </p:set>
                                    <p:anim calcmode="lin" valueType="num">
                                      <p:cBhvr additive="base">
                                        <p:cTn id="10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914901"/>
          </a:xfrm>
        </p:spPr>
        <p:txBody>
          <a:bodyPr>
            <a:normAutofit fontScale="85000" lnSpcReduction="20000"/>
          </a:bodyPr>
          <a:lstStyle/>
          <a:p>
            <a:pPr>
              <a:lnSpc>
                <a:spcPct val="140000"/>
              </a:lnSpc>
            </a:pPr>
            <a:r>
              <a:rPr lang="en-US" sz="2000" noProof="1">
                <a:latin typeface="Calibri" panose="020F0502020204030204" pitchFamily="34" charset="0"/>
                <a:cs typeface="Calibri" panose="020F0502020204030204" pitchFamily="34" charset="0"/>
              </a:rPr>
              <a:t>Identify the errors in the following code.</a:t>
            </a:r>
            <a:br>
              <a:rPr lang="tr-TR" sz="2000" noProof="1">
                <a:latin typeface="Calibri" panose="020F0502020204030204" pitchFamily="34"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ArrayList&lt;String&gt; list = new ArrayList&lt;&gt;();</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list.add("Denver");</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list.add("Austin");</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list.add(new java.util.Date());</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String city = list.get(0);</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list.set(3, "Dallas");</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System.out.println(list.get(3));</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Error 1: list.add(new java.util.Date()); is wrong, because it is an array list of strings. You cannot add Date objects to this list.</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Error 2: list.set(3, "Dallas"); is wrong because there is no element at index 3 in the list.</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Error 3: list.get(3) is wrong because there is no element at index 3 in the list.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6848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8077200" cy="5048251"/>
          </a:xfrm>
        </p:spPr>
        <p:txBody>
          <a:bodyPr>
            <a:noAutofit/>
          </a:bodyPr>
          <a:lstStyle/>
          <a:p>
            <a:pPr>
              <a:lnSpc>
                <a:spcPct val="120000"/>
              </a:lnSpc>
            </a:pPr>
            <a:r>
              <a:rPr lang="en-US" sz="1800" noProof="1">
                <a:latin typeface="Calibri" panose="020F0502020204030204" pitchFamily="34" charset="0"/>
                <a:cs typeface="Calibri" panose="020F0502020204030204" pitchFamily="34" charset="0"/>
              </a:rPr>
              <a:t>Suppose the ArrayList list contains {"Dallas", "Dallas", "Houston", "Dallas"}.</a:t>
            </a:r>
            <a:br>
              <a:rPr lang="tr-TR" sz="1800" noProof="1">
                <a:latin typeface="Calibri" panose="020F0502020204030204" pitchFamily="34" charset="0"/>
                <a:cs typeface="Calibri" panose="020F0502020204030204" pitchFamily="34" charset="0"/>
              </a:rPr>
            </a:br>
            <a:r>
              <a:rPr lang="en-US" sz="1800" noProof="1">
                <a:latin typeface="Calibri" panose="020F0502020204030204" pitchFamily="34" charset="0"/>
                <a:cs typeface="Calibri" panose="020F0502020204030204" pitchFamily="34" charset="0"/>
              </a:rPr>
              <a:t>What is the list after invoking list.remove("Dallas") one time?</a:t>
            </a:r>
            <a:br>
              <a:rPr lang="tr-TR" sz="1800" noProof="1">
                <a:latin typeface="Calibri" panose="020F0502020204030204" pitchFamily="34" charset="0"/>
                <a:cs typeface="Calibri" panose="020F0502020204030204" pitchFamily="34" charset="0"/>
              </a:rPr>
            </a:br>
            <a:r>
              <a:rPr lang="en-US" sz="1800" noProof="1">
                <a:latin typeface="Calibri" panose="020F0502020204030204" pitchFamily="34" charset="0"/>
                <a:cs typeface="Calibri" panose="020F0502020204030204" pitchFamily="34" charset="0"/>
              </a:rPr>
              <a:t>Does the following code correctly remove all elements with value "Dallas" from the list? If not, correct the code.</a:t>
            </a:r>
            <a:br>
              <a:rPr lang="tr-TR" sz="1800" noProof="1">
                <a:latin typeface="Calibri" panose="020F0502020204030204" pitchFamily="34" charset="0"/>
                <a:cs typeface="Calibri" panose="020F0502020204030204" pitchFamily="34" charset="0"/>
              </a:rPr>
            </a:br>
            <a:br>
              <a:rPr lang="tr-TR" sz="6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for (int i = 0; i &lt; list.size(); i++)</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list.remove("Dallas");</a:t>
            </a:r>
            <a:br>
              <a:rPr lang="en-US" sz="1100" noProof="1">
                <a:latin typeface="Consolas" panose="020B0609020204030204" pitchFamily="49" charset="0"/>
                <a:cs typeface="Calibri" panose="020F0502020204030204" pitchFamily="34" charset="0"/>
              </a:rPr>
            </a:br>
            <a:endParaRPr lang="en-US" sz="500" noProof="1">
              <a:latin typeface="Consolas" panose="020B0609020204030204" pitchFamily="49" charset="0"/>
              <a:cs typeface="Calibri" panose="020F0502020204030204" pitchFamily="34" charset="0"/>
            </a:endParaRPr>
          </a:p>
          <a:p>
            <a:pPr marL="0" indent="0">
              <a:lnSpc>
                <a:spcPct val="120000"/>
              </a:lnSpc>
              <a:buNone/>
            </a:pPr>
            <a:r>
              <a:rPr lang="en-US" sz="1800" b="1" noProof="1">
                <a:solidFill>
                  <a:srgbClr val="92D050"/>
                </a:solidFill>
                <a:latin typeface="Calibri" panose="020F0502020204030204" pitchFamily="34" charset="0"/>
                <a:cs typeface="Calibri" panose="020F0502020204030204" pitchFamily="34" charset="0"/>
              </a:rPr>
              <a:t>      &lt;--- ANSWER ---&gt;</a:t>
            </a:r>
          </a:p>
          <a:p>
            <a:pPr>
              <a:lnSpc>
                <a:spcPct val="120000"/>
              </a:lnSpc>
            </a:pPr>
            <a:r>
              <a:rPr lang="en-US" sz="1400" noProof="1">
                <a:solidFill>
                  <a:srgbClr val="0070C0"/>
                </a:solidFill>
                <a:latin typeface="Consolas" panose="020B0609020204030204" pitchFamily="49" charset="0"/>
                <a:cs typeface="Calibri" panose="020F0502020204030204" pitchFamily="34" charset="0"/>
              </a:rPr>
              <a:t>After list.remove("Dallas"), the list becomes {"Dallas","Houston","Dallas"}.</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No. Here is the reason: Suppose the list contains two string elements "red" and "red". You want to remove "red" from the list. After the first "red" is removed, i becomes 1 and the list becomes {"red"}. i &lt; list.size() is false. So, the loop ends. The correct code should be</a:t>
            </a:r>
            <a:br>
              <a:rPr lang="tr-TR" sz="1400" noProof="1">
                <a:solidFill>
                  <a:srgbClr val="0070C0"/>
                </a:solidFill>
                <a:latin typeface="Consolas" panose="020B0609020204030204" pitchFamily="49" charset="0"/>
                <a:cs typeface="Calibri" panose="020F0502020204030204" pitchFamily="34" charset="0"/>
              </a:rPr>
            </a:br>
            <a:br>
              <a:rPr lang="tr-TR" sz="5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for (int i = 0; i &lt; list.size(); i++)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  if (list.remove(element))</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    i--;</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a:t>
            </a:r>
            <a:endParaRPr lang="tr-TR" sz="14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8862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Explain why the following code displays [1, 3] rather than [2, 3].</a:t>
            </a:r>
            <a:br>
              <a:rPr lang="tr-TR" sz="2000" noProof="1">
                <a:latin typeface="Calibri" panose="020F0502020204030204" pitchFamily="34"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ArrayList&lt;Integer&gt; list = new ArrayList&lt;&gt;();</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list.add(1);</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list.add(2);</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list.add(3);</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list.remove(1);</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System.out.println(list);</a:t>
            </a:r>
            <a:br>
              <a:rPr lang="tr-TR" sz="1800" noProof="1">
                <a:latin typeface="Consolas" panose="020B0609020204030204" pitchFamily="49" charset="0"/>
                <a:cs typeface="Calibri" panose="020F0502020204030204" pitchFamily="34" charset="0"/>
              </a:rPr>
            </a:br>
            <a:br>
              <a:rPr lang="tr-TR" sz="800" noProof="1">
                <a:latin typeface="Consolas" panose="020B0609020204030204" pitchFamily="49" charset="0"/>
                <a:cs typeface="Calibri" panose="020F0502020204030204" pitchFamily="34" charset="0"/>
              </a:rPr>
            </a:br>
            <a:r>
              <a:rPr lang="en-US" sz="2000" noProof="1">
                <a:latin typeface="Calibri" panose="020F0502020204030204" pitchFamily="34" charset="0"/>
                <a:cs typeface="Calibri" panose="020F0502020204030204" pitchFamily="34" charset="0"/>
              </a:rPr>
              <a:t>How do you remove integer value 3 from the list?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ArrayList class has two overloaded remove method remove(Object) and remove(int index). The latter is invoked for list.remove(1) to remove the element in the list at index 1.</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To remove value 3 from the list, use list.remove(new Integer(3)).</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2137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Explain why the following code is wrong.</a:t>
            </a:r>
            <a:br>
              <a:rPr lang="tr-TR" sz="2000" noProof="1">
                <a:latin typeface="Calibri" panose="020F0502020204030204" pitchFamily="34" charset="0"/>
                <a:cs typeface="Calibri" panose="020F0502020204030204" pitchFamily="34" charset="0"/>
              </a:rPr>
            </a:b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ArrayList&lt;Double&gt; list = new ArrayList&lt;&gt;();</a:t>
            </a:r>
            <a:br>
              <a:rPr lang="tr-TR" sz="1800" noProof="1">
                <a:latin typeface="Consolas" panose="020B0609020204030204" pitchFamily="49" charset="0"/>
                <a:cs typeface="Calibri" panose="020F0502020204030204" pitchFamily="34" charset="0"/>
              </a:rPr>
            </a:br>
            <a:r>
              <a:rPr lang="en-US" sz="1800" noProof="1">
                <a:latin typeface="Consolas" panose="020B0609020204030204" pitchFamily="49" charset="0"/>
                <a:cs typeface="Calibri" panose="020F0502020204030204" pitchFamily="34" charset="0"/>
              </a:rPr>
              <a:t>list.add(1);</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list consists of Double objects. list.add(1) automatically converts 1 into an Integer object. It will work if you change it to list.add(1.0).</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5812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35ED07A7-ED9A-4BEB-9998-3FD50DDD4B7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13BF17-BBD4-47CB-9B5D-9FD61DA7C97C}" type="slidenum">
              <a:rPr lang="en-US" altLang="en-US" sz="1400"/>
              <a:pPr>
                <a:spcBef>
                  <a:spcPct val="0"/>
                </a:spcBef>
                <a:buClrTx/>
                <a:buSzTx/>
                <a:buFontTx/>
                <a:buNone/>
              </a:pPr>
              <a:t>75</a:t>
            </a:fld>
            <a:endParaRPr lang="en-US" altLang="en-US" sz="1400"/>
          </a:p>
        </p:txBody>
      </p:sp>
      <p:sp>
        <p:nvSpPr>
          <p:cNvPr id="49155" name="Rectangle 2">
            <a:extLst>
              <a:ext uri="{FF2B5EF4-FFF2-40B4-BE49-F238E27FC236}">
                <a16:creationId xmlns:a16="http://schemas.microsoft.com/office/drawing/2014/main" id="{A4C5CAD9-39C7-4845-BEE2-E77FD4CC0F56}"/>
              </a:ext>
            </a:extLst>
          </p:cNvPr>
          <p:cNvSpPr>
            <a:spLocks noGrp="1" noChangeArrowheads="1"/>
          </p:cNvSpPr>
          <p:nvPr>
            <p:ph type="title"/>
          </p:nvPr>
        </p:nvSpPr>
        <p:spPr>
          <a:xfrm>
            <a:off x="685800" y="152400"/>
            <a:ext cx="7772400" cy="762000"/>
          </a:xfrm>
        </p:spPr>
        <p:txBody>
          <a:bodyPr/>
          <a:lstStyle/>
          <a:p>
            <a:r>
              <a:rPr lang="en-US" altLang="en-US"/>
              <a:t>Array Lists from/to Arrays</a:t>
            </a:r>
          </a:p>
        </p:txBody>
      </p:sp>
      <p:sp>
        <p:nvSpPr>
          <p:cNvPr id="49156" name="Rectangle 3">
            <a:extLst>
              <a:ext uri="{FF2B5EF4-FFF2-40B4-BE49-F238E27FC236}">
                <a16:creationId xmlns:a16="http://schemas.microsoft.com/office/drawing/2014/main" id="{20E6E404-E1A5-4F86-BEEA-DB34D5ADCE35}"/>
              </a:ext>
            </a:extLst>
          </p:cNvPr>
          <p:cNvSpPr>
            <a:spLocks noGrp="1" noChangeArrowheads="1"/>
          </p:cNvSpPr>
          <p:nvPr>
            <p:ph type="body" idx="1"/>
          </p:nvPr>
        </p:nvSpPr>
        <p:spPr>
          <a:xfrm>
            <a:off x="76200" y="990600"/>
            <a:ext cx="8991600" cy="2514600"/>
          </a:xfrm>
        </p:spPr>
        <p:txBody>
          <a:bodyPr/>
          <a:lstStyle/>
          <a:p>
            <a:pPr marL="0" indent="0">
              <a:spcBef>
                <a:spcPct val="40000"/>
              </a:spcBef>
              <a:spcAft>
                <a:spcPts val="1200"/>
              </a:spcAft>
              <a:buFont typeface="Monotype Sorts"/>
              <a:buNone/>
            </a:pPr>
            <a:r>
              <a:rPr lang="en-US" altLang="en-US" dirty="0"/>
              <a:t>Creating an </a:t>
            </a:r>
            <a:r>
              <a:rPr lang="en-US" altLang="en-US" dirty="0" err="1"/>
              <a:t>ArrayList</a:t>
            </a:r>
            <a:r>
              <a:rPr lang="en-US" altLang="en-US" dirty="0"/>
              <a:t> from an array of objects:</a:t>
            </a:r>
          </a:p>
          <a:p>
            <a:pPr marL="0" indent="0">
              <a:buFont typeface="Monotype Sorts"/>
              <a:buNone/>
            </a:pPr>
            <a:endParaRPr lang="tr-TR" altLang="en-US" sz="1200" dirty="0">
              <a:latin typeface="Consolas" panose="020B0609020204030204" pitchFamily="49" charset="0"/>
            </a:endParaRPr>
          </a:p>
          <a:p>
            <a:pPr marL="0" indent="0">
              <a:buFont typeface="Monotype Sorts"/>
              <a:buNone/>
            </a:pPr>
            <a:r>
              <a:rPr lang="en-US" altLang="en-US" sz="2000" dirty="0">
                <a:latin typeface="Consolas" panose="020B0609020204030204" pitchFamily="49" charset="0"/>
              </a:rPr>
              <a:t>String[] array = {</a:t>
            </a:r>
            <a:r>
              <a:rPr lang="en-US" altLang="en-US" sz="2000" b="1" dirty="0">
                <a:latin typeface="Consolas" panose="020B0609020204030204" pitchFamily="49" charset="0"/>
              </a:rPr>
              <a:t>"red"</a:t>
            </a:r>
            <a:r>
              <a:rPr lang="en-US" altLang="en-US" sz="2000" dirty="0">
                <a:latin typeface="Consolas" panose="020B0609020204030204" pitchFamily="49" charset="0"/>
              </a:rPr>
              <a:t>, </a:t>
            </a:r>
            <a:r>
              <a:rPr lang="en-US" altLang="en-US" sz="2000" b="1" dirty="0">
                <a:latin typeface="Consolas" panose="020B0609020204030204" pitchFamily="49" charset="0"/>
              </a:rPr>
              <a:t>"green", "blue"</a:t>
            </a:r>
            <a:r>
              <a:rPr lang="en-US" altLang="en-US" sz="2000" dirty="0">
                <a:latin typeface="Consolas" panose="020B0609020204030204" pitchFamily="49" charset="0"/>
              </a:rPr>
              <a:t>};</a:t>
            </a:r>
            <a:br>
              <a:rPr lang="tr-TR" altLang="en-US" sz="2000" dirty="0">
                <a:latin typeface="Consolas" panose="020B0609020204030204" pitchFamily="49" charset="0"/>
              </a:rPr>
            </a:br>
            <a:endParaRPr lang="en-US" altLang="en-US" sz="1200" dirty="0">
              <a:latin typeface="Consolas" panose="020B0609020204030204" pitchFamily="49" charset="0"/>
            </a:endParaRPr>
          </a:p>
          <a:p>
            <a:pPr marL="0" indent="0">
              <a:buFont typeface="Monotype Sorts"/>
              <a:buNone/>
            </a:pPr>
            <a:r>
              <a:rPr lang="en-US" altLang="en-US" sz="2000" dirty="0" err="1">
                <a:latin typeface="Consolas" panose="020B0609020204030204" pitchFamily="49" charset="0"/>
              </a:rPr>
              <a:t>ArrayList</a:t>
            </a:r>
            <a:r>
              <a:rPr lang="en-US" altLang="en-US" sz="2000" dirty="0">
                <a:latin typeface="Consolas" panose="020B0609020204030204" pitchFamily="49" charset="0"/>
              </a:rPr>
              <a:t>&lt;String&gt; list = </a:t>
            </a:r>
            <a:r>
              <a:rPr lang="en-US" altLang="en-US" sz="2000" b="1" dirty="0">
                <a:latin typeface="Consolas" panose="020B0609020204030204" pitchFamily="49" charset="0"/>
              </a:rPr>
              <a:t>new</a:t>
            </a:r>
            <a:r>
              <a:rPr lang="en-US" altLang="en-US" sz="2000" dirty="0">
                <a:latin typeface="Consolas" panose="020B0609020204030204" pitchFamily="49" charset="0"/>
              </a:rPr>
              <a:t> </a:t>
            </a:r>
            <a:r>
              <a:rPr lang="en-US" altLang="en-US" sz="2000" dirty="0" err="1">
                <a:latin typeface="Consolas" panose="020B0609020204030204" pitchFamily="49" charset="0"/>
              </a:rPr>
              <a:t>ArrayList</a:t>
            </a:r>
            <a:r>
              <a:rPr lang="en-US" altLang="en-US" sz="2000" dirty="0">
                <a:latin typeface="Consolas" panose="020B0609020204030204" pitchFamily="49" charset="0"/>
              </a:rPr>
              <a:t>&lt;&gt;(</a:t>
            </a:r>
            <a:r>
              <a:rPr lang="en-US" altLang="en-US" sz="2000" dirty="0" err="1">
                <a:latin typeface="Consolas" panose="020B0609020204030204" pitchFamily="49" charset="0"/>
              </a:rPr>
              <a:t>Arrays.asList</a:t>
            </a:r>
            <a:r>
              <a:rPr lang="en-US" altLang="en-US" sz="2000" dirty="0">
                <a:latin typeface="Consolas" panose="020B0609020204030204" pitchFamily="49" charset="0"/>
              </a:rPr>
              <a:t>(array));</a:t>
            </a:r>
          </a:p>
        </p:txBody>
      </p:sp>
      <p:sp>
        <p:nvSpPr>
          <p:cNvPr id="49157" name="Rectangle 4">
            <a:extLst>
              <a:ext uri="{FF2B5EF4-FFF2-40B4-BE49-F238E27FC236}">
                <a16:creationId xmlns:a16="http://schemas.microsoft.com/office/drawing/2014/main" id="{D46F5FAD-22D6-431E-9B38-1B8F42A950B8}"/>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a:extLst>
              <a:ext uri="{FF2B5EF4-FFF2-40B4-BE49-F238E27FC236}">
                <a16:creationId xmlns:a16="http://schemas.microsoft.com/office/drawing/2014/main" id="{4B668D9F-AE18-4D08-BBD9-506C3AFBCF45}"/>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9" name="Rectangle 3">
            <a:extLst>
              <a:ext uri="{FF2B5EF4-FFF2-40B4-BE49-F238E27FC236}">
                <a16:creationId xmlns:a16="http://schemas.microsoft.com/office/drawing/2014/main" id="{A7622D52-D78B-4285-AE24-89FDBDA014E1}"/>
              </a:ext>
            </a:extLst>
          </p:cNvPr>
          <p:cNvSpPr txBox="1">
            <a:spLocks noChangeArrowheads="1"/>
          </p:cNvSpPr>
          <p:nvPr/>
        </p:nvSpPr>
        <p:spPr bwMode="auto">
          <a:xfrm>
            <a:off x="762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a:buNone/>
            </a:pPr>
            <a:r>
              <a:rPr lang="en-US" altLang="en-US" dirty="0"/>
              <a:t>Creating an array of objects from an </a:t>
            </a:r>
            <a:r>
              <a:rPr lang="en-US" altLang="en-US" dirty="0" err="1"/>
              <a:t>ArrayList</a:t>
            </a:r>
            <a:r>
              <a:rPr lang="en-US" altLang="en-US" dirty="0"/>
              <a:t>:</a:t>
            </a:r>
          </a:p>
          <a:p>
            <a:pPr>
              <a:buFont typeface="Monotype Sorts"/>
              <a:buNone/>
            </a:pPr>
            <a:r>
              <a:rPr lang="en-US" altLang="en-US" sz="2000" dirty="0">
                <a:latin typeface="Consolas" panose="020B0609020204030204" pitchFamily="49" charset="0"/>
              </a:rPr>
              <a:t>String[] array1 = </a:t>
            </a:r>
            <a:r>
              <a:rPr lang="en-US" altLang="en-US" sz="2000" b="1" dirty="0">
                <a:latin typeface="Consolas" panose="020B0609020204030204" pitchFamily="49" charset="0"/>
              </a:rPr>
              <a:t>new</a:t>
            </a:r>
            <a:r>
              <a:rPr lang="en-US" altLang="en-US" sz="2000" dirty="0">
                <a:latin typeface="Consolas" panose="020B0609020204030204" pitchFamily="49" charset="0"/>
              </a:rPr>
              <a:t> String[</a:t>
            </a:r>
            <a:r>
              <a:rPr lang="en-US" altLang="en-US" sz="2000" dirty="0" err="1">
                <a:latin typeface="Consolas" panose="020B0609020204030204" pitchFamily="49" charset="0"/>
              </a:rPr>
              <a:t>list.size</a:t>
            </a:r>
            <a:r>
              <a:rPr lang="en-US" altLang="en-US" sz="2000" dirty="0">
                <a:latin typeface="Consolas" panose="020B0609020204030204" pitchFamily="49" charset="0"/>
              </a:rPr>
              <a:t>()];</a:t>
            </a:r>
          </a:p>
          <a:p>
            <a:pPr>
              <a:buFont typeface="Monotype Sorts"/>
              <a:buNone/>
            </a:pPr>
            <a:endParaRPr lang="tr-TR" altLang="en-US" sz="1100" dirty="0">
              <a:latin typeface="Consolas" panose="020B0609020204030204" pitchFamily="49" charset="0"/>
            </a:endParaRPr>
          </a:p>
          <a:p>
            <a:pPr>
              <a:buFont typeface="Monotype Sorts"/>
              <a:buNone/>
            </a:pPr>
            <a:r>
              <a:rPr lang="en-US" altLang="en-US" sz="2000" dirty="0" err="1">
                <a:latin typeface="Consolas" panose="020B0609020204030204" pitchFamily="49" charset="0"/>
              </a:rPr>
              <a:t>list.toArray</a:t>
            </a:r>
            <a:r>
              <a:rPr lang="en-US" altLang="en-US" sz="2000" dirty="0">
                <a:latin typeface="Consolas" panose="020B0609020204030204" pitchFamily="49" charset="0"/>
              </a:rPr>
              <a:t>(array1);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23F6A580-0829-42F7-94D6-C56683F255A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4A5A43-A87C-4B7C-9189-9FBA771FE35D}" type="slidenum">
              <a:rPr lang="en-US" altLang="en-US" sz="1400"/>
              <a:pPr>
                <a:spcBef>
                  <a:spcPct val="0"/>
                </a:spcBef>
                <a:buClrTx/>
                <a:buSzTx/>
                <a:buFontTx/>
                <a:buNone/>
              </a:pPr>
              <a:t>76</a:t>
            </a:fld>
            <a:endParaRPr lang="en-US" altLang="en-US" sz="1400"/>
          </a:p>
        </p:txBody>
      </p:sp>
      <p:sp>
        <p:nvSpPr>
          <p:cNvPr id="50179" name="Rectangle 2">
            <a:extLst>
              <a:ext uri="{FF2B5EF4-FFF2-40B4-BE49-F238E27FC236}">
                <a16:creationId xmlns:a16="http://schemas.microsoft.com/office/drawing/2014/main" id="{C027920D-DAA6-4428-830D-3877B5D1B6CB}"/>
              </a:ext>
            </a:extLst>
          </p:cNvPr>
          <p:cNvSpPr>
            <a:spLocks noGrp="1" noChangeArrowheads="1"/>
          </p:cNvSpPr>
          <p:nvPr>
            <p:ph type="title"/>
          </p:nvPr>
        </p:nvSpPr>
        <p:spPr>
          <a:xfrm>
            <a:off x="685800" y="152400"/>
            <a:ext cx="7772400" cy="762000"/>
          </a:xfrm>
        </p:spPr>
        <p:txBody>
          <a:bodyPr/>
          <a:lstStyle/>
          <a:p>
            <a:r>
              <a:rPr lang="en-US" altLang="en-US"/>
              <a:t>max and min in an Array List</a:t>
            </a:r>
          </a:p>
        </p:txBody>
      </p:sp>
      <p:sp>
        <p:nvSpPr>
          <p:cNvPr id="50180" name="Rectangle 3">
            <a:extLst>
              <a:ext uri="{FF2B5EF4-FFF2-40B4-BE49-F238E27FC236}">
                <a16:creationId xmlns:a16="http://schemas.microsoft.com/office/drawing/2014/main" id="{09CEDD87-76E2-4867-8FE1-E27C8434B565}"/>
              </a:ext>
            </a:extLst>
          </p:cNvPr>
          <p:cNvSpPr>
            <a:spLocks noGrp="1" noChangeArrowheads="1"/>
          </p:cNvSpPr>
          <p:nvPr>
            <p:ph type="body" idx="1"/>
          </p:nvPr>
        </p:nvSpPr>
        <p:spPr>
          <a:xfrm>
            <a:off x="152400" y="1143000"/>
            <a:ext cx="8839200" cy="1524000"/>
          </a:xfrm>
        </p:spPr>
        <p:txBody>
          <a:bodyPr/>
          <a:lstStyle/>
          <a:p>
            <a:pPr marL="0" indent="0">
              <a:spcBef>
                <a:spcPct val="40000"/>
              </a:spcBef>
              <a:spcAft>
                <a:spcPts val="1200"/>
              </a:spcAft>
              <a:buFont typeface="Monotype Sorts"/>
              <a:buNone/>
            </a:pPr>
            <a:r>
              <a:rPr lang="en-US" altLang="en-US" sz="2400" dirty="0">
                <a:latin typeface="Consolas" panose="020B0609020204030204" pitchFamily="49" charset="0"/>
              </a:rPr>
              <a:t>String[] array = {</a:t>
            </a:r>
            <a:r>
              <a:rPr lang="en-US" altLang="en-US" sz="2400" b="1" dirty="0">
                <a:latin typeface="Consolas" panose="020B0609020204030204" pitchFamily="49" charset="0"/>
              </a:rPr>
              <a:t>"red"</a:t>
            </a:r>
            <a:r>
              <a:rPr lang="en-US" altLang="en-US" sz="2400" dirty="0">
                <a:latin typeface="Consolas" panose="020B0609020204030204" pitchFamily="49" charset="0"/>
              </a:rPr>
              <a:t>, </a:t>
            </a:r>
            <a:r>
              <a:rPr lang="en-US" altLang="en-US" sz="2400" b="1" dirty="0">
                <a:latin typeface="Consolas" panose="020B0609020204030204" pitchFamily="49" charset="0"/>
              </a:rPr>
              <a:t>"green", "blue"</a:t>
            </a:r>
            <a:r>
              <a:rPr lang="en-US" altLang="en-US" sz="2400" dirty="0">
                <a:latin typeface="Consolas" panose="020B0609020204030204" pitchFamily="49" charset="0"/>
              </a:rPr>
              <a:t>};</a:t>
            </a:r>
          </a:p>
          <a:p>
            <a:pPr marL="0" indent="0">
              <a:buFont typeface="Monotype Sorts"/>
              <a:buNone/>
            </a:pPr>
            <a:r>
              <a:rPr lang="en-US" altLang="en-US" sz="2400" dirty="0" err="1">
                <a:latin typeface="Consolas" panose="020B0609020204030204" pitchFamily="49" charset="0"/>
              </a:rPr>
              <a:t>System.out.pritnln</a:t>
            </a:r>
            <a:r>
              <a:rPr lang="en-US" altLang="en-US" sz="2400" dirty="0">
                <a:latin typeface="Consolas" panose="020B0609020204030204" pitchFamily="49" charset="0"/>
              </a:rPr>
              <a:t>(</a:t>
            </a:r>
            <a:r>
              <a:rPr lang="en-US" altLang="en-US" sz="2400" dirty="0" err="1">
                <a:latin typeface="Consolas" panose="020B0609020204030204" pitchFamily="49" charset="0"/>
              </a:rPr>
              <a:t>java.util.Collections.max</a:t>
            </a:r>
            <a:r>
              <a:rPr lang="en-US" altLang="en-US" sz="2400" dirty="0">
                <a:latin typeface="Consolas" panose="020B0609020204030204" pitchFamily="49" charset="0"/>
              </a:rPr>
              <a:t>(</a:t>
            </a:r>
          </a:p>
          <a:p>
            <a:pPr marL="0" indent="0">
              <a:buFont typeface="Monotype Sorts"/>
              <a:buNone/>
            </a:pPr>
            <a:r>
              <a:rPr lang="en-US" altLang="en-US" sz="2400" dirty="0">
                <a:latin typeface="Consolas" panose="020B0609020204030204" pitchFamily="49" charset="0"/>
              </a:rPr>
              <a:t>   new </a:t>
            </a:r>
            <a:r>
              <a:rPr lang="en-US" altLang="en-US" sz="2400" dirty="0" err="1">
                <a:latin typeface="Consolas" panose="020B0609020204030204" pitchFamily="49" charset="0"/>
              </a:rPr>
              <a:t>ArrayList</a:t>
            </a:r>
            <a:r>
              <a:rPr lang="en-US" altLang="en-US" sz="2400" dirty="0">
                <a:latin typeface="Consolas" panose="020B0609020204030204" pitchFamily="49" charset="0"/>
              </a:rPr>
              <a:t>&lt;String&gt;(</a:t>
            </a:r>
            <a:r>
              <a:rPr lang="en-US" altLang="en-US" sz="2400" dirty="0" err="1">
                <a:latin typeface="Consolas" panose="020B0609020204030204" pitchFamily="49" charset="0"/>
              </a:rPr>
              <a:t>Arrays.asList</a:t>
            </a:r>
            <a:r>
              <a:rPr lang="en-US" altLang="en-US" sz="2400" dirty="0">
                <a:latin typeface="Consolas" panose="020B0609020204030204" pitchFamily="49" charset="0"/>
              </a:rPr>
              <a:t>(array)));</a:t>
            </a:r>
          </a:p>
        </p:txBody>
      </p:sp>
      <p:sp>
        <p:nvSpPr>
          <p:cNvPr id="50181" name="Rectangle 4">
            <a:extLst>
              <a:ext uri="{FF2B5EF4-FFF2-40B4-BE49-F238E27FC236}">
                <a16:creationId xmlns:a16="http://schemas.microsoft.com/office/drawing/2014/main" id="{FD78BF94-238B-413C-91C8-0191B5E1D7E6}"/>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5">
            <a:extLst>
              <a:ext uri="{FF2B5EF4-FFF2-40B4-BE49-F238E27FC236}">
                <a16:creationId xmlns:a16="http://schemas.microsoft.com/office/drawing/2014/main" id="{AACA0BC1-1DE6-4B53-AAE0-0ECAB03CDC69}"/>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3">
            <a:extLst>
              <a:ext uri="{FF2B5EF4-FFF2-40B4-BE49-F238E27FC236}">
                <a16:creationId xmlns:a16="http://schemas.microsoft.com/office/drawing/2014/main" id="{C0192E1B-B559-419B-A22A-048FB3C5FB74}"/>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a:buNone/>
            </a:pPr>
            <a:r>
              <a:rPr lang="en-US" altLang="en-US" sz="2400" dirty="0">
                <a:latin typeface="Consolas" panose="020B0609020204030204" pitchFamily="49" charset="0"/>
              </a:rPr>
              <a:t>String[] array = {</a:t>
            </a:r>
            <a:r>
              <a:rPr lang="en-US" altLang="en-US" sz="2400" b="1" dirty="0">
                <a:latin typeface="Consolas" panose="020B0609020204030204" pitchFamily="49" charset="0"/>
              </a:rPr>
              <a:t>"red"</a:t>
            </a:r>
            <a:r>
              <a:rPr lang="en-US" altLang="en-US" sz="2400" dirty="0">
                <a:latin typeface="Consolas" panose="020B0609020204030204" pitchFamily="49" charset="0"/>
              </a:rPr>
              <a:t>, </a:t>
            </a:r>
            <a:r>
              <a:rPr lang="en-US" altLang="en-US" sz="2400" b="1" dirty="0">
                <a:latin typeface="Consolas" panose="020B0609020204030204" pitchFamily="49" charset="0"/>
              </a:rPr>
              <a:t>"green", "blue"</a:t>
            </a:r>
            <a:r>
              <a:rPr lang="en-US" altLang="en-US" sz="2400" dirty="0">
                <a:latin typeface="Consolas" panose="020B0609020204030204" pitchFamily="49" charset="0"/>
              </a:rPr>
              <a:t>};</a:t>
            </a:r>
          </a:p>
          <a:p>
            <a:pPr>
              <a:buFont typeface="Monotype Sorts"/>
              <a:buNone/>
            </a:pPr>
            <a:r>
              <a:rPr lang="en-US" altLang="en-US" sz="2400" dirty="0" err="1">
                <a:latin typeface="Consolas" panose="020B0609020204030204" pitchFamily="49" charset="0"/>
              </a:rPr>
              <a:t>System.out.pritnln</a:t>
            </a:r>
            <a:r>
              <a:rPr lang="en-US" altLang="en-US" sz="2400" dirty="0">
                <a:latin typeface="Consolas" panose="020B0609020204030204" pitchFamily="49" charset="0"/>
              </a:rPr>
              <a:t>(</a:t>
            </a:r>
            <a:r>
              <a:rPr lang="en-US" altLang="en-US" sz="2400" dirty="0" err="1">
                <a:latin typeface="Consolas" panose="020B0609020204030204" pitchFamily="49" charset="0"/>
              </a:rPr>
              <a:t>java.util.Collections.min</a:t>
            </a:r>
            <a:r>
              <a:rPr lang="en-US" altLang="en-US" sz="2400" dirty="0">
                <a:latin typeface="Consolas" panose="020B0609020204030204" pitchFamily="49" charset="0"/>
              </a:rPr>
              <a:t>(</a:t>
            </a:r>
          </a:p>
          <a:p>
            <a:pPr>
              <a:buFont typeface="Monotype Sorts"/>
              <a:buNone/>
            </a:pPr>
            <a:r>
              <a:rPr lang="en-US" altLang="en-US" sz="2400" dirty="0">
                <a:latin typeface="Consolas" panose="020B0609020204030204" pitchFamily="49" charset="0"/>
              </a:rPr>
              <a:t>  new </a:t>
            </a:r>
            <a:r>
              <a:rPr lang="en-US" altLang="en-US" sz="2400" dirty="0" err="1">
                <a:latin typeface="Consolas" panose="020B0609020204030204" pitchFamily="49" charset="0"/>
              </a:rPr>
              <a:t>ArrayList</a:t>
            </a:r>
            <a:r>
              <a:rPr lang="en-US" altLang="en-US" sz="2400" dirty="0">
                <a:latin typeface="Consolas" panose="020B0609020204030204" pitchFamily="49" charset="0"/>
              </a:rPr>
              <a:t>&lt;String&gt;(</a:t>
            </a:r>
            <a:r>
              <a:rPr lang="en-US" altLang="en-US" sz="2400" dirty="0" err="1">
                <a:latin typeface="Consolas" panose="020B0609020204030204" pitchFamily="49" charset="0"/>
              </a:rPr>
              <a:t>Arrays.asList</a:t>
            </a:r>
            <a:r>
              <a:rPr lang="en-US" altLang="en-US" sz="2400" dirty="0">
                <a:latin typeface="Consolas" panose="020B0609020204030204" pitchFamily="49" charset="0"/>
              </a:rPr>
              <a:t>(array)));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F81BE3A2-C642-457F-AF6C-9E79992995F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1BB5E7-D520-4622-A1F1-16212525E1EB}" type="slidenum">
              <a:rPr lang="en-US" altLang="en-US" sz="1400"/>
              <a:pPr>
                <a:spcBef>
                  <a:spcPct val="0"/>
                </a:spcBef>
                <a:buClrTx/>
                <a:buSzTx/>
                <a:buFontTx/>
                <a:buNone/>
              </a:pPr>
              <a:t>77</a:t>
            </a:fld>
            <a:endParaRPr lang="en-US" altLang="en-US" sz="1400"/>
          </a:p>
        </p:txBody>
      </p:sp>
      <p:sp>
        <p:nvSpPr>
          <p:cNvPr id="51203" name="Rectangle 2">
            <a:extLst>
              <a:ext uri="{FF2B5EF4-FFF2-40B4-BE49-F238E27FC236}">
                <a16:creationId xmlns:a16="http://schemas.microsoft.com/office/drawing/2014/main" id="{108E9330-3B9A-4FA1-A9F8-EE4575FD4833}"/>
              </a:ext>
            </a:extLst>
          </p:cNvPr>
          <p:cNvSpPr>
            <a:spLocks noGrp="1" noChangeArrowheads="1"/>
          </p:cNvSpPr>
          <p:nvPr>
            <p:ph type="title"/>
          </p:nvPr>
        </p:nvSpPr>
        <p:spPr>
          <a:xfrm>
            <a:off x="685800" y="152400"/>
            <a:ext cx="7772400" cy="762000"/>
          </a:xfrm>
        </p:spPr>
        <p:txBody>
          <a:bodyPr/>
          <a:lstStyle/>
          <a:p>
            <a:r>
              <a:rPr lang="en-US" altLang="en-US" dirty="0"/>
              <a:t>S</a:t>
            </a:r>
            <a:r>
              <a:rPr lang="tr-TR" altLang="en-US" dirty="0" err="1"/>
              <a:t>orting</a:t>
            </a:r>
            <a:r>
              <a:rPr lang="en-US" altLang="en-US" dirty="0"/>
              <a:t> an Array List</a:t>
            </a:r>
          </a:p>
        </p:txBody>
      </p:sp>
      <p:sp>
        <p:nvSpPr>
          <p:cNvPr id="51204" name="Rectangle 3">
            <a:extLst>
              <a:ext uri="{FF2B5EF4-FFF2-40B4-BE49-F238E27FC236}">
                <a16:creationId xmlns:a16="http://schemas.microsoft.com/office/drawing/2014/main" id="{0A481BCE-AF6F-4E83-B9DF-3228977D383C}"/>
              </a:ext>
            </a:extLst>
          </p:cNvPr>
          <p:cNvSpPr>
            <a:spLocks noGrp="1" noChangeArrowheads="1"/>
          </p:cNvSpPr>
          <p:nvPr>
            <p:ph type="body" idx="1"/>
          </p:nvPr>
        </p:nvSpPr>
        <p:spPr>
          <a:xfrm>
            <a:off x="152400" y="990600"/>
            <a:ext cx="8839200" cy="2590799"/>
          </a:xfrm>
        </p:spPr>
        <p:txBody>
          <a:bodyPr/>
          <a:lstStyle/>
          <a:p>
            <a:pPr marL="0" indent="0">
              <a:buFont typeface="Monotype Sorts"/>
              <a:buNone/>
            </a:pPr>
            <a:r>
              <a:rPr lang="en-US" altLang="en-US" sz="1800" dirty="0">
                <a:latin typeface="Consolas" panose="020B0609020204030204" pitchFamily="49" charset="0"/>
              </a:rPr>
              <a:t>Integer[] array = {3, 5, 95, 4, 15, 34, 3, 6, 5};</a:t>
            </a:r>
            <a:endParaRPr lang="tr-TR" altLang="en-US" sz="1800" dirty="0">
              <a:latin typeface="Consolas" panose="020B0609020204030204" pitchFamily="49" charset="0"/>
            </a:endParaRPr>
          </a:p>
          <a:p>
            <a:pPr marL="0" indent="0">
              <a:buFont typeface="Monotype Sorts"/>
              <a:buNone/>
            </a:pPr>
            <a:endParaRPr lang="en-US" altLang="en-US" sz="700" dirty="0">
              <a:latin typeface="Consolas" panose="020B0609020204030204" pitchFamily="49" charset="0"/>
            </a:endParaRPr>
          </a:p>
          <a:p>
            <a:pPr marL="0" indent="0">
              <a:buFont typeface="Monotype Sorts"/>
              <a:buNone/>
            </a:pPr>
            <a:r>
              <a:rPr lang="en-US" altLang="en-US" sz="1800" dirty="0" err="1">
                <a:latin typeface="Consolas" panose="020B0609020204030204" pitchFamily="49" charset="0"/>
              </a:rPr>
              <a:t>ArrayList</a:t>
            </a:r>
            <a:r>
              <a:rPr lang="en-US" altLang="en-US" sz="1800" dirty="0">
                <a:latin typeface="Consolas" panose="020B0609020204030204" pitchFamily="49" charset="0"/>
              </a:rPr>
              <a:t>&lt;Integer&gt; list = new </a:t>
            </a:r>
            <a:r>
              <a:rPr lang="tr-TR" altLang="en-US" sz="1800" dirty="0">
                <a:latin typeface="Consolas" panose="020B0609020204030204" pitchFamily="49" charset="0"/>
              </a:rPr>
              <a:t>  </a:t>
            </a:r>
          </a:p>
          <a:p>
            <a:pPr marL="0" indent="0">
              <a:buFont typeface="Monotype Sorts"/>
              <a:buNone/>
            </a:pPr>
            <a:r>
              <a:rPr lang="tr-TR" altLang="en-US" sz="1800" dirty="0">
                <a:latin typeface="Consolas" panose="020B0609020204030204" pitchFamily="49" charset="0"/>
              </a:rPr>
              <a:t>    </a:t>
            </a:r>
            <a:r>
              <a:rPr lang="en-US" altLang="en-US" sz="1800" dirty="0" err="1">
                <a:latin typeface="Consolas" panose="020B0609020204030204" pitchFamily="49" charset="0"/>
              </a:rPr>
              <a:t>ArrayList</a:t>
            </a:r>
            <a:r>
              <a:rPr lang="en-US" altLang="en-US" sz="1800" dirty="0">
                <a:latin typeface="Consolas" panose="020B0609020204030204" pitchFamily="49" charset="0"/>
              </a:rPr>
              <a:t>&lt;&gt;(</a:t>
            </a:r>
            <a:r>
              <a:rPr lang="en-US" altLang="en-US" sz="1800" dirty="0" err="1">
                <a:latin typeface="Consolas" panose="020B0609020204030204" pitchFamily="49" charset="0"/>
              </a:rPr>
              <a:t>Arrays.asList</a:t>
            </a:r>
            <a:r>
              <a:rPr lang="en-US" altLang="en-US" sz="1800" dirty="0">
                <a:latin typeface="Consolas" panose="020B0609020204030204" pitchFamily="49" charset="0"/>
              </a:rPr>
              <a:t>(array));</a:t>
            </a:r>
          </a:p>
          <a:p>
            <a:pPr marL="0" indent="0">
              <a:buFont typeface="Monotype Sorts"/>
              <a:buNone/>
            </a:pPr>
            <a:endParaRPr lang="tr-TR" altLang="en-US" sz="700" dirty="0">
              <a:latin typeface="Consolas" panose="020B0609020204030204" pitchFamily="49" charset="0"/>
            </a:endParaRPr>
          </a:p>
          <a:p>
            <a:pPr marL="0" indent="0">
              <a:buFont typeface="Monotype Sorts"/>
              <a:buNone/>
            </a:pPr>
            <a:r>
              <a:rPr lang="en-US" altLang="en-US" sz="1800" dirty="0" err="1">
                <a:latin typeface="Consolas" panose="020B0609020204030204" pitchFamily="49" charset="0"/>
              </a:rPr>
              <a:t>java.util.Collections.sort</a:t>
            </a:r>
            <a:r>
              <a:rPr lang="en-US" altLang="en-US" sz="1800" dirty="0">
                <a:latin typeface="Consolas" panose="020B0609020204030204" pitchFamily="49" charset="0"/>
              </a:rPr>
              <a:t>(list);</a:t>
            </a:r>
          </a:p>
          <a:p>
            <a:pPr marL="0" indent="0">
              <a:buFont typeface="Monotype Sorts"/>
              <a:buNone/>
            </a:pPr>
            <a:endParaRPr lang="tr-TR" altLang="en-US" sz="700" dirty="0">
              <a:latin typeface="Consolas" panose="020B0609020204030204" pitchFamily="49" charset="0"/>
            </a:endParaRPr>
          </a:p>
          <a:p>
            <a:pPr marL="0" indent="0">
              <a:buFont typeface="Monotype Sorts"/>
              <a:buNone/>
            </a:pPr>
            <a:r>
              <a:rPr lang="en-US" altLang="en-US" sz="1800" dirty="0" err="1">
                <a:latin typeface="Consolas" panose="020B0609020204030204" pitchFamily="49" charset="0"/>
              </a:rPr>
              <a:t>System.out.println</a:t>
            </a:r>
            <a:r>
              <a:rPr lang="en-US" altLang="en-US" sz="1800" dirty="0">
                <a:latin typeface="Consolas" panose="020B0609020204030204" pitchFamily="49" charset="0"/>
              </a:rPr>
              <a:t>(list);</a:t>
            </a:r>
          </a:p>
        </p:txBody>
      </p:sp>
      <p:sp>
        <p:nvSpPr>
          <p:cNvPr id="51205" name="Rectangle 4">
            <a:extLst>
              <a:ext uri="{FF2B5EF4-FFF2-40B4-BE49-F238E27FC236}">
                <a16:creationId xmlns:a16="http://schemas.microsoft.com/office/drawing/2014/main" id="{B287F6DE-6A58-4ED8-9BB9-8DC996EFBF58}"/>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a:extLst>
              <a:ext uri="{FF2B5EF4-FFF2-40B4-BE49-F238E27FC236}">
                <a16:creationId xmlns:a16="http://schemas.microsoft.com/office/drawing/2014/main" id="{26121235-9400-4BAF-B34A-81DC3EF96127}"/>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 name="Rectangle 2">
            <a:extLst>
              <a:ext uri="{FF2B5EF4-FFF2-40B4-BE49-F238E27FC236}">
                <a16:creationId xmlns:a16="http://schemas.microsoft.com/office/drawing/2014/main" id="{F5A82E52-F5A2-4450-8A63-AE1C1FFEBA09}"/>
              </a:ext>
            </a:extLst>
          </p:cNvPr>
          <p:cNvSpPr txBox="1">
            <a:spLocks noChangeArrowheads="1"/>
          </p:cNvSpPr>
          <p:nvPr/>
        </p:nvSpPr>
        <p:spPr bwMode="auto">
          <a:xfrm>
            <a:off x="838200" y="3429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altLang="en-US" dirty="0"/>
              <a:t>Shuffling an Array List</a:t>
            </a:r>
          </a:p>
        </p:txBody>
      </p:sp>
      <p:sp>
        <p:nvSpPr>
          <p:cNvPr id="8" name="Rectangle 3">
            <a:extLst>
              <a:ext uri="{FF2B5EF4-FFF2-40B4-BE49-F238E27FC236}">
                <a16:creationId xmlns:a16="http://schemas.microsoft.com/office/drawing/2014/main" id="{7214936D-243E-41F0-BE41-ACE33A2F5CBC}"/>
              </a:ext>
            </a:extLst>
          </p:cNvPr>
          <p:cNvSpPr txBox="1">
            <a:spLocks noChangeArrowheads="1"/>
          </p:cNvSpPr>
          <p:nvPr/>
        </p:nvSpPr>
        <p:spPr bwMode="auto">
          <a:xfrm>
            <a:off x="304800" y="4267200"/>
            <a:ext cx="8839200" cy="243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a:buNone/>
            </a:pPr>
            <a:r>
              <a:rPr lang="en-US" altLang="en-US" sz="1800" dirty="0">
                <a:latin typeface="Consolas" panose="020B0609020204030204" pitchFamily="49" charset="0"/>
              </a:rPr>
              <a:t>Integer[] array = {</a:t>
            </a:r>
            <a:r>
              <a:rPr lang="en-US" altLang="en-US" sz="1800" b="1" dirty="0">
                <a:latin typeface="Consolas" panose="020B0609020204030204" pitchFamily="49" charset="0"/>
              </a:rPr>
              <a:t>3</a:t>
            </a:r>
            <a:r>
              <a:rPr lang="en-US" altLang="en-US" sz="1800" dirty="0">
                <a:latin typeface="Consolas" panose="020B0609020204030204" pitchFamily="49" charset="0"/>
              </a:rPr>
              <a:t>, </a:t>
            </a:r>
            <a:r>
              <a:rPr lang="en-US" altLang="en-US" sz="1800" b="1" dirty="0">
                <a:latin typeface="Consolas" panose="020B0609020204030204" pitchFamily="49" charset="0"/>
              </a:rPr>
              <a:t>5</a:t>
            </a:r>
            <a:r>
              <a:rPr lang="en-US" altLang="en-US" sz="1800" dirty="0">
                <a:latin typeface="Consolas" panose="020B0609020204030204" pitchFamily="49" charset="0"/>
              </a:rPr>
              <a:t>,</a:t>
            </a:r>
            <a:r>
              <a:rPr lang="en-US" altLang="en-US" sz="1800" b="1" dirty="0">
                <a:latin typeface="Consolas" panose="020B0609020204030204" pitchFamily="49" charset="0"/>
              </a:rPr>
              <a:t> 95</a:t>
            </a:r>
            <a:r>
              <a:rPr lang="en-US" altLang="en-US" sz="1800" dirty="0">
                <a:latin typeface="Consolas" panose="020B0609020204030204" pitchFamily="49" charset="0"/>
              </a:rPr>
              <a:t>, </a:t>
            </a:r>
            <a:r>
              <a:rPr lang="en-US" altLang="en-US" sz="1800" b="1" dirty="0">
                <a:latin typeface="Consolas" panose="020B0609020204030204" pitchFamily="49" charset="0"/>
              </a:rPr>
              <a:t>4</a:t>
            </a:r>
            <a:r>
              <a:rPr lang="en-US" altLang="en-US" sz="1800" dirty="0">
                <a:latin typeface="Consolas" panose="020B0609020204030204" pitchFamily="49" charset="0"/>
              </a:rPr>
              <a:t>, </a:t>
            </a:r>
            <a:r>
              <a:rPr lang="en-US" altLang="en-US" sz="1800" b="1" dirty="0">
                <a:latin typeface="Consolas" panose="020B0609020204030204" pitchFamily="49" charset="0"/>
              </a:rPr>
              <a:t>15</a:t>
            </a:r>
            <a:r>
              <a:rPr lang="en-US" altLang="en-US" sz="1800" dirty="0">
                <a:latin typeface="Consolas" panose="020B0609020204030204" pitchFamily="49" charset="0"/>
              </a:rPr>
              <a:t>, </a:t>
            </a:r>
            <a:r>
              <a:rPr lang="en-US" altLang="en-US" sz="1800" b="1" dirty="0">
                <a:latin typeface="Consolas" panose="020B0609020204030204" pitchFamily="49" charset="0"/>
              </a:rPr>
              <a:t>34</a:t>
            </a:r>
            <a:r>
              <a:rPr lang="en-US" altLang="en-US" sz="1800" dirty="0">
                <a:latin typeface="Consolas" panose="020B0609020204030204" pitchFamily="49" charset="0"/>
              </a:rPr>
              <a:t>, </a:t>
            </a:r>
            <a:r>
              <a:rPr lang="en-US" altLang="en-US" sz="1800" b="1" dirty="0">
                <a:latin typeface="Consolas" panose="020B0609020204030204" pitchFamily="49" charset="0"/>
              </a:rPr>
              <a:t>3</a:t>
            </a:r>
            <a:r>
              <a:rPr lang="en-US" altLang="en-US" sz="1800" dirty="0">
                <a:latin typeface="Consolas" panose="020B0609020204030204" pitchFamily="49" charset="0"/>
              </a:rPr>
              <a:t>, </a:t>
            </a:r>
            <a:r>
              <a:rPr lang="en-US" altLang="en-US" sz="1800" b="1" dirty="0">
                <a:latin typeface="Consolas" panose="020B0609020204030204" pitchFamily="49" charset="0"/>
              </a:rPr>
              <a:t>6</a:t>
            </a:r>
            <a:r>
              <a:rPr lang="en-US" altLang="en-US" sz="1800" dirty="0">
                <a:latin typeface="Consolas" panose="020B0609020204030204" pitchFamily="49" charset="0"/>
              </a:rPr>
              <a:t>, </a:t>
            </a:r>
            <a:r>
              <a:rPr lang="en-US" altLang="en-US" sz="1800" b="1" dirty="0">
                <a:latin typeface="Consolas" panose="020B0609020204030204" pitchFamily="49" charset="0"/>
              </a:rPr>
              <a:t>5</a:t>
            </a:r>
            <a:r>
              <a:rPr lang="en-US" altLang="en-US" sz="1800" dirty="0">
                <a:latin typeface="Consolas" panose="020B0609020204030204" pitchFamily="49" charset="0"/>
              </a:rPr>
              <a:t>};</a:t>
            </a:r>
          </a:p>
          <a:p>
            <a:pPr marL="0" indent="0">
              <a:buFont typeface="Monotype Sorts"/>
              <a:buNone/>
            </a:pPr>
            <a:endParaRPr lang="tr-TR" altLang="en-US" sz="600" dirty="0">
              <a:latin typeface="Consolas" panose="020B0609020204030204" pitchFamily="49" charset="0"/>
            </a:endParaRPr>
          </a:p>
          <a:p>
            <a:pPr marL="0" indent="0">
              <a:buFont typeface="Monotype Sorts"/>
              <a:buNone/>
            </a:pPr>
            <a:r>
              <a:rPr lang="en-US" altLang="en-US" sz="1800" dirty="0" err="1">
                <a:latin typeface="Consolas" panose="020B0609020204030204" pitchFamily="49" charset="0"/>
              </a:rPr>
              <a:t>ArrayList</a:t>
            </a:r>
            <a:r>
              <a:rPr lang="en-US" altLang="en-US" sz="1800" dirty="0">
                <a:latin typeface="Consolas" panose="020B0609020204030204" pitchFamily="49" charset="0"/>
              </a:rPr>
              <a:t>&lt;Integer&gt; list = </a:t>
            </a:r>
            <a:r>
              <a:rPr lang="en-US" altLang="en-US" sz="1800" b="1" dirty="0">
                <a:latin typeface="Consolas" panose="020B0609020204030204" pitchFamily="49" charset="0"/>
              </a:rPr>
              <a:t>new</a:t>
            </a:r>
            <a:r>
              <a:rPr lang="en-US" altLang="en-US" sz="1800" dirty="0">
                <a:latin typeface="Consolas" panose="020B0609020204030204" pitchFamily="49" charset="0"/>
              </a:rPr>
              <a:t>   </a:t>
            </a:r>
          </a:p>
          <a:p>
            <a:pPr marL="0" indent="0">
              <a:buFont typeface="Monotype Sorts"/>
              <a:buNone/>
            </a:pPr>
            <a:r>
              <a:rPr lang="en-US" altLang="en-US" sz="1800" dirty="0">
                <a:latin typeface="Consolas" panose="020B0609020204030204" pitchFamily="49" charset="0"/>
              </a:rPr>
              <a:t>    </a:t>
            </a:r>
            <a:r>
              <a:rPr lang="en-US" altLang="en-US" sz="1800" dirty="0" err="1">
                <a:latin typeface="Consolas" panose="020B0609020204030204" pitchFamily="49" charset="0"/>
              </a:rPr>
              <a:t>ArrayList</a:t>
            </a:r>
            <a:r>
              <a:rPr lang="en-US" altLang="en-US" sz="1800" dirty="0">
                <a:latin typeface="Consolas" panose="020B0609020204030204" pitchFamily="49" charset="0"/>
              </a:rPr>
              <a:t>&lt;&gt;(</a:t>
            </a:r>
            <a:r>
              <a:rPr lang="en-US" altLang="en-US" sz="1800" dirty="0" err="1">
                <a:latin typeface="Consolas" panose="020B0609020204030204" pitchFamily="49" charset="0"/>
              </a:rPr>
              <a:t>Arrays.asList</a:t>
            </a:r>
            <a:r>
              <a:rPr lang="en-US" altLang="en-US" sz="1800" dirty="0">
                <a:latin typeface="Consolas" panose="020B0609020204030204" pitchFamily="49" charset="0"/>
              </a:rPr>
              <a:t>(array));</a:t>
            </a:r>
          </a:p>
          <a:p>
            <a:pPr marL="0" indent="0">
              <a:buFont typeface="Monotype Sorts"/>
              <a:buNone/>
            </a:pPr>
            <a:endParaRPr lang="tr-TR" altLang="en-US" sz="600" dirty="0">
              <a:latin typeface="Consolas" panose="020B0609020204030204" pitchFamily="49" charset="0"/>
            </a:endParaRPr>
          </a:p>
          <a:p>
            <a:pPr marL="0" indent="0">
              <a:buFont typeface="Monotype Sorts"/>
              <a:buNone/>
            </a:pPr>
            <a:r>
              <a:rPr lang="en-US" altLang="en-US" sz="1800" dirty="0" err="1">
                <a:latin typeface="Consolas" panose="020B0609020204030204" pitchFamily="49" charset="0"/>
              </a:rPr>
              <a:t>java.util.Collections.shuffle</a:t>
            </a:r>
            <a:r>
              <a:rPr lang="en-US" altLang="en-US" sz="1800" dirty="0">
                <a:latin typeface="Consolas" panose="020B0609020204030204" pitchFamily="49" charset="0"/>
              </a:rPr>
              <a:t>(list);</a:t>
            </a:r>
          </a:p>
          <a:p>
            <a:pPr marL="0" indent="0">
              <a:buFont typeface="Monotype Sorts"/>
              <a:buNone/>
            </a:pPr>
            <a:endParaRPr lang="tr-TR" altLang="en-US" sz="600" dirty="0">
              <a:latin typeface="Consolas" panose="020B0609020204030204" pitchFamily="49" charset="0"/>
            </a:endParaRPr>
          </a:p>
          <a:p>
            <a:pPr marL="0" indent="0">
              <a:buFont typeface="Monotype Sorts"/>
              <a:buNone/>
            </a:pPr>
            <a:r>
              <a:rPr lang="en-US" altLang="en-US" sz="1800" dirty="0" err="1">
                <a:latin typeface="Consolas" panose="020B0609020204030204" pitchFamily="49" charset="0"/>
              </a:rPr>
              <a:t>System.out.println</a:t>
            </a:r>
            <a:r>
              <a:rPr lang="en-US" altLang="en-US" sz="1800" dirty="0">
                <a:latin typeface="Consolas" panose="020B0609020204030204" pitchFamily="49" charset="0"/>
              </a:rPr>
              <a:t>(list);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Correct errors in the following statements:</a:t>
            </a:r>
            <a:br>
              <a:rPr lang="tr-TR" sz="2000" noProof="1">
                <a:latin typeface="Calibri" panose="020F0502020204030204" pitchFamily="34"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r>
              <a:rPr lang="en-US" sz="1600" noProof="1">
                <a:latin typeface="Consolas" panose="020B0609020204030204" pitchFamily="49" charset="0"/>
                <a:cs typeface="Calibri" panose="020F0502020204030204" pitchFamily="34" charset="0"/>
              </a:rPr>
              <a:t>int[] array = {3, 5, 95, 4, 15, 34, 3, 6, 5};</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ArrayList&lt;Integer&gt; list = new ArrayList&lt;&gt;(Arrays.asList(array))</a:t>
            </a:r>
            <a:r>
              <a:rPr lang="tr-TR" sz="1600" noProof="1">
                <a:latin typeface="Consolas" panose="020B0609020204030204" pitchFamily="49" charset="0"/>
                <a:cs typeface="Calibri" panose="020F0502020204030204" pitchFamily="34" charset="0"/>
              </a:rPr>
              <a:t>;</a:t>
            </a:r>
            <a:br>
              <a:rPr lang="tr-TR" sz="1600" noProof="1">
                <a:latin typeface="Consolas" panose="020B0609020204030204" pitchFamily="49" charset="0"/>
                <a:cs typeface="Calibri" panose="020F0502020204030204" pitchFamily="34" charset="0"/>
              </a:rPr>
            </a:br>
            <a:endParaRPr lang="tr-TR" sz="1600" noProof="1">
              <a:latin typeface="Consolas" panose="020B0609020204030204" pitchFamily="49" charset="0"/>
              <a:cs typeface="Calibri" panose="020F0502020204030204" pitchFamily="34" charset="0"/>
            </a:endParaRPr>
          </a:p>
          <a:p>
            <a:r>
              <a:rPr lang="en-US" sz="1600" noProof="1">
                <a:latin typeface="Consolas" panose="020B0609020204030204" pitchFamily="49" charset="0"/>
                <a:cs typeface="Calibri" panose="020F0502020204030204" pitchFamily="34" charset="0"/>
              </a:rPr>
              <a:t>int[] array = {3, 5, 95, 4, 15, 34, 3, 6, 5};</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System.out.println(java.util.Collections.max(array));</a:t>
            </a:r>
            <a:br>
              <a:rPr lang="en-US" sz="1200" noProof="1">
                <a:latin typeface="Consolas" panose="020B0609020204030204" pitchFamily="49" charset="0"/>
                <a:cs typeface="Calibri" panose="020F0502020204030204" pitchFamily="34" charset="0"/>
              </a:rPr>
            </a:br>
            <a:endParaRPr lang="en-US" sz="16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To use asList(array), array must be an array of objects</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To use Collections.max(array), array must be an ArrayList, not an array.</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390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BB33965F-0548-4633-8532-F2521762C03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40401F-2EDB-4122-8824-015680220677}" type="slidenum">
              <a:rPr lang="en-US" altLang="en-US" sz="1400"/>
              <a:pPr>
                <a:spcBef>
                  <a:spcPct val="0"/>
                </a:spcBef>
                <a:buClrTx/>
                <a:buSzTx/>
                <a:buFontTx/>
                <a:buNone/>
              </a:pPr>
              <a:t>79</a:t>
            </a:fld>
            <a:endParaRPr lang="en-US" altLang="en-US" sz="1400"/>
          </a:p>
        </p:txBody>
      </p:sp>
      <p:sp>
        <p:nvSpPr>
          <p:cNvPr id="52227" name="Rectangle 2">
            <a:extLst>
              <a:ext uri="{FF2B5EF4-FFF2-40B4-BE49-F238E27FC236}">
                <a16:creationId xmlns:a16="http://schemas.microsoft.com/office/drawing/2014/main" id="{BCF427E7-177C-4802-B025-2D631E8B1653}"/>
              </a:ext>
            </a:extLst>
          </p:cNvPr>
          <p:cNvSpPr>
            <a:spLocks noGrp="1" noChangeArrowheads="1"/>
          </p:cNvSpPr>
          <p:nvPr>
            <p:ph type="title"/>
          </p:nvPr>
        </p:nvSpPr>
        <p:spPr>
          <a:xfrm>
            <a:off x="323850" y="296863"/>
            <a:ext cx="8659813" cy="533400"/>
          </a:xfrm>
        </p:spPr>
        <p:txBody>
          <a:bodyPr/>
          <a:lstStyle/>
          <a:p>
            <a:r>
              <a:rPr lang="en-US" altLang="en-US" sz="3600"/>
              <a:t>Stack Animation</a:t>
            </a:r>
          </a:p>
        </p:txBody>
      </p:sp>
      <p:sp>
        <p:nvSpPr>
          <p:cNvPr id="52228" name="Rectangle 3">
            <a:extLst>
              <a:ext uri="{FF2B5EF4-FFF2-40B4-BE49-F238E27FC236}">
                <a16:creationId xmlns:a16="http://schemas.microsoft.com/office/drawing/2014/main" id="{9C94FF8C-78BE-49E8-BA2D-6D9B845826F2}"/>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4">
            <a:extLst>
              <a:ext uri="{FF2B5EF4-FFF2-40B4-BE49-F238E27FC236}">
                <a16:creationId xmlns:a16="http://schemas.microsoft.com/office/drawing/2014/main" id="{C5EAFC19-158A-4BD9-BD7E-D8F29F8F40E7}"/>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5">
            <a:extLst>
              <a:ext uri="{FF2B5EF4-FFF2-40B4-BE49-F238E27FC236}">
                <a16:creationId xmlns:a16="http://schemas.microsoft.com/office/drawing/2014/main" id="{ACE314E9-195F-439E-B23A-43D9DA54A321}"/>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6">
            <a:extLst>
              <a:ext uri="{FF2B5EF4-FFF2-40B4-BE49-F238E27FC236}">
                <a16:creationId xmlns:a16="http://schemas.microsoft.com/office/drawing/2014/main" id="{05531D43-455C-4B9C-B6AF-0785888B6FDA}"/>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2" name="AutoShape 19">
            <a:hlinkClick r:id="rId2" highlightClick="1"/>
            <a:extLst>
              <a:ext uri="{FF2B5EF4-FFF2-40B4-BE49-F238E27FC236}">
                <a16:creationId xmlns:a16="http://schemas.microsoft.com/office/drawing/2014/main" id="{CA99B425-82F7-461F-AA28-FFE2F5B1F562}"/>
              </a:ext>
            </a:extLst>
          </p:cNvPr>
          <p:cNvSpPr>
            <a:spLocks noChangeArrowheads="1"/>
          </p:cNvSpPr>
          <p:nvPr/>
        </p:nvSpPr>
        <p:spPr bwMode="auto">
          <a:xfrm>
            <a:off x="457200" y="1397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3" name="Rectangle 2">
            <a:extLst>
              <a:ext uri="{FF2B5EF4-FFF2-40B4-BE49-F238E27FC236}">
                <a16:creationId xmlns:a16="http://schemas.microsoft.com/office/drawing/2014/main" id="{092EC7BB-8DE2-4B97-BDDF-F972EA0C1350}"/>
              </a:ext>
            </a:extLst>
          </p:cNvPr>
          <p:cNvSpPr txBox="1">
            <a:spLocks noChangeArrowheads="1"/>
          </p:cNvSpPr>
          <p:nvPr/>
        </p:nvSpPr>
        <p:spPr bwMode="auto">
          <a:xfrm>
            <a:off x="152400" y="884238"/>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tx2"/>
                </a:solidFill>
              </a:rPr>
              <a:t>https://liveexample.pearsoncmg.com/dsanimation/StackeBook.html</a:t>
            </a:r>
          </a:p>
        </p:txBody>
      </p:sp>
      <p:pic>
        <p:nvPicPr>
          <p:cNvPr id="52234" name="Picture 10">
            <a:extLst>
              <a:ext uri="{FF2B5EF4-FFF2-40B4-BE49-F238E27FC236}">
                <a16:creationId xmlns:a16="http://schemas.microsoft.com/office/drawing/2014/main" id="{30FE8BCA-6F96-4B77-945C-AC05EAAF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2205038"/>
            <a:ext cx="8507413" cy="410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True or false? A subclass is a subset of a superclass</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keyword do you use to define a subclass?</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single inheritance? What is multiple inheritance? Does Java support multiple inheritance?</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False. A subclass is an extension of a superclass and normally contains more details information than its superclass</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The extends keyword is used to define a subclass that extends a superclass</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Single inheritance allows a subclass to extend only one superclass. Multiple inheritance allows a subclass to extend multiple classes. Java does not allow multiple inheritance.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4357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D1CB891C-E10D-4E81-85EC-F11668FF658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5A2A6F-B683-41FE-BAF2-7A4A40027B6B}" type="slidenum">
              <a:rPr lang="en-US" altLang="en-US" sz="1400"/>
              <a:pPr>
                <a:spcBef>
                  <a:spcPct val="0"/>
                </a:spcBef>
                <a:buClrTx/>
                <a:buSzTx/>
                <a:buFontTx/>
                <a:buNone/>
              </a:pPr>
              <a:t>80</a:t>
            </a:fld>
            <a:endParaRPr lang="en-US" altLang="en-US" sz="1400"/>
          </a:p>
        </p:txBody>
      </p:sp>
      <p:sp>
        <p:nvSpPr>
          <p:cNvPr id="53251" name="Rectangle 2">
            <a:extLst>
              <a:ext uri="{FF2B5EF4-FFF2-40B4-BE49-F238E27FC236}">
                <a16:creationId xmlns:a16="http://schemas.microsoft.com/office/drawing/2014/main" id="{5664A232-708D-4107-92F4-9CF62BC3AD8F}"/>
              </a:ext>
            </a:extLst>
          </p:cNvPr>
          <p:cNvSpPr>
            <a:spLocks noGrp="1" noChangeArrowheads="1"/>
          </p:cNvSpPr>
          <p:nvPr>
            <p:ph type="title"/>
          </p:nvPr>
        </p:nvSpPr>
        <p:spPr>
          <a:xfrm>
            <a:off x="685800" y="152400"/>
            <a:ext cx="7772400" cy="762000"/>
          </a:xfrm>
        </p:spPr>
        <p:txBody>
          <a:bodyPr/>
          <a:lstStyle/>
          <a:p>
            <a:r>
              <a:rPr lang="en-US" altLang="en-US"/>
              <a:t>The </a:t>
            </a:r>
            <a:r>
              <a:rPr lang="en-US" altLang="en-US" u="sng"/>
              <a:t>MyStack</a:t>
            </a:r>
            <a:r>
              <a:rPr lang="en-US" altLang="en-US"/>
              <a:t> Classes </a:t>
            </a:r>
          </a:p>
        </p:txBody>
      </p:sp>
      <p:sp>
        <p:nvSpPr>
          <p:cNvPr id="53252" name="Rectangle 3">
            <a:extLst>
              <a:ext uri="{FF2B5EF4-FFF2-40B4-BE49-F238E27FC236}">
                <a16:creationId xmlns:a16="http://schemas.microsoft.com/office/drawing/2014/main" id="{227672CC-F25E-4EA3-95FB-3D4736CA0254}"/>
              </a:ext>
            </a:extLst>
          </p:cNvPr>
          <p:cNvSpPr>
            <a:spLocks noGrp="1" noChangeArrowheads="1"/>
          </p:cNvSpPr>
          <p:nvPr>
            <p:ph type="body" idx="1"/>
          </p:nvPr>
        </p:nvSpPr>
        <p:spPr>
          <a:xfrm>
            <a:off x="228600" y="1143000"/>
            <a:ext cx="8610600" cy="1219200"/>
          </a:xfrm>
        </p:spPr>
        <p:txBody>
          <a:bodyPr/>
          <a:lstStyle/>
          <a:p>
            <a:pPr marL="0" indent="0">
              <a:lnSpc>
                <a:spcPct val="80000"/>
              </a:lnSpc>
              <a:spcAft>
                <a:spcPts val="1200"/>
              </a:spcAft>
              <a:buFont typeface="Monotype Sorts"/>
              <a:buNone/>
            </a:pPr>
            <a:r>
              <a:rPr lang="en-US" altLang="en-US" sz="2400"/>
              <a:t>A stack to hold objects.</a:t>
            </a:r>
          </a:p>
        </p:txBody>
      </p:sp>
      <p:sp>
        <p:nvSpPr>
          <p:cNvPr id="53253" name="Rectangle 4">
            <a:extLst>
              <a:ext uri="{FF2B5EF4-FFF2-40B4-BE49-F238E27FC236}">
                <a16:creationId xmlns:a16="http://schemas.microsoft.com/office/drawing/2014/main" id="{6331F5C5-2F46-4E7D-8624-68375F82430B}"/>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5">
            <a:extLst>
              <a:ext uri="{FF2B5EF4-FFF2-40B4-BE49-F238E27FC236}">
                <a16:creationId xmlns:a16="http://schemas.microsoft.com/office/drawing/2014/main" id="{55A2BCF9-D767-46A9-B8F5-E91DE45EB12F}"/>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5" name="Rectangle 6">
            <a:extLst>
              <a:ext uri="{FF2B5EF4-FFF2-40B4-BE49-F238E27FC236}">
                <a16:creationId xmlns:a16="http://schemas.microsoft.com/office/drawing/2014/main" id="{777964EF-31BA-429E-94B2-565643D8FF03}"/>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6" name="Rectangle 8">
            <a:extLst>
              <a:ext uri="{FF2B5EF4-FFF2-40B4-BE49-F238E27FC236}">
                <a16:creationId xmlns:a16="http://schemas.microsoft.com/office/drawing/2014/main" id="{C74613D1-BC1E-4F9B-8F24-6EDBA538BC0B}"/>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7" name="Object 9">
            <a:extLst>
              <a:ext uri="{FF2B5EF4-FFF2-40B4-BE49-F238E27FC236}">
                <a16:creationId xmlns:a16="http://schemas.microsoft.com/office/drawing/2014/main" id="{02511751-266A-42E1-A289-1713BBCB9B72}"/>
              </a:ext>
            </a:extLst>
          </p:cNvPr>
          <p:cNvGraphicFramePr>
            <a:graphicFrameLocks noChangeAspect="1"/>
          </p:cNvGraphicFramePr>
          <p:nvPr/>
        </p:nvGraphicFramePr>
        <p:xfrm>
          <a:off x="228600" y="2438400"/>
          <a:ext cx="8610600" cy="3722688"/>
        </p:xfrm>
        <a:graphic>
          <a:graphicData uri="http://schemas.openxmlformats.org/presentationml/2006/ole">
            <mc:AlternateContent xmlns:mc="http://schemas.openxmlformats.org/markup-compatibility/2006">
              <mc:Choice xmlns:v="urn:schemas-microsoft-com:vml" Requires="v">
                <p:oleObj spid="_x0000_s8237" name="Picture" r:id="rId3" imgW="3846786" imgH="1387366" progId="Word.Picture.8">
                  <p:embed/>
                </p:oleObj>
              </mc:Choice>
              <mc:Fallback>
                <p:oleObj name="Picture" r:id="rId3" imgW="3846786" imgH="138736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38400"/>
                        <a:ext cx="8610600"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8" name="Rectangle 12">
            <a:hlinkClick r:id="rId5"/>
            <a:extLst>
              <a:ext uri="{FF2B5EF4-FFF2-40B4-BE49-F238E27FC236}">
                <a16:creationId xmlns:a16="http://schemas.microsoft.com/office/drawing/2014/main" id="{CDBADB26-A0E3-4B95-A9CE-44D11B199D6A}"/>
              </a:ext>
            </a:extLst>
          </p:cNvPr>
          <p:cNvSpPr>
            <a:spLocks noChangeArrowheads="1"/>
          </p:cNvSpPr>
          <p:nvPr/>
        </p:nvSpPr>
        <p:spPr bwMode="auto">
          <a:xfrm>
            <a:off x="381000" y="1828800"/>
            <a:ext cx="13811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MyStack</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Write statements that create a MyStack and add number 11 to the stack.</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MyStack stack = new MyStack();</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stack.push(11); </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 11 is autoboxed into new Integer(11)</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1163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B0F35D93-AB83-42F3-8059-C34DBC381BB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FEEA71-795D-4E3A-B984-4598E05AD9C2}" type="slidenum">
              <a:rPr lang="en-US" altLang="en-US" sz="1400"/>
              <a:pPr>
                <a:spcBef>
                  <a:spcPct val="0"/>
                </a:spcBef>
                <a:buClrTx/>
                <a:buSzTx/>
                <a:buFontTx/>
                <a:buNone/>
              </a:pPr>
              <a:t>82</a:t>
            </a:fld>
            <a:endParaRPr lang="en-US" altLang="en-US" sz="1400"/>
          </a:p>
        </p:txBody>
      </p:sp>
      <p:sp>
        <p:nvSpPr>
          <p:cNvPr id="54275" name="Rectangle 2">
            <a:extLst>
              <a:ext uri="{FF2B5EF4-FFF2-40B4-BE49-F238E27FC236}">
                <a16:creationId xmlns:a16="http://schemas.microsoft.com/office/drawing/2014/main" id="{231302DB-BEED-4CD7-80BE-6501CC25BB99}"/>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protected</a:t>
            </a:r>
            <a:r>
              <a:rPr lang="en-US" altLang="en-US"/>
              <a:t> Modifier</a:t>
            </a:r>
          </a:p>
        </p:txBody>
      </p:sp>
      <p:sp>
        <p:nvSpPr>
          <p:cNvPr id="54276" name="Rectangle 3">
            <a:extLst>
              <a:ext uri="{FF2B5EF4-FFF2-40B4-BE49-F238E27FC236}">
                <a16:creationId xmlns:a16="http://schemas.microsoft.com/office/drawing/2014/main" id="{8B128A9E-DC32-480E-ACB1-C831AAD51BFC}"/>
              </a:ext>
            </a:extLst>
          </p:cNvPr>
          <p:cNvSpPr>
            <a:spLocks noGrp="1" noChangeArrowheads="1"/>
          </p:cNvSpPr>
          <p:nvPr>
            <p:ph type="body" idx="1"/>
          </p:nvPr>
        </p:nvSpPr>
        <p:spPr>
          <a:xfrm>
            <a:off x="381000" y="1295400"/>
            <a:ext cx="8305800" cy="3048000"/>
          </a:xfrm>
        </p:spPr>
        <p:txBody>
          <a:bodyPr/>
          <a:lstStyle/>
          <a:p>
            <a:pPr>
              <a:lnSpc>
                <a:spcPct val="90000"/>
              </a:lnSpc>
              <a:spcAft>
                <a:spcPts val="1200"/>
              </a:spcAft>
              <a:buFont typeface="Wingdings" panose="05000000000000000000" pitchFamily="2" charset="2"/>
              <a:buChar char="q"/>
            </a:pPr>
            <a:r>
              <a:rPr lang="en-US" altLang="en-US" sz="2400" dirty="0"/>
              <a:t>The </a:t>
            </a:r>
            <a:r>
              <a:rPr lang="en-US" altLang="en-US" sz="2400" dirty="0">
                <a:latin typeface="Courier New" panose="02070309020205020404" pitchFamily="49" charset="0"/>
              </a:rPr>
              <a:t>protected</a:t>
            </a:r>
            <a:r>
              <a:rPr lang="en-US" altLang="en-US" sz="2400" dirty="0"/>
              <a:t> modifier can be applied on data and methods in a class.</a:t>
            </a:r>
            <a:endParaRPr lang="tr-TR" altLang="en-US" sz="2400" dirty="0"/>
          </a:p>
          <a:p>
            <a:pPr>
              <a:lnSpc>
                <a:spcPct val="90000"/>
              </a:lnSpc>
              <a:spcAft>
                <a:spcPts val="1200"/>
              </a:spcAft>
              <a:buFont typeface="Wingdings" panose="05000000000000000000" pitchFamily="2" charset="2"/>
              <a:buChar char="q"/>
            </a:pPr>
            <a:r>
              <a:rPr lang="en-US" altLang="en-US" sz="2400" dirty="0"/>
              <a:t>A protected data or a protected method in a public class can be accessed by </a:t>
            </a:r>
            <a:endParaRPr lang="tr-TR" altLang="en-US" sz="2400" dirty="0"/>
          </a:p>
          <a:p>
            <a:pPr lvl="1">
              <a:lnSpc>
                <a:spcPct val="90000"/>
              </a:lnSpc>
              <a:spcAft>
                <a:spcPts val="1200"/>
              </a:spcAft>
              <a:buFont typeface="Wingdings" panose="05000000000000000000" pitchFamily="2" charset="2"/>
              <a:buChar char="q"/>
            </a:pPr>
            <a:r>
              <a:rPr lang="tr-TR" altLang="en-US" sz="2000" dirty="0"/>
              <a:t> </a:t>
            </a:r>
            <a:r>
              <a:rPr lang="en-US" altLang="en-US" sz="2000" dirty="0"/>
              <a:t>any class in the same package or </a:t>
            </a:r>
            <a:endParaRPr lang="tr-TR" altLang="en-US" sz="2000" dirty="0"/>
          </a:p>
          <a:p>
            <a:pPr lvl="1">
              <a:lnSpc>
                <a:spcPct val="90000"/>
              </a:lnSpc>
              <a:spcAft>
                <a:spcPts val="1200"/>
              </a:spcAft>
              <a:buFont typeface="Wingdings" panose="05000000000000000000" pitchFamily="2" charset="2"/>
              <a:buChar char="q"/>
            </a:pPr>
            <a:r>
              <a:rPr lang="tr-TR" altLang="en-US" sz="2000" dirty="0"/>
              <a:t> </a:t>
            </a:r>
            <a:r>
              <a:rPr lang="en-US" altLang="en-US" sz="2000" dirty="0"/>
              <a:t>its subclasses, even if the subclasses are in a different package.</a:t>
            </a:r>
            <a:r>
              <a:rPr lang="en-US" altLang="en-US" sz="2000" dirty="0">
                <a:latin typeface="Courier"/>
              </a:rPr>
              <a:t> </a:t>
            </a:r>
            <a:endParaRPr lang="tr-TR" altLang="en-US" sz="2000" dirty="0">
              <a:latin typeface="Courier"/>
            </a:endParaRPr>
          </a:p>
          <a:p>
            <a:pPr lvl="1">
              <a:lnSpc>
                <a:spcPct val="90000"/>
              </a:lnSpc>
              <a:spcAft>
                <a:spcPts val="1200"/>
              </a:spcAft>
              <a:buFont typeface="Wingdings" panose="05000000000000000000" pitchFamily="2" charset="2"/>
              <a:buChar char="q"/>
            </a:pPr>
            <a:endParaRPr lang="en-US" altLang="en-US" sz="800" dirty="0">
              <a:latin typeface="Courier"/>
            </a:endParaRPr>
          </a:p>
          <a:p>
            <a:pPr>
              <a:lnSpc>
                <a:spcPct val="90000"/>
              </a:lnSpc>
              <a:spcAft>
                <a:spcPts val="1200"/>
              </a:spcAft>
              <a:buFont typeface="Wingdings" panose="05000000000000000000" pitchFamily="2" charset="2"/>
              <a:buChar char="q"/>
            </a:pPr>
            <a:r>
              <a:rPr lang="en-US" altLang="en-US" sz="2400" dirty="0"/>
              <a:t>private, </a:t>
            </a:r>
            <a:r>
              <a:rPr lang="tr-TR" altLang="en-US" sz="2400" dirty="0"/>
              <a:t> </a:t>
            </a:r>
            <a:r>
              <a:rPr lang="en-US" altLang="en-US" sz="2400" dirty="0"/>
              <a:t>default,</a:t>
            </a:r>
            <a:r>
              <a:rPr lang="tr-TR" altLang="en-US" sz="2400" dirty="0"/>
              <a:t> </a:t>
            </a:r>
            <a:r>
              <a:rPr lang="en-US" altLang="en-US" sz="2400" dirty="0"/>
              <a:t> protected, </a:t>
            </a:r>
            <a:r>
              <a:rPr lang="tr-TR" altLang="en-US" sz="2400" dirty="0"/>
              <a:t> </a:t>
            </a:r>
            <a:r>
              <a:rPr lang="en-US" altLang="en-US" sz="2400" dirty="0"/>
              <a:t>public</a:t>
            </a:r>
          </a:p>
        </p:txBody>
      </p:sp>
      <p:sp>
        <p:nvSpPr>
          <p:cNvPr id="54277" name="Rectangle 4">
            <a:extLst>
              <a:ext uri="{FF2B5EF4-FFF2-40B4-BE49-F238E27FC236}">
                <a16:creationId xmlns:a16="http://schemas.microsoft.com/office/drawing/2014/main" id="{AB14BE16-042F-4431-BFCA-574B9250DB38}"/>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78" name="Object 5">
            <a:extLst>
              <a:ext uri="{FF2B5EF4-FFF2-40B4-BE49-F238E27FC236}">
                <a16:creationId xmlns:a16="http://schemas.microsoft.com/office/drawing/2014/main" id="{BFF96F03-6F6D-4CEA-9493-D0338CF3C040}"/>
              </a:ext>
            </a:extLst>
          </p:cNvPr>
          <p:cNvGraphicFramePr>
            <a:graphicFrameLocks noChangeAspect="1"/>
          </p:cNvGraphicFramePr>
          <p:nvPr>
            <p:extLst>
              <p:ext uri="{D42A27DB-BD31-4B8C-83A1-F6EECF244321}">
                <p14:modId xmlns:p14="http://schemas.microsoft.com/office/powerpoint/2010/main" val="325358793"/>
              </p:ext>
            </p:extLst>
          </p:nvPr>
        </p:nvGraphicFramePr>
        <p:xfrm>
          <a:off x="685800" y="4800600"/>
          <a:ext cx="7780338" cy="1173163"/>
        </p:xfrm>
        <a:graphic>
          <a:graphicData uri="http://schemas.openxmlformats.org/presentationml/2006/ole">
            <mc:AlternateContent xmlns:mc="http://schemas.openxmlformats.org/markup-compatibility/2006">
              <mc:Choice xmlns:v="urn:schemas-microsoft-com:vml" Requires="v">
                <p:oleObj spid="_x0000_s9261" name="Picture" r:id="rId3" imgW="4869180" imgH="736092" progId="Word.Picture.8">
                  <p:embed/>
                </p:oleObj>
              </mc:Choice>
              <mc:Fallback>
                <p:oleObj name="Picture" r:id="rId3" imgW="4869180" imgH="73609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800600"/>
                        <a:ext cx="77803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2A0CEA4D-71C6-4397-9C1A-E3896582F10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3140CD-62B6-424D-B292-E4F765239F85}" type="slidenum">
              <a:rPr lang="en-US" altLang="en-US" sz="1400"/>
              <a:pPr>
                <a:spcBef>
                  <a:spcPct val="0"/>
                </a:spcBef>
                <a:buClrTx/>
                <a:buSzTx/>
                <a:buFontTx/>
                <a:buNone/>
              </a:pPr>
              <a:t>83</a:t>
            </a:fld>
            <a:endParaRPr lang="en-US" altLang="en-US" sz="1400"/>
          </a:p>
        </p:txBody>
      </p:sp>
      <p:sp>
        <p:nvSpPr>
          <p:cNvPr id="55299" name="Rectangle 2">
            <a:extLst>
              <a:ext uri="{FF2B5EF4-FFF2-40B4-BE49-F238E27FC236}">
                <a16:creationId xmlns:a16="http://schemas.microsoft.com/office/drawing/2014/main" id="{0724B01F-040A-45F1-8F22-75FF6F088D5D}"/>
              </a:ext>
            </a:extLst>
          </p:cNvPr>
          <p:cNvSpPr>
            <a:spLocks noGrp="1" noChangeArrowheads="1"/>
          </p:cNvSpPr>
          <p:nvPr>
            <p:ph type="title"/>
          </p:nvPr>
        </p:nvSpPr>
        <p:spPr>
          <a:xfrm>
            <a:off x="685800" y="0"/>
            <a:ext cx="7772400" cy="1428750"/>
          </a:xfrm>
        </p:spPr>
        <p:txBody>
          <a:bodyPr/>
          <a:lstStyle/>
          <a:p>
            <a:r>
              <a:rPr lang="en-US" altLang="en-US"/>
              <a:t>Accessibility Summary</a:t>
            </a:r>
          </a:p>
        </p:txBody>
      </p:sp>
      <p:sp>
        <p:nvSpPr>
          <p:cNvPr id="55300" name="Rectangle 4">
            <a:extLst>
              <a:ext uri="{FF2B5EF4-FFF2-40B4-BE49-F238E27FC236}">
                <a16:creationId xmlns:a16="http://schemas.microsoft.com/office/drawing/2014/main" id="{4A4B8FC5-CE94-4A63-A8ED-B87111210080}"/>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1" name="Rectangle 8">
            <a:extLst>
              <a:ext uri="{FF2B5EF4-FFF2-40B4-BE49-F238E27FC236}">
                <a16:creationId xmlns:a16="http://schemas.microsoft.com/office/drawing/2014/main" id="{08CF1F95-6382-487C-8808-43D16ABCD170}"/>
              </a:ext>
            </a:extLst>
          </p:cNvPr>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2" name="Object 7">
            <a:extLst>
              <a:ext uri="{FF2B5EF4-FFF2-40B4-BE49-F238E27FC236}">
                <a16:creationId xmlns:a16="http://schemas.microsoft.com/office/drawing/2014/main" id="{8F8707A4-F8AD-4FBA-8D40-F44C5D8FFE7E}"/>
              </a:ext>
            </a:extLst>
          </p:cNvPr>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10285" r:id="rId3" imgW="4648200" imgH="2057400" progId="Word.Picture.8">
                  <p:embed/>
                </p:oleObj>
              </mc:Choice>
              <mc:Fallback>
                <p:oleObj r:id="rId3" imgW="4648200" imgH="20574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C4ECD1EE-E478-4A89-8831-64DE7DEE0AD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FF689-4EE5-43DF-AD9F-764D084A6B48}" type="slidenum">
              <a:rPr lang="en-US" altLang="en-US" sz="1400"/>
              <a:pPr>
                <a:spcBef>
                  <a:spcPct val="0"/>
                </a:spcBef>
                <a:buClrTx/>
                <a:buSzTx/>
                <a:buFontTx/>
                <a:buNone/>
              </a:pPr>
              <a:t>84</a:t>
            </a:fld>
            <a:endParaRPr lang="en-US" altLang="en-US" sz="1400"/>
          </a:p>
        </p:txBody>
      </p:sp>
      <p:sp>
        <p:nvSpPr>
          <p:cNvPr id="56323" name="Rectangle 2">
            <a:extLst>
              <a:ext uri="{FF2B5EF4-FFF2-40B4-BE49-F238E27FC236}">
                <a16:creationId xmlns:a16="http://schemas.microsoft.com/office/drawing/2014/main" id="{203E32FB-6A52-46A9-A1F2-B01019BAF394}"/>
              </a:ext>
            </a:extLst>
          </p:cNvPr>
          <p:cNvSpPr>
            <a:spLocks noGrp="1" noChangeArrowheads="1"/>
          </p:cNvSpPr>
          <p:nvPr>
            <p:ph type="title"/>
          </p:nvPr>
        </p:nvSpPr>
        <p:spPr>
          <a:xfrm>
            <a:off x="685800" y="304800"/>
            <a:ext cx="7772400" cy="742950"/>
          </a:xfrm>
        </p:spPr>
        <p:txBody>
          <a:bodyPr/>
          <a:lstStyle/>
          <a:p>
            <a:r>
              <a:rPr lang="en-US" altLang="en-US"/>
              <a:t>Visibility Modifiers </a:t>
            </a:r>
          </a:p>
        </p:txBody>
      </p:sp>
      <p:sp>
        <p:nvSpPr>
          <p:cNvPr id="56324" name="Rectangle 5">
            <a:extLst>
              <a:ext uri="{FF2B5EF4-FFF2-40B4-BE49-F238E27FC236}">
                <a16:creationId xmlns:a16="http://schemas.microsoft.com/office/drawing/2014/main" id="{6078F3E6-BDE6-4627-9DF1-1A58C142A10C}"/>
              </a:ext>
            </a:extLst>
          </p:cNvPr>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7">
            <a:extLst>
              <a:ext uri="{FF2B5EF4-FFF2-40B4-BE49-F238E27FC236}">
                <a16:creationId xmlns:a16="http://schemas.microsoft.com/office/drawing/2014/main" id="{EC5AA29B-5D07-40C0-BD8A-A455A985D5BF}"/>
              </a:ext>
            </a:extLst>
          </p:cNvPr>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9">
            <a:extLst>
              <a:ext uri="{FF2B5EF4-FFF2-40B4-BE49-F238E27FC236}">
                <a16:creationId xmlns:a16="http://schemas.microsoft.com/office/drawing/2014/main" id="{78D20AF1-B424-4B1B-8A62-CE665FACC1C9}"/>
              </a:ext>
            </a:extLst>
          </p:cNvPr>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27" name="Object 8">
            <a:extLst>
              <a:ext uri="{FF2B5EF4-FFF2-40B4-BE49-F238E27FC236}">
                <a16:creationId xmlns:a16="http://schemas.microsoft.com/office/drawing/2014/main" id="{F5F510BA-A4A3-440D-A6F2-E45CD985CD02}"/>
              </a:ext>
            </a:extLst>
          </p:cNvPr>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11309" name="Picture" r:id="rId3" imgW="5321808" imgH="3026664" progId="Word.Picture.8">
                  <p:embed/>
                </p:oleObj>
              </mc:Choice>
              <mc:Fallback>
                <p:oleObj name="Picture" r:id="rId3" imgW="5321808" imgH="3026664"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55C04BA-CA24-49B7-A99A-471B4C30FC5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ACDCBB-DD2F-42F6-95CB-0F73831F4C0A}" type="slidenum">
              <a:rPr lang="en-US" altLang="en-US" sz="1400"/>
              <a:pPr>
                <a:spcBef>
                  <a:spcPct val="0"/>
                </a:spcBef>
                <a:buClrTx/>
                <a:buSzTx/>
                <a:buFontTx/>
                <a:buNone/>
              </a:pPr>
              <a:t>85</a:t>
            </a:fld>
            <a:endParaRPr lang="en-US" altLang="en-US" sz="1400"/>
          </a:p>
        </p:txBody>
      </p:sp>
      <p:sp>
        <p:nvSpPr>
          <p:cNvPr id="57347" name="Rectangle 2">
            <a:extLst>
              <a:ext uri="{FF2B5EF4-FFF2-40B4-BE49-F238E27FC236}">
                <a16:creationId xmlns:a16="http://schemas.microsoft.com/office/drawing/2014/main" id="{8611413C-45BE-4537-8482-2FE40700C2DE}"/>
              </a:ext>
            </a:extLst>
          </p:cNvPr>
          <p:cNvSpPr>
            <a:spLocks noGrp="1" noChangeArrowheads="1"/>
          </p:cNvSpPr>
          <p:nvPr>
            <p:ph type="title"/>
          </p:nvPr>
        </p:nvSpPr>
        <p:spPr>
          <a:xfrm>
            <a:off x="228600" y="228600"/>
            <a:ext cx="8610600" cy="685800"/>
          </a:xfrm>
        </p:spPr>
        <p:txBody>
          <a:bodyPr/>
          <a:lstStyle/>
          <a:p>
            <a:r>
              <a:rPr lang="en-US" altLang="en-US" sz="3600"/>
              <a:t>A Subclass Cannot Weaken the Accessibility</a:t>
            </a:r>
          </a:p>
        </p:txBody>
      </p:sp>
      <p:sp>
        <p:nvSpPr>
          <p:cNvPr id="57348" name="Text Box 3">
            <a:extLst>
              <a:ext uri="{FF2B5EF4-FFF2-40B4-BE49-F238E27FC236}">
                <a16:creationId xmlns:a16="http://schemas.microsoft.com/office/drawing/2014/main" id="{0DEF9C99-4A91-421B-840E-41EA00949E24}"/>
              </a:ext>
            </a:extLst>
          </p:cNvPr>
          <p:cNvSpPr txBox="1">
            <a:spLocks noChangeArrowheads="1"/>
          </p:cNvSpPr>
          <p:nvPr/>
        </p:nvSpPr>
        <p:spPr bwMode="auto">
          <a:xfrm>
            <a:off x="533400" y="1295400"/>
            <a:ext cx="80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cs typeface="Times New Roman" panose="02020603050405020304" pitchFamily="18" charset="0"/>
              </a:rPr>
              <a:t>A subclass may override a protected method in its superclass and change its visibility to public.</a:t>
            </a:r>
            <a:endParaRPr lang="tr-TR" altLang="en-US"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However, a subclass cannot weaken the accessibility of a method defined in the superclass.</a:t>
            </a:r>
            <a:endParaRPr lang="tr-TR" altLang="en-US"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For example, if a method is defined as public in the superclass, it must be defined as public in the subclass.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modifier should you use on a class so that a class in the same package can access it, but a class in a different package cannot access it</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modifier should you use so that a class in a different package cannot access the class, but its subclasses in any package can access it?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default visibility modifier</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protected.</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286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0000" lnSpcReduction="20000"/>
          </a:bodyPr>
          <a:lstStyle/>
          <a:p>
            <a:r>
              <a:rPr lang="en-US" sz="2000" noProof="1">
                <a:latin typeface="Calibri" panose="020F0502020204030204" pitchFamily="34" charset="0"/>
                <a:cs typeface="Calibri" panose="020F0502020204030204" pitchFamily="34" charset="0"/>
              </a:rPr>
              <a:t>In the following code, the classes A and B are in the same package. If the question marks in (a) are replaced by blanks, can class B be compiled? If the question marks are replaced by private, can class B be compiled? If the question marks are replaced by protected, can class B be compiled?</a:t>
            </a:r>
            <a:br>
              <a:rPr lang="tr-TR" sz="2000" noProof="1">
                <a:latin typeface="Calibri" panose="020F0502020204030204" pitchFamily="34" charset="0"/>
                <a:cs typeface="Calibri" panose="020F0502020204030204" pitchFamily="34" charset="0"/>
              </a:rPr>
            </a:br>
            <a:br>
              <a:rPr lang="tr-TR" sz="2000" noProof="1">
                <a:latin typeface="Calibri" panose="020F0502020204030204" pitchFamily="34" charset="0"/>
                <a:cs typeface="Calibri" panose="020F0502020204030204" pitchFamily="34" charset="0"/>
              </a:rPr>
            </a:br>
            <a:r>
              <a:rPr lang="en-US" sz="1700" noProof="1">
                <a:latin typeface="Consolas" panose="020B0609020204030204" pitchFamily="49" charset="0"/>
                <a:cs typeface="Calibri" panose="020F0502020204030204" pitchFamily="34" charset="0"/>
              </a:rPr>
              <a:t>(a)</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package p1;</a:t>
            </a:r>
            <a:br>
              <a:rPr lang="tr-TR" sz="1700" noProof="1">
                <a:latin typeface="Consolas" panose="020B0609020204030204" pitchFamily="49" charset="0"/>
                <a:cs typeface="Calibri" panose="020F0502020204030204" pitchFamily="34" charset="0"/>
              </a:rPr>
            </a:b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public class A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  int i;</a:t>
            </a:r>
            <a:br>
              <a:rPr lang="tr-TR" sz="1700" noProof="1">
                <a:latin typeface="Consolas" panose="020B0609020204030204" pitchFamily="49" charset="0"/>
                <a:cs typeface="Calibri" panose="020F0502020204030204" pitchFamily="34" charset="0"/>
              </a:rPr>
            </a:b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  void m()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a:t>
            </a:r>
            <a:br>
              <a:rPr lang="tr-TR" sz="1700" noProof="1">
                <a:latin typeface="Consolas" panose="020B0609020204030204" pitchFamily="49" charset="0"/>
                <a:cs typeface="Calibri" panose="020F0502020204030204" pitchFamily="34" charset="0"/>
              </a:rPr>
            </a:b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(b)</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package p1;</a:t>
            </a:r>
            <a:br>
              <a:rPr lang="tr-TR" sz="1700" noProof="1">
                <a:latin typeface="Consolas" panose="020B0609020204030204" pitchFamily="49" charset="0"/>
                <a:cs typeface="Calibri" panose="020F0502020204030204" pitchFamily="34" charset="0"/>
              </a:rPr>
            </a:b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public class B extends A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public void m1(String[] args)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System.out.println(i);</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m();</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If the question marks are replaced by blanks, can class B be compiled? Yes.</a:t>
            </a:r>
          </a:p>
          <a:p>
            <a:r>
              <a:rPr lang="en-US" sz="1600" noProof="1">
                <a:solidFill>
                  <a:srgbClr val="0070C0"/>
                </a:solidFill>
                <a:latin typeface="Consolas" panose="020B0609020204030204" pitchFamily="49" charset="0"/>
                <a:cs typeface="Calibri" panose="020F0502020204030204" pitchFamily="34" charset="0"/>
              </a:rPr>
              <a:t>If the question marks are replaced by private, can class B be compiled? No.</a:t>
            </a:r>
          </a:p>
          <a:p>
            <a:r>
              <a:rPr lang="en-US" sz="1600" noProof="1">
                <a:solidFill>
                  <a:srgbClr val="0070C0"/>
                </a:solidFill>
                <a:latin typeface="Consolas" panose="020B0609020204030204" pitchFamily="49" charset="0"/>
                <a:cs typeface="Calibri" panose="020F0502020204030204" pitchFamily="34" charset="0"/>
              </a:rPr>
              <a:t>If the question marks are replaced by protected, can class B be compiled? Yes.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200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914901"/>
          </a:xfrm>
        </p:spPr>
        <p:txBody>
          <a:bodyPr>
            <a:normAutofit fontScale="70000" lnSpcReduction="20000"/>
          </a:bodyPr>
          <a:lstStyle/>
          <a:p>
            <a:r>
              <a:rPr lang="en-US" sz="2000" noProof="1">
                <a:latin typeface="Calibri" panose="020F0502020204030204" pitchFamily="34" charset="0"/>
                <a:cs typeface="Calibri" panose="020F0502020204030204" pitchFamily="34" charset="0"/>
              </a:rPr>
              <a:t>In the following code, the classes A and B are in different packages. If the question marks in (a) are replaced by blanks, can class B be compiled? If the question marks are replaced by private, can class B be compiled? If the question marks are replaced by protected, can class B be compiled?</a:t>
            </a:r>
            <a:br>
              <a:rPr lang="tr-TR" sz="2000" noProof="1">
                <a:latin typeface="Calibri" panose="020F0502020204030204" pitchFamily="34" charset="0"/>
                <a:cs typeface="Calibri" panose="020F0502020204030204" pitchFamily="34" charset="0"/>
              </a:rPr>
            </a:b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(a)</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package p1;</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public class A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   int i;</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   void m()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(b)</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package p2;</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public class B extends A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public void m1(String[] args)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System.out.println(i);</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m();</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If the question marks are replaced by blanks, can class B be compiled? No.</a:t>
            </a:r>
          </a:p>
          <a:p>
            <a:r>
              <a:rPr lang="en-US" sz="1600" noProof="1">
                <a:solidFill>
                  <a:srgbClr val="0070C0"/>
                </a:solidFill>
                <a:latin typeface="Consolas" panose="020B0609020204030204" pitchFamily="49" charset="0"/>
                <a:cs typeface="Calibri" panose="020F0502020204030204" pitchFamily="34" charset="0"/>
              </a:rPr>
              <a:t>If the question marks are replaced by private, can class B be compiled? No.</a:t>
            </a:r>
          </a:p>
          <a:p>
            <a:r>
              <a:rPr lang="en-US" sz="1600" noProof="1">
                <a:solidFill>
                  <a:srgbClr val="0070C0"/>
                </a:solidFill>
                <a:latin typeface="Consolas" panose="020B0609020204030204" pitchFamily="49" charset="0"/>
                <a:cs typeface="Calibri" panose="020F0502020204030204" pitchFamily="34" charset="0"/>
              </a:rPr>
              <a:t>If the question marks are replaced by protected, can class B be compiled? Yes.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9640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In the following code, the classes A, B, and Main are in the same package. Can the Main class be compiled?</a:t>
            </a:r>
            <a:br>
              <a:rPr lang="tr-TR" sz="2000" noProof="1">
                <a:latin typeface="Calibri" panose="020F0502020204030204" pitchFamily="34" charset="0"/>
                <a:cs typeface="Calibri" panose="020F0502020204030204" pitchFamily="34" charset="0"/>
              </a:rPr>
            </a:b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class A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protected void m()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class B extends A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class Main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public void p()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B b = new B();</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b.m();</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Yes, because m() is protected. Even if A, B, and Main are different pa</a:t>
            </a:r>
            <a:r>
              <a:rPr lang="tr-TR" sz="1600" noProof="1">
                <a:solidFill>
                  <a:srgbClr val="0070C0"/>
                </a:solidFill>
                <a:latin typeface="Consolas" panose="020B0609020204030204" pitchFamily="49" charset="0"/>
                <a:cs typeface="Calibri" panose="020F0502020204030204" pitchFamily="34" charset="0"/>
              </a:rPr>
              <a:t>c</a:t>
            </a:r>
            <a:r>
              <a:rPr lang="en-US" sz="1600" noProof="1">
                <a:solidFill>
                  <a:srgbClr val="0070C0"/>
                </a:solidFill>
                <a:latin typeface="Consolas" panose="020B0609020204030204" pitchFamily="49" charset="0"/>
                <a:cs typeface="Calibri" panose="020F0502020204030204" pitchFamily="34" charset="0"/>
              </a:rPr>
              <a:t>kages, the Main class can be compiled, beca</a:t>
            </a:r>
            <a:r>
              <a:rPr lang="tr-TR" sz="1600" noProof="1">
                <a:solidFill>
                  <a:srgbClr val="0070C0"/>
                </a:solidFill>
                <a:latin typeface="Consolas" panose="020B0609020204030204" pitchFamily="49" charset="0"/>
                <a:cs typeface="Calibri" panose="020F0502020204030204" pitchFamily="34" charset="0"/>
              </a:rPr>
              <a:t>us</a:t>
            </a:r>
            <a:r>
              <a:rPr lang="en-US" sz="1600" noProof="1">
                <a:solidFill>
                  <a:srgbClr val="0070C0"/>
                </a:solidFill>
                <a:latin typeface="Consolas" panose="020B0609020204030204" pitchFamily="49" charset="0"/>
                <a:cs typeface="Calibri" panose="020F0502020204030204" pitchFamily="34" charset="0"/>
              </a:rPr>
              <a:t>e the protected members can be accessed from a different package.</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7312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6E563EF0-C7E7-4B09-AA13-58BAC349F5B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4F92B7-FCF2-41D1-97AC-107D81A1AE61}" type="slidenum">
              <a:rPr lang="en-US" altLang="en-US" sz="1400"/>
              <a:pPr>
                <a:spcBef>
                  <a:spcPct val="0"/>
                </a:spcBef>
                <a:buClrTx/>
                <a:buSzTx/>
                <a:buFontTx/>
                <a:buNone/>
              </a:pPr>
              <a:t>9</a:t>
            </a:fld>
            <a:endParaRPr lang="en-US" altLang="en-US" sz="1400"/>
          </a:p>
        </p:txBody>
      </p:sp>
      <p:sp>
        <p:nvSpPr>
          <p:cNvPr id="8195" name="Rectangle 2">
            <a:extLst>
              <a:ext uri="{FF2B5EF4-FFF2-40B4-BE49-F238E27FC236}">
                <a16:creationId xmlns:a16="http://schemas.microsoft.com/office/drawing/2014/main" id="{42A06A4C-E5A2-4FFB-9169-865B4D494A87}"/>
              </a:ext>
            </a:extLst>
          </p:cNvPr>
          <p:cNvSpPr>
            <a:spLocks noGrp="1" noChangeArrowheads="1"/>
          </p:cNvSpPr>
          <p:nvPr>
            <p:ph type="title"/>
          </p:nvPr>
        </p:nvSpPr>
        <p:spPr>
          <a:xfrm>
            <a:off x="685800" y="457200"/>
            <a:ext cx="7772400" cy="685800"/>
          </a:xfrm>
        </p:spPr>
        <p:txBody>
          <a:bodyPr/>
          <a:lstStyle/>
          <a:p>
            <a:r>
              <a:rPr lang="en-US" altLang="en-US" sz="4000"/>
              <a:t>Are superclass’s Constructor Inherited?</a:t>
            </a:r>
          </a:p>
        </p:txBody>
      </p:sp>
      <p:sp>
        <p:nvSpPr>
          <p:cNvPr id="8196" name="Text Box 3">
            <a:extLst>
              <a:ext uri="{FF2B5EF4-FFF2-40B4-BE49-F238E27FC236}">
                <a16:creationId xmlns:a16="http://schemas.microsoft.com/office/drawing/2014/main" id="{A2F3E841-5166-410F-B05C-ADE7D1D5650F}"/>
              </a:ext>
            </a:extLst>
          </p:cNvPr>
          <p:cNvSpPr txBox="1">
            <a:spLocks noChangeArrowheads="1"/>
          </p:cNvSpPr>
          <p:nvPr/>
        </p:nvSpPr>
        <p:spPr bwMode="auto">
          <a:xfrm>
            <a:off x="228600" y="1524000"/>
            <a:ext cx="868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a:t>No. They are not inherited.</a:t>
            </a:r>
          </a:p>
          <a:p>
            <a:pPr>
              <a:spcBef>
                <a:spcPct val="50000"/>
              </a:spcBef>
              <a:buClrTx/>
              <a:buSzTx/>
              <a:buFontTx/>
              <a:buNone/>
            </a:pPr>
            <a:r>
              <a:rPr lang="en-US" altLang="en-US" sz="2600"/>
              <a:t>They are invoked explicitly or implicitly. </a:t>
            </a:r>
          </a:p>
          <a:p>
            <a:pPr>
              <a:spcBef>
                <a:spcPct val="50000"/>
              </a:spcBef>
              <a:buClrTx/>
              <a:buSzTx/>
              <a:buFontTx/>
              <a:buNone/>
            </a:pPr>
            <a:r>
              <a:rPr lang="en-US" altLang="en-US" sz="2600"/>
              <a:t>Explicitly using the super keyword.</a:t>
            </a:r>
          </a:p>
        </p:txBody>
      </p:sp>
      <p:sp>
        <p:nvSpPr>
          <p:cNvPr id="8197" name="Text Box 4">
            <a:extLst>
              <a:ext uri="{FF2B5EF4-FFF2-40B4-BE49-F238E27FC236}">
                <a16:creationId xmlns:a16="http://schemas.microsoft.com/office/drawing/2014/main" id="{3465F013-BCDC-47D8-AD3F-D8E13321554A}"/>
              </a:ext>
            </a:extLst>
          </p:cNvPr>
          <p:cNvSpPr txBox="1">
            <a:spLocks noChangeArrowheads="1"/>
          </p:cNvSpPr>
          <p:nvPr/>
        </p:nvSpPr>
        <p:spPr bwMode="auto">
          <a:xfrm>
            <a:off x="381000" y="32766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is used to construct an instance of a class. Unlike properties and methods, a superclass's constructors are not inherited in the subclass. They can only be invoked from the subclasses' constructors, using the keyword </a:t>
            </a:r>
            <a:r>
              <a:rPr lang="en-US" altLang="en-US" sz="2800" u="sng">
                <a:cs typeface="Times New Roman" panose="02020603050405020304" pitchFamily="18" charset="0"/>
              </a:rPr>
              <a:t>super</a:t>
            </a:r>
            <a:r>
              <a:rPr lang="en-US" altLang="en-US" sz="2800">
                <a:cs typeface="Times New Roman" panose="02020603050405020304" pitchFamily="18" charset="0"/>
              </a:rPr>
              <a:t>. </a:t>
            </a:r>
            <a:r>
              <a:rPr lang="en-US" altLang="en-US" sz="2800" i="1">
                <a:cs typeface="Times New Roman" panose="02020603050405020304" pitchFamily="18" charset="0"/>
              </a:rPr>
              <a:t>If the keyword </a:t>
            </a:r>
            <a:r>
              <a:rPr lang="en-US" altLang="en-US" sz="2800" i="1" u="sng">
                <a:cs typeface="Times New Roman" panose="02020603050405020304" pitchFamily="18" charset="0"/>
              </a:rPr>
              <a:t>super</a:t>
            </a:r>
            <a:r>
              <a:rPr lang="en-US" altLang="en-US" sz="2800" i="1">
                <a:cs typeface="Times New Roman" panose="02020603050405020304" pitchFamily="18" charset="0"/>
              </a:rPr>
              <a:t> is not explicitly used, the superclass's no-arg constructor is automatically invoked.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078D3CFC-E604-43B1-A68E-CB43FD8B7B9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518283-E0D0-4089-AA72-5A95F9E14E1B}" type="slidenum">
              <a:rPr lang="en-US" altLang="en-US" sz="1400"/>
              <a:pPr>
                <a:spcBef>
                  <a:spcPct val="0"/>
                </a:spcBef>
                <a:buClrTx/>
                <a:buSzTx/>
                <a:buFontTx/>
                <a:buNone/>
              </a:pPr>
              <a:t>90</a:t>
            </a:fld>
            <a:endParaRPr lang="en-US" altLang="en-US" sz="1400"/>
          </a:p>
        </p:txBody>
      </p:sp>
      <p:sp>
        <p:nvSpPr>
          <p:cNvPr id="59395" name="Rectangle 2">
            <a:extLst>
              <a:ext uri="{FF2B5EF4-FFF2-40B4-BE49-F238E27FC236}">
                <a16:creationId xmlns:a16="http://schemas.microsoft.com/office/drawing/2014/main" id="{5E505E30-5B7D-45FE-A669-BD96A8978838}"/>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final</a:t>
            </a:r>
            <a:r>
              <a:rPr lang="en-US" altLang="en-US"/>
              <a:t> Modifier</a:t>
            </a:r>
          </a:p>
        </p:txBody>
      </p:sp>
      <p:sp>
        <p:nvSpPr>
          <p:cNvPr id="57348" name="Rectangle 3">
            <a:extLst>
              <a:ext uri="{FF2B5EF4-FFF2-40B4-BE49-F238E27FC236}">
                <a16:creationId xmlns:a16="http://schemas.microsoft.com/office/drawing/2014/main" id="{CF962468-008D-46C6-948D-44376E1CCDD6}"/>
              </a:ext>
            </a:extLst>
          </p:cNvPr>
          <p:cNvSpPr>
            <a:spLocks noGrp="1" noChangeArrowheads="1"/>
          </p:cNvSpPr>
          <p:nvPr>
            <p:ph type="body" idx="1"/>
          </p:nvPr>
        </p:nvSpPr>
        <p:spPr>
          <a:xfrm>
            <a:off x="685800" y="1371600"/>
            <a:ext cx="7772400" cy="4133850"/>
          </a:xfrm>
        </p:spPr>
        <p:txBody>
          <a:bodyPr/>
          <a:lstStyle/>
          <a:p>
            <a:pPr>
              <a:lnSpc>
                <a:spcPct val="90000"/>
              </a:lnSpc>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class cannot be extended:</a:t>
            </a:r>
          </a:p>
          <a:p>
            <a:pPr marL="0" indent="0">
              <a:lnSpc>
                <a:spcPct val="90000"/>
              </a:lnSpc>
              <a:buFont typeface="Monotype Sorts"/>
              <a:buNone/>
              <a:defRPr/>
            </a:pPr>
            <a:r>
              <a:rPr lang="en-US" altLang="en-US" sz="2400" dirty="0">
                <a:solidFill>
                  <a:schemeClr val="tx2"/>
                </a:solidFill>
              </a:rPr>
              <a:t>        </a:t>
            </a:r>
            <a:r>
              <a:rPr lang="en-US" altLang="en-US" sz="2200" dirty="0">
                <a:solidFill>
                  <a:schemeClr val="tx2"/>
                </a:solidFill>
                <a:latin typeface="Courier New" panose="02070309020205020404" pitchFamily="49" charset="0"/>
              </a:rPr>
              <a:t>final class Math {</a:t>
            </a:r>
          </a:p>
          <a:p>
            <a:pPr marL="0" indent="0">
              <a:lnSpc>
                <a:spcPct val="90000"/>
              </a:lnSpc>
              <a:buFont typeface="Monotype Sorts"/>
              <a:buNone/>
              <a:defRPr/>
            </a:pPr>
            <a:r>
              <a:rPr lang="en-US" altLang="en-US" sz="2200" dirty="0">
                <a:solidFill>
                  <a:schemeClr val="tx2"/>
                </a:solidFill>
                <a:latin typeface="Courier New" panose="02070309020205020404" pitchFamily="49" charset="0"/>
              </a:rPr>
              <a:t>      ...</a:t>
            </a:r>
          </a:p>
          <a:p>
            <a:pPr marL="0" indent="0">
              <a:lnSpc>
                <a:spcPct val="90000"/>
              </a:lnSpc>
              <a:buFont typeface="Monotype Sorts"/>
              <a:buNone/>
              <a:defRPr/>
            </a:pPr>
            <a:r>
              <a:rPr lang="en-US" altLang="en-US" sz="2200" dirty="0">
                <a:solidFill>
                  <a:schemeClr val="tx2"/>
                </a:solidFill>
                <a:latin typeface="Courier New" panose="02070309020205020404" pitchFamily="49" charset="0"/>
              </a:rPr>
              <a:t>    }</a:t>
            </a:r>
            <a:endParaRPr lang="en-US" altLang="en-US" sz="2800" dirty="0">
              <a:solidFill>
                <a:schemeClr val="tx2"/>
              </a:solidFill>
            </a:endParaRPr>
          </a:p>
          <a:p>
            <a:pPr>
              <a:lnSpc>
                <a:spcPct val="90000"/>
              </a:lnSpc>
              <a:spcBef>
                <a:spcPct val="100000"/>
              </a:spcBef>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variable is a constant:</a:t>
            </a:r>
          </a:p>
          <a:p>
            <a:pPr marL="0" indent="0">
              <a:lnSpc>
                <a:spcPct val="90000"/>
              </a:lnSpc>
              <a:buFont typeface="Monotype Sorts"/>
              <a:buNone/>
              <a:defRPr/>
            </a:pPr>
            <a:r>
              <a:rPr lang="en-US" altLang="en-US" sz="2400"/>
              <a:t>        </a:t>
            </a:r>
            <a:r>
              <a:rPr lang="en-US" altLang="en-US" sz="2200" dirty="0">
                <a:solidFill>
                  <a:schemeClr val="tx2"/>
                </a:solidFill>
                <a:latin typeface="Courier New" panose="02070309020205020404" pitchFamily="49" charset="0"/>
              </a:rPr>
              <a:t>final static double PI = 3.14159;</a:t>
            </a:r>
            <a:endParaRPr lang="en-US" altLang="en-US" sz="2800" dirty="0">
              <a:solidFill>
                <a:schemeClr val="tx2"/>
              </a:solidFill>
            </a:endParaRPr>
          </a:p>
          <a:p>
            <a:pPr>
              <a:lnSpc>
                <a:spcPct val="90000"/>
              </a:lnSpc>
              <a:spcBef>
                <a:spcPct val="100000"/>
              </a:spcBef>
              <a:buFont typeface="Wingdings" panose="05000000000000000000" pitchFamily="2" charset="2"/>
              <a:buChar char="q"/>
              <a:defRPr/>
            </a:pPr>
            <a:r>
              <a:rPr lang="en-US" altLang="en-US" sz="2600" dirty="0"/>
              <a:t>The </a:t>
            </a:r>
            <a:r>
              <a:rPr lang="en-US" altLang="en-US" sz="2600" dirty="0">
                <a:latin typeface="Courier New" panose="02070309020205020404" pitchFamily="49" charset="0"/>
              </a:rPr>
              <a:t>final</a:t>
            </a:r>
            <a:r>
              <a:rPr lang="en-US" altLang="en-US" sz="2800" dirty="0"/>
              <a:t> method cannot be</a:t>
            </a:r>
            <a:br>
              <a:rPr lang="en-US" altLang="en-US" sz="2800" dirty="0"/>
            </a:br>
            <a:r>
              <a:rPr lang="en-US" altLang="en-US" sz="2800" dirty="0"/>
              <a:t>overridden by its subclasses.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A5746FEC-82A0-42D0-8872-E615070019D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869677-8978-4912-B975-97BE78B814FD}" type="slidenum">
              <a:rPr lang="en-US" altLang="en-US" sz="1400"/>
              <a:pPr>
                <a:spcBef>
                  <a:spcPct val="0"/>
                </a:spcBef>
                <a:buClrTx/>
                <a:buSzTx/>
                <a:buFontTx/>
                <a:buNone/>
              </a:pPr>
              <a:t>91</a:t>
            </a:fld>
            <a:endParaRPr lang="en-US" altLang="en-US" sz="1400"/>
          </a:p>
        </p:txBody>
      </p:sp>
      <p:sp>
        <p:nvSpPr>
          <p:cNvPr id="58371" name="Rectangle 2">
            <a:extLst>
              <a:ext uri="{FF2B5EF4-FFF2-40B4-BE49-F238E27FC236}">
                <a16:creationId xmlns:a16="http://schemas.microsoft.com/office/drawing/2014/main" id="{6D5E44AE-9645-470E-96C5-86748319F2B8}"/>
              </a:ext>
            </a:extLst>
          </p:cNvPr>
          <p:cNvSpPr>
            <a:spLocks noGrp="1" noChangeArrowheads="1"/>
          </p:cNvSpPr>
          <p:nvPr>
            <p:ph type="title"/>
          </p:nvPr>
        </p:nvSpPr>
        <p:spPr>
          <a:xfrm>
            <a:off x="685800" y="228600"/>
            <a:ext cx="7772400" cy="685800"/>
          </a:xfrm>
        </p:spPr>
        <p:txBody>
          <a:bodyPr/>
          <a:lstStyle/>
          <a:p>
            <a:r>
              <a:rPr lang="en-US" altLang="en-US"/>
              <a:t>NOTE</a:t>
            </a:r>
          </a:p>
        </p:txBody>
      </p:sp>
      <p:sp>
        <p:nvSpPr>
          <p:cNvPr id="58372" name="Text Box 3">
            <a:extLst>
              <a:ext uri="{FF2B5EF4-FFF2-40B4-BE49-F238E27FC236}">
                <a16:creationId xmlns:a16="http://schemas.microsoft.com/office/drawing/2014/main" id="{5465A43C-ED0E-4D78-B7C6-808A3224499F}"/>
              </a:ext>
            </a:extLst>
          </p:cNvPr>
          <p:cNvSpPr txBox="1">
            <a:spLocks noChangeArrowheads="1"/>
          </p:cNvSpPr>
          <p:nvPr/>
        </p:nvSpPr>
        <p:spPr bwMode="auto">
          <a:xfrm>
            <a:off x="533400" y="1295400"/>
            <a:ext cx="80772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The modifiers are used on classes and class members (data and methods), except that the </a:t>
            </a:r>
            <a:r>
              <a:rPr lang="en-US" altLang="en-US" sz="3600" u="sng">
                <a:cs typeface="Times New Roman" panose="02020603050405020304" pitchFamily="18" charset="0"/>
              </a:rPr>
              <a:t>final</a:t>
            </a:r>
            <a:r>
              <a:rPr lang="en-US" altLang="en-US" sz="3600">
                <a:cs typeface="Times New Roman" panose="02020603050405020304" pitchFamily="18" charset="0"/>
              </a:rPr>
              <a:t> modifier can also be used on local variables in a method. A final local variable is a constant inside a method.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457200" y="1657349"/>
            <a:ext cx="8610600" cy="5048251"/>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How do you prevent a class from being extended? How do you prevent a method from being overridden</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Indicate true or false for the following statements:</a:t>
            </a:r>
          </a:p>
          <a:p>
            <a:r>
              <a:rPr lang="en-US" sz="2000" noProof="1">
                <a:latin typeface="Calibri" panose="020F0502020204030204" pitchFamily="34" charset="0"/>
                <a:cs typeface="Calibri" panose="020F0502020204030204" pitchFamily="34" charset="0"/>
              </a:rPr>
              <a:t>a. A protected datum or method can be accessed by any class in the same package.</a:t>
            </a:r>
          </a:p>
          <a:p>
            <a:r>
              <a:rPr lang="en-US" sz="2000" noProof="1">
                <a:latin typeface="Calibri" panose="020F0502020204030204" pitchFamily="34" charset="0"/>
                <a:cs typeface="Calibri" panose="020F0502020204030204" pitchFamily="34" charset="0"/>
              </a:rPr>
              <a:t>b. A protected datum or method can be accessed by any class in different packages.</a:t>
            </a:r>
          </a:p>
          <a:p>
            <a:r>
              <a:rPr lang="en-US" sz="2000" noProof="1">
                <a:latin typeface="Calibri" panose="020F0502020204030204" pitchFamily="34" charset="0"/>
                <a:cs typeface="Calibri" panose="020F0502020204030204" pitchFamily="34" charset="0"/>
              </a:rPr>
              <a:t>c. A protected datum or method can be accessed by its subclasses in any package.</a:t>
            </a:r>
          </a:p>
          <a:p>
            <a:r>
              <a:rPr lang="en-US" sz="2000" noProof="1">
                <a:latin typeface="Calibri" panose="020F0502020204030204" pitchFamily="34" charset="0"/>
                <a:cs typeface="Calibri" panose="020F0502020204030204" pitchFamily="34" charset="0"/>
              </a:rPr>
              <a:t>d. A final class can have instances.</a:t>
            </a:r>
          </a:p>
          <a:p>
            <a:r>
              <a:rPr lang="en-US" sz="2000" noProof="1">
                <a:latin typeface="Calibri" panose="020F0502020204030204" pitchFamily="34" charset="0"/>
                <a:cs typeface="Calibri" panose="020F0502020204030204" pitchFamily="34" charset="0"/>
              </a:rPr>
              <a:t>e. A final class can be extended.</a:t>
            </a:r>
          </a:p>
          <a:p>
            <a:r>
              <a:rPr lang="en-US" sz="2000" noProof="1">
                <a:latin typeface="Calibri" panose="020F0502020204030204" pitchFamily="34" charset="0"/>
                <a:cs typeface="Calibri" panose="020F0502020204030204" pitchFamily="34" charset="0"/>
              </a:rPr>
              <a:t>f. A final method can be overridden.</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Use the final keyword</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tr-TR" sz="1600" noProof="1">
                <a:solidFill>
                  <a:srgbClr val="0070C0"/>
                </a:solidFill>
                <a:latin typeface="Consolas" panose="020B0609020204030204" pitchFamily="49" charset="0"/>
                <a:cs typeface="Calibri" panose="020F0502020204030204" pitchFamily="34" charset="0"/>
              </a:rPr>
              <a:t>a. </a:t>
            </a:r>
            <a:r>
              <a:rPr lang="en-US" sz="1600" noProof="1">
                <a:solidFill>
                  <a:srgbClr val="0070C0"/>
                </a:solidFill>
                <a:latin typeface="Consolas" panose="020B0609020204030204" pitchFamily="49" charset="0"/>
                <a:cs typeface="Calibri" panose="020F0502020204030204" pitchFamily="34" charset="0"/>
              </a:rPr>
              <a:t>True.</a:t>
            </a:r>
          </a:p>
          <a:p>
            <a:r>
              <a:rPr lang="en-US" sz="1600" noProof="1">
                <a:solidFill>
                  <a:srgbClr val="0070C0"/>
                </a:solidFill>
                <a:latin typeface="Consolas" panose="020B0609020204030204" pitchFamily="49" charset="0"/>
                <a:cs typeface="Calibri" panose="020F0502020204030204" pitchFamily="34" charset="0"/>
              </a:rPr>
              <a:t>b. False. (But yes in a subclass that extends the class where the protected datum is defined.)</a:t>
            </a:r>
          </a:p>
          <a:p>
            <a:r>
              <a:rPr lang="en-US" sz="1600" noProof="1">
                <a:solidFill>
                  <a:srgbClr val="0070C0"/>
                </a:solidFill>
                <a:latin typeface="Consolas" panose="020B0609020204030204" pitchFamily="49" charset="0"/>
                <a:cs typeface="Calibri" panose="020F0502020204030204" pitchFamily="34" charset="0"/>
              </a:rPr>
              <a:t>c. True</a:t>
            </a:r>
            <a:r>
              <a:rPr lang="tr-TR" sz="1600" noProof="1">
                <a:solidFill>
                  <a:srgbClr val="0070C0"/>
                </a:solidFill>
                <a:latin typeface="Consolas" panose="020B0609020204030204" pitchFamily="49" charset="0"/>
                <a:cs typeface="Calibri" panose="020F0502020204030204" pitchFamily="34" charset="0"/>
              </a:rPr>
              <a:t>.</a:t>
            </a: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d. True</a:t>
            </a:r>
            <a:r>
              <a:rPr lang="tr-TR" sz="1600" noProof="1">
                <a:solidFill>
                  <a:srgbClr val="0070C0"/>
                </a:solidFill>
                <a:latin typeface="Consolas" panose="020B0609020204030204" pitchFamily="49" charset="0"/>
                <a:cs typeface="Calibri" panose="020F0502020204030204" pitchFamily="34" charset="0"/>
              </a:rPr>
              <a:t>.</a:t>
            </a: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e. False</a:t>
            </a:r>
            <a:r>
              <a:rPr lang="tr-TR" sz="1600" noProof="1">
                <a:solidFill>
                  <a:srgbClr val="0070C0"/>
                </a:solidFill>
                <a:latin typeface="Consolas" panose="020B0609020204030204" pitchFamily="49" charset="0"/>
                <a:cs typeface="Calibri" panose="020F0502020204030204" pitchFamily="34" charset="0"/>
              </a:rPr>
              <a:t>.</a:t>
            </a:r>
            <a:endParaRPr lang="en-US"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f. False</a:t>
            </a:r>
            <a:r>
              <a:rPr lang="tr-TR" sz="1600" noProof="1">
                <a:solidFill>
                  <a:srgbClr val="0070C0"/>
                </a:solidFill>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809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 calcmode="lin" valueType="num">
                                      <p:cBhvr additive="base">
                                        <p:cTn id="8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 calcmode="lin" valueType="num">
                                      <p:cBhvr additive="base">
                                        <p:cTn id="9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25706</TotalTime>
  <Words>11121</Words>
  <Application>Microsoft Office PowerPoint</Application>
  <PresentationFormat>On-screen Show (4:3)</PresentationFormat>
  <Paragraphs>975</Paragraphs>
  <Slides>92</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107" baseType="lpstr">
      <vt:lpstr>Arial</vt:lpstr>
      <vt:lpstr>Bell MT</vt:lpstr>
      <vt:lpstr>Book Antiqua</vt:lpstr>
      <vt:lpstr>Calibri</vt:lpstr>
      <vt:lpstr>Consolas</vt:lpstr>
      <vt:lpstr>Courier</vt:lpstr>
      <vt:lpstr>Courier New</vt:lpstr>
      <vt:lpstr>Forte</vt:lpstr>
      <vt:lpstr>Monotype Sorts</vt:lpstr>
      <vt:lpstr>Times</vt:lpstr>
      <vt:lpstr>Times New Roman</vt:lpstr>
      <vt:lpstr>Wingdings</vt:lpstr>
      <vt:lpstr>International</vt:lpstr>
      <vt:lpstr>Picture</vt:lpstr>
      <vt:lpstr>Microsoft Word Picture</vt:lpstr>
      <vt:lpstr>Chapter 11 Inheritance and Polymorphism</vt:lpstr>
      <vt:lpstr>Motivations</vt:lpstr>
      <vt:lpstr>Objectives</vt:lpstr>
      <vt:lpstr>Inheritance</vt:lpstr>
      <vt:lpstr>Superclasses and Subclasses</vt:lpstr>
      <vt:lpstr>Inheritance</vt:lpstr>
      <vt:lpstr>Inheritance</vt:lpstr>
      <vt:lpstr>  Check Point</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Calling Superclass Methods</vt:lpstr>
      <vt:lpstr>  Check Point</vt:lpstr>
      <vt:lpstr>  Check Point</vt:lpstr>
      <vt:lpstr>  Check Point</vt:lpstr>
      <vt:lpstr>Overriding Methods in the Superclass</vt:lpstr>
      <vt:lpstr>NOTE</vt:lpstr>
      <vt:lpstr>NOTE</vt:lpstr>
      <vt:lpstr>  Check Point</vt:lpstr>
      <vt:lpstr>Overriding vs. Overloading</vt:lpstr>
      <vt:lpstr>Overriding vs. Overloading</vt:lpstr>
      <vt:lpstr>Overriding vs. Overloading</vt:lpstr>
      <vt:lpstr>  Check Point</vt:lpstr>
      <vt:lpstr>  Check Point</vt:lpstr>
      <vt:lpstr>The Object Class and Its Methods</vt:lpstr>
      <vt:lpstr>The toString() method in Object</vt:lpstr>
      <vt:lpstr>Polymorphism</vt:lpstr>
      <vt:lpstr>Dynamic Binding</vt:lpstr>
      <vt:lpstr>Polymorphism, Dynamic Binding and Generic Programming</vt:lpstr>
      <vt:lpstr>Method Matching vs. Binding</vt:lpstr>
      <vt:lpstr>Generic Programming</vt:lpstr>
      <vt:lpstr>  Check Point</vt:lpstr>
      <vt:lpstr>  Check Point</vt:lpstr>
      <vt:lpstr>  Check Point</vt:lpstr>
      <vt:lpstr>  Check Point</vt:lpstr>
      <vt:lpstr>  Check Point</vt:lpstr>
      <vt:lpstr>  Check Point</vt:lpstr>
      <vt:lpstr>  Check Point</vt:lpstr>
      <vt:lpstr>Casting Objects</vt:lpstr>
      <vt:lpstr>Why Casting Is Necessary?</vt:lpstr>
      <vt:lpstr>Casting from Superclass to Subclass</vt:lpstr>
      <vt:lpstr>The instanceof Operator</vt:lpstr>
      <vt:lpstr>TIP</vt:lpstr>
      <vt:lpstr>Example: Demonstrating Polymorphism and Casting</vt:lpstr>
      <vt:lpstr>  Check Point</vt:lpstr>
      <vt:lpstr>  Check Point</vt:lpstr>
      <vt:lpstr>  Check Point</vt:lpstr>
      <vt:lpstr>  Check Point</vt:lpstr>
      <vt:lpstr>  Check Point</vt:lpstr>
      <vt:lpstr>The   equals Method</vt:lpstr>
      <vt:lpstr>NOTE</vt:lpstr>
      <vt:lpstr>  Check Point</vt:lpstr>
      <vt:lpstr>  Check Point</vt:lpstr>
      <vt:lpstr>The ArrayList Class</vt:lpstr>
      <vt:lpstr>Generic Type </vt:lpstr>
      <vt:lpstr>Differences and Similarities between Arrays and ArrayList</vt:lpstr>
      <vt:lpstr>  Check Point</vt:lpstr>
      <vt:lpstr>  Check Point</vt:lpstr>
      <vt:lpstr>  Check Point</vt:lpstr>
      <vt:lpstr>  Check Point</vt:lpstr>
      <vt:lpstr>  Check Point</vt:lpstr>
      <vt:lpstr>Array Lists from/to Arrays</vt:lpstr>
      <vt:lpstr>max and min in an Array List</vt:lpstr>
      <vt:lpstr>Sorting an Array List</vt:lpstr>
      <vt:lpstr>  Check Point</vt:lpstr>
      <vt:lpstr>Stack Animation</vt:lpstr>
      <vt:lpstr>The MyStack Classes </vt:lpstr>
      <vt:lpstr>  Check Point</vt:lpstr>
      <vt:lpstr>The protected Modifier</vt:lpstr>
      <vt:lpstr>Accessibility Summary</vt:lpstr>
      <vt:lpstr>Visibility Modifiers </vt:lpstr>
      <vt:lpstr>A Subclass Cannot Weaken the Accessibility</vt:lpstr>
      <vt:lpstr>  Check Point</vt:lpstr>
      <vt:lpstr>  Check Point</vt:lpstr>
      <vt:lpstr>  Check Point</vt:lpstr>
      <vt:lpstr>  Check Point</vt:lpstr>
      <vt:lpstr>The final Modifier</vt:lpstr>
      <vt:lpstr>NOTE</vt:lpstr>
      <vt:lpstr>  Check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Mustafa Agaoglu</cp:lastModifiedBy>
  <cp:revision>302</cp:revision>
  <dcterms:created xsi:type="dcterms:W3CDTF">1995-06-10T17:31:50Z</dcterms:created>
  <dcterms:modified xsi:type="dcterms:W3CDTF">2022-03-03T19:13:18Z</dcterms:modified>
</cp:coreProperties>
</file>