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2"/>
  </p:notesMasterIdLst>
  <p:handoutMasterIdLst>
    <p:handoutMasterId r:id="rId93"/>
  </p:handoutMasterIdLst>
  <p:sldIdLst>
    <p:sldId id="402" r:id="rId2"/>
    <p:sldId id="493" r:id="rId3"/>
    <p:sldId id="471" r:id="rId4"/>
    <p:sldId id="516" r:id="rId5"/>
    <p:sldId id="517" r:id="rId6"/>
    <p:sldId id="464" r:id="rId7"/>
    <p:sldId id="494" r:id="rId8"/>
    <p:sldId id="518" r:id="rId9"/>
    <p:sldId id="519" r:id="rId10"/>
    <p:sldId id="520" r:id="rId11"/>
    <p:sldId id="521" r:id="rId12"/>
    <p:sldId id="499" r:id="rId13"/>
    <p:sldId id="806" r:id="rId14"/>
    <p:sldId id="807" r:id="rId15"/>
    <p:sldId id="808" r:id="rId16"/>
    <p:sldId id="810" r:id="rId17"/>
    <p:sldId id="403" r:id="rId18"/>
    <p:sldId id="495" r:id="rId19"/>
    <p:sldId id="496" r:id="rId20"/>
    <p:sldId id="497" r:id="rId21"/>
    <p:sldId id="472" r:id="rId22"/>
    <p:sldId id="465" r:id="rId23"/>
    <p:sldId id="498" r:id="rId24"/>
    <p:sldId id="809" r:id="rId25"/>
    <p:sldId id="811" r:id="rId26"/>
    <p:sldId id="812" r:id="rId27"/>
    <p:sldId id="451" r:id="rId28"/>
    <p:sldId id="447" r:id="rId29"/>
    <p:sldId id="405" r:id="rId30"/>
    <p:sldId id="406" r:id="rId31"/>
    <p:sldId id="814" r:id="rId32"/>
    <p:sldId id="407" r:id="rId33"/>
    <p:sldId id="448" r:id="rId34"/>
    <p:sldId id="477" r:id="rId35"/>
    <p:sldId id="513" r:id="rId36"/>
    <p:sldId id="534" r:id="rId37"/>
    <p:sldId id="444" r:id="rId38"/>
    <p:sldId id="813" r:id="rId39"/>
    <p:sldId id="817" r:id="rId40"/>
    <p:sldId id="816" r:id="rId41"/>
    <p:sldId id="819" r:id="rId42"/>
    <p:sldId id="818" r:id="rId43"/>
    <p:sldId id="820" r:id="rId44"/>
    <p:sldId id="821" r:id="rId45"/>
    <p:sldId id="411" r:id="rId46"/>
    <p:sldId id="479" r:id="rId47"/>
    <p:sldId id="480" r:id="rId48"/>
    <p:sldId id="481" r:id="rId49"/>
    <p:sldId id="482" r:id="rId50"/>
    <p:sldId id="486" r:id="rId51"/>
    <p:sldId id="487" r:id="rId52"/>
    <p:sldId id="488" r:id="rId53"/>
    <p:sldId id="489" r:id="rId54"/>
    <p:sldId id="490" r:id="rId55"/>
    <p:sldId id="492" r:id="rId56"/>
    <p:sldId id="491" r:id="rId57"/>
    <p:sldId id="822" r:id="rId58"/>
    <p:sldId id="823" r:id="rId59"/>
    <p:sldId id="446" r:id="rId60"/>
    <p:sldId id="468" r:id="rId61"/>
    <p:sldId id="469" r:id="rId62"/>
    <p:sldId id="825" r:id="rId63"/>
    <p:sldId id="410" r:id="rId64"/>
    <p:sldId id="824" r:id="rId65"/>
    <p:sldId id="826" r:id="rId66"/>
    <p:sldId id="449" r:id="rId67"/>
    <p:sldId id="450" r:id="rId68"/>
    <p:sldId id="828" r:id="rId69"/>
    <p:sldId id="829" r:id="rId70"/>
    <p:sldId id="524" r:id="rId71"/>
    <p:sldId id="525" r:id="rId72"/>
    <p:sldId id="500" r:id="rId73"/>
    <p:sldId id="526" r:id="rId74"/>
    <p:sldId id="501" r:id="rId75"/>
    <p:sldId id="502" r:id="rId76"/>
    <p:sldId id="830" r:id="rId77"/>
    <p:sldId id="503" r:id="rId78"/>
    <p:sldId id="527" r:id="rId79"/>
    <p:sldId id="504" r:id="rId80"/>
    <p:sldId id="515" r:id="rId81"/>
    <p:sldId id="528" r:id="rId82"/>
    <p:sldId id="505" r:id="rId83"/>
    <p:sldId id="529" r:id="rId84"/>
    <p:sldId id="506" r:id="rId85"/>
    <p:sldId id="827" r:id="rId86"/>
    <p:sldId id="832" r:id="rId87"/>
    <p:sldId id="833" r:id="rId88"/>
    <p:sldId id="834" r:id="rId89"/>
    <p:sldId id="835" r:id="rId90"/>
    <p:sldId id="836" r:id="rId91"/>
  </p:sldIdLst>
  <p:sldSz cx="9144000" cy="6858000" type="screen4x3"/>
  <p:notesSz cx="6858000" cy="9144000"/>
  <p:custDataLst>
    <p:tags r:id="rId94"/>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83599" autoAdjust="0"/>
  </p:normalViewPr>
  <p:slideViewPr>
    <p:cSldViewPr>
      <p:cViewPr varScale="1">
        <p:scale>
          <a:sx n="75" d="100"/>
          <a:sy n="75" d="100"/>
        </p:scale>
        <p:origin x="44" y="61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F7534E4-5E84-4CF7-B6BD-2A16A5D8305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09C71207-037A-408F-BE12-DCA28C3EB2FE}"/>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a:extLst>
              <a:ext uri="{FF2B5EF4-FFF2-40B4-BE49-F238E27FC236}">
                <a16:creationId xmlns:a16="http://schemas.microsoft.com/office/drawing/2014/main" id="{5E2CA02A-07BA-4219-827A-C058E3A56815}"/>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21556AAD-5474-41AF-8C92-5E9ED1F26F5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FB15B2D7-A224-44E7-B506-6FEA4FB348A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BF748815-AD4B-49CA-B2AE-9B89081CFE08}"/>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3EFFAD26-21FD-4EAC-95DD-9082FC0F8B2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C804AD3-A6E2-42B5-8985-48F0C7BF0CF6}"/>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2660FA-6838-47DF-9FA8-05CC3A7D0873}" type="slidenum">
              <a:rPr lang="en-US" altLang="en-US" sz="1000"/>
              <a:pPr/>
              <a:t>1</a:t>
            </a:fld>
            <a:endParaRPr lang="en-US" altLang="en-US" sz="1000"/>
          </a:p>
        </p:txBody>
      </p:sp>
      <p:sp>
        <p:nvSpPr>
          <p:cNvPr id="5123" name="Rectangle 2">
            <a:extLst>
              <a:ext uri="{FF2B5EF4-FFF2-40B4-BE49-F238E27FC236}">
                <a16:creationId xmlns:a16="http://schemas.microsoft.com/office/drawing/2014/main" id="{56183E72-2040-4B16-ADA1-96FD43AF6E29}"/>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1BD699A6-5BFB-4373-AF66-19D5F485368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2B8DDF11-C1D0-41A0-9915-E2A05CF13B95}"/>
              </a:ext>
            </a:extLst>
          </p:cNvPr>
          <p:cNvSpPr>
            <a:spLocks noGrp="1" noRot="1" noChangeAspect="1" noChangeArrowheads="1" noTextEdit="1"/>
          </p:cNvSpPr>
          <p:nvPr>
            <p:ph type="sldImg"/>
          </p:nvPr>
        </p:nvSpPr>
        <p:spPr>
          <a:xfrm>
            <a:off x="1150938" y="692150"/>
            <a:ext cx="4556125" cy="3416300"/>
          </a:xfrm>
          <a:ln/>
        </p:spPr>
      </p:sp>
      <p:sp>
        <p:nvSpPr>
          <p:cNvPr id="68611" name="Notes Placeholder 2">
            <a:extLst>
              <a:ext uri="{FF2B5EF4-FFF2-40B4-BE49-F238E27FC236}">
                <a16:creationId xmlns:a16="http://schemas.microsoft.com/office/drawing/2014/main" id="{EBC55B8A-9313-4CE9-9834-7CDB590BF058}"/>
              </a:ext>
            </a:extLst>
          </p:cNvPr>
          <p:cNvSpPr>
            <a:spLocks noGrp="1" noChangeArrowheads="1"/>
          </p:cNvSpPr>
          <p:nvPr>
            <p:ph type="body" idx="1"/>
          </p:nvPr>
        </p:nvSpPr>
        <p:spPr>
          <a:noFill/>
        </p:spPr>
        <p:txBody>
          <a:bodyPr/>
          <a:lstStyle/>
          <a:p>
            <a:r>
              <a:rPr lang="en-US" altLang="en-US"/>
              <a:t>- C</a:t>
            </a:r>
            <a:r>
              <a:rPr lang="en-US" altLang="en-US" i="1"/>
              <a:t>onstructing a </a:t>
            </a:r>
            <a:r>
              <a:rPr lang="en-US" altLang="en-US" b="1" i="1"/>
              <a:t>File </a:t>
            </a:r>
            <a:r>
              <a:rPr lang="en-US" altLang="en-US" i="1"/>
              <a:t>instance does not create a file on the machine</a:t>
            </a:r>
            <a:r>
              <a:rPr lang="en-US" altLang="en-US"/>
              <a:t>. </a:t>
            </a:r>
            <a:br>
              <a:rPr lang="en-US" altLang="en-US"/>
            </a:br>
            <a:endParaRPr lang="en-US" altLang="en-US"/>
          </a:p>
        </p:txBody>
      </p:sp>
      <p:sp>
        <p:nvSpPr>
          <p:cNvPr id="68612" name="Slide Number Placeholder 3">
            <a:extLst>
              <a:ext uri="{FF2B5EF4-FFF2-40B4-BE49-F238E27FC236}">
                <a16:creationId xmlns:a16="http://schemas.microsoft.com/office/drawing/2014/main" id="{4C973255-F019-4978-9F45-3BA4D503F50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65C05E-2878-41D9-B710-4F968FDA519F}" type="slidenum">
              <a:rPr lang="en-US" altLang="en-US" sz="1000"/>
              <a:pPr/>
              <a:t>73</a:t>
            </a:fld>
            <a:endParaRPr lang="en-US" altLang="en-US"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5A5CB9C4-A18B-4C43-9D35-E8B2281BDD71}"/>
              </a:ext>
            </a:extLst>
          </p:cNvPr>
          <p:cNvSpPr>
            <a:spLocks noGrp="1" noRot="1" noChangeAspect="1" noChangeArrowheads="1" noTextEdit="1"/>
          </p:cNvSpPr>
          <p:nvPr>
            <p:ph type="sldImg"/>
          </p:nvPr>
        </p:nvSpPr>
        <p:spPr>
          <a:xfrm>
            <a:off x="1150938" y="692150"/>
            <a:ext cx="4556125" cy="3416300"/>
          </a:xfrm>
          <a:ln/>
        </p:spPr>
      </p:sp>
      <p:sp>
        <p:nvSpPr>
          <p:cNvPr id="3" name="Notes Placeholder 2">
            <a:extLst>
              <a:ext uri="{FF2B5EF4-FFF2-40B4-BE49-F238E27FC236}">
                <a16:creationId xmlns:a16="http://schemas.microsoft.com/office/drawing/2014/main" id="{A8E27081-D05E-40AE-A8B9-E2F930EC8B63}"/>
              </a:ext>
            </a:extLst>
          </p:cNvPr>
          <p:cNvSpPr>
            <a:spLocks noGrp="1"/>
          </p:cNvSpPr>
          <p:nvPr>
            <p:ph type="body" idx="1"/>
          </p:nvPr>
        </p:nvSpPr>
        <p:spPr/>
        <p:txBody>
          <a:bodyPr/>
          <a:lstStyle/>
          <a:p>
            <a:pPr>
              <a:defRPr/>
            </a:pPr>
            <a:r>
              <a:rPr lang="en-US" dirty="0"/>
              <a:t>-   Invoking the constructor of </a:t>
            </a:r>
            <a:r>
              <a:rPr lang="en-US" b="1" dirty="0" err="1"/>
              <a:t>PrintWriter</a:t>
            </a:r>
            <a:r>
              <a:rPr lang="en-US" b="1" dirty="0"/>
              <a:t> </a:t>
            </a:r>
            <a:r>
              <a:rPr lang="en-US" dirty="0"/>
              <a:t>will create a new file if the file does not exist. </a:t>
            </a:r>
          </a:p>
          <a:p>
            <a:pPr marL="171450" indent="-171450">
              <a:buFontTx/>
              <a:buChar char="-"/>
              <a:defRPr/>
            </a:pPr>
            <a:r>
              <a:rPr lang="en-US" dirty="0"/>
              <a:t>If the file already exists, the current content in the file will be discarded without verifying with the user. </a:t>
            </a:r>
          </a:p>
          <a:p>
            <a:pPr marL="171450" indent="-171450">
              <a:buFontTx/>
              <a:buChar char="-"/>
              <a:defRPr/>
            </a:pPr>
            <a:r>
              <a:rPr lang="en-US" dirty="0"/>
              <a:t>Invoking the constructor of </a:t>
            </a:r>
            <a:r>
              <a:rPr lang="en-US" b="1" dirty="0" err="1"/>
              <a:t>PrintWriter</a:t>
            </a:r>
            <a:r>
              <a:rPr lang="en-US" b="1" dirty="0"/>
              <a:t> </a:t>
            </a:r>
            <a:r>
              <a:rPr lang="en-US" dirty="0"/>
              <a:t>may throw an I/O exception.</a:t>
            </a:r>
          </a:p>
          <a:p>
            <a:pPr marL="171450" indent="-171450">
              <a:buFontTx/>
              <a:buChar char="-"/>
              <a:defRPr/>
            </a:pPr>
            <a:r>
              <a:rPr lang="en-US" dirty="0"/>
              <a:t>The </a:t>
            </a:r>
            <a:r>
              <a:rPr lang="en-US" b="1" dirty="0"/>
              <a:t>close() </a:t>
            </a:r>
            <a:r>
              <a:rPr lang="en-US" dirty="0"/>
              <a:t>method must be used to close the file. If this method is not invoked, the data may not be saved properly in the file. </a:t>
            </a:r>
            <a:br>
              <a:rPr lang="en-US" dirty="0"/>
            </a:br>
            <a:r>
              <a:rPr lang="en-US" dirty="0"/>
              <a:t> </a:t>
            </a:r>
            <a:br>
              <a:rPr lang="en-US" dirty="0"/>
            </a:br>
            <a:br>
              <a:rPr lang="en-US" dirty="0"/>
            </a:br>
            <a:endParaRPr lang="en-US" dirty="0"/>
          </a:p>
        </p:txBody>
      </p:sp>
      <p:sp>
        <p:nvSpPr>
          <p:cNvPr id="74756" name="Slide Number Placeholder 3">
            <a:extLst>
              <a:ext uri="{FF2B5EF4-FFF2-40B4-BE49-F238E27FC236}">
                <a16:creationId xmlns:a16="http://schemas.microsoft.com/office/drawing/2014/main" id="{57C9C609-293D-476F-9A9F-D018715C03E1}"/>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607DDD-BBCE-46D8-AFA5-E0C7DB343B5C}" type="slidenum">
              <a:rPr lang="en-US" altLang="en-US" sz="1000"/>
              <a:pPr/>
              <a:t>79</a:t>
            </a:fld>
            <a:endParaRPr lang="en-US" altLang="en-US"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FAD26-21FD-4EAC-95DD-9082FC0F8B2D}" type="slidenum">
              <a:rPr lang="en-US" altLang="en-US" smtClean="0"/>
              <a:pPr/>
              <a:t>88</a:t>
            </a:fld>
            <a:endParaRPr lang="en-US" altLang="en-US"/>
          </a:p>
        </p:txBody>
      </p:sp>
    </p:spTree>
    <p:extLst>
      <p:ext uri="{BB962C8B-B14F-4D97-AF65-F5344CB8AC3E}">
        <p14:creationId xmlns:p14="http://schemas.microsoft.com/office/powerpoint/2010/main" val="134767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4C58C75-E38F-468E-9780-AC3BEF342D8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AD7BA0-300F-4A30-BC8F-8231FAE6F335}" type="slidenum">
              <a:rPr lang="en-US" altLang="en-US" sz="1000"/>
              <a:pPr/>
              <a:t>3</a:t>
            </a:fld>
            <a:endParaRPr lang="en-US" altLang="en-US" sz="1000"/>
          </a:p>
        </p:txBody>
      </p:sp>
      <p:sp>
        <p:nvSpPr>
          <p:cNvPr id="8195" name="Rectangle 2">
            <a:extLst>
              <a:ext uri="{FF2B5EF4-FFF2-40B4-BE49-F238E27FC236}">
                <a16:creationId xmlns:a16="http://schemas.microsoft.com/office/drawing/2014/main" id="{E985826A-DED2-4C33-A082-F13608443FF9}"/>
              </a:ext>
            </a:extLst>
          </p:cNvPr>
          <p:cNvSpPr>
            <a:spLocks noGrp="1" noRot="1" noChangeAspect="1" noChangeArrowheads="1" noTextEdit="1"/>
          </p:cNvSpPr>
          <p:nvPr>
            <p:ph type="sldImg"/>
          </p:nvPr>
        </p:nvSpPr>
        <p:spPr>
          <a:xfrm>
            <a:off x="1150938" y="692150"/>
            <a:ext cx="4556125" cy="3416300"/>
          </a:xfrm>
          <a:ln/>
        </p:spPr>
      </p:sp>
      <p:sp>
        <p:nvSpPr>
          <p:cNvPr id="8196" name="Rectangle 3">
            <a:extLst>
              <a:ext uri="{FF2B5EF4-FFF2-40B4-BE49-F238E27FC236}">
                <a16:creationId xmlns:a16="http://schemas.microsoft.com/office/drawing/2014/main" id="{09C63E51-1AE6-4BB6-96FC-297C135171F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D897FD41-8EA7-4EDA-B7B7-B786B8A559B8}"/>
              </a:ext>
            </a:extLst>
          </p:cNvPr>
          <p:cNvSpPr>
            <a:spLocks noGrp="1" noRot="1" noChangeAspect="1" noChangeArrowheads="1" noTextEdit="1"/>
          </p:cNvSpPr>
          <p:nvPr>
            <p:ph type="sldImg"/>
          </p:nvPr>
        </p:nvSpPr>
        <p:spPr>
          <a:xfrm>
            <a:off x="1150938" y="692150"/>
            <a:ext cx="4556125" cy="3416300"/>
          </a:xfrm>
          <a:ln/>
        </p:spPr>
      </p:sp>
      <p:sp>
        <p:nvSpPr>
          <p:cNvPr id="11267" name="Notes Placeholder 2">
            <a:extLst>
              <a:ext uri="{FF2B5EF4-FFF2-40B4-BE49-F238E27FC236}">
                <a16:creationId xmlns:a16="http://schemas.microsoft.com/office/drawing/2014/main" id="{156FAD20-5FB2-4F24-BD93-EC43759CE0F1}"/>
              </a:ext>
            </a:extLst>
          </p:cNvPr>
          <p:cNvSpPr>
            <a:spLocks noGrp="1" noChangeArrowheads="1"/>
          </p:cNvSpPr>
          <p:nvPr>
            <p:ph type="body" idx="1"/>
          </p:nvPr>
        </p:nvSpPr>
        <p:spPr>
          <a:noFill/>
        </p:spPr>
        <p:txBody>
          <a:bodyPr/>
          <a:lstStyle/>
          <a:p>
            <a:r>
              <a:rPr lang="en-US" altLang="en-US"/>
              <a:t>Examples: </a:t>
            </a:r>
            <a:r>
              <a:rPr lang="en-US" altLang="en-US" b="1"/>
              <a:t>ArrayIndexOutOfBoundsException</a:t>
            </a:r>
            <a:r>
              <a:rPr lang="en-US" altLang="en-US"/>
              <a:t>, </a:t>
            </a:r>
            <a:r>
              <a:rPr lang="en-US" altLang="en-US" b="1"/>
              <a:t>InputMismatchException</a:t>
            </a:r>
            <a:r>
              <a:rPr lang="en-US" altLang="en-US"/>
              <a:t> , </a:t>
            </a:r>
            <a:r>
              <a:rPr lang="en-US" altLang="en-US" b="1"/>
              <a:t>ClassCastException</a:t>
            </a:r>
            <a:br>
              <a:rPr lang="en-US" altLang="en-US"/>
            </a:br>
            <a:endParaRPr lang="en-US" altLang="en-US"/>
          </a:p>
        </p:txBody>
      </p:sp>
      <p:sp>
        <p:nvSpPr>
          <p:cNvPr id="11268" name="Slide Number Placeholder 3">
            <a:extLst>
              <a:ext uri="{FF2B5EF4-FFF2-40B4-BE49-F238E27FC236}">
                <a16:creationId xmlns:a16="http://schemas.microsoft.com/office/drawing/2014/main" id="{C67BAB66-6202-4056-ADE2-8D987EAC09FB}"/>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7E38C2-0EF2-462E-B25C-EEF4861B96B9}" type="slidenum">
              <a:rPr lang="en-US" altLang="en-US" sz="1000"/>
              <a:pPr/>
              <a:t>5</a:t>
            </a:fld>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DD10EDA-FF55-4CE2-99D7-B0CC793D8F4D}"/>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705755-4F4D-4400-819B-5D5BFA96E573}" type="slidenum">
              <a:rPr lang="en-US" altLang="en-US" sz="1000"/>
              <a:pPr/>
              <a:t>6</a:t>
            </a:fld>
            <a:endParaRPr lang="en-US" altLang="en-US" sz="1000"/>
          </a:p>
        </p:txBody>
      </p:sp>
      <p:sp>
        <p:nvSpPr>
          <p:cNvPr id="13315" name="Rectangle 2">
            <a:extLst>
              <a:ext uri="{FF2B5EF4-FFF2-40B4-BE49-F238E27FC236}">
                <a16:creationId xmlns:a16="http://schemas.microsoft.com/office/drawing/2014/main" id="{36A2484A-1AB1-429D-9E10-6CA49A86C24F}"/>
              </a:ext>
            </a:extLst>
          </p:cNvPr>
          <p:cNvSpPr>
            <a:spLocks noGrp="1" noRot="1" noChangeAspect="1" noChangeArrowheads="1" noTextEdit="1"/>
          </p:cNvSpPr>
          <p:nvPr>
            <p:ph type="sldImg"/>
          </p:nvPr>
        </p:nvSpPr>
        <p:spPr>
          <a:xfrm>
            <a:off x="1150938" y="692150"/>
            <a:ext cx="4556125" cy="3416300"/>
          </a:xfrm>
          <a:ln/>
        </p:spPr>
      </p:sp>
      <p:sp>
        <p:nvSpPr>
          <p:cNvPr id="13316" name="Rectangle 3">
            <a:extLst>
              <a:ext uri="{FF2B5EF4-FFF2-40B4-BE49-F238E27FC236}">
                <a16:creationId xmlns:a16="http://schemas.microsoft.com/office/drawing/2014/main" id="{3D1995F4-63AA-441D-AE18-A60C7C0ACB7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A2C74F5-E50A-46ED-BC76-D2FA92FBE6F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5B69A4-6278-4370-8C44-F66323EFAB45}" type="slidenum">
              <a:rPr lang="en-US" altLang="en-US" sz="1000"/>
              <a:pPr/>
              <a:t>7</a:t>
            </a:fld>
            <a:endParaRPr lang="en-US" altLang="en-US" sz="1000"/>
          </a:p>
        </p:txBody>
      </p:sp>
      <p:sp>
        <p:nvSpPr>
          <p:cNvPr id="15363" name="Rectangle 2">
            <a:extLst>
              <a:ext uri="{FF2B5EF4-FFF2-40B4-BE49-F238E27FC236}">
                <a16:creationId xmlns:a16="http://schemas.microsoft.com/office/drawing/2014/main" id="{87371D95-CC27-44F8-8E14-0AD224DFD52C}"/>
              </a:ext>
            </a:extLst>
          </p:cNvPr>
          <p:cNvSpPr>
            <a:spLocks noGrp="1" noRot="1" noChangeAspect="1" noChangeArrowheads="1" noTextEdit="1"/>
          </p:cNvSpPr>
          <p:nvPr>
            <p:ph type="sldImg"/>
          </p:nvPr>
        </p:nvSpPr>
        <p:spPr>
          <a:xfrm>
            <a:off x="1150938" y="692150"/>
            <a:ext cx="4556125" cy="3416300"/>
          </a:xfrm>
          <a:ln/>
        </p:spPr>
      </p:sp>
      <p:sp>
        <p:nvSpPr>
          <p:cNvPr id="15364" name="Rectangle 3">
            <a:extLst>
              <a:ext uri="{FF2B5EF4-FFF2-40B4-BE49-F238E27FC236}">
                <a16:creationId xmlns:a16="http://schemas.microsoft.com/office/drawing/2014/main" id="{43C6762B-2B2B-464B-9CBC-065871A42A35}"/>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7B8D67C-B0E4-4F57-AC1E-D4D881FA393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97E522-B99E-4611-ACFE-ACD697AF7FF6}" type="slidenum">
              <a:rPr lang="en-US" altLang="en-US" sz="1000"/>
              <a:pPr/>
              <a:t>12</a:t>
            </a:fld>
            <a:endParaRPr lang="en-US" altLang="en-US" sz="1000"/>
          </a:p>
        </p:txBody>
      </p:sp>
      <p:sp>
        <p:nvSpPr>
          <p:cNvPr id="21507" name="Rectangle 2">
            <a:extLst>
              <a:ext uri="{FF2B5EF4-FFF2-40B4-BE49-F238E27FC236}">
                <a16:creationId xmlns:a16="http://schemas.microsoft.com/office/drawing/2014/main" id="{CABE8170-A895-47D3-B29C-B675F244D6E1}"/>
              </a:ext>
            </a:extLst>
          </p:cNvPr>
          <p:cNvSpPr>
            <a:spLocks noGrp="1" noRot="1" noChangeAspect="1" noChangeArrowheads="1" noTextEdit="1"/>
          </p:cNvSpPr>
          <p:nvPr>
            <p:ph type="sldImg"/>
          </p:nvPr>
        </p:nvSpPr>
        <p:spPr>
          <a:xfrm>
            <a:off x="1150938" y="692150"/>
            <a:ext cx="4556125" cy="3416300"/>
          </a:xfrm>
          <a:ln/>
        </p:spPr>
      </p:sp>
      <p:sp>
        <p:nvSpPr>
          <p:cNvPr id="21508" name="Rectangle 3">
            <a:extLst>
              <a:ext uri="{FF2B5EF4-FFF2-40B4-BE49-F238E27FC236}">
                <a16:creationId xmlns:a16="http://schemas.microsoft.com/office/drawing/2014/main" id="{DE27CD15-1DF7-4B5A-A8F5-3F9CA414978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A1F35D01-5432-4856-A92E-09ED72165684}"/>
              </a:ext>
            </a:extLst>
          </p:cNvPr>
          <p:cNvSpPr>
            <a:spLocks noGrp="1" noRot="1" noChangeAspect="1" noChangeArrowheads="1" noTextEdit="1"/>
          </p:cNvSpPr>
          <p:nvPr>
            <p:ph type="sldImg"/>
          </p:nvPr>
        </p:nvSpPr>
        <p:spPr>
          <a:xfrm>
            <a:off x="1150938" y="692150"/>
            <a:ext cx="4556125" cy="3416300"/>
          </a:xfrm>
          <a:ln/>
        </p:spPr>
      </p:sp>
      <p:sp>
        <p:nvSpPr>
          <p:cNvPr id="62467" name="Notes Placeholder 2">
            <a:extLst>
              <a:ext uri="{FF2B5EF4-FFF2-40B4-BE49-F238E27FC236}">
                <a16:creationId xmlns:a16="http://schemas.microsoft.com/office/drawing/2014/main" id="{B168813E-1F78-4FBD-A7B6-99A281ECCC7D}"/>
              </a:ext>
            </a:extLst>
          </p:cNvPr>
          <p:cNvSpPr>
            <a:spLocks noGrp="1" noChangeArrowheads="1"/>
          </p:cNvSpPr>
          <p:nvPr>
            <p:ph type="body" idx="1"/>
          </p:nvPr>
        </p:nvSpPr>
        <p:spPr>
          <a:noFill/>
        </p:spPr>
        <p:txBody>
          <a:bodyPr/>
          <a:lstStyle/>
          <a:p>
            <a:pPr marL="171450" indent="-171450">
              <a:buFontTx/>
              <a:buChar char="-"/>
            </a:pPr>
            <a:r>
              <a:rPr lang="en-US" altLang="en-US"/>
              <a:t>Data stored in the program are temporary; they are lost when the program terminates. </a:t>
            </a:r>
          </a:p>
          <a:p>
            <a:pPr marL="171450" indent="-171450">
              <a:buFontTx/>
              <a:buChar char="-"/>
            </a:pPr>
            <a:r>
              <a:rPr lang="en-US" altLang="en-US"/>
              <a:t>To permanently store the data created in a program, you need to save them in a file on a disk.</a:t>
            </a:r>
          </a:p>
          <a:p>
            <a:pPr marL="171450" indent="-171450">
              <a:buFontTx/>
              <a:buChar char="-"/>
            </a:pPr>
            <a:r>
              <a:rPr lang="en-US" altLang="en-US"/>
              <a:t>The file can then be transported and read later by other programs. </a:t>
            </a:r>
          </a:p>
        </p:txBody>
      </p:sp>
      <p:sp>
        <p:nvSpPr>
          <p:cNvPr id="62468" name="Slide Number Placeholder 3">
            <a:extLst>
              <a:ext uri="{FF2B5EF4-FFF2-40B4-BE49-F238E27FC236}">
                <a16:creationId xmlns:a16="http://schemas.microsoft.com/office/drawing/2014/main" id="{6F52B0D0-3FE2-444F-8188-06BD2CF9117D}"/>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08E398-D767-4364-9712-3FC6CA03E8F3}" type="slidenum">
              <a:rPr lang="en-US" altLang="en-US" sz="1000"/>
              <a:pPr/>
              <a:t>70</a:t>
            </a:fld>
            <a:endParaRPr lang="en-U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8BB0498-FA04-403D-876D-B95992B9171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901C5E-77BF-4015-8E51-261E5FF11786}" type="slidenum">
              <a:rPr lang="en-US" altLang="en-US" sz="1000"/>
              <a:pPr/>
              <a:t>71</a:t>
            </a:fld>
            <a:endParaRPr lang="en-US" altLang="en-US" sz="1000"/>
          </a:p>
        </p:txBody>
      </p:sp>
      <p:sp>
        <p:nvSpPr>
          <p:cNvPr id="64515" name="Rectangle 2">
            <a:extLst>
              <a:ext uri="{FF2B5EF4-FFF2-40B4-BE49-F238E27FC236}">
                <a16:creationId xmlns:a16="http://schemas.microsoft.com/office/drawing/2014/main" id="{FA1C3666-4B61-4EF7-BEE6-55DB99D7143F}"/>
              </a:ext>
            </a:extLst>
          </p:cNvPr>
          <p:cNvSpPr>
            <a:spLocks noGrp="1" noRot="1" noChangeAspect="1" noChangeArrowheads="1" noTextEdit="1"/>
          </p:cNvSpPr>
          <p:nvPr>
            <p:ph type="sldImg"/>
          </p:nvPr>
        </p:nvSpPr>
        <p:spPr>
          <a:xfrm>
            <a:off x="1150938" y="692150"/>
            <a:ext cx="4556125" cy="3416300"/>
          </a:xfrm>
          <a:ln/>
        </p:spPr>
      </p:sp>
      <p:sp>
        <p:nvSpPr>
          <p:cNvPr id="64516" name="Rectangle 3">
            <a:extLst>
              <a:ext uri="{FF2B5EF4-FFF2-40B4-BE49-F238E27FC236}">
                <a16:creationId xmlns:a16="http://schemas.microsoft.com/office/drawing/2014/main" id="{78A4EB20-B5C4-4F4F-9172-BCEE7D0DCF12}"/>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C6F2740-34F8-4164-B21A-089AFCE32B58}"/>
              </a:ext>
            </a:extLst>
          </p:cNvPr>
          <p:cNvSpPr>
            <a:spLocks noGrp="1" noRot="1" noChangeAspect="1" noChangeArrowheads="1" noTextEdit="1"/>
          </p:cNvSpPr>
          <p:nvPr>
            <p:ph type="sldImg"/>
          </p:nvPr>
        </p:nvSpPr>
        <p:spPr>
          <a:xfrm>
            <a:off x="1150938" y="692150"/>
            <a:ext cx="4556125" cy="3416300"/>
          </a:xfrm>
          <a:ln/>
        </p:spPr>
      </p:sp>
      <p:sp>
        <p:nvSpPr>
          <p:cNvPr id="66563" name="Notes Placeholder 2">
            <a:extLst>
              <a:ext uri="{FF2B5EF4-FFF2-40B4-BE49-F238E27FC236}">
                <a16:creationId xmlns:a16="http://schemas.microsoft.com/office/drawing/2014/main" id="{35B5AC39-50CB-420C-BAC0-C54FF47E0C3F}"/>
              </a:ext>
            </a:extLst>
          </p:cNvPr>
          <p:cNvSpPr>
            <a:spLocks noGrp="1" noChangeArrowheads="1"/>
          </p:cNvSpPr>
          <p:nvPr>
            <p:ph type="body" idx="1"/>
          </p:nvPr>
        </p:nvSpPr>
        <p:spPr>
          <a:noFill/>
        </p:spPr>
        <p:txBody>
          <a:bodyPr/>
          <a:lstStyle/>
          <a:p>
            <a:pPr marL="171450" indent="-171450">
              <a:buFontTx/>
              <a:buChar char="-"/>
            </a:pPr>
            <a:r>
              <a:rPr lang="en-US" altLang="en-US"/>
              <a:t>Every file is placed in a directory in the file system. </a:t>
            </a:r>
          </a:p>
          <a:p>
            <a:pPr marL="171450" indent="-171450">
              <a:buFontTx/>
              <a:buChar char="-"/>
            </a:pPr>
            <a:r>
              <a:rPr lang="en-US" altLang="en-US" i="1"/>
              <a:t>Absolute file name</a:t>
            </a:r>
            <a:r>
              <a:rPr lang="en-US" altLang="en-US"/>
              <a:t> </a:t>
            </a:r>
          </a:p>
          <a:p>
            <a:pPr marL="171450" indent="-171450">
              <a:buFontTx/>
              <a:buChar char="-"/>
            </a:pPr>
            <a:r>
              <a:rPr lang="en-US" altLang="en-US" i="1"/>
              <a:t>Relative file name</a:t>
            </a:r>
          </a:p>
          <a:p>
            <a:pPr marL="171450" indent="-171450">
              <a:buFontTx/>
              <a:buChar char="-"/>
            </a:pPr>
            <a:r>
              <a:rPr lang="en-US" altLang="en-US"/>
              <a:t>Do not use absolute file names in your program. </a:t>
            </a:r>
            <a:br>
              <a:rPr lang="en-US" altLang="en-US"/>
            </a:br>
            <a:br>
              <a:rPr lang="en-US" altLang="en-US"/>
            </a:br>
            <a:br>
              <a:rPr lang="en-US" altLang="en-US"/>
            </a:br>
            <a:br>
              <a:rPr lang="en-US" altLang="en-US"/>
            </a:br>
            <a:r>
              <a:rPr lang="en-US" altLang="en-US"/>
              <a:t> </a:t>
            </a:r>
            <a:br>
              <a:rPr lang="en-US" altLang="en-US"/>
            </a:br>
            <a:br>
              <a:rPr lang="en-US" altLang="en-US"/>
            </a:br>
            <a:endParaRPr lang="en-US" altLang="en-US"/>
          </a:p>
        </p:txBody>
      </p:sp>
      <p:sp>
        <p:nvSpPr>
          <p:cNvPr id="66564" name="Slide Number Placeholder 3">
            <a:extLst>
              <a:ext uri="{FF2B5EF4-FFF2-40B4-BE49-F238E27FC236}">
                <a16:creationId xmlns:a16="http://schemas.microsoft.com/office/drawing/2014/main" id="{63DA4173-6A3F-452F-BDBE-4D95C4795971}"/>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484C4E-7005-4F6F-B4E7-A05A7977B1F4}" type="slidenum">
              <a:rPr lang="en-US" altLang="en-US" sz="1000"/>
              <a:pPr/>
              <a:t>72</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A291D2A-AC03-454F-B17B-5B863BE3A208}"/>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2326B4D3-B35C-466A-AD79-D4ECE8B3BA06}"/>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DD0233C7-11FE-4583-92DE-2EA305C130F5}"/>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262B071E-C196-4F6A-98E9-409BFFAF05C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71C1472F-8F30-440D-8A09-3B4DA9C719E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89060B76-0022-4347-8BA4-1F2DB4A80AB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A6E17AEB-9D22-45FE-98D9-D54964D5FA06}"/>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9F63D0EE-2587-442C-A369-F19815F4758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FB74535-6E8D-429C-AF04-219410315940}"/>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F5DE28E1-944C-44F7-8954-6FCA06921AD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945D0620-87FA-4157-A555-F1E4FA0D82B7}"/>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F85AD98F-5B8C-4996-9099-937F7F761390}"/>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846297D-4303-414A-B4CF-85B107DA31A1}"/>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97333586-86DE-4738-A6F9-03C85B88AF3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1048B07-2B36-4248-A6A3-68262F87D13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969D8B5-D9D6-490E-A405-E0BDA9082F4A}"/>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953BE048-FC0C-4532-B476-1057615A2324}"/>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F940DEC-F922-4275-A454-429A2B79BBD1}"/>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DA93BB34-8EF6-403D-B7C1-6A4B3DD8252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A019337A-6045-4188-B6F6-FF8D2A9CE5D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D565F73C-174A-4245-85EE-2638C5DE1470}"/>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3A976956-5A33-47AE-AEAA-50B015404BF0}"/>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C497ACBB-CF86-4953-B75B-49D3BD66397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0CFF8486-0A95-4E78-AE2E-4B485F9743F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07ADD1A-0AD2-40C4-86DE-97DE9264D91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91F97309-B554-4AA8-9C12-F2C2F279FC51}"/>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F2A3900F-F449-4C8A-BCB2-8DFD1D666A44}"/>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45C5112C-00FD-4557-8861-C9C7EB6990E6}"/>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91A205FF-B228-40D6-B155-E5456D51E680}"/>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7CC40B9-0745-4C8B-8C86-1148612C5FD1}"/>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3E68479F-E067-4788-8201-3553BAE38EB2}"/>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5" name="Rectangle 35">
            <a:extLst>
              <a:ext uri="{FF2B5EF4-FFF2-40B4-BE49-F238E27FC236}">
                <a16:creationId xmlns:a16="http://schemas.microsoft.com/office/drawing/2014/main" id="{166C7ABB-6EFB-442C-84EF-CE9CB77C68BC}"/>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7C49C397-3A01-438E-AD48-86F1675AFB5F}"/>
              </a:ext>
            </a:extLst>
          </p:cNvPr>
          <p:cNvSpPr>
            <a:spLocks noGrp="1" noChangeArrowheads="1"/>
          </p:cNvSpPr>
          <p:nvPr>
            <p:ph type="sldNum" sz="quarter" idx="12"/>
          </p:nvPr>
        </p:nvSpPr>
        <p:spPr>
          <a:xfrm>
            <a:off x="6553200" y="6400800"/>
            <a:ext cx="1905000" cy="457200"/>
          </a:xfrm>
        </p:spPr>
        <p:txBody>
          <a:bodyPr/>
          <a:lstStyle>
            <a:lvl1pPr>
              <a:defRPr/>
            </a:lvl1pPr>
          </a:lstStyle>
          <a:p>
            <a:fld id="{B93C084A-10E3-41B0-B6C6-7DBDE9ED3547}" type="slidenum">
              <a:rPr lang="en-US" altLang="en-US"/>
              <a:pPr/>
              <a:t>‹#›</a:t>
            </a:fld>
            <a:endParaRPr lang="en-US" altLang="en-US"/>
          </a:p>
        </p:txBody>
      </p:sp>
    </p:spTree>
    <p:extLst>
      <p:ext uri="{BB962C8B-B14F-4D97-AF65-F5344CB8AC3E}">
        <p14:creationId xmlns:p14="http://schemas.microsoft.com/office/powerpoint/2010/main" val="362177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E8F97A5-0C83-4DF1-BD23-AE0C492FF7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ABA87D2D-64AE-449C-BB3D-B60EB08EC478}"/>
              </a:ext>
            </a:extLst>
          </p:cNvPr>
          <p:cNvSpPr>
            <a:spLocks noGrp="1" noChangeArrowheads="1"/>
          </p:cNvSpPr>
          <p:nvPr>
            <p:ph type="sldNum" sz="quarter" idx="11"/>
          </p:nvPr>
        </p:nvSpPr>
        <p:spPr>
          <a:ln/>
        </p:spPr>
        <p:txBody>
          <a:bodyPr/>
          <a:lstStyle>
            <a:lvl1pPr>
              <a:defRPr/>
            </a:lvl1pPr>
          </a:lstStyle>
          <a:p>
            <a:fld id="{CDBBF5C9-BE88-41DE-9D18-E7A88DF4ADA2}" type="slidenum">
              <a:rPr lang="en-US" altLang="en-US"/>
              <a:pPr/>
              <a:t>‹#›</a:t>
            </a:fld>
            <a:endParaRPr lang="en-US" altLang="en-US"/>
          </a:p>
        </p:txBody>
      </p:sp>
    </p:spTree>
    <p:extLst>
      <p:ext uri="{BB962C8B-B14F-4D97-AF65-F5344CB8AC3E}">
        <p14:creationId xmlns:p14="http://schemas.microsoft.com/office/powerpoint/2010/main" val="418181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577879C-D4B0-4A67-8649-ADEE267F586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B03AD9B6-467C-4F36-A68A-1DB58C9F237E}"/>
              </a:ext>
            </a:extLst>
          </p:cNvPr>
          <p:cNvSpPr>
            <a:spLocks noGrp="1" noChangeArrowheads="1"/>
          </p:cNvSpPr>
          <p:nvPr>
            <p:ph type="sldNum" sz="quarter" idx="11"/>
          </p:nvPr>
        </p:nvSpPr>
        <p:spPr>
          <a:ln/>
        </p:spPr>
        <p:txBody>
          <a:bodyPr/>
          <a:lstStyle>
            <a:lvl1pPr>
              <a:defRPr/>
            </a:lvl1pPr>
          </a:lstStyle>
          <a:p>
            <a:fld id="{5F6FFF51-D157-441A-8732-6552EA817CD7}" type="slidenum">
              <a:rPr lang="en-US" altLang="en-US"/>
              <a:pPr/>
              <a:t>‹#›</a:t>
            </a:fld>
            <a:endParaRPr lang="en-US" altLang="en-US"/>
          </a:p>
        </p:txBody>
      </p:sp>
    </p:spTree>
    <p:extLst>
      <p:ext uri="{BB962C8B-B14F-4D97-AF65-F5344CB8AC3E}">
        <p14:creationId xmlns:p14="http://schemas.microsoft.com/office/powerpoint/2010/main" val="6996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F6BD3E4-FB8E-41EE-9247-5C262A9C70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D29A3227-24D9-45B7-90D1-D3FA999B7B2B}"/>
              </a:ext>
            </a:extLst>
          </p:cNvPr>
          <p:cNvSpPr>
            <a:spLocks noGrp="1" noChangeArrowheads="1"/>
          </p:cNvSpPr>
          <p:nvPr>
            <p:ph type="sldNum" sz="quarter" idx="11"/>
          </p:nvPr>
        </p:nvSpPr>
        <p:spPr>
          <a:ln/>
        </p:spPr>
        <p:txBody>
          <a:bodyPr/>
          <a:lstStyle>
            <a:lvl1pPr>
              <a:defRPr/>
            </a:lvl1pPr>
          </a:lstStyle>
          <a:p>
            <a:fld id="{9E67DC1A-C3C9-431D-BEF5-90FA9D7095A2}" type="slidenum">
              <a:rPr lang="en-US" altLang="en-US"/>
              <a:pPr/>
              <a:t>‹#›</a:t>
            </a:fld>
            <a:endParaRPr lang="en-US" altLang="en-US"/>
          </a:p>
        </p:txBody>
      </p:sp>
    </p:spTree>
    <p:extLst>
      <p:ext uri="{BB962C8B-B14F-4D97-AF65-F5344CB8AC3E}">
        <p14:creationId xmlns:p14="http://schemas.microsoft.com/office/powerpoint/2010/main" val="231655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4F816E9-0631-48B6-A65F-DBC6A6D26B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46AD4373-6880-4C0B-B88C-93C44EDB8B08}"/>
              </a:ext>
            </a:extLst>
          </p:cNvPr>
          <p:cNvSpPr>
            <a:spLocks noGrp="1" noChangeArrowheads="1"/>
          </p:cNvSpPr>
          <p:nvPr>
            <p:ph type="sldNum" sz="quarter" idx="11"/>
          </p:nvPr>
        </p:nvSpPr>
        <p:spPr>
          <a:ln/>
        </p:spPr>
        <p:txBody>
          <a:bodyPr/>
          <a:lstStyle>
            <a:lvl1pPr>
              <a:defRPr/>
            </a:lvl1pPr>
          </a:lstStyle>
          <a:p>
            <a:fld id="{3D9B43E0-9F6A-4619-B9FA-6CECC9F93103}" type="slidenum">
              <a:rPr lang="en-US" altLang="en-US"/>
              <a:pPr/>
              <a:t>‹#›</a:t>
            </a:fld>
            <a:endParaRPr lang="en-US" altLang="en-US"/>
          </a:p>
        </p:txBody>
      </p:sp>
    </p:spTree>
    <p:extLst>
      <p:ext uri="{BB962C8B-B14F-4D97-AF65-F5344CB8AC3E}">
        <p14:creationId xmlns:p14="http://schemas.microsoft.com/office/powerpoint/2010/main" val="4176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34ED5D88-2CA6-4C5C-9873-B676A5DEC29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CBAC6133-6AC1-4089-A111-D089906C74B4}"/>
              </a:ext>
            </a:extLst>
          </p:cNvPr>
          <p:cNvSpPr>
            <a:spLocks noGrp="1" noChangeArrowheads="1"/>
          </p:cNvSpPr>
          <p:nvPr>
            <p:ph type="sldNum" sz="quarter" idx="11"/>
          </p:nvPr>
        </p:nvSpPr>
        <p:spPr>
          <a:ln/>
        </p:spPr>
        <p:txBody>
          <a:bodyPr/>
          <a:lstStyle>
            <a:lvl1pPr>
              <a:defRPr/>
            </a:lvl1pPr>
          </a:lstStyle>
          <a:p>
            <a:fld id="{9A85EA71-A65F-411A-99CB-C02FE94F1FA2}" type="slidenum">
              <a:rPr lang="en-US" altLang="en-US"/>
              <a:pPr/>
              <a:t>‹#›</a:t>
            </a:fld>
            <a:endParaRPr lang="en-US" altLang="en-US"/>
          </a:p>
        </p:txBody>
      </p:sp>
    </p:spTree>
    <p:extLst>
      <p:ext uri="{BB962C8B-B14F-4D97-AF65-F5344CB8AC3E}">
        <p14:creationId xmlns:p14="http://schemas.microsoft.com/office/powerpoint/2010/main" val="104626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0E64552-6025-4C20-B7BC-51EFFF98A5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5E748251-216A-465C-841C-08B1B62146E1}"/>
              </a:ext>
            </a:extLst>
          </p:cNvPr>
          <p:cNvSpPr>
            <a:spLocks noGrp="1" noChangeArrowheads="1"/>
          </p:cNvSpPr>
          <p:nvPr>
            <p:ph type="sldNum" sz="quarter" idx="11"/>
          </p:nvPr>
        </p:nvSpPr>
        <p:spPr>
          <a:ln/>
        </p:spPr>
        <p:txBody>
          <a:bodyPr/>
          <a:lstStyle>
            <a:lvl1pPr>
              <a:defRPr/>
            </a:lvl1pPr>
          </a:lstStyle>
          <a:p>
            <a:fld id="{8B646BD9-C71F-47A9-8315-59C8C1C30F3E}" type="slidenum">
              <a:rPr lang="en-US" altLang="en-US"/>
              <a:pPr/>
              <a:t>‹#›</a:t>
            </a:fld>
            <a:endParaRPr lang="en-US" altLang="en-US"/>
          </a:p>
        </p:txBody>
      </p:sp>
    </p:spTree>
    <p:extLst>
      <p:ext uri="{BB962C8B-B14F-4D97-AF65-F5344CB8AC3E}">
        <p14:creationId xmlns:p14="http://schemas.microsoft.com/office/powerpoint/2010/main" val="63924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3BD1A38-65F2-44C7-BAB2-08467B5A920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8B71217B-E7C6-41A5-A280-C88967ED99EB}"/>
              </a:ext>
            </a:extLst>
          </p:cNvPr>
          <p:cNvSpPr>
            <a:spLocks noGrp="1" noChangeArrowheads="1"/>
          </p:cNvSpPr>
          <p:nvPr>
            <p:ph type="sldNum" sz="quarter" idx="11"/>
          </p:nvPr>
        </p:nvSpPr>
        <p:spPr>
          <a:ln/>
        </p:spPr>
        <p:txBody>
          <a:bodyPr/>
          <a:lstStyle>
            <a:lvl1pPr>
              <a:defRPr/>
            </a:lvl1pPr>
          </a:lstStyle>
          <a:p>
            <a:fld id="{B41F7ED4-F36F-454F-BC1F-CF1F20B73FC6}" type="slidenum">
              <a:rPr lang="en-US" altLang="en-US"/>
              <a:pPr/>
              <a:t>‹#›</a:t>
            </a:fld>
            <a:endParaRPr lang="en-US" altLang="en-US"/>
          </a:p>
        </p:txBody>
      </p:sp>
    </p:spTree>
    <p:extLst>
      <p:ext uri="{BB962C8B-B14F-4D97-AF65-F5344CB8AC3E}">
        <p14:creationId xmlns:p14="http://schemas.microsoft.com/office/powerpoint/2010/main" val="9310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42F7258C-3D63-49BF-9E34-17228B4C2A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A9BB2834-3467-4CAB-8F68-1811D74272F2}"/>
              </a:ext>
            </a:extLst>
          </p:cNvPr>
          <p:cNvSpPr>
            <a:spLocks noGrp="1" noChangeArrowheads="1"/>
          </p:cNvSpPr>
          <p:nvPr>
            <p:ph type="sldNum" sz="quarter" idx="11"/>
          </p:nvPr>
        </p:nvSpPr>
        <p:spPr>
          <a:ln/>
        </p:spPr>
        <p:txBody>
          <a:bodyPr/>
          <a:lstStyle>
            <a:lvl1pPr>
              <a:defRPr/>
            </a:lvl1pPr>
          </a:lstStyle>
          <a:p>
            <a:fld id="{C5C19490-9E3F-48C3-A107-50354EFD4095}" type="slidenum">
              <a:rPr lang="en-US" altLang="en-US"/>
              <a:pPr/>
              <a:t>‹#›</a:t>
            </a:fld>
            <a:endParaRPr lang="en-US" altLang="en-US"/>
          </a:p>
        </p:txBody>
      </p:sp>
    </p:spTree>
    <p:extLst>
      <p:ext uri="{BB962C8B-B14F-4D97-AF65-F5344CB8AC3E}">
        <p14:creationId xmlns:p14="http://schemas.microsoft.com/office/powerpoint/2010/main" val="90407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3C2B4402-E9E7-4724-AE9B-B1F59BD247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26E55FD5-4928-48B4-98D9-7A0302057C96}"/>
              </a:ext>
            </a:extLst>
          </p:cNvPr>
          <p:cNvSpPr>
            <a:spLocks noGrp="1" noChangeArrowheads="1"/>
          </p:cNvSpPr>
          <p:nvPr>
            <p:ph type="sldNum" sz="quarter" idx="11"/>
          </p:nvPr>
        </p:nvSpPr>
        <p:spPr>
          <a:ln/>
        </p:spPr>
        <p:txBody>
          <a:bodyPr/>
          <a:lstStyle>
            <a:lvl1pPr>
              <a:defRPr/>
            </a:lvl1pPr>
          </a:lstStyle>
          <a:p>
            <a:fld id="{0CD1C5AE-8462-46A1-BCC1-F32308809605}" type="slidenum">
              <a:rPr lang="en-US" altLang="en-US"/>
              <a:pPr/>
              <a:t>‹#›</a:t>
            </a:fld>
            <a:endParaRPr lang="en-US" altLang="en-US"/>
          </a:p>
        </p:txBody>
      </p:sp>
    </p:spTree>
    <p:extLst>
      <p:ext uri="{BB962C8B-B14F-4D97-AF65-F5344CB8AC3E}">
        <p14:creationId xmlns:p14="http://schemas.microsoft.com/office/powerpoint/2010/main" val="229004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26D74EB-448E-4C0E-BA83-5C40B0B93FC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61F8C051-E20E-4F08-8252-9429778806DC}"/>
              </a:ext>
            </a:extLst>
          </p:cNvPr>
          <p:cNvSpPr>
            <a:spLocks noGrp="1" noChangeArrowheads="1"/>
          </p:cNvSpPr>
          <p:nvPr>
            <p:ph type="sldNum" sz="quarter" idx="11"/>
          </p:nvPr>
        </p:nvSpPr>
        <p:spPr>
          <a:ln/>
        </p:spPr>
        <p:txBody>
          <a:bodyPr/>
          <a:lstStyle>
            <a:lvl1pPr>
              <a:defRPr/>
            </a:lvl1pPr>
          </a:lstStyle>
          <a:p>
            <a:fld id="{0EFA5909-FFC7-4B5A-859D-DBA6D1F485A4}" type="slidenum">
              <a:rPr lang="en-US" altLang="en-US"/>
              <a:pPr/>
              <a:t>‹#›</a:t>
            </a:fld>
            <a:endParaRPr lang="en-US" altLang="en-US"/>
          </a:p>
        </p:txBody>
      </p:sp>
    </p:spTree>
    <p:extLst>
      <p:ext uri="{BB962C8B-B14F-4D97-AF65-F5344CB8AC3E}">
        <p14:creationId xmlns:p14="http://schemas.microsoft.com/office/powerpoint/2010/main" val="109436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D4225248-673F-410E-852C-1EC18C00FFF8}"/>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073B967F-CA0B-46A2-AEFE-FBFBE239A64C}"/>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C5F421F7-3AFF-4938-8293-EB712A351125}"/>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AD902E48-13F5-4EE3-ACDD-F4AE91213371}"/>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DD239223-8840-4E8C-A2C3-4C4DADBF3E9D}"/>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F400880-326A-4FEF-B7C3-8815EC429C11}"/>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C0CD8F5-EBAF-4DA0-9FB4-FBCBF4F984E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CF6EA714-859A-49C2-B38A-74B801E2C83B}"/>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1EE3FF23-38DD-47A9-9696-205C89A36C3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80EA01B4-64E7-4CD9-8F0F-C3E36271B1C8}"/>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3C16AAA3-C9F4-4382-8C3C-C5DE54E1D90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12A8D1F7-B30D-483E-9640-C673C08DF3A3}"/>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9C00B508-449E-4421-B2A6-4A8F0C508389}"/>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149978B3-CA55-4740-9044-83CA5FA0D869}"/>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393A9E8F-A603-45B0-9324-1E0DE9038F11}"/>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2B53FF19-922C-4D86-854E-A2AB3FAC27A1}"/>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85B86D88-EE4A-440A-A5F0-34744A408FEC}"/>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20A92EB-8C96-4AD7-A674-5EE55424200A}"/>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36C200A6-7BF2-4E9F-8828-664E155C264B}"/>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95BE6ED0-60AB-4CA2-BFAA-72304835827C}"/>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C696FCE4-4382-462D-A1C2-77125BFAE85C}"/>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6B93D95-A48A-4793-A268-4293ADE06A15}"/>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79EBBD5C-B65D-45AF-8619-4C9D309854B1}"/>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322A1053-0FF1-4873-A943-01158D0F0143}"/>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A8A2DA1D-FDF2-4859-AE65-B1EF7D40181E}"/>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EF4527B8-A84F-4298-BBF7-53C5F15F6E03}"/>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98E2E60E-B5C8-4E8E-A4AB-DFD0B6C1FFB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651E7D6A-1FE5-410F-9465-6B937922869A}"/>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9CE82F5-F9F0-489E-BDB4-BD5627CD6160}"/>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0090BF93-A557-4FAB-A25A-821133DC44EB}"/>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EC3970E7-3987-4729-B89B-36B901197909}"/>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DB758F74-5166-476F-9015-C741079C5C68}"/>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A499A218-C970-45E8-8DFD-4F192192F7D5}" type="slidenum">
              <a:rPr lang="en-US" altLang="en-US"/>
              <a:pPr/>
              <a:t>‹#›</a:t>
            </a:fld>
            <a:endParaRPr lang="en-US" altLang="en-US"/>
          </a:p>
        </p:txBody>
      </p:sp>
      <p:sp>
        <p:nvSpPr>
          <p:cNvPr id="35" name="Rectangle 35">
            <a:extLst>
              <a:ext uri="{FF2B5EF4-FFF2-40B4-BE49-F238E27FC236}">
                <a16:creationId xmlns:a16="http://schemas.microsoft.com/office/drawing/2014/main" id="{244065D8-4481-41DD-985E-8204D6C6FFC5}"/>
              </a:ext>
            </a:extLst>
          </p:cNvPr>
          <p:cNvSpPr>
            <a:spLocks noChangeArrowheads="1"/>
          </p:cNvSpPr>
          <p:nvPr userDrawn="1"/>
        </p:nvSpPr>
        <p:spPr bwMode="auto">
          <a:xfrm>
            <a:off x="685800" y="6492875"/>
            <a:ext cx="77755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Tenth Edition, Global Edition. © Pearson Education Limited 2015</a:t>
            </a:r>
          </a:p>
        </p:txBody>
      </p:sp>
    </p:spTree>
  </p:cSld>
  <p:clrMap bg1="lt1" tx1="dk1" bg2="lt2" tx2="dk2" accent1="accent1" accent2="accent2" accent3="accent3" accent4="accent4" accent5="accent5" accent6="accent6" hlink="hlink" folHlink="folHlink"/>
  <p:sldLayoutIdLst>
    <p:sldLayoutId id="2147483899"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ml/InputMismatchExceptionDem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liveexample.pearsoncmg.com/html/InputMismatchExceptionDemo.html" TargetMode="External"/><Relationship Id="rId4" Type="http://schemas.openxmlformats.org/officeDocument/2006/relationships/hyperlink" Target="html/InputMismatchExceptionDemo.b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ml/TestCircleWithException.bat"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6" Type="http://schemas.openxmlformats.org/officeDocument/2006/relationships/hyperlink" Target="https://liveexample.pearsoncmg.com/html/CircleWithException.html" TargetMode="External"/><Relationship Id="rId5" Type="http://schemas.openxmlformats.org/officeDocument/2006/relationships/hyperlink" Target="https://liveexample.pearsoncmg.com/html/TestCircleWithException.html" TargetMode="External"/><Relationship Id="rId4" Type="http://schemas.openxmlformats.org/officeDocument/2006/relationships/hyperlink" Target="html/CircleWithException.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ml/QuotientWithMethod.bat" TargetMode="External"/><Relationship Id="rId3" Type="http://schemas.openxmlformats.org/officeDocument/2006/relationships/hyperlink" Target="html/Quotient.html" TargetMode="External"/><Relationship Id="rId7" Type="http://schemas.openxmlformats.org/officeDocument/2006/relationships/hyperlink" Target="html/QuotientWithMethod.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ml/QuotientWithIf.bat" TargetMode="External"/><Relationship Id="rId11" Type="http://schemas.openxmlformats.org/officeDocument/2006/relationships/hyperlink" Target="https://liveexample.pearsoncmg.com/html/Quotient.html" TargetMode="External"/><Relationship Id="rId5" Type="http://schemas.openxmlformats.org/officeDocument/2006/relationships/hyperlink" Target="html/QuotientWithIf.html" TargetMode="External"/><Relationship Id="rId10" Type="http://schemas.openxmlformats.org/officeDocument/2006/relationships/hyperlink" Target="https://liveexample.pearsoncmg.com/html/QuotientWithIf.html" TargetMode="External"/><Relationship Id="rId4" Type="http://schemas.openxmlformats.org/officeDocument/2006/relationships/hyperlink" Target="html/Quotient.bat" TargetMode="External"/><Relationship Id="rId9" Type="http://schemas.openxmlformats.org/officeDocument/2006/relationships/hyperlink" Target="https://liveexample.pearsoncmg.com/html/QuotientWithMethod.htm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hyperlink" Target="https://liveexample.pearsoncmg.com/html/TestCircleWithRadiusException.html" TargetMode="External"/><Relationship Id="rId3" Type="http://schemas.openxmlformats.org/officeDocument/2006/relationships/hyperlink" Target="html/InvalidRadiusException.html" TargetMode="External"/><Relationship Id="rId7" Type="http://schemas.openxmlformats.org/officeDocument/2006/relationships/hyperlink" Target="https://liveexample.pearsoncmg.com/html/CircleWithRadiusException.html" TargetMode="External"/><Relationship Id="rId2" Type="http://schemas.openxmlformats.org/officeDocument/2006/relationships/hyperlink" Target="html/TestCircleWithRadiusException.bat" TargetMode="External"/><Relationship Id="rId1" Type="http://schemas.openxmlformats.org/officeDocument/2006/relationships/slideLayout" Target="../slideLayouts/slideLayout2.xml"/><Relationship Id="rId6" Type="http://schemas.openxmlformats.org/officeDocument/2006/relationships/hyperlink" Target="https://liveexample.pearsoncmg.com/html/InvalidRadiusException.html" TargetMode="External"/><Relationship Id="rId5" Type="http://schemas.openxmlformats.org/officeDocument/2006/relationships/hyperlink" Target="html/TestCircleWithRadiusException.html" TargetMode="External"/><Relationship Id="rId4" Type="http://schemas.openxmlformats.org/officeDocument/2006/relationships/hyperlink" Target="html/CircleWithRadiusException.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ml/QuotientWithExcept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iveexample.pearsoncmg.com/html/QuotientWithException.html" TargetMode="External"/><Relationship Id="rId4" Type="http://schemas.openxmlformats.org/officeDocument/2006/relationships/hyperlink" Target="html/QuotientWithException.bat"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ml/TestFileClass.bat" TargetMode="External"/><Relationship Id="rId2" Type="http://schemas.openxmlformats.org/officeDocument/2006/relationships/hyperlink" Target="html/TestFileClass.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TestFileClass.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hyperlink" Target="https://liveexample.pearsoncmg.com/html/WriteData.html" TargetMode="External"/><Relationship Id="rId3" Type="http://schemas.openxmlformats.org/officeDocument/2006/relationships/notesSlide" Target="../notesSlides/notesSlide11.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hyperlink" Target="html/WriteData.bat" TargetMode="External"/><Relationship Id="rId4" Type="http://schemas.openxmlformats.org/officeDocument/2006/relationships/hyperlink" Target="html/WriteData.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WriteDataWithAutoClose.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hyperlink" Target="https://liveexample.pearsoncmg.com/html/ReadData.html"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11.wmf"/></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ml/ReplaceText.bat" TargetMode="External"/><Relationship Id="rId2" Type="http://schemas.openxmlformats.org/officeDocument/2006/relationships/hyperlink" Target="html/ReplaceText.html" TargetMode="External"/><Relationship Id="rId1" Type="http://schemas.openxmlformats.org/officeDocument/2006/relationships/slideLayout" Target="../slideLayouts/slideLayout2.xml"/><Relationship Id="rId4" Type="http://schemas.openxmlformats.org/officeDocument/2006/relationships/hyperlink" Target="https://liveexample.pearsoncmg.com/html/ReplaceText.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0644698-EF80-472F-B1C7-C41B81ED92B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BBAD41-8290-4BB5-BDAD-1561416D1370}"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21583326-5253-4D3E-9CE6-41C894DFAC04}"/>
              </a:ext>
            </a:extLst>
          </p:cNvPr>
          <p:cNvSpPr>
            <a:spLocks noGrp="1" noChangeArrowheads="1"/>
          </p:cNvSpPr>
          <p:nvPr>
            <p:ph type="title"/>
          </p:nvPr>
        </p:nvSpPr>
        <p:spPr>
          <a:xfrm>
            <a:off x="457200" y="457200"/>
            <a:ext cx="8077200" cy="1695450"/>
          </a:xfrm>
          <a:noFill/>
        </p:spPr>
        <p:txBody>
          <a:bodyPr/>
          <a:lstStyle/>
          <a:p>
            <a:r>
              <a:rPr lang="en-US" altLang="en-US"/>
              <a:t>Chapter 12 Exception Handling and Text IO</a:t>
            </a:r>
            <a:endParaRPr lang="en-US" altLang="en-US" b="1"/>
          </a:p>
        </p:txBody>
      </p:sp>
      <p:sp>
        <p:nvSpPr>
          <p:cNvPr id="4100" name="Rectangle 7">
            <a:extLst>
              <a:ext uri="{FF2B5EF4-FFF2-40B4-BE49-F238E27FC236}">
                <a16:creationId xmlns:a16="http://schemas.microsoft.com/office/drawing/2014/main" id="{E94C0CA8-75DE-4C9F-9D5C-9E034B66A10C}"/>
              </a:ext>
            </a:extLst>
          </p:cNvPr>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Unvan 1">
            <a:extLst>
              <a:ext uri="{FF2B5EF4-FFF2-40B4-BE49-F238E27FC236}">
                <a16:creationId xmlns:a16="http://schemas.microsoft.com/office/drawing/2014/main" id="{30B0CDAF-15D0-40CB-A6C9-B0111C773461}"/>
              </a:ext>
            </a:extLst>
          </p:cNvPr>
          <p:cNvSpPr>
            <a:spLocks noGrp="1" noChangeArrowheads="1"/>
          </p:cNvSpPr>
          <p:nvPr>
            <p:ph type="title"/>
          </p:nvPr>
        </p:nvSpPr>
        <p:spPr>
          <a:xfrm>
            <a:off x="685800" y="285750"/>
            <a:ext cx="7772400" cy="744538"/>
          </a:xfrm>
        </p:spPr>
        <p:txBody>
          <a:bodyPr/>
          <a:lstStyle/>
          <a:p>
            <a:pPr algn="l"/>
            <a:r>
              <a:rPr lang="en-US" altLang="en-US" sz="3600"/>
              <a:t>A template for a </a:t>
            </a:r>
            <a:r>
              <a:rPr lang="en-US" altLang="en-US" sz="3600" b="1"/>
              <a:t>try</a:t>
            </a:r>
            <a:r>
              <a:rPr lang="en-US" altLang="en-US" sz="3600"/>
              <a:t>-</a:t>
            </a:r>
            <a:r>
              <a:rPr lang="en-US" altLang="en-US" sz="3600" b="1"/>
              <a:t>throw</a:t>
            </a:r>
            <a:r>
              <a:rPr lang="en-US" altLang="en-US" sz="3600"/>
              <a:t>-</a:t>
            </a:r>
            <a:r>
              <a:rPr lang="en-US" altLang="en-US" sz="3600" b="1"/>
              <a:t>catch </a:t>
            </a:r>
            <a:r>
              <a:rPr lang="en-US" altLang="en-US" sz="3600"/>
              <a:t>block </a:t>
            </a:r>
          </a:p>
        </p:txBody>
      </p:sp>
      <p:sp>
        <p:nvSpPr>
          <p:cNvPr id="18435" name="Slayt Numarası Yer Tutucusu 3">
            <a:extLst>
              <a:ext uri="{FF2B5EF4-FFF2-40B4-BE49-F238E27FC236}">
                <a16:creationId xmlns:a16="http://schemas.microsoft.com/office/drawing/2014/main" id="{02A4975E-3EA0-4686-983C-421199762B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E1955F-22C9-4612-9861-FF8A8DFC42B8}" type="slidenum">
              <a:rPr lang="en-US" altLang="en-US" sz="1400"/>
              <a:pPr>
                <a:spcBef>
                  <a:spcPct val="0"/>
                </a:spcBef>
                <a:buClrTx/>
                <a:buSzTx/>
                <a:buFontTx/>
                <a:buNone/>
              </a:pPr>
              <a:t>10</a:t>
            </a:fld>
            <a:endParaRPr lang="en-US" altLang="en-US" sz="1400"/>
          </a:p>
        </p:txBody>
      </p:sp>
      <p:sp>
        <p:nvSpPr>
          <p:cNvPr id="18436" name="Dikdörtgen 4">
            <a:extLst>
              <a:ext uri="{FF2B5EF4-FFF2-40B4-BE49-F238E27FC236}">
                <a16:creationId xmlns:a16="http://schemas.microsoft.com/office/drawing/2014/main" id="{75C18434-93F0-4B2B-A43A-F6A72D89D08D}"/>
              </a:ext>
            </a:extLst>
          </p:cNvPr>
          <p:cNvSpPr>
            <a:spLocks noChangeArrowheads="1"/>
          </p:cNvSpPr>
          <p:nvPr/>
        </p:nvSpPr>
        <p:spPr bwMode="auto">
          <a:xfrm>
            <a:off x="698500" y="1471613"/>
            <a:ext cx="80010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solidFill>
                  <a:srgbClr val="000000"/>
                </a:solidFill>
                <a:latin typeface="Courier New" panose="02070309020205020404" pitchFamily="49" charset="0"/>
              </a:rPr>
              <a:t>try </a:t>
            </a:r>
            <a:r>
              <a:rPr lang="en-US" altLang="en-US" sz="2400" dirty="0">
                <a:solidFill>
                  <a:srgbClr val="000000"/>
                </a:solidFill>
                <a:latin typeface="Courier New" panose="02070309020205020404" pitchFamily="49" charset="0"/>
              </a:rPr>
              <a:t>{</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Code to run;</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A statement or a method that may throw</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an exception;</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More code to run;</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a:t>
            </a:r>
            <a:br>
              <a:rPr lang="en-US" altLang="en-US" sz="2400" dirty="0">
                <a:solidFill>
                  <a:srgbClr val="000000"/>
                </a:solidFill>
                <a:latin typeface="Courier New" panose="02070309020205020404" pitchFamily="49" charset="0"/>
              </a:rPr>
            </a:br>
            <a:r>
              <a:rPr lang="en-US" altLang="en-US" sz="2400" b="1" dirty="0">
                <a:solidFill>
                  <a:srgbClr val="000000"/>
                </a:solidFill>
                <a:latin typeface="Courier New" panose="02070309020205020404" pitchFamily="49" charset="0"/>
              </a:rPr>
              <a:t>catch </a:t>
            </a:r>
            <a:r>
              <a:rPr lang="en-US" altLang="en-US" sz="2400" dirty="0">
                <a:solidFill>
                  <a:srgbClr val="000000"/>
                </a:solidFill>
                <a:latin typeface="Courier New" panose="02070309020205020404" pitchFamily="49" charset="0"/>
              </a:rPr>
              <a:t>(type ex) {</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Code to process the exception;</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a:t>
            </a:r>
            <a:r>
              <a:rPr lang="en-US" altLang="en-US" sz="2400" dirty="0"/>
              <a:t> </a:t>
            </a:r>
            <a:br>
              <a:rPr lang="en-US" altLang="en-US" sz="2400" dirty="0"/>
            </a:b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Unvan 1">
            <a:extLst>
              <a:ext uri="{FF2B5EF4-FFF2-40B4-BE49-F238E27FC236}">
                <a16:creationId xmlns:a16="http://schemas.microsoft.com/office/drawing/2014/main" id="{E29C4A6E-6536-4B87-8B0B-45EB7F7CCD1B}"/>
              </a:ext>
            </a:extLst>
          </p:cNvPr>
          <p:cNvSpPr>
            <a:spLocks noGrp="1" noChangeArrowheads="1"/>
          </p:cNvSpPr>
          <p:nvPr>
            <p:ph type="title"/>
          </p:nvPr>
        </p:nvSpPr>
        <p:spPr/>
        <p:txBody>
          <a:bodyPr/>
          <a:lstStyle/>
          <a:p>
            <a:r>
              <a:rPr lang="en-US" altLang="en-US"/>
              <a:t>Exception Advantages </a:t>
            </a:r>
          </a:p>
        </p:txBody>
      </p:sp>
      <p:sp>
        <p:nvSpPr>
          <p:cNvPr id="18435" name="İçerik Yer Tutucusu 2">
            <a:extLst>
              <a:ext uri="{FF2B5EF4-FFF2-40B4-BE49-F238E27FC236}">
                <a16:creationId xmlns:a16="http://schemas.microsoft.com/office/drawing/2014/main" id="{D19E6DBF-11A7-46E6-BBB4-7A760AE0285C}"/>
              </a:ext>
            </a:extLst>
          </p:cNvPr>
          <p:cNvSpPr>
            <a:spLocks noGrp="1" noChangeArrowheads="1"/>
          </p:cNvSpPr>
          <p:nvPr>
            <p:ph idx="1"/>
          </p:nvPr>
        </p:nvSpPr>
        <p:spPr>
          <a:xfrm>
            <a:off x="685800" y="1403350"/>
            <a:ext cx="7772400" cy="5168900"/>
          </a:xfrm>
        </p:spPr>
        <p:txBody>
          <a:bodyPr>
            <a:normAutofit fontScale="85000" lnSpcReduction="10000"/>
          </a:bodyPr>
          <a:lstStyle/>
          <a:p>
            <a:pPr algn="just">
              <a:buFont typeface="Arial" panose="020B0604020202020204" pitchFamily="34" charset="0"/>
              <a:buChar char="•"/>
              <a:defRPr/>
            </a:pPr>
            <a:r>
              <a:rPr lang="en-US" altLang="en-US" sz="2800" dirty="0"/>
              <a:t>Now you see the </a:t>
            </a:r>
            <a:r>
              <a:rPr lang="en-US" altLang="en-US" sz="2800" i="1" dirty="0"/>
              <a:t>advantages </a:t>
            </a:r>
            <a:r>
              <a:rPr lang="en-US" altLang="en-US" sz="2800" dirty="0"/>
              <a:t>of using exception handling.</a:t>
            </a:r>
            <a:endParaRPr lang="tr-TR" altLang="en-US" sz="2800" dirty="0"/>
          </a:p>
          <a:p>
            <a:pPr lvl="3" algn="just">
              <a:buFont typeface="Arial" panose="020B0604020202020204" pitchFamily="34" charset="0"/>
              <a:buChar char="•"/>
              <a:defRPr/>
            </a:pPr>
            <a:endParaRPr lang="en-US" altLang="en-US" sz="1600" dirty="0"/>
          </a:p>
          <a:p>
            <a:pPr algn="just">
              <a:buFont typeface="Arial" panose="020B0604020202020204" pitchFamily="34" charset="0"/>
              <a:buChar char="•"/>
              <a:defRPr/>
            </a:pPr>
            <a:r>
              <a:rPr lang="en-US" altLang="en-US" sz="2800" dirty="0"/>
              <a:t>It enables a method to throw an exception to its caller.</a:t>
            </a:r>
            <a:endParaRPr lang="tr-TR" altLang="en-US" sz="2800" dirty="0"/>
          </a:p>
          <a:p>
            <a:pPr lvl="3" algn="just">
              <a:buFont typeface="Arial" panose="020B0604020202020204" pitchFamily="34" charset="0"/>
              <a:buChar char="•"/>
              <a:defRPr/>
            </a:pPr>
            <a:endParaRPr lang="en-US" altLang="en-US" sz="1600" dirty="0"/>
          </a:p>
          <a:p>
            <a:pPr algn="just">
              <a:buFont typeface="Arial" panose="020B0604020202020204" pitchFamily="34" charset="0"/>
              <a:buChar char="•"/>
              <a:defRPr/>
            </a:pPr>
            <a:r>
              <a:rPr lang="en-US" altLang="en-US" sz="2800" dirty="0"/>
              <a:t>Without this capability, a method must handle the exception or terminate the program.</a:t>
            </a:r>
            <a:endParaRPr lang="tr-TR" altLang="en-US" sz="2800" dirty="0"/>
          </a:p>
          <a:p>
            <a:pPr lvl="3" algn="just">
              <a:buFont typeface="Arial" panose="020B0604020202020204" pitchFamily="34" charset="0"/>
              <a:buChar char="•"/>
              <a:defRPr/>
            </a:pPr>
            <a:endParaRPr lang="en-US" altLang="en-US" sz="1600" dirty="0"/>
          </a:p>
          <a:p>
            <a:pPr>
              <a:buFont typeface="Arial" panose="020B0604020202020204" pitchFamily="34" charset="0"/>
              <a:buChar char="•"/>
              <a:defRPr/>
            </a:pPr>
            <a:r>
              <a:rPr lang="en-US" altLang="en-US" sz="2800" dirty="0"/>
              <a:t>An exception may be thrown directly by using a </a:t>
            </a:r>
            <a:r>
              <a:rPr lang="en-US" altLang="en-US" sz="2800" b="1" dirty="0">
                <a:solidFill>
                  <a:srgbClr val="0070C0"/>
                </a:solidFill>
              </a:rPr>
              <a:t>throw</a:t>
            </a:r>
            <a:r>
              <a:rPr lang="en-US" altLang="en-US" sz="2800" dirty="0"/>
              <a:t> statement in a </a:t>
            </a:r>
            <a:r>
              <a:rPr lang="en-US" altLang="en-US" sz="2800" b="1" dirty="0">
                <a:solidFill>
                  <a:srgbClr val="0070C0"/>
                </a:solidFill>
              </a:rPr>
              <a:t>try</a:t>
            </a:r>
            <a:r>
              <a:rPr lang="en-US" altLang="en-US" sz="2800" dirty="0"/>
              <a:t> block, or by invoking a method that may throw an exception.</a:t>
            </a:r>
            <a:endParaRPr lang="tr-TR" altLang="en-US" sz="2800" dirty="0"/>
          </a:p>
          <a:p>
            <a:pPr lvl="2">
              <a:buFont typeface="Arial" panose="020B0604020202020204" pitchFamily="34" charset="0"/>
              <a:buChar char="•"/>
              <a:defRPr/>
            </a:pPr>
            <a:endParaRPr lang="tr-TR" altLang="en-US" dirty="0"/>
          </a:p>
          <a:p>
            <a:pPr>
              <a:buFont typeface="Arial" panose="020B0604020202020204" pitchFamily="34" charset="0"/>
              <a:buChar char="•"/>
              <a:defRPr/>
            </a:pPr>
            <a:r>
              <a:rPr lang="en-US" altLang="en-US" sz="2800" dirty="0"/>
              <a:t>The key benefit of exception handling is </a:t>
            </a:r>
            <a:r>
              <a:rPr lang="en-US" altLang="en-US" sz="2800" b="1" dirty="0">
                <a:solidFill>
                  <a:srgbClr val="0070C0"/>
                </a:solidFill>
              </a:rPr>
              <a:t>separating</a:t>
            </a:r>
            <a:r>
              <a:rPr lang="en-US" altLang="en-US" sz="2800" dirty="0"/>
              <a:t> the </a:t>
            </a:r>
            <a:r>
              <a:rPr lang="en-US" altLang="en-US" sz="2800" b="1" dirty="0">
                <a:solidFill>
                  <a:srgbClr val="0070C0"/>
                </a:solidFill>
              </a:rPr>
              <a:t>detection</a:t>
            </a:r>
            <a:r>
              <a:rPr lang="tr-TR" altLang="en-US" sz="2800" dirty="0"/>
              <a:t> </a:t>
            </a:r>
            <a:r>
              <a:rPr lang="en-US" altLang="en-US" sz="2800" dirty="0"/>
              <a:t>of an error (done in a called method) from the </a:t>
            </a:r>
            <a:r>
              <a:rPr lang="en-US" altLang="en-US" sz="2800" b="1" dirty="0">
                <a:solidFill>
                  <a:srgbClr val="0070C0"/>
                </a:solidFill>
              </a:rPr>
              <a:t>handling</a:t>
            </a:r>
            <a:r>
              <a:rPr lang="en-US" altLang="en-US" sz="2800" dirty="0"/>
              <a:t> of an error (done in the calling</a:t>
            </a:r>
            <a:r>
              <a:rPr lang="tr-TR" altLang="en-US" sz="2800" dirty="0"/>
              <a:t> </a:t>
            </a:r>
            <a:r>
              <a:rPr lang="en-US" altLang="en-US" sz="2800" dirty="0"/>
              <a:t>method).</a:t>
            </a:r>
          </a:p>
        </p:txBody>
      </p:sp>
      <p:sp>
        <p:nvSpPr>
          <p:cNvPr id="19460" name="Slayt Numarası Yer Tutucusu 3">
            <a:extLst>
              <a:ext uri="{FF2B5EF4-FFF2-40B4-BE49-F238E27FC236}">
                <a16:creationId xmlns:a16="http://schemas.microsoft.com/office/drawing/2014/main" id="{84A69E1A-5B42-4733-B0C8-A6D386FBDC7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50417E-36E3-4AC8-B718-62C7821FFBC8}" type="slidenum">
              <a:rPr lang="en-US" altLang="en-US" sz="1400"/>
              <a:pPr>
                <a:spcBef>
                  <a:spcPct val="0"/>
                </a:spcBef>
                <a:buClrTx/>
                <a:buSzTx/>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5CA091BA-E58A-44BE-ADC3-6483D6B541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7BBF31-060C-433E-87A6-F8645ED48461}" type="slidenum">
              <a:rPr lang="en-US" altLang="en-US" sz="1400"/>
              <a:pPr>
                <a:spcBef>
                  <a:spcPct val="0"/>
                </a:spcBef>
                <a:buClrTx/>
                <a:buSzTx/>
                <a:buFontTx/>
                <a:buNone/>
              </a:pPr>
              <a:t>12</a:t>
            </a:fld>
            <a:endParaRPr lang="en-US" altLang="en-US" sz="1400"/>
          </a:p>
        </p:txBody>
      </p:sp>
      <p:sp>
        <p:nvSpPr>
          <p:cNvPr id="20483" name="Rectangle 2">
            <a:extLst>
              <a:ext uri="{FF2B5EF4-FFF2-40B4-BE49-F238E27FC236}">
                <a16:creationId xmlns:a16="http://schemas.microsoft.com/office/drawing/2014/main" id="{52C31FB2-52E7-4043-A87B-9C88B14EEE0D}"/>
              </a:ext>
            </a:extLst>
          </p:cNvPr>
          <p:cNvSpPr>
            <a:spLocks noGrp="1" noChangeArrowheads="1"/>
          </p:cNvSpPr>
          <p:nvPr>
            <p:ph type="title"/>
          </p:nvPr>
        </p:nvSpPr>
        <p:spPr>
          <a:xfrm>
            <a:off x="304800" y="381000"/>
            <a:ext cx="8534400" cy="609600"/>
          </a:xfrm>
          <a:noFill/>
        </p:spPr>
        <p:txBody>
          <a:bodyPr/>
          <a:lstStyle/>
          <a:p>
            <a:r>
              <a:rPr lang="en-US" altLang="en-US"/>
              <a:t>Handling InputMismatchException</a:t>
            </a:r>
          </a:p>
        </p:txBody>
      </p:sp>
      <p:sp>
        <p:nvSpPr>
          <p:cNvPr id="314371" name="AutoShape 3">
            <a:hlinkClick r:id="" action="ppaction://noaction" highlightClick="1"/>
            <a:extLst>
              <a:ext uri="{FF2B5EF4-FFF2-40B4-BE49-F238E27FC236}">
                <a16:creationId xmlns:a16="http://schemas.microsoft.com/office/drawing/2014/main" id="{53926302-6B85-4064-A80E-45CBACFD70F7}"/>
              </a:ext>
            </a:extLst>
          </p:cNvPr>
          <p:cNvSpPr>
            <a:spLocks noChangeArrowheads="1"/>
          </p:cNvSpPr>
          <p:nvPr/>
        </p:nvSpPr>
        <p:spPr bwMode="auto">
          <a:xfrm>
            <a:off x="381000" y="1676400"/>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3" action="ppaction://program"/>
              </a:rPr>
              <a:t>InputMismatchExceptionDemo</a:t>
            </a:r>
            <a:endParaRPr lang="en-US" altLang="en-US" dirty="0">
              <a:solidFill>
                <a:schemeClr val="accent1"/>
              </a:solidFill>
              <a:latin typeface="Book Antiqua" pitchFamily="18" charset="0"/>
            </a:endParaRPr>
          </a:p>
        </p:txBody>
      </p:sp>
      <p:sp>
        <p:nvSpPr>
          <p:cNvPr id="20485" name="AutoShape 4">
            <a:hlinkClick r:id="rId4" action="ppaction://program" highlightClick="1"/>
            <a:extLst>
              <a:ext uri="{FF2B5EF4-FFF2-40B4-BE49-F238E27FC236}">
                <a16:creationId xmlns:a16="http://schemas.microsoft.com/office/drawing/2014/main" id="{828AC58D-172E-45BF-BDF8-25EC9F9E0159}"/>
              </a:ext>
            </a:extLst>
          </p:cNvPr>
          <p:cNvSpPr>
            <a:spLocks noChangeArrowheads="1"/>
          </p:cNvSpPr>
          <p:nvPr/>
        </p:nvSpPr>
        <p:spPr bwMode="auto">
          <a:xfrm>
            <a:off x="5029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0486" name="Text Box 5">
            <a:extLst>
              <a:ext uri="{FF2B5EF4-FFF2-40B4-BE49-F238E27FC236}">
                <a16:creationId xmlns:a16="http://schemas.microsoft.com/office/drawing/2014/main" id="{19B1D9EF-2952-4D4E-9A27-01E1227BD39E}"/>
              </a:ext>
            </a:extLst>
          </p:cNvPr>
          <p:cNvSpPr txBox="1">
            <a:spLocks noChangeArrowheads="1"/>
          </p:cNvSpPr>
          <p:nvPr/>
        </p:nvSpPr>
        <p:spPr bwMode="auto">
          <a:xfrm>
            <a:off x="304800"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20487" name="AutoShape 6">
            <a:hlinkClick r:id="rId5" highlightClick="1"/>
            <a:extLst>
              <a:ext uri="{FF2B5EF4-FFF2-40B4-BE49-F238E27FC236}">
                <a16:creationId xmlns:a16="http://schemas.microsoft.com/office/drawing/2014/main" id="{2C77F888-C5F7-48AC-B5D5-A976A9172FDC}"/>
              </a:ext>
            </a:extLst>
          </p:cNvPr>
          <p:cNvSpPr>
            <a:spLocks noChangeArrowheads="1"/>
          </p:cNvSpPr>
          <p:nvPr/>
        </p:nvSpPr>
        <p:spPr bwMode="auto">
          <a:xfrm>
            <a:off x="152400" y="121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What is the advantage of using exception handling</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Which of the following statements will throw an exception</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System.out.println(1 / 0);</a:t>
            </a:r>
            <a:br>
              <a:rPr lang="tr-TR" sz="1900" noProof="1">
                <a:latin typeface="Consolas" panose="020B0609020204030204" pitchFamily="49" charset="0"/>
                <a:cs typeface="Calibri" panose="020F0502020204030204" pitchFamily="34" charset="0"/>
              </a:rPr>
            </a:br>
            <a:r>
              <a:rPr lang="tr-TR" sz="1900" noProof="1">
                <a:latin typeface="Consolas" panose="020B0609020204030204" pitchFamily="49" charset="0"/>
                <a:cs typeface="Calibri" panose="020F0502020204030204" pitchFamily="34" charset="0"/>
              </a:rPr>
              <a:t>System.out.println(1.0 / 0);</a:t>
            </a:r>
            <a:br>
              <a:rPr lang="en-US" sz="15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advantages of using exception handling: It enables a method to throw an exception to its caller. The caller can handle this exception. Without this capability, the called method itself must handle the exception or terminate the program. Often the called method does not know how to handle the exception. So, it needs to pass the exception to its caller for handling</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System.out.println(1 / 0); </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 Throws an exception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System.out.println(1.0 / 0); </a:t>
            </a:r>
            <a:r>
              <a:rPr lang="tr-TR" sz="1600" noProof="1">
                <a:solidFill>
                  <a:srgbClr val="0070C0"/>
                </a:solidFill>
                <a:latin typeface="Consolas" panose="020B0609020204030204" pitchFamily="49" charset="0"/>
                <a:cs typeface="Calibri" panose="020F0502020204030204" pitchFamily="34" charset="0"/>
              </a:rPr>
              <a:t>  </a:t>
            </a:r>
            <a:r>
              <a:rPr lang="en-US" sz="1600" noProof="1">
                <a:solidFill>
                  <a:srgbClr val="0070C0"/>
                </a:solidFill>
                <a:latin typeface="Consolas" panose="020B0609020204030204" pitchFamily="49" charset="0"/>
                <a:cs typeface="Calibri" panose="020F0502020204030204" pitchFamily="34" charset="0"/>
              </a:rPr>
              <a:t>// Will not throw an 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88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10000"/>
          </a:bodyPr>
          <a:lstStyle/>
          <a:p>
            <a:r>
              <a:rPr lang="en-US" sz="2000" noProof="1">
                <a:latin typeface="Calibri" panose="020F0502020204030204" pitchFamily="34" charset="0"/>
                <a:cs typeface="Calibri" panose="020F0502020204030204" pitchFamily="34" charset="0"/>
              </a:rPr>
              <a:t>Point out the problem in the following code. Does the code throw any exceptions?</a:t>
            </a:r>
            <a:br>
              <a:rPr lang="tr-TR" sz="2000" noProof="1">
                <a:latin typeface="Calibri" panose="020F0502020204030204" pitchFamily="34" charset="0"/>
                <a:cs typeface="Calibri" panose="020F0502020204030204" pitchFamily="34" charset="0"/>
              </a:rPr>
            </a:br>
            <a:r>
              <a:rPr lang="en-US" sz="1600" noProof="1">
                <a:latin typeface="Consolas" panose="020B0609020204030204" pitchFamily="49" charset="0"/>
                <a:cs typeface="Calibri" panose="020F0502020204030204" pitchFamily="34" charset="0"/>
              </a:rPr>
              <a:t>long value = Long.MAX_VALUE + 1;</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System.out.println(value)</a:t>
            </a:r>
            <a:r>
              <a:rPr lang="tr-TR" sz="1600" noProof="1">
                <a:latin typeface="Consolas" panose="020B0609020204030204" pitchFamily="49" charset="0"/>
                <a:cs typeface="Calibri" panose="020F0502020204030204" pitchFamily="34" charset="0"/>
              </a:rPr>
              <a:t>;</a:t>
            </a:r>
            <a:br>
              <a:rPr lang="tr-TR" sz="16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does the JVM do when an exception occurs? How do you catch an exception?</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Adding 1 to Long.MAX_VALUE exceeds the maximum value allowed by a long value. But the current versions of Java does not report this as an exception</a:t>
            </a:r>
            <a:r>
              <a:rPr lang="tr-TR"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When an excepion occurs, Java searches for a handler in the catch clause. So, to catch an exception in your program, you need to write a try-catch statement like this:</a:t>
            </a:r>
            <a:br>
              <a:rPr lang="tr-TR" sz="1600" noProof="1">
                <a:solidFill>
                  <a:srgbClr val="0070C0"/>
                </a:solidFill>
                <a:latin typeface="Consolas" panose="020B0609020204030204" pitchFamily="49" charset="0"/>
                <a:cs typeface="Calibri" panose="020F0502020204030204" pitchFamily="34" charset="0"/>
              </a:rPr>
            </a:br>
            <a:br>
              <a:rPr lang="tr-TR" sz="9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try {</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catch (Exception ex)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 Catch and process exception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9618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5048251"/>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What is the output of the following code?</a:t>
            </a:r>
            <a:br>
              <a:rPr lang="tr-TR" sz="2000" noProof="1">
                <a:latin typeface="Calibri" panose="020F0502020204030204" pitchFamily="34" charset="0"/>
                <a:cs typeface="Calibri" panose="020F0502020204030204" pitchFamily="34" charset="0"/>
              </a:rPr>
            </a:br>
            <a:r>
              <a:rPr lang="en-US" sz="1700" noProof="1">
                <a:latin typeface="Consolas" panose="020B0609020204030204" pitchFamily="49" charset="0"/>
                <a:cs typeface="Calibri" panose="020F0502020204030204" pitchFamily="34" charset="0"/>
              </a:rPr>
              <a:t>public class Test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public static void main(String[] args)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try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int value = 30;</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if (value &lt; 40)</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throw new Exception("value is too small");</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catch (Exception ex)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System.out.println(ex.getMessage());</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System.out.println("Continue after the catch block");</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  }</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a:t>
            </a:r>
            <a:endParaRPr lang="tr-TR" sz="17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would be the output if the line</a:t>
            </a:r>
            <a:br>
              <a:rPr lang="tr-TR" sz="2000" noProof="1">
                <a:latin typeface="Calibri" panose="020F0502020204030204" pitchFamily="34" charset="0"/>
                <a:cs typeface="Calibri" panose="020F0502020204030204" pitchFamily="34" charset="0"/>
              </a:rPr>
            </a:br>
            <a:r>
              <a:rPr lang="tr-TR" sz="2000" noProof="1">
                <a:latin typeface="Calibri" panose="020F0502020204030204" pitchFamily="34" charset="0"/>
                <a:cs typeface="Calibri" panose="020F0502020204030204" pitchFamily="34" charset="0"/>
              </a:rPr>
              <a:t>   </a:t>
            </a:r>
            <a:r>
              <a:rPr lang="en-US" sz="1700" noProof="1">
                <a:latin typeface="Consolas" panose="020B0609020204030204" pitchFamily="49" charset="0"/>
                <a:cs typeface="Calibri" panose="020F0502020204030204" pitchFamily="34" charset="0"/>
              </a:rPr>
              <a:t>int value = 30;</a:t>
            </a:r>
            <a:br>
              <a:rPr lang="tr-TR" sz="1700" noProof="1">
                <a:latin typeface="Consolas" panose="020B0609020204030204" pitchFamily="49" charset="0"/>
                <a:cs typeface="Calibri" panose="020F0502020204030204" pitchFamily="34" charset="0"/>
              </a:rPr>
            </a:br>
            <a:r>
              <a:rPr lang="en-US" sz="2000" noProof="1">
                <a:latin typeface="Calibri" panose="020F0502020204030204" pitchFamily="34" charset="0"/>
                <a:cs typeface="Calibri" panose="020F0502020204030204" pitchFamily="34" charset="0"/>
              </a:rPr>
              <a:t>were changed to</a:t>
            </a:r>
            <a:br>
              <a:rPr lang="tr-TR" sz="2000" noProof="1">
                <a:latin typeface="Calibri" panose="020F0502020204030204" pitchFamily="34" charset="0"/>
                <a:cs typeface="Calibri" panose="020F0502020204030204" pitchFamily="34" charset="0"/>
              </a:rPr>
            </a:br>
            <a:r>
              <a:rPr lang="tr-TR" sz="2000" noProof="1">
                <a:latin typeface="Calibri" panose="020F0502020204030204" pitchFamily="34" charset="0"/>
                <a:cs typeface="Calibri" panose="020F0502020204030204" pitchFamily="34" charset="0"/>
              </a:rPr>
              <a:t>   </a:t>
            </a:r>
            <a:r>
              <a:rPr lang="en-US" sz="1700" noProof="1">
                <a:latin typeface="Consolas" panose="020B0609020204030204" pitchFamily="49" charset="0"/>
                <a:cs typeface="Calibri" panose="020F0502020204030204" pitchFamily="34" charset="0"/>
              </a:rPr>
              <a:t>int value = 50;</a:t>
            </a:r>
            <a:br>
              <a:rPr lang="en-US" sz="1700" noProof="1">
                <a:latin typeface="Consolas" panose="020B0609020204030204" pitchFamily="49" charset="0"/>
                <a:cs typeface="Calibri" panose="020F0502020204030204" pitchFamily="34" charset="0"/>
              </a:rPr>
            </a:br>
            <a:endParaRPr lang="en-US" sz="17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value is too small</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Continue after the catch block</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Continue after the catch block</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6916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76200" y="1657349"/>
            <a:ext cx="4495800" cy="4741863"/>
          </a:xfrm>
        </p:spPr>
        <p:txBody>
          <a:bodyPr>
            <a:normAutofit/>
          </a:bodyPr>
          <a:lstStyle/>
          <a:p>
            <a:r>
              <a:rPr lang="en-US" sz="1800" noProof="1">
                <a:latin typeface="Calibri" panose="020F0502020204030204" pitchFamily="34" charset="0"/>
                <a:cs typeface="Calibri" panose="020F0502020204030204" pitchFamily="34" charset="0"/>
              </a:rPr>
              <a:t>Show the output of the following code.</a:t>
            </a:r>
          </a:p>
          <a:p>
            <a:r>
              <a:rPr lang="en-US" sz="1400" noProof="1">
                <a:latin typeface="Consolas" panose="020B0609020204030204" pitchFamily="49" charset="0"/>
                <a:cs typeface="Calibri" panose="020F0502020204030204" pitchFamily="34" charset="0"/>
              </a:rPr>
              <a:t>(a)</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public class Test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public static void main(String[] args)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for (int i = 0; i &lt; 2; i++)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System.out.print(i + "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try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System.out.println(1 / 0);</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catch (Exception ex)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53D36DDD-3713-435B-8886-6946EFB2E398}"/>
              </a:ext>
            </a:extLst>
          </p:cNvPr>
          <p:cNvSpPr txBox="1">
            <a:spLocks/>
          </p:cNvSpPr>
          <p:nvPr/>
        </p:nvSpPr>
        <p:spPr bwMode="auto">
          <a:xfrm>
            <a:off x="4648200" y="1658937"/>
            <a:ext cx="46482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noProof="1">
                <a:latin typeface="Consolas" panose="020B0609020204030204" pitchFamily="49" charset="0"/>
                <a:cs typeface="Calibri" panose="020F0502020204030204" pitchFamily="34" charset="0"/>
              </a:rPr>
              <a:t>(b)</a:t>
            </a:r>
            <a:br>
              <a:rPr lang="tr-TR" sz="15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public class Test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public static void main(String[] args)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try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for (int i = 0; i &lt; 2; i++)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System.out.print(i + "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System.out.println(1 / 0);</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catch (Exception ex)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  }</a:t>
            </a:r>
            <a:br>
              <a:rPr lang="tr-TR" sz="1400" noProof="1">
                <a:latin typeface="Consolas" panose="020B0609020204030204" pitchFamily="49" charset="0"/>
                <a:cs typeface="Calibri" panose="020F0502020204030204" pitchFamily="34" charset="0"/>
              </a:rPr>
            </a:br>
            <a:r>
              <a:rPr lang="en-US" sz="14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14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0 1</a:t>
            </a:r>
          </a:p>
          <a:p>
            <a:r>
              <a:rPr lang="en-US" sz="1600" noProof="1">
                <a:solidFill>
                  <a:srgbClr val="0070C0"/>
                </a:solidFill>
                <a:latin typeface="Consolas" panose="020B0609020204030204" pitchFamily="49" charset="0"/>
                <a:cs typeface="Calibri" panose="020F0502020204030204" pitchFamily="34" charset="0"/>
              </a:rPr>
              <a:t>b. 0</a:t>
            </a:r>
            <a:endParaRPr lang="tr-TR" sz="16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5033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B34205B4-1E9A-44B8-BF13-067AD7F146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271CF-6D4A-4A7F-8095-EC1D2BF0DE7C}" type="slidenum">
              <a:rPr lang="en-US" altLang="en-US" sz="1400"/>
              <a:pPr>
                <a:spcBef>
                  <a:spcPct val="0"/>
                </a:spcBef>
                <a:buClrTx/>
                <a:buSzTx/>
                <a:buFontTx/>
                <a:buNone/>
              </a:pPr>
              <a:t>17</a:t>
            </a:fld>
            <a:endParaRPr lang="en-US" altLang="en-US" sz="1400"/>
          </a:p>
        </p:txBody>
      </p:sp>
      <p:sp>
        <p:nvSpPr>
          <p:cNvPr id="22531" name="Rectangle 2">
            <a:extLst>
              <a:ext uri="{FF2B5EF4-FFF2-40B4-BE49-F238E27FC236}">
                <a16:creationId xmlns:a16="http://schemas.microsoft.com/office/drawing/2014/main" id="{581BB677-E0CB-4040-BCA1-246133E496F4}"/>
              </a:ext>
            </a:extLst>
          </p:cNvPr>
          <p:cNvSpPr>
            <a:spLocks noGrp="1" noChangeArrowheads="1"/>
          </p:cNvSpPr>
          <p:nvPr>
            <p:ph type="title"/>
          </p:nvPr>
        </p:nvSpPr>
        <p:spPr>
          <a:xfrm>
            <a:off x="1219200" y="157163"/>
            <a:ext cx="7772400" cy="819150"/>
          </a:xfrm>
          <a:noFill/>
        </p:spPr>
        <p:txBody>
          <a:bodyPr/>
          <a:lstStyle/>
          <a:p>
            <a:r>
              <a:rPr lang="en-US" altLang="en-US"/>
              <a:t>Exception Types</a:t>
            </a:r>
            <a:endParaRPr lang="en-US" altLang="en-US" b="1"/>
          </a:p>
        </p:txBody>
      </p:sp>
      <p:sp>
        <p:nvSpPr>
          <p:cNvPr id="22532" name="Rectangle 10">
            <a:extLst>
              <a:ext uri="{FF2B5EF4-FFF2-40B4-BE49-F238E27FC236}">
                <a16:creationId xmlns:a16="http://schemas.microsoft.com/office/drawing/2014/main" id="{A1CA3DA1-EBA7-4162-93A6-561C2C6C45F5}"/>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3" name="Object 9">
            <a:extLst>
              <a:ext uri="{FF2B5EF4-FFF2-40B4-BE49-F238E27FC236}">
                <a16:creationId xmlns:a16="http://schemas.microsoft.com/office/drawing/2014/main" id="{A4A0B56E-6D93-4292-BD4A-8EC4CE925E9F}"/>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2591" name="Picture" r:id="rId3" imgW="5608452" imgH="2853594" progId="Word.Picture.8">
                  <p:embed/>
                </p:oleObj>
              </mc:Choice>
              <mc:Fallback>
                <p:oleObj name="Picture" r:id="rId3" imgW="5608452" imgH="2853594"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Dikdörtgen 1">
            <a:extLst>
              <a:ext uri="{FF2B5EF4-FFF2-40B4-BE49-F238E27FC236}">
                <a16:creationId xmlns:a16="http://schemas.microsoft.com/office/drawing/2014/main" id="{5D1E604D-D20A-4F85-97C1-303DD1804D10}"/>
              </a:ext>
            </a:extLst>
          </p:cNvPr>
          <p:cNvSpPr>
            <a:spLocks noChangeArrowheads="1"/>
          </p:cNvSpPr>
          <p:nvPr/>
        </p:nvSpPr>
        <p:spPr bwMode="auto">
          <a:xfrm>
            <a:off x="266700" y="1065074"/>
            <a:ext cx="32385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i="1" dirty="0">
                <a:solidFill>
                  <a:srgbClr val="000000"/>
                </a:solidFill>
              </a:rPr>
              <a:t>Exceptions are objects, and objects are defined using classes.</a:t>
            </a:r>
          </a:p>
          <a:p>
            <a:pPr>
              <a:spcBef>
                <a:spcPct val="0"/>
              </a:spcBef>
              <a:buClrTx/>
              <a:buSzTx/>
              <a:buFontTx/>
              <a:buNone/>
            </a:pPr>
            <a:r>
              <a:rPr lang="en-US" altLang="en-US" sz="1800" i="1" dirty="0">
                <a:solidFill>
                  <a:srgbClr val="000000"/>
                </a:solidFill>
              </a:rPr>
              <a:t>The root class for exceptions is </a:t>
            </a:r>
            <a:r>
              <a:rPr lang="en-US" altLang="en-US" sz="1800" b="1" dirty="0" err="1">
                <a:solidFill>
                  <a:srgbClr val="000000"/>
                </a:solidFill>
              </a:rPr>
              <a:t>java.lang.Throwable</a:t>
            </a:r>
            <a:r>
              <a:rPr lang="en-US" altLang="en-US" sz="1800" i="1" dirty="0">
                <a:solidFill>
                  <a:srgbClr val="000000"/>
                </a:solidFill>
              </a:rPr>
              <a:t>.</a:t>
            </a:r>
            <a:r>
              <a:rPr lang="en-US" altLang="en-US" sz="1800" dirty="0"/>
              <a:t> </a:t>
            </a:r>
            <a:br>
              <a:rPr lang="en-US" altLang="en-US" sz="1800" dirty="0"/>
            </a:br>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ABB2C8B0-93F2-4B00-9666-23D7BCFC7F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E21E23-F1FB-459C-8616-AEA3341FCC3B}" type="slidenum">
              <a:rPr lang="en-US" altLang="en-US" sz="1400"/>
              <a:pPr>
                <a:spcBef>
                  <a:spcPct val="0"/>
                </a:spcBef>
                <a:buClrTx/>
                <a:buSzTx/>
                <a:buFontTx/>
                <a:buNone/>
              </a:pPr>
              <a:t>18</a:t>
            </a:fld>
            <a:endParaRPr lang="en-US" altLang="en-US" sz="1400"/>
          </a:p>
        </p:txBody>
      </p:sp>
      <p:sp>
        <p:nvSpPr>
          <p:cNvPr id="23555" name="Rectangle 2">
            <a:extLst>
              <a:ext uri="{FF2B5EF4-FFF2-40B4-BE49-F238E27FC236}">
                <a16:creationId xmlns:a16="http://schemas.microsoft.com/office/drawing/2014/main" id="{F30E1D98-984D-4FF6-B1AA-6345ADABE437}"/>
              </a:ext>
            </a:extLst>
          </p:cNvPr>
          <p:cNvSpPr>
            <a:spLocks noGrp="1" noChangeArrowheads="1"/>
          </p:cNvSpPr>
          <p:nvPr>
            <p:ph type="title"/>
          </p:nvPr>
        </p:nvSpPr>
        <p:spPr>
          <a:xfrm>
            <a:off x="701675" y="31750"/>
            <a:ext cx="7772400" cy="819150"/>
          </a:xfrm>
          <a:noFill/>
        </p:spPr>
        <p:txBody>
          <a:bodyPr/>
          <a:lstStyle/>
          <a:p>
            <a:r>
              <a:rPr lang="en-US" altLang="en-US"/>
              <a:t>System Errors</a:t>
            </a:r>
            <a:endParaRPr lang="en-US" altLang="en-US" b="1"/>
          </a:p>
        </p:txBody>
      </p:sp>
      <p:sp>
        <p:nvSpPr>
          <p:cNvPr id="23556" name="Rectangle 3">
            <a:extLst>
              <a:ext uri="{FF2B5EF4-FFF2-40B4-BE49-F238E27FC236}">
                <a16:creationId xmlns:a16="http://schemas.microsoft.com/office/drawing/2014/main" id="{3F8A2577-D0D0-43AA-B577-E246CD1F1CB5}"/>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7" name="Object 4">
            <a:extLst>
              <a:ext uri="{FF2B5EF4-FFF2-40B4-BE49-F238E27FC236}">
                <a16:creationId xmlns:a16="http://schemas.microsoft.com/office/drawing/2014/main" id="{AE8A4386-93E1-44F4-BCD3-1B8F3BC2423F}"/>
              </a:ext>
            </a:extLst>
          </p:cNvPr>
          <p:cNvGraphicFramePr>
            <a:graphicFrameLocks noChangeAspect="1"/>
          </p:cNvGraphicFramePr>
          <p:nvPr/>
        </p:nvGraphicFramePr>
        <p:xfrm>
          <a:off x="685800" y="830263"/>
          <a:ext cx="8686800" cy="4510087"/>
        </p:xfrm>
        <a:graphic>
          <a:graphicData uri="http://schemas.openxmlformats.org/presentationml/2006/ole">
            <mc:AlternateContent xmlns:mc="http://schemas.openxmlformats.org/markup-compatibility/2006">
              <mc:Choice xmlns:v="urn:schemas-microsoft-com:vml" Requires="v">
                <p:oleObj spid="_x0000_s23616"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830263"/>
                        <a:ext cx="8686800"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a:extLst>
              <a:ext uri="{FF2B5EF4-FFF2-40B4-BE49-F238E27FC236}">
                <a16:creationId xmlns:a16="http://schemas.microsoft.com/office/drawing/2014/main" id="{F28604E4-D74C-4E79-AF5B-8B21E0CA258A}"/>
              </a:ext>
            </a:extLst>
          </p:cNvPr>
          <p:cNvSpPr>
            <a:spLocks noChangeArrowheads="1"/>
          </p:cNvSpPr>
          <p:nvPr/>
        </p:nvSpPr>
        <p:spPr bwMode="auto">
          <a:xfrm>
            <a:off x="3200400" y="35814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0278" name="Text Box 6">
            <a:extLst>
              <a:ext uri="{FF2B5EF4-FFF2-40B4-BE49-F238E27FC236}">
                <a16:creationId xmlns:a16="http://schemas.microsoft.com/office/drawing/2014/main" id="{E39AEF2B-EAC9-4D93-A719-C493F934223F}"/>
              </a:ext>
            </a:extLst>
          </p:cNvPr>
          <p:cNvSpPr txBox="1">
            <a:spLocks noChangeArrowheads="1"/>
          </p:cNvSpPr>
          <p:nvPr/>
        </p:nvSpPr>
        <p:spPr bwMode="auto">
          <a:xfrm>
            <a:off x="12700" y="3733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i="1" dirty="0">
                <a:solidFill>
                  <a:schemeClr val="tx2"/>
                </a:solidFill>
                <a:cs typeface="Times New Roman" panose="02020603050405020304" pitchFamily="18" charset="0"/>
              </a:rPr>
              <a:t>System errors</a:t>
            </a:r>
            <a:r>
              <a:rPr lang="en-US" altLang="en-US" sz="1600" dirty="0">
                <a:solidFill>
                  <a:schemeClr val="tx2"/>
                </a:solidFill>
                <a:cs typeface="Times New Roman" panose="02020603050405020304" pitchFamily="18" charset="0"/>
              </a:rPr>
              <a:t> are thrown by JVM and represented in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The </a:t>
            </a:r>
            <a:r>
              <a:rPr lang="en-US" altLang="en-US" sz="1600" u="sng" dirty="0">
                <a:solidFill>
                  <a:schemeClr val="tx2"/>
                </a:solidFill>
                <a:cs typeface="Times New Roman" panose="02020603050405020304" pitchFamily="18" charset="0"/>
              </a:rPr>
              <a:t>Error</a:t>
            </a:r>
            <a:r>
              <a:rPr lang="en-US" altLang="en-US" sz="1600" dirty="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C4555D2D-3ECF-4E86-AD38-5B003BA49B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09E4E4-7880-49BE-A413-DFDD221ED82A}" type="slidenum">
              <a:rPr lang="en-US" altLang="en-US" sz="1400"/>
              <a:pPr>
                <a:spcBef>
                  <a:spcPct val="0"/>
                </a:spcBef>
                <a:buClrTx/>
                <a:buSzTx/>
                <a:buFontTx/>
                <a:buNone/>
              </a:pPr>
              <a:t>19</a:t>
            </a:fld>
            <a:endParaRPr lang="en-US" altLang="en-US" sz="1400"/>
          </a:p>
        </p:txBody>
      </p:sp>
      <p:sp>
        <p:nvSpPr>
          <p:cNvPr id="24579" name="Rectangle 2">
            <a:extLst>
              <a:ext uri="{FF2B5EF4-FFF2-40B4-BE49-F238E27FC236}">
                <a16:creationId xmlns:a16="http://schemas.microsoft.com/office/drawing/2014/main" id="{F58A01A3-8692-4AEC-8CDE-5B3AA5D48E0A}"/>
              </a:ext>
            </a:extLst>
          </p:cNvPr>
          <p:cNvSpPr>
            <a:spLocks noGrp="1" noChangeArrowheads="1"/>
          </p:cNvSpPr>
          <p:nvPr>
            <p:ph type="title"/>
          </p:nvPr>
        </p:nvSpPr>
        <p:spPr>
          <a:xfrm>
            <a:off x="685800" y="228600"/>
            <a:ext cx="7772400" cy="819150"/>
          </a:xfrm>
          <a:noFill/>
        </p:spPr>
        <p:txBody>
          <a:bodyPr/>
          <a:lstStyle/>
          <a:p>
            <a:r>
              <a:rPr lang="en-US" altLang="en-US"/>
              <a:t>Exceptions</a:t>
            </a:r>
            <a:endParaRPr lang="en-US" altLang="en-US" b="1"/>
          </a:p>
        </p:txBody>
      </p:sp>
      <p:sp>
        <p:nvSpPr>
          <p:cNvPr id="24580" name="Rectangle 3">
            <a:extLst>
              <a:ext uri="{FF2B5EF4-FFF2-40B4-BE49-F238E27FC236}">
                <a16:creationId xmlns:a16="http://schemas.microsoft.com/office/drawing/2014/main" id="{23659CB8-A8B5-4FF6-892B-8F2EDC825D3C}"/>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1" name="Object 4">
            <a:extLst>
              <a:ext uri="{FF2B5EF4-FFF2-40B4-BE49-F238E27FC236}">
                <a16:creationId xmlns:a16="http://schemas.microsoft.com/office/drawing/2014/main" id="{F5B2B19C-C883-4BB5-BA40-3576DE96D1A8}"/>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4640"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a:extLst>
              <a:ext uri="{FF2B5EF4-FFF2-40B4-BE49-F238E27FC236}">
                <a16:creationId xmlns:a16="http://schemas.microsoft.com/office/drawing/2014/main" id="{52B1663A-07B0-4BD8-B6E8-5F0D56946908}"/>
              </a:ext>
            </a:extLst>
          </p:cNvPr>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u="sng">
                <a:solidFill>
                  <a:schemeClr val="tx2"/>
                </a:solidFill>
                <a:cs typeface="Times New Roman" panose="02020603050405020304" pitchFamily="18" charset="0"/>
              </a:rPr>
              <a:t>Exception</a:t>
            </a:r>
            <a:r>
              <a:rPr lang="en-US" altLang="en-US" sz="180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a:solidFill>
                  <a:schemeClr val="bg2"/>
                </a:solidFill>
                <a:cs typeface="Times New Roman" panose="02020603050405020304" pitchFamily="18" charset="0"/>
              </a:rPr>
              <a:t>. </a:t>
            </a:r>
            <a:endParaRPr lang="en-US" altLang="en-US" sz="1800">
              <a:solidFill>
                <a:schemeClr val="bg2"/>
              </a:solidFill>
            </a:endParaRPr>
          </a:p>
        </p:txBody>
      </p:sp>
      <p:sp>
        <p:nvSpPr>
          <p:cNvPr id="311302" name="Rectangle 6">
            <a:extLst>
              <a:ext uri="{FF2B5EF4-FFF2-40B4-BE49-F238E27FC236}">
                <a16:creationId xmlns:a16="http://schemas.microsoft.com/office/drawing/2014/main" id="{707111D2-AE71-4D51-BF61-0EB69A58D5B4}"/>
              </a:ext>
            </a:extLst>
          </p:cNvPr>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3E643532-8246-4793-8D10-1004AB7183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4314DC-BCA6-4EF9-8815-9EC74C4332ED}"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4FEA335C-6E02-473D-B372-5DC968E4C71E}"/>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6148" name="Rectangle 3">
            <a:extLst>
              <a:ext uri="{FF2B5EF4-FFF2-40B4-BE49-F238E27FC236}">
                <a16:creationId xmlns:a16="http://schemas.microsoft.com/office/drawing/2014/main" id="{7F74CD10-41AE-4440-8002-D2246F4DDB76}"/>
              </a:ext>
            </a:extLst>
          </p:cNvPr>
          <p:cNvSpPr>
            <a:spLocks noGrp="1" noChangeArrowheads="1"/>
          </p:cNvSpPr>
          <p:nvPr>
            <p:ph type="body" idx="1"/>
          </p:nvPr>
        </p:nvSpPr>
        <p:spPr>
          <a:xfrm>
            <a:off x="304800" y="1371600"/>
            <a:ext cx="8610600" cy="3200400"/>
          </a:xfrm>
          <a:noFill/>
        </p:spPr>
        <p:txBody>
          <a:bodyPr/>
          <a:lstStyle/>
          <a:p>
            <a:pPr algn="just">
              <a:lnSpc>
                <a:spcPct val="95000"/>
              </a:lnSpc>
            </a:pPr>
            <a:r>
              <a:rPr lang="en-US" altLang="en-US" dirty="0"/>
              <a:t>When a program runs into a runtime error, the program terminates abnormally.</a:t>
            </a:r>
            <a:endParaRPr lang="tr-TR" altLang="en-US" dirty="0"/>
          </a:p>
          <a:p>
            <a:pPr algn="just">
              <a:lnSpc>
                <a:spcPct val="95000"/>
              </a:lnSpc>
            </a:pPr>
            <a:r>
              <a:rPr lang="en-US" altLang="en-US" dirty="0"/>
              <a:t>How can you handle the runtime error so that the program can continue to run or terminate gracefully?</a:t>
            </a:r>
            <a:endParaRPr lang="tr-TR" altLang="en-US" dirty="0"/>
          </a:p>
          <a:p>
            <a:pPr algn="just">
              <a:lnSpc>
                <a:spcPct val="95000"/>
              </a:lnSpc>
            </a:pPr>
            <a:r>
              <a:rPr lang="en-US" altLang="en-US" dirty="0"/>
              <a:t>This is the subject we will introduce in this chapter.</a:t>
            </a:r>
          </a:p>
        </p:txBody>
      </p:sp>
      <p:sp>
        <p:nvSpPr>
          <p:cNvPr id="6149" name="Rectangle 7">
            <a:extLst>
              <a:ext uri="{FF2B5EF4-FFF2-40B4-BE49-F238E27FC236}">
                <a16:creationId xmlns:a16="http://schemas.microsoft.com/office/drawing/2014/main" id="{516C76E6-35B5-475A-824F-0EEB376B8C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8">
            <a:extLst>
              <a:ext uri="{FF2B5EF4-FFF2-40B4-BE49-F238E27FC236}">
                <a16:creationId xmlns:a16="http://schemas.microsoft.com/office/drawing/2014/main" id="{B6BE1BA6-1571-4D99-A506-EE3599CEB6E1}"/>
              </a:ext>
            </a:extLst>
          </p:cNvPr>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1" name="Rectangle 9">
            <a:extLst>
              <a:ext uri="{FF2B5EF4-FFF2-40B4-BE49-F238E27FC236}">
                <a16:creationId xmlns:a16="http://schemas.microsoft.com/office/drawing/2014/main" id="{D92892DB-612F-4BD4-969D-C7986064CB6D}"/>
              </a:ext>
            </a:extLst>
          </p:cNvPr>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2" name="Rectangle 10">
            <a:extLst>
              <a:ext uri="{FF2B5EF4-FFF2-40B4-BE49-F238E27FC236}">
                <a16:creationId xmlns:a16="http://schemas.microsoft.com/office/drawing/2014/main" id="{E322AF3D-6154-4252-90CA-46E839A70EB3}"/>
              </a:ext>
            </a:extLst>
          </p:cNvPr>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4961D782-8B84-48E9-98B5-9CDF002E422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673C1D-7DC1-43F8-820F-945B6A953B29}" type="slidenum">
              <a:rPr lang="en-US" altLang="en-US" sz="1400"/>
              <a:pPr>
                <a:spcBef>
                  <a:spcPct val="0"/>
                </a:spcBef>
                <a:buClrTx/>
                <a:buSzTx/>
                <a:buFontTx/>
                <a:buNone/>
              </a:pPr>
              <a:t>20</a:t>
            </a:fld>
            <a:endParaRPr lang="en-US" altLang="en-US" sz="1400"/>
          </a:p>
        </p:txBody>
      </p:sp>
      <p:sp>
        <p:nvSpPr>
          <p:cNvPr id="25603" name="Rectangle 2">
            <a:extLst>
              <a:ext uri="{FF2B5EF4-FFF2-40B4-BE49-F238E27FC236}">
                <a16:creationId xmlns:a16="http://schemas.microsoft.com/office/drawing/2014/main" id="{5D01C191-A111-49AF-8BB4-8D524D8DBDDC}"/>
              </a:ext>
            </a:extLst>
          </p:cNvPr>
          <p:cNvSpPr>
            <a:spLocks noGrp="1" noChangeArrowheads="1"/>
          </p:cNvSpPr>
          <p:nvPr>
            <p:ph type="title"/>
          </p:nvPr>
        </p:nvSpPr>
        <p:spPr>
          <a:xfrm>
            <a:off x="685800" y="228600"/>
            <a:ext cx="7772400" cy="819150"/>
          </a:xfrm>
          <a:noFill/>
        </p:spPr>
        <p:txBody>
          <a:bodyPr/>
          <a:lstStyle/>
          <a:p>
            <a:r>
              <a:rPr lang="en-US" altLang="en-US"/>
              <a:t>Runtime Exceptions</a:t>
            </a:r>
            <a:endParaRPr lang="en-US" altLang="en-US" b="1"/>
          </a:p>
        </p:txBody>
      </p:sp>
      <p:sp>
        <p:nvSpPr>
          <p:cNvPr id="25604" name="Rectangle 3">
            <a:extLst>
              <a:ext uri="{FF2B5EF4-FFF2-40B4-BE49-F238E27FC236}">
                <a16:creationId xmlns:a16="http://schemas.microsoft.com/office/drawing/2014/main" id="{DC39C9AB-7D38-43C3-A339-60CEAAD50531}"/>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5" name="Object 4">
            <a:extLst>
              <a:ext uri="{FF2B5EF4-FFF2-40B4-BE49-F238E27FC236}">
                <a16:creationId xmlns:a16="http://schemas.microsoft.com/office/drawing/2014/main" id="{13AA1720-79EC-4F4C-A18C-85978A1860D0}"/>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5665"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a:extLst>
              <a:ext uri="{FF2B5EF4-FFF2-40B4-BE49-F238E27FC236}">
                <a16:creationId xmlns:a16="http://schemas.microsoft.com/office/drawing/2014/main" id="{86C6506A-99BF-4137-8F79-E58C09C8D90C}"/>
              </a:ext>
            </a:extLst>
          </p:cNvPr>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a:extLst>
              <a:ext uri="{FF2B5EF4-FFF2-40B4-BE49-F238E27FC236}">
                <a16:creationId xmlns:a16="http://schemas.microsoft.com/office/drawing/2014/main" id="{619C799D-0C73-428A-BD46-99261672A189}"/>
              </a:ext>
            </a:extLst>
          </p:cNvPr>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2327" name="Rectangle 7">
            <a:extLst>
              <a:ext uri="{FF2B5EF4-FFF2-40B4-BE49-F238E27FC236}">
                <a16:creationId xmlns:a16="http://schemas.microsoft.com/office/drawing/2014/main" id="{48521554-FEC7-405B-9D33-819A6A145434}"/>
              </a:ext>
            </a:extLst>
          </p:cNvPr>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B1F92BC7-2EA7-4C13-95C3-10A117B749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8CD9CF-9FFA-4D19-84AE-EE6CD162D64B}" type="slidenum">
              <a:rPr lang="en-US" altLang="en-US" sz="1400"/>
              <a:pPr>
                <a:spcBef>
                  <a:spcPct val="0"/>
                </a:spcBef>
                <a:buClrTx/>
                <a:buSzTx/>
                <a:buFontTx/>
                <a:buNone/>
              </a:pPr>
              <a:t>21</a:t>
            </a:fld>
            <a:endParaRPr lang="en-US" altLang="en-US" sz="1400"/>
          </a:p>
        </p:txBody>
      </p:sp>
      <p:sp>
        <p:nvSpPr>
          <p:cNvPr id="26627" name="Rectangle 2">
            <a:extLst>
              <a:ext uri="{FF2B5EF4-FFF2-40B4-BE49-F238E27FC236}">
                <a16:creationId xmlns:a16="http://schemas.microsoft.com/office/drawing/2014/main" id="{5118EDF2-1612-4548-8577-6239292E6DBE}"/>
              </a:ext>
            </a:extLst>
          </p:cNvPr>
          <p:cNvSpPr>
            <a:spLocks noGrp="1" noChangeArrowheads="1"/>
          </p:cNvSpPr>
          <p:nvPr>
            <p:ph type="title"/>
          </p:nvPr>
        </p:nvSpPr>
        <p:spPr>
          <a:xfrm>
            <a:off x="685800" y="0"/>
            <a:ext cx="7772400" cy="1428750"/>
          </a:xfrm>
          <a:noFill/>
        </p:spPr>
        <p:txBody>
          <a:bodyPr/>
          <a:lstStyle/>
          <a:p>
            <a:r>
              <a:rPr lang="en-US" altLang="en-US"/>
              <a:t>Checked Exceptions vs. Unchecked Exceptions</a:t>
            </a:r>
            <a:endParaRPr lang="en-US" altLang="en-US" b="1"/>
          </a:p>
        </p:txBody>
      </p:sp>
      <p:sp>
        <p:nvSpPr>
          <p:cNvPr id="26628" name="Rectangle 3">
            <a:extLst>
              <a:ext uri="{FF2B5EF4-FFF2-40B4-BE49-F238E27FC236}">
                <a16:creationId xmlns:a16="http://schemas.microsoft.com/office/drawing/2014/main" id="{81C66FDE-A86D-4DAB-84BC-7C85141F5F80}"/>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Text Box 4">
            <a:extLst>
              <a:ext uri="{FF2B5EF4-FFF2-40B4-BE49-F238E27FC236}">
                <a16:creationId xmlns:a16="http://schemas.microsoft.com/office/drawing/2014/main" id="{1C35F0C9-8F54-47FF-80CC-332354BA7004}"/>
              </a:ext>
            </a:extLst>
          </p:cNvPr>
          <p:cNvSpPr txBox="1">
            <a:spLocks noChangeArrowheads="1"/>
          </p:cNvSpPr>
          <p:nvPr/>
        </p:nvSpPr>
        <p:spPr bwMode="auto">
          <a:xfrm>
            <a:off x="381000" y="1981200"/>
            <a:ext cx="85344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Tx/>
              <a:buNone/>
            </a:pPr>
            <a:r>
              <a:rPr lang="en-US" altLang="en-US" u="sng">
                <a:cs typeface="Times New Roman" panose="02020603050405020304" pitchFamily="18" charset="0"/>
              </a:rPr>
              <a:t>RuntimeException</a:t>
            </a:r>
            <a:r>
              <a:rPr lang="en-US" altLang="en-US">
                <a:cs typeface="Times New Roman" panose="02020603050405020304" pitchFamily="18" charset="0"/>
              </a:rPr>
              <a:t>, </a:t>
            </a:r>
            <a:r>
              <a:rPr lang="en-US" altLang="en-US" u="sng">
                <a:cs typeface="Times New Roman" panose="02020603050405020304" pitchFamily="18" charset="0"/>
              </a:rPr>
              <a:t>Error</a:t>
            </a:r>
            <a:r>
              <a:rPr lang="en-US" altLang="en-US">
                <a:cs typeface="Times New Roman" panose="02020603050405020304" pitchFamily="18" charset="0"/>
              </a:rPr>
              <a:t> and their subclasses are known as </a:t>
            </a:r>
            <a:r>
              <a:rPr lang="en-US" altLang="en-US" i="1">
                <a:cs typeface="Times New Roman" panose="02020603050405020304" pitchFamily="18" charset="0"/>
              </a:rPr>
              <a:t>unchecked</a:t>
            </a:r>
            <a:r>
              <a:rPr lang="en-US" altLang="en-US">
                <a:cs typeface="Times New Roman" panose="02020603050405020304" pitchFamily="18" charset="0"/>
              </a:rPr>
              <a:t> </a:t>
            </a:r>
            <a:r>
              <a:rPr lang="en-US" altLang="en-US" i="1">
                <a:cs typeface="Times New Roman" panose="02020603050405020304" pitchFamily="18" charset="0"/>
              </a:rPr>
              <a:t>exceptions</a:t>
            </a:r>
            <a:r>
              <a:rPr lang="en-US" altLang="en-US">
                <a:cs typeface="Times New Roman" panose="02020603050405020304" pitchFamily="18" charset="0"/>
              </a:rPr>
              <a:t>. </a:t>
            </a:r>
          </a:p>
          <a:p>
            <a:pPr algn="just">
              <a:spcBef>
                <a:spcPct val="50000"/>
              </a:spcBef>
              <a:buClrTx/>
              <a:buSzTx/>
              <a:buFontTx/>
              <a:buNone/>
            </a:pPr>
            <a:r>
              <a:rPr lang="en-US" altLang="en-US">
                <a:cs typeface="Times New Roman" panose="02020603050405020304" pitchFamily="18" charset="0"/>
              </a:rPr>
              <a:t>All other exceptions are known as </a:t>
            </a:r>
            <a:r>
              <a:rPr lang="en-US" altLang="en-US" i="1">
                <a:cs typeface="Times New Roman" panose="02020603050405020304" pitchFamily="18" charset="0"/>
              </a:rPr>
              <a:t>checked exceptions</a:t>
            </a:r>
            <a:r>
              <a:rPr lang="en-US" altLang="en-US">
                <a:cs typeface="Times New Roman" panose="02020603050405020304" pitchFamily="18" charset="0"/>
              </a:rPr>
              <a:t>, meaning that the compiler forces the programmer to check and deal with the exceptions.</a:t>
            </a:r>
            <a:r>
              <a:rPr lang="en-US" altLang="en-US">
                <a:latin typeface="Courier" charset="0"/>
                <a:cs typeface="Times New Roman" panose="02020603050405020304"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9CC2CFD1-EA94-4F4A-A896-AC9D32DD5C7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3B9B4A-FCAA-4836-8D35-853EFDE45CA6}" type="slidenum">
              <a:rPr lang="en-US" altLang="en-US" sz="140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717A8FE1-AA28-4530-8FE2-A3AEB3F53B1C}"/>
              </a:ext>
            </a:extLst>
          </p:cNvPr>
          <p:cNvSpPr>
            <a:spLocks noGrp="1" noChangeArrowheads="1"/>
          </p:cNvSpPr>
          <p:nvPr>
            <p:ph type="title"/>
          </p:nvPr>
        </p:nvSpPr>
        <p:spPr>
          <a:xfrm>
            <a:off x="762000" y="152400"/>
            <a:ext cx="7772400" cy="666750"/>
          </a:xfrm>
          <a:noFill/>
        </p:spPr>
        <p:txBody>
          <a:bodyPr/>
          <a:lstStyle/>
          <a:p>
            <a:r>
              <a:rPr lang="en-US" altLang="en-US"/>
              <a:t>Unchecked Exceptions</a:t>
            </a:r>
            <a:endParaRPr lang="en-US" altLang="en-US" b="1"/>
          </a:p>
        </p:txBody>
      </p:sp>
      <p:sp>
        <p:nvSpPr>
          <p:cNvPr id="27652" name="Rectangle 3">
            <a:extLst>
              <a:ext uri="{FF2B5EF4-FFF2-40B4-BE49-F238E27FC236}">
                <a16:creationId xmlns:a16="http://schemas.microsoft.com/office/drawing/2014/main" id="{18CA8104-1084-4931-912A-651E98D9FE62}"/>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a:extLst>
              <a:ext uri="{FF2B5EF4-FFF2-40B4-BE49-F238E27FC236}">
                <a16:creationId xmlns:a16="http://schemas.microsoft.com/office/drawing/2014/main" id="{75913448-8FA2-4D5C-9BDA-4A784257131A}"/>
              </a:ext>
            </a:extLst>
          </p:cNvPr>
          <p:cNvSpPr txBox="1">
            <a:spLocks noChangeArrowheads="1"/>
          </p:cNvSpPr>
          <p:nvPr/>
        </p:nvSpPr>
        <p:spPr bwMode="auto">
          <a:xfrm>
            <a:off x="304800" y="1066800"/>
            <a:ext cx="86106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ClrTx/>
              <a:buSzTx/>
              <a:buFontTx/>
              <a:buNone/>
              <a:defRPr/>
            </a:pPr>
            <a:r>
              <a:rPr lang="en-US" altLang="en-US" sz="2400" dirty="0">
                <a:cs typeface="Times New Roman" panose="02020603050405020304" pitchFamily="18" charset="0"/>
              </a:rPr>
              <a:t>In most cases, unchecked exceptions reflect programming logic errors that are not recoverable. </a:t>
            </a:r>
          </a:p>
          <a:p>
            <a:pPr marL="342900" indent="-342900" algn="just">
              <a:spcBef>
                <a:spcPct val="50000"/>
              </a:spcBef>
              <a:buClrTx/>
              <a:buSzTx/>
              <a:buFont typeface="Arial" panose="020B0604020202020204" pitchFamily="34" charset="0"/>
              <a:buChar char="•"/>
              <a:defRPr/>
            </a:pPr>
            <a:r>
              <a:rPr lang="en-US" altLang="en-US" sz="2000" dirty="0">
                <a:cs typeface="Times New Roman" panose="02020603050405020304" pitchFamily="18" charset="0"/>
              </a:rPr>
              <a:t>For example, a </a:t>
            </a:r>
            <a:r>
              <a:rPr lang="en-US" altLang="en-US" sz="2000" u="sng" dirty="0" err="1">
                <a:cs typeface="Times New Roman" panose="02020603050405020304" pitchFamily="18" charset="0"/>
              </a:rPr>
              <a:t>NullPointerException</a:t>
            </a:r>
            <a:r>
              <a:rPr lang="en-US" altLang="en-US" sz="2000" dirty="0">
                <a:cs typeface="Times New Roman" panose="02020603050405020304" pitchFamily="18" charset="0"/>
              </a:rPr>
              <a:t> is thrown if you access an object through a reference variable before an object is assigned to it; </a:t>
            </a:r>
          </a:p>
          <a:p>
            <a:pPr marL="342900" indent="-342900" algn="just">
              <a:spcBef>
                <a:spcPct val="50000"/>
              </a:spcBef>
              <a:buClrTx/>
              <a:buSzTx/>
              <a:buFont typeface="Arial" panose="020B0604020202020204" pitchFamily="34" charset="0"/>
              <a:buChar char="•"/>
              <a:defRPr/>
            </a:pPr>
            <a:r>
              <a:rPr lang="en-US" altLang="en-US" sz="2000" dirty="0">
                <a:cs typeface="Times New Roman" panose="02020603050405020304" pitchFamily="18" charset="0"/>
              </a:rPr>
              <a:t>an </a:t>
            </a:r>
            <a:r>
              <a:rPr lang="en-US" altLang="en-US" sz="2000" u="sng" dirty="0" err="1">
                <a:cs typeface="Times New Roman" panose="02020603050405020304" pitchFamily="18" charset="0"/>
              </a:rPr>
              <a:t>IndexOutOfBoundsException</a:t>
            </a:r>
            <a:r>
              <a:rPr lang="en-US" altLang="en-US" sz="2000" dirty="0">
                <a:cs typeface="Times New Roman" panose="02020603050405020304" pitchFamily="18" charset="0"/>
              </a:rPr>
              <a:t> is thrown if you access an element in an array outside the bounds of the array. </a:t>
            </a:r>
          </a:p>
          <a:p>
            <a:pPr algn="just">
              <a:spcBef>
                <a:spcPct val="50000"/>
              </a:spcBef>
              <a:buClrTx/>
              <a:buSzTx/>
              <a:buFont typeface="Monotype Sorts" pitchFamily="2" charset="2"/>
              <a:buNone/>
              <a:defRPr/>
            </a:pPr>
            <a:r>
              <a:rPr lang="en-US" altLang="en-US" sz="2400" dirty="0">
                <a:cs typeface="Times New Roman" panose="02020603050405020304" pitchFamily="18" charset="0"/>
              </a:rPr>
              <a:t>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B1BC4426-74E9-4D42-909B-EDF7922F9F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CEBDAB-0E87-40C2-AB2E-A1F91E26F8E8}" type="slidenum">
              <a:rPr lang="en-US" altLang="en-US" sz="1400"/>
              <a:pPr>
                <a:spcBef>
                  <a:spcPct val="0"/>
                </a:spcBef>
                <a:buClrTx/>
                <a:buSzTx/>
                <a:buFontTx/>
                <a:buNone/>
              </a:pPr>
              <a:t>23</a:t>
            </a:fld>
            <a:endParaRPr lang="en-US" altLang="en-US" sz="1400"/>
          </a:p>
        </p:txBody>
      </p:sp>
      <p:sp>
        <p:nvSpPr>
          <p:cNvPr id="28675" name="Rectangle 2">
            <a:extLst>
              <a:ext uri="{FF2B5EF4-FFF2-40B4-BE49-F238E27FC236}">
                <a16:creationId xmlns:a16="http://schemas.microsoft.com/office/drawing/2014/main" id="{7196B2FA-475D-4055-A7D5-621972F9B12C}"/>
              </a:ext>
            </a:extLst>
          </p:cNvPr>
          <p:cNvSpPr>
            <a:spLocks noGrp="1" noChangeArrowheads="1"/>
          </p:cNvSpPr>
          <p:nvPr>
            <p:ph type="title"/>
          </p:nvPr>
        </p:nvSpPr>
        <p:spPr>
          <a:xfrm>
            <a:off x="685800" y="228600"/>
            <a:ext cx="7772400" cy="819150"/>
          </a:xfrm>
          <a:noFill/>
        </p:spPr>
        <p:txBody>
          <a:bodyPr/>
          <a:lstStyle/>
          <a:p>
            <a:r>
              <a:rPr lang="en-US" altLang="en-US"/>
              <a:t>Unchecked Exceptions</a:t>
            </a:r>
            <a:endParaRPr lang="en-US" altLang="en-US" b="1"/>
          </a:p>
        </p:txBody>
      </p:sp>
      <p:sp>
        <p:nvSpPr>
          <p:cNvPr id="28676" name="Rectangle 3">
            <a:extLst>
              <a:ext uri="{FF2B5EF4-FFF2-40B4-BE49-F238E27FC236}">
                <a16:creationId xmlns:a16="http://schemas.microsoft.com/office/drawing/2014/main" id="{69C927A5-E6F2-4E5D-AC6F-3E6F26A0C449}"/>
              </a:ext>
            </a:extLst>
          </p:cNvPr>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7" name="Object 4">
            <a:extLst>
              <a:ext uri="{FF2B5EF4-FFF2-40B4-BE49-F238E27FC236}">
                <a16:creationId xmlns:a16="http://schemas.microsoft.com/office/drawing/2014/main" id="{E6B5A47B-7767-4C03-9D02-B2850CD8F58B}"/>
              </a:ext>
            </a:extLst>
          </p:cNvPr>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28738"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a:extLst>
              <a:ext uri="{FF2B5EF4-FFF2-40B4-BE49-F238E27FC236}">
                <a16:creationId xmlns:a16="http://schemas.microsoft.com/office/drawing/2014/main" id="{CD90881E-9A06-4070-9592-8BC72B861DD2}"/>
              </a:ext>
            </a:extLst>
          </p:cNvPr>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a:extLst>
              <a:ext uri="{FF2B5EF4-FFF2-40B4-BE49-F238E27FC236}">
                <a16:creationId xmlns:a16="http://schemas.microsoft.com/office/drawing/2014/main" id="{2D968935-ABDF-442E-82D4-C1398F0C9201}"/>
              </a:ext>
            </a:extLst>
          </p:cNvPr>
          <p:cNvSpPr>
            <a:spLocks noChangeArrowheads="1"/>
          </p:cNvSpPr>
          <p:nvPr/>
        </p:nvSpPr>
        <p:spPr bwMode="auto">
          <a:xfrm>
            <a:off x="4114800" y="2743200"/>
            <a:ext cx="2209800" cy="533400"/>
          </a:xfrm>
          <a:prstGeom prst="rect">
            <a:avLst/>
          </a:prstGeom>
          <a:solidFill>
            <a:srgbClr val="92D050">
              <a:alpha val="18823"/>
            </a:srgbClr>
          </a:solidFill>
          <a:ln w="12700">
            <a:solidFill>
              <a:srgbClr val="92D050"/>
            </a:solidFill>
            <a:miter lim="800000"/>
            <a:headEnd type="none" w="sm" len="sm"/>
            <a:tailEnd type="none" w="sm" len="sm"/>
          </a:ln>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1" name="Rectangle 7">
            <a:extLst>
              <a:ext uri="{FF2B5EF4-FFF2-40B4-BE49-F238E27FC236}">
                <a16:creationId xmlns:a16="http://schemas.microsoft.com/office/drawing/2014/main" id="{8FC0A9B0-6242-478A-98D8-35F9E1141FBD}"/>
              </a:ext>
            </a:extLst>
          </p:cNvPr>
          <p:cNvSpPr>
            <a:spLocks noChangeArrowheads="1"/>
          </p:cNvSpPr>
          <p:nvPr/>
        </p:nvSpPr>
        <p:spPr bwMode="auto">
          <a:xfrm>
            <a:off x="6248400" y="1905000"/>
            <a:ext cx="2514600" cy="2514600"/>
          </a:xfrm>
          <a:prstGeom prst="rect">
            <a:avLst/>
          </a:prstGeom>
          <a:solidFill>
            <a:srgbClr val="92D050">
              <a:alpha val="18823"/>
            </a:srgbClr>
          </a:solidFill>
          <a:ln w="12700">
            <a:solidFill>
              <a:srgbClr val="92D050"/>
            </a:solidFill>
            <a:miter lim="800000"/>
            <a:headEnd type="none" w="sm" len="sm"/>
            <a:tailEnd type="none" w="sm" len="sm"/>
          </a:ln>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2" name="Rectangle 8">
            <a:extLst>
              <a:ext uri="{FF2B5EF4-FFF2-40B4-BE49-F238E27FC236}">
                <a16:creationId xmlns:a16="http://schemas.microsoft.com/office/drawing/2014/main" id="{2734116D-0134-4304-9F67-F970FC6D3A23}"/>
              </a:ext>
            </a:extLst>
          </p:cNvPr>
          <p:cNvSpPr>
            <a:spLocks noChangeArrowheads="1"/>
          </p:cNvSpPr>
          <p:nvPr/>
        </p:nvSpPr>
        <p:spPr bwMode="auto">
          <a:xfrm>
            <a:off x="2743200" y="3962400"/>
            <a:ext cx="3581400" cy="1828800"/>
          </a:xfrm>
          <a:prstGeom prst="rect">
            <a:avLst/>
          </a:prstGeom>
          <a:solidFill>
            <a:srgbClr val="92D050">
              <a:alpha val="18823"/>
            </a:srgbClr>
          </a:solidFill>
          <a:ln w="12700">
            <a:solidFill>
              <a:srgbClr val="92D050"/>
            </a:solidFill>
            <a:miter lim="800000"/>
            <a:headEnd type="none" w="sm" len="sm"/>
            <a:tailEnd type="none" w="sm" len="sm"/>
          </a:ln>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Describe the Java Throwable class, its subclasses, and the types of exceptions.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See the section "Exceptions and Exception Types.</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Throwable class is the root of Java exception classes.</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Error and Exception are subclasses of Throwable.</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Error describes fatal system errors, and Exception describes the errors that can be handled by Java programs.</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subclasses of Error are LinkageError, VirtualMachineError, and AWTError.</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The subclasses of Exception include RuntimeException, IOException, AWTException, and InstantiationException.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2138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62500" lnSpcReduction="20000"/>
          </a:bodyPr>
          <a:lstStyle/>
          <a:p>
            <a:r>
              <a:rPr lang="en-US" sz="2000" noProof="1">
                <a:latin typeface="Calibri" panose="020F0502020204030204" pitchFamily="34" charset="0"/>
                <a:cs typeface="Calibri" panose="020F0502020204030204" pitchFamily="34" charset="0"/>
              </a:rPr>
              <a:t>What RuntimeException will the following programs throw, if any?</a:t>
            </a:r>
          </a:p>
          <a:p>
            <a:r>
              <a:rPr lang="en-US" sz="2000" noProof="1">
                <a:latin typeface="Consolas" panose="020B0609020204030204" pitchFamily="49" charset="0"/>
                <a:cs typeface="Calibri" panose="020F0502020204030204" pitchFamily="34" charset="0"/>
              </a:rPr>
              <a:t>(a)</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System.out.println(1 / 0);</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onsolas" panose="020B0609020204030204" pitchFamily="49" charset="0"/>
                <a:cs typeface="Calibri" panose="020F0502020204030204" pitchFamily="34" charset="0"/>
              </a:rPr>
              <a:t>(b)</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int[] list = new int[5];</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System.out.println(list[5]);</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onsolas" panose="020B0609020204030204" pitchFamily="49" charset="0"/>
                <a:cs typeface="Calibri" panose="020F0502020204030204" pitchFamily="34" charset="0"/>
              </a:rPr>
              <a:t>(c)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String s = "abc";</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System.out.println(s.charAt(3));</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 ArithmeticException</a:t>
            </a:r>
          </a:p>
          <a:p>
            <a:r>
              <a:rPr lang="en-US" sz="1600" noProof="1">
                <a:solidFill>
                  <a:srgbClr val="0070C0"/>
                </a:solidFill>
                <a:latin typeface="Consolas" panose="020B0609020204030204" pitchFamily="49" charset="0"/>
                <a:cs typeface="Calibri" panose="020F0502020204030204" pitchFamily="34" charset="0"/>
              </a:rPr>
              <a:t>b. ArrayIndexOutOfBoundsException</a:t>
            </a:r>
          </a:p>
          <a:p>
            <a:r>
              <a:rPr lang="en-US" sz="1600" noProof="1">
                <a:solidFill>
                  <a:srgbClr val="0070C0"/>
                </a:solidFill>
                <a:latin typeface="Consolas" panose="020B0609020204030204" pitchFamily="49" charset="0"/>
                <a:cs typeface="Calibri" panose="020F0502020204030204" pitchFamily="34" charset="0"/>
              </a:rPr>
              <a:t>c. StringIndexOutOfBoundsException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371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62500" lnSpcReduction="20000"/>
          </a:bodyPr>
          <a:lstStyle/>
          <a:p>
            <a:r>
              <a:rPr lang="en-US" sz="2000" noProof="1">
                <a:latin typeface="Calibri" panose="020F0502020204030204" pitchFamily="34" charset="0"/>
                <a:cs typeface="Calibri" panose="020F0502020204030204" pitchFamily="34" charset="0"/>
              </a:rPr>
              <a:t>What RuntimeException will the following programs throw, if any?</a:t>
            </a:r>
          </a:p>
          <a:p>
            <a:r>
              <a:rPr lang="en-US" sz="2000" noProof="1">
                <a:latin typeface="Consolas" panose="020B0609020204030204" pitchFamily="49" charset="0"/>
                <a:cs typeface="Calibri" panose="020F0502020204030204" pitchFamily="34" charset="0"/>
              </a:rPr>
              <a:t>(d)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Object o = new Object();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String d = (String)o;</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r>
              <a:rPr lang="en-US" sz="2000" noProof="1">
                <a:latin typeface="Consolas" panose="020B0609020204030204" pitchFamily="49" charset="0"/>
                <a:cs typeface="Calibri" panose="020F0502020204030204" pitchFamily="34" charset="0"/>
              </a:rPr>
              <a:t>(e)</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Object o = null;</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System.out.println(o.toString());</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endParaRPr lang="tr-TR" sz="2000" noProof="1">
              <a:latin typeface="Consolas" panose="020B0609020204030204" pitchFamily="49" charset="0"/>
              <a:cs typeface="Calibri" panose="020F0502020204030204" pitchFamily="34" charset="0"/>
            </a:endParaRPr>
          </a:p>
          <a:p>
            <a:r>
              <a:rPr lang="en-US" sz="2000" noProof="1">
                <a:latin typeface="Consolas" panose="020B0609020204030204" pitchFamily="49" charset="0"/>
                <a:cs typeface="Calibri" panose="020F0502020204030204" pitchFamily="34" charset="0"/>
              </a:rPr>
              <a:t>(f)</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System.out.println(1.0 / 0);</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d. ClassCastException</a:t>
            </a:r>
          </a:p>
          <a:p>
            <a:r>
              <a:rPr lang="en-US" sz="1600" noProof="1">
                <a:solidFill>
                  <a:srgbClr val="0070C0"/>
                </a:solidFill>
                <a:latin typeface="Consolas" panose="020B0609020204030204" pitchFamily="49" charset="0"/>
                <a:cs typeface="Calibri" panose="020F0502020204030204" pitchFamily="34" charset="0"/>
              </a:rPr>
              <a:t>e. NullPointerException</a:t>
            </a:r>
          </a:p>
          <a:p>
            <a:r>
              <a:rPr lang="en-US" sz="1600" noProof="1">
                <a:solidFill>
                  <a:srgbClr val="0070C0"/>
                </a:solidFill>
                <a:latin typeface="Consolas" panose="020B0609020204030204" pitchFamily="49" charset="0"/>
                <a:cs typeface="Calibri" panose="020F0502020204030204" pitchFamily="34" charset="0"/>
              </a:rPr>
              <a:t>f. No 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9784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additive="base">
                                        <p:cTn id="4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5913C77D-D261-466A-936D-91E4226F555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DF3E32-3BAE-4075-A0A3-BC20FD98DE18}" type="slidenum">
              <a:rPr lang="en-US" altLang="en-US" sz="1400"/>
              <a:pPr>
                <a:spcBef>
                  <a:spcPct val="0"/>
                </a:spcBef>
                <a:buClrTx/>
                <a:buSzTx/>
                <a:buFontTx/>
                <a:buNone/>
              </a:pPr>
              <a:t>27</a:t>
            </a:fld>
            <a:endParaRPr lang="en-US" altLang="en-US" sz="1400"/>
          </a:p>
        </p:txBody>
      </p:sp>
      <p:sp>
        <p:nvSpPr>
          <p:cNvPr id="29699" name="Rectangle 2">
            <a:extLst>
              <a:ext uri="{FF2B5EF4-FFF2-40B4-BE49-F238E27FC236}">
                <a16:creationId xmlns:a16="http://schemas.microsoft.com/office/drawing/2014/main" id="{A9FE81E5-221E-4D46-A38D-67D8E898434E}"/>
              </a:ext>
            </a:extLst>
          </p:cNvPr>
          <p:cNvSpPr>
            <a:spLocks noGrp="1" noChangeArrowheads="1"/>
          </p:cNvSpPr>
          <p:nvPr>
            <p:ph type="title"/>
          </p:nvPr>
        </p:nvSpPr>
        <p:spPr>
          <a:xfrm>
            <a:off x="685800" y="0"/>
            <a:ext cx="7772400" cy="1428750"/>
          </a:xfrm>
          <a:noFill/>
        </p:spPr>
        <p:txBody>
          <a:bodyPr/>
          <a:lstStyle/>
          <a:p>
            <a:r>
              <a:rPr lang="en-US" altLang="en-US"/>
              <a:t>Declaring, Throwing, and Catching Exceptions</a:t>
            </a:r>
            <a:endParaRPr lang="en-US" altLang="en-US" b="1"/>
          </a:p>
        </p:txBody>
      </p:sp>
      <p:sp>
        <p:nvSpPr>
          <p:cNvPr id="29700" name="Rectangle 3">
            <a:extLst>
              <a:ext uri="{FF2B5EF4-FFF2-40B4-BE49-F238E27FC236}">
                <a16:creationId xmlns:a16="http://schemas.microsoft.com/office/drawing/2014/main" id="{E36E1F44-7AD2-4EFD-A1FE-E1A388A465C7}"/>
              </a:ext>
            </a:extLst>
          </p:cNvPr>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1" name="Object 4">
            <a:extLst>
              <a:ext uri="{FF2B5EF4-FFF2-40B4-BE49-F238E27FC236}">
                <a16:creationId xmlns:a16="http://schemas.microsoft.com/office/drawing/2014/main" id="{08FD24C2-626A-4645-AD0E-CDFA7348DCC9}"/>
              </a:ext>
            </a:extLst>
          </p:cNvPr>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29758" name="Picture" r:id="rId3" imgW="5108448" imgH="1219200" progId="Word.Picture.8">
                  <p:embed/>
                </p:oleObj>
              </mc:Choice>
              <mc:Fallback>
                <p:oleObj name="Picture" r:id="rId3" imgW="5108448" imgH="1219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06BC40D6-452B-4071-B901-69D0ED5C65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3460E5-C9F4-407E-AB63-B4306232F832}" type="slidenum">
              <a:rPr lang="en-US" altLang="en-US" sz="1400"/>
              <a:pPr>
                <a:spcBef>
                  <a:spcPct val="0"/>
                </a:spcBef>
                <a:buClrTx/>
                <a:buSzTx/>
                <a:buFontTx/>
                <a:buNone/>
              </a:pPr>
              <a:t>28</a:t>
            </a:fld>
            <a:endParaRPr lang="en-US" altLang="en-US" sz="1400"/>
          </a:p>
        </p:txBody>
      </p:sp>
      <p:sp>
        <p:nvSpPr>
          <p:cNvPr id="30723" name="Rectangle 2">
            <a:extLst>
              <a:ext uri="{FF2B5EF4-FFF2-40B4-BE49-F238E27FC236}">
                <a16:creationId xmlns:a16="http://schemas.microsoft.com/office/drawing/2014/main" id="{B9D1A362-67D8-4C34-9175-E9070EF34522}"/>
              </a:ext>
            </a:extLst>
          </p:cNvPr>
          <p:cNvSpPr>
            <a:spLocks noGrp="1" noChangeArrowheads="1"/>
          </p:cNvSpPr>
          <p:nvPr>
            <p:ph type="title"/>
          </p:nvPr>
        </p:nvSpPr>
        <p:spPr>
          <a:xfrm>
            <a:off x="685800" y="0"/>
            <a:ext cx="7772400" cy="1428750"/>
          </a:xfrm>
          <a:noFill/>
        </p:spPr>
        <p:txBody>
          <a:bodyPr/>
          <a:lstStyle/>
          <a:p>
            <a:r>
              <a:rPr lang="en-US" altLang="en-US"/>
              <a:t>Declaring Exceptions</a:t>
            </a:r>
            <a:endParaRPr lang="en-US" altLang="en-US" b="1"/>
          </a:p>
        </p:txBody>
      </p:sp>
      <p:sp>
        <p:nvSpPr>
          <p:cNvPr id="30724" name="Rectangle 3">
            <a:extLst>
              <a:ext uri="{FF2B5EF4-FFF2-40B4-BE49-F238E27FC236}">
                <a16:creationId xmlns:a16="http://schemas.microsoft.com/office/drawing/2014/main" id="{1EBCC57F-A29E-4EB6-BF91-90CC31A78DC1}"/>
              </a:ext>
            </a:extLst>
          </p:cNvPr>
          <p:cNvSpPr>
            <a:spLocks noGrp="1" noChangeArrowheads="1"/>
          </p:cNvSpPr>
          <p:nvPr>
            <p:ph type="body" idx="1"/>
          </p:nvPr>
        </p:nvSpPr>
        <p:spPr>
          <a:xfrm>
            <a:off x="685800" y="1143000"/>
            <a:ext cx="8077200" cy="4343400"/>
          </a:xfrm>
          <a:noFill/>
        </p:spPr>
        <p:txBody>
          <a:bodyPr/>
          <a:lstStyle/>
          <a:p>
            <a:pPr marL="0" indent="0">
              <a:spcBef>
                <a:spcPct val="0"/>
              </a:spcBef>
              <a:buFont typeface="Monotype Sorts" pitchFamily="2" charset="2"/>
              <a:buNone/>
            </a:pPr>
            <a:r>
              <a:rPr lang="en-US" altLang="en-US" dirty="0">
                <a:cs typeface="Times New Roman" panose="02020603050405020304" pitchFamily="18" charset="0"/>
              </a:rPr>
              <a:t>Every method must state the types of </a:t>
            </a:r>
            <a:r>
              <a:rPr lang="en-US" altLang="en-US" u="sng" dirty="0">
                <a:cs typeface="Times New Roman" panose="02020603050405020304" pitchFamily="18" charset="0"/>
              </a:rPr>
              <a:t>checked exceptions</a:t>
            </a:r>
            <a:r>
              <a:rPr lang="en-US" altLang="en-US" dirty="0">
                <a:cs typeface="Times New Roman" panose="02020603050405020304" pitchFamily="18" charset="0"/>
              </a:rPr>
              <a:t>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p>
          <a:p>
            <a:pPr marL="0" indent="0">
              <a:spcBef>
                <a:spcPct val="0"/>
              </a:spcBef>
              <a:buFont typeface="Monotype Sorts" pitchFamily="2" charset="2"/>
              <a:buNone/>
            </a:pPr>
            <a:endParaRPr lang="en-US" altLang="en-US" sz="2400" dirty="0">
              <a:latin typeface="Courier New" panose="02070309020205020404" pitchFamily="49" charset="0"/>
              <a:cs typeface="Courier New" panose="02070309020205020404" pitchFamily="49" charset="0"/>
            </a:endParaRPr>
          </a:p>
          <a:p>
            <a:pPr marL="0" indent="0">
              <a:spcBef>
                <a:spcPct val="0"/>
              </a:spcBef>
              <a:buFont typeface="Monotype Sorts" pitchFamily="2" charset="2"/>
              <a:buNone/>
            </a:pPr>
            <a:r>
              <a:rPr lang="en-US" altLang="en-US" sz="2400" dirty="0">
                <a:latin typeface="Courier New" panose="02070309020205020404" pitchFamily="49" charset="0"/>
                <a:cs typeface="Courier New" panose="02070309020205020404" pitchFamily="49" charset="0"/>
              </a:rPr>
              <a:t>public void </a:t>
            </a:r>
            <a:r>
              <a:rPr lang="en-US" altLang="en-US" sz="2400" dirty="0" err="1">
                <a:latin typeface="Courier New" panose="02070309020205020404" pitchFamily="49" charset="0"/>
                <a:cs typeface="Courier New" panose="02070309020205020404" pitchFamily="49" charset="0"/>
              </a:rPr>
              <a:t>myMethod</a:t>
            </a:r>
            <a:r>
              <a:rPr lang="en-US" altLang="en-US" sz="2400" dirty="0">
                <a:latin typeface="Courier New" panose="02070309020205020404" pitchFamily="49" charset="0"/>
                <a:cs typeface="Courier New" panose="02070309020205020404" pitchFamily="49" charset="0"/>
              </a:rPr>
              <a:t>() throws </a:t>
            </a:r>
            <a:r>
              <a:rPr lang="en-US" altLang="en-US" sz="2400" dirty="0" err="1">
                <a:latin typeface="Courier New" panose="02070309020205020404" pitchFamily="49" charset="0"/>
                <a:cs typeface="Courier New" panose="02070309020205020404" pitchFamily="49" charset="0"/>
              </a:rPr>
              <a:t>IOException</a:t>
            </a:r>
            <a:endParaRPr lang="en-US" altLang="en-US" sz="2400" dirty="0">
              <a:latin typeface="Courier New" panose="02070309020205020404" pitchFamily="49" charset="0"/>
              <a:cs typeface="Courier New" panose="02070309020205020404" pitchFamily="49" charset="0"/>
            </a:endParaRPr>
          </a:p>
          <a:p>
            <a:pPr marL="0" indent="0">
              <a:spcBef>
                <a:spcPct val="100000"/>
              </a:spcBef>
              <a:buFont typeface="Monotype Sorts" pitchFamily="2" charset="2"/>
              <a:buNone/>
            </a:pPr>
            <a:r>
              <a:rPr lang="en-US" altLang="en-US" sz="2400" dirty="0">
                <a:latin typeface="Courier New" panose="02070309020205020404" pitchFamily="49" charset="0"/>
                <a:cs typeface="Courier New" panose="02070309020205020404" pitchFamily="49" charset="0"/>
              </a:rPr>
              <a:t>public void </a:t>
            </a:r>
            <a:r>
              <a:rPr lang="en-US" altLang="en-US" sz="2400" dirty="0" err="1">
                <a:latin typeface="Courier New" panose="02070309020205020404" pitchFamily="49" charset="0"/>
                <a:cs typeface="Courier New" panose="02070309020205020404" pitchFamily="49" charset="0"/>
              </a:rPr>
              <a:t>myMethod</a:t>
            </a:r>
            <a:r>
              <a:rPr lang="en-US" altLang="en-US" sz="2400" dirty="0">
                <a:latin typeface="Courier New" panose="02070309020205020404" pitchFamily="49" charset="0"/>
                <a:cs typeface="Courier New" panose="02070309020205020404" pitchFamily="49" charset="0"/>
              </a:rPr>
              <a:t>()</a:t>
            </a:r>
          </a:p>
          <a:p>
            <a:pPr marL="0" indent="0">
              <a:spcBef>
                <a:spcPct val="0"/>
              </a:spcBef>
              <a:buFont typeface="Monotype Sorts" pitchFamily="2" charset="2"/>
              <a:buNone/>
            </a:pPr>
            <a:r>
              <a:rPr lang="en-US" altLang="en-US" sz="2400" dirty="0">
                <a:latin typeface="Courier New" panose="02070309020205020404" pitchFamily="49" charset="0"/>
                <a:cs typeface="Courier New" panose="02070309020205020404" pitchFamily="49" charset="0"/>
              </a:rPr>
              <a:t>   throws </a:t>
            </a:r>
            <a:r>
              <a:rPr lang="en-US" altLang="en-US" sz="2400" dirty="0" err="1">
                <a:latin typeface="Courier New" panose="02070309020205020404" pitchFamily="49" charset="0"/>
                <a:cs typeface="Courier New" panose="02070309020205020404" pitchFamily="49" charset="0"/>
              </a:rPr>
              <a:t>IOException</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OtherException</a:t>
            </a:r>
            <a:endParaRPr lang="tr-TR" altLang="en-US" sz="2400" dirty="0">
              <a:latin typeface="Courier New" panose="02070309020205020404" pitchFamily="49" charset="0"/>
              <a:cs typeface="Courier New" panose="02070309020205020404" pitchFamily="49" charset="0"/>
            </a:endParaRPr>
          </a:p>
          <a:p>
            <a:pPr marL="0" indent="0">
              <a:spcBef>
                <a:spcPct val="0"/>
              </a:spcBef>
              <a:buFont typeface="Monotype Sorts" pitchFamily="2" charset="2"/>
              <a:buNone/>
            </a:pPr>
            <a:endParaRPr lang="tr-TR" altLang="en-US" sz="2400" dirty="0">
              <a:latin typeface="Courier New" panose="02070309020205020404" pitchFamily="49" charset="0"/>
              <a:cs typeface="Courier New" panose="02070309020205020404" pitchFamily="49" charset="0"/>
            </a:endParaRPr>
          </a:p>
          <a:p>
            <a:pPr marL="0" indent="0">
              <a:spcBef>
                <a:spcPct val="0"/>
              </a:spcBef>
              <a:buFont typeface="Monotype Sorts" pitchFamily="2" charset="2"/>
              <a:buNone/>
            </a:pPr>
            <a:endParaRPr lang="tr-TR" altLang="en-US" sz="2400" dirty="0">
              <a:latin typeface="Courier New" panose="02070309020205020404" pitchFamily="49" charset="0"/>
              <a:cs typeface="Courier New" panose="02070309020205020404" pitchFamily="49" charset="0"/>
            </a:endParaRPr>
          </a:p>
          <a:p>
            <a:pPr marL="0" indent="0">
              <a:spcBef>
                <a:spcPct val="0"/>
              </a:spcBef>
              <a:buFont typeface="Monotype Sorts" pitchFamily="2" charset="2"/>
              <a:buNone/>
            </a:pPr>
            <a:r>
              <a:rPr lang="en-US" altLang="en-US" sz="2400" dirty="0">
                <a:cs typeface="Times New Roman" panose="02020603050405020304" pitchFamily="18" charset="0"/>
              </a:rPr>
              <a:t>If a method does not declare exceptions in the superclass, you cannot override it to</a:t>
            </a:r>
            <a:r>
              <a:rPr lang="tr-TR" altLang="en-US" sz="2400" dirty="0">
                <a:cs typeface="Times New Roman" panose="02020603050405020304" pitchFamily="18" charset="0"/>
              </a:rPr>
              <a:t> </a:t>
            </a:r>
            <a:r>
              <a:rPr lang="en-US" altLang="en-US" sz="2400" dirty="0">
                <a:cs typeface="Times New Roman" panose="02020603050405020304" pitchFamily="18" charset="0"/>
              </a:rPr>
              <a:t>declare exceptions in the subclass</a:t>
            </a:r>
            <a:r>
              <a:rPr lang="en-US" altLang="en-US" sz="2400" dirty="0">
                <a:latin typeface="Courier New" panose="02070309020205020404" pitchFamily="49" charset="0"/>
                <a:cs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CF42B41-E0EC-4A4A-BB3F-A6165A2A99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23428F-AAAF-475B-8B61-4D038944C563}" type="slidenum">
              <a:rPr lang="en-US" altLang="en-US" sz="1400"/>
              <a:pPr>
                <a:spcBef>
                  <a:spcPct val="0"/>
                </a:spcBef>
                <a:buClrTx/>
                <a:buSzTx/>
                <a:buFontTx/>
                <a:buNone/>
              </a:pPr>
              <a:t>29</a:t>
            </a:fld>
            <a:endParaRPr lang="en-US" altLang="en-US" sz="1400"/>
          </a:p>
        </p:txBody>
      </p:sp>
      <p:sp>
        <p:nvSpPr>
          <p:cNvPr id="31747" name="Rectangle 2">
            <a:extLst>
              <a:ext uri="{FF2B5EF4-FFF2-40B4-BE49-F238E27FC236}">
                <a16:creationId xmlns:a16="http://schemas.microsoft.com/office/drawing/2014/main" id="{1C41020D-4EFE-47DE-80D4-F7904CDD6BB2}"/>
              </a:ext>
            </a:extLst>
          </p:cNvPr>
          <p:cNvSpPr>
            <a:spLocks noGrp="1" noChangeArrowheads="1"/>
          </p:cNvSpPr>
          <p:nvPr>
            <p:ph type="title"/>
          </p:nvPr>
        </p:nvSpPr>
        <p:spPr>
          <a:xfrm>
            <a:off x="685800" y="0"/>
            <a:ext cx="7772400" cy="1428750"/>
          </a:xfrm>
          <a:noFill/>
        </p:spPr>
        <p:txBody>
          <a:bodyPr/>
          <a:lstStyle/>
          <a:p>
            <a:r>
              <a:rPr lang="en-US" altLang="en-US"/>
              <a:t>Throwing Exceptions</a:t>
            </a:r>
            <a:endParaRPr lang="en-US" altLang="en-US" b="1"/>
          </a:p>
        </p:txBody>
      </p:sp>
      <p:sp>
        <p:nvSpPr>
          <p:cNvPr id="31748" name="Rectangle 3">
            <a:extLst>
              <a:ext uri="{FF2B5EF4-FFF2-40B4-BE49-F238E27FC236}">
                <a16:creationId xmlns:a16="http://schemas.microsoft.com/office/drawing/2014/main" id="{4F9D8679-8217-4404-92ED-AC854A136B47}"/>
              </a:ext>
            </a:extLst>
          </p:cNvPr>
          <p:cNvSpPr>
            <a:spLocks noGrp="1" noChangeArrowheads="1"/>
          </p:cNvSpPr>
          <p:nvPr>
            <p:ph type="body" idx="1"/>
          </p:nvPr>
        </p:nvSpPr>
        <p:spPr>
          <a:xfrm>
            <a:off x="457200" y="1371600"/>
            <a:ext cx="8382000" cy="4191000"/>
          </a:xfrm>
          <a:noFill/>
        </p:spPr>
        <p:txBody>
          <a:bodyPr/>
          <a:lstStyle/>
          <a:p>
            <a:pPr marL="0" indent="0" algn="just">
              <a:lnSpc>
                <a:spcPct val="90000"/>
              </a:lnSpc>
              <a:buFont typeface="Monotype Sorts" pitchFamily="2" charset="2"/>
              <a:buNone/>
            </a:pPr>
            <a:r>
              <a:rPr lang="en-US" altLang="en-US" dirty="0">
                <a:cs typeface="Times New Roman" panose="02020603050405020304" pitchFamily="18" charset="0"/>
              </a:rPr>
              <a:t>When the program detects an error, the program can create an instance of an appropriate exception type and throw it. This is known as </a:t>
            </a:r>
            <a:r>
              <a:rPr lang="en-US" altLang="en-US" i="1" dirty="0">
                <a:cs typeface="Times New Roman" panose="02020603050405020304" pitchFamily="18" charset="0"/>
              </a:rPr>
              <a:t>throwing an exception</a:t>
            </a:r>
            <a:r>
              <a:rPr lang="en-US" altLang="en-US" dirty="0">
                <a:cs typeface="Times New Roman" panose="02020603050405020304" pitchFamily="18" charset="0"/>
              </a:rPr>
              <a:t>. Here is an example, </a:t>
            </a:r>
          </a:p>
          <a:p>
            <a:pPr marL="0" indent="0">
              <a:lnSpc>
                <a:spcPct val="90000"/>
              </a:lnSpc>
              <a:buFont typeface="Monotype Sorts" pitchFamily="2" charset="2"/>
              <a:buNone/>
            </a:pPr>
            <a:endParaRPr lang="en-US" altLang="en-US" sz="1200" dirty="0">
              <a:latin typeface="Courier New" panose="02070309020205020404" pitchFamily="49" charset="0"/>
              <a:cs typeface="Courier New" panose="02070309020205020404" pitchFamily="49" charset="0"/>
            </a:endParaRPr>
          </a:p>
          <a:p>
            <a:pPr marL="0" indent="0">
              <a:lnSpc>
                <a:spcPct val="90000"/>
              </a:lnSpc>
              <a:buFont typeface="Monotype Sorts" pitchFamily="2" charset="2"/>
              <a:buNone/>
            </a:pPr>
            <a:r>
              <a:rPr lang="en-US" altLang="en-US" sz="2000" b="1" dirty="0">
                <a:latin typeface="Courier New" panose="02070309020205020404" pitchFamily="49" charset="0"/>
                <a:cs typeface="Courier New" panose="02070309020205020404" pitchFamily="49" charset="0"/>
              </a:rPr>
              <a:t>throw new </a:t>
            </a:r>
            <a:r>
              <a:rPr lang="en-US" altLang="en-US" sz="2000" b="1" dirty="0" err="1">
                <a:latin typeface="Courier New" panose="02070309020205020404" pitchFamily="49" charset="0"/>
                <a:cs typeface="Courier New" panose="02070309020205020404" pitchFamily="49" charset="0"/>
              </a:rPr>
              <a:t>TheException</a:t>
            </a:r>
            <a:r>
              <a:rPr lang="en-US" altLang="en-US" sz="2000" b="1" dirty="0">
                <a:latin typeface="Courier New" panose="02070309020205020404" pitchFamily="49" charset="0"/>
                <a:cs typeface="Courier New" panose="02070309020205020404" pitchFamily="49" charset="0"/>
              </a:rPr>
              <a:t>(); </a:t>
            </a:r>
          </a:p>
          <a:p>
            <a:pPr marL="0" indent="0">
              <a:lnSpc>
                <a:spcPct val="90000"/>
              </a:lnSpc>
              <a:buFont typeface="Monotype Sorts" pitchFamily="2" charset="2"/>
              <a:buNone/>
            </a:pPr>
            <a:r>
              <a:rPr lang="en-US" altLang="en-US" sz="2000" b="1" dirty="0" err="1">
                <a:latin typeface="Courier New" panose="02070309020205020404" pitchFamily="49" charset="0"/>
                <a:cs typeface="Courier New" panose="02070309020205020404" pitchFamily="49" charset="0"/>
              </a:rPr>
              <a:t>TheException</a:t>
            </a:r>
            <a:r>
              <a:rPr lang="en-US" altLang="en-US" sz="2000" b="1" dirty="0">
                <a:latin typeface="Courier New" panose="02070309020205020404" pitchFamily="49" charset="0"/>
                <a:cs typeface="Courier New" panose="02070309020205020404" pitchFamily="49" charset="0"/>
              </a:rPr>
              <a:t> ex = new </a:t>
            </a:r>
            <a:r>
              <a:rPr lang="en-US" altLang="en-US" sz="2000" b="1" dirty="0" err="1">
                <a:latin typeface="Courier New" panose="02070309020205020404" pitchFamily="49" charset="0"/>
                <a:cs typeface="Courier New" panose="02070309020205020404" pitchFamily="49" charset="0"/>
              </a:rPr>
              <a:t>TheException</a:t>
            </a:r>
            <a:r>
              <a:rPr lang="en-US" altLang="en-US" sz="2000" b="1" dirty="0">
                <a:latin typeface="Courier New" panose="02070309020205020404" pitchFamily="49" charset="0"/>
                <a:cs typeface="Courier New" panose="02070309020205020404" pitchFamily="49" charset="0"/>
              </a:rPr>
              <a:t>();</a:t>
            </a:r>
          </a:p>
          <a:p>
            <a:pPr marL="0" indent="0">
              <a:lnSpc>
                <a:spcPct val="90000"/>
              </a:lnSpc>
              <a:buFont typeface="Monotype Sorts" pitchFamily="2" charset="2"/>
              <a:buNone/>
            </a:pPr>
            <a:r>
              <a:rPr lang="en-US" altLang="en-US" sz="2000" b="1" dirty="0">
                <a:latin typeface="Courier New" panose="02070309020205020404" pitchFamily="49" charset="0"/>
                <a:cs typeface="Courier New" panose="02070309020205020404" pitchFamily="49" charset="0"/>
              </a:rPr>
              <a:t>throw ex;</a:t>
            </a:r>
            <a:endParaRPr lang="tr-TR" altLang="en-US" sz="2000" b="1" dirty="0">
              <a:latin typeface="Courier New" panose="02070309020205020404" pitchFamily="49" charset="0"/>
              <a:cs typeface="Courier New" panose="02070309020205020404" pitchFamily="49" charset="0"/>
            </a:endParaRPr>
          </a:p>
          <a:p>
            <a:pPr marL="0" indent="0">
              <a:lnSpc>
                <a:spcPct val="90000"/>
              </a:lnSpc>
              <a:buFont typeface="Monotype Sorts" pitchFamily="2" charset="2"/>
              <a:buNone/>
            </a:pPr>
            <a:endParaRPr lang="tr-TR" altLang="en-US" sz="1100" b="1" dirty="0">
              <a:latin typeface="Courier New" panose="02070309020205020404" pitchFamily="49" charset="0"/>
              <a:cs typeface="Courier New" panose="02070309020205020404" pitchFamily="49" charset="0"/>
            </a:endParaRPr>
          </a:p>
          <a:p>
            <a:pPr marL="0" indent="0">
              <a:lnSpc>
                <a:spcPct val="90000"/>
              </a:lnSpc>
              <a:buFont typeface="Monotype Sorts" pitchFamily="2" charset="2"/>
              <a:buNone/>
            </a:pPr>
            <a:r>
              <a:rPr lang="tr-TR" altLang="en-US" sz="2000" b="1" i="1" dirty="0">
                <a:latin typeface="Courier New" panose="02070309020205020404" pitchFamily="49" charset="0"/>
                <a:cs typeface="Courier New" panose="02070309020205020404" pitchFamily="49" charset="0"/>
              </a:rPr>
              <a:t>&lt; </a:t>
            </a:r>
            <a:r>
              <a:rPr lang="en-US" altLang="en-US" sz="2000" b="1" i="1" dirty="0">
                <a:latin typeface="Courier New" panose="02070309020205020404" pitchFamily="49" charset="0"/>
                <a:cs typeface="Courier New" panose="02070309020205020404" pitchFamily="49" charset="0"/>
              </a:rPr>
              <a:t>Or</a:t>
            </a:r>
            <a:r>
              <a:rPr lang="tr-TR" altLang="en-US" sz="2000" b="1" i="1" dirty="0">
                <a:latin typeface="Courier New" panose="02070309020205020404" pitchFamily="49" charset="0"/>
                <a:cs typeface="Courier New" panose="02070309020205020404" pitchFamily="49" charset="0"/>
              </a:rPr>
              <a:t> &gt;</a:t>
            </a:r>
          </a:p>
          <a:p>
            <a:pPr marL="0" indent="0">
              <a:lnSpc>
                <a:spcPct val="90000"/>
              </a:lnSpc>
              <a:buFont typeface="Monotype Sorts" pitchFamily="2" charset="2"/>
              <a:buNone/>
            </a:pPr>
            <a:endParaRPr lang="en-US" altLang="en-US" sz="1100" b="1" dirty="0">
              <a:latin typeface="Courier New" panose="02070309020205020404" pitchFamily="49" charset="0"/>
              <a:cs typeface="Courier New" panose="02070309020205020404" pitchFamily="49" charset="0"/>
            </a:endParaRPr>
          </a:p>
          <a:p>
            <a:pPr marL="0" indent="0">
              <a:lnSpc>
                <a:spcPct val="90000"/>
              </a:lnSpc>
              <a:buFont typeface="Monotype Sorts" pitchFamily="2" charset="2"/>
              <a:buNone/>
            </a:pPr>
            <a:r>
              <a:rPr lang="en-US" altLang="en-US" sz="2000" b="1" dirty="0">
                <a:latin typeface="Courier New" panose="02070309020205020404" pitchFamily="49" charset="0"/>
                <a:cs typeface="Courier New" panose="02070309020205020404" pitchFamily="49" charset="0"/>
              </a:rPr>
              <a:t>throw new </a:t>
            </a:r>
            <a:r>
              <a:rPr lang="en-US" altLang="en-US" sz="2000" b="1" dirty="0" err="1">
                <a:latin typeface="Courier New" panose="02070309020205020404" pitchFamily="49" charset="0"/>
                <a:cs typeface="Courier New" panose="02070309020205020404" pitchFamily="49" charset="0"/>
              </a:rPr>
              <a:t>IllegalArgumentException</a:t>
            </a:r>
            <a:r>
              <a:rPr lang="en-US" altLang="en-US" sz="2000" b="1" dirty="0">
                <a:latin typeface="Courier New" panose="02070309020205020404" pitchFamily="49" charset="0"/>
                <a:cs typeface="Courier New" panose="02070309020205020404" pitchFamily="49" charset="0"/>
              </a:rPr>
              <a:t>("Wrong Argument");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E86E1CA7-2FE5-41C9-99ED-52500278F2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3E9EC8-263F-44F1-83C7-769C6C190033}"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2CC1436A-ABA8-4F4C-81F3-8784D8647048}"/>
              </a:ext>
            </a:extLst>
          </p:cNvPr>
          <p:cNvSpPr>
            <a:spLocks noGrp="1" noChangeArrowheads="1"/>
          </p:cNvSpPr>
          <p:nvPr>
            <p:ph type="title"/>
          </p:nvPr>
        </p:nvSpPr>
        <p:spPr>
          <a:xfrm>
            <a:off x="0" y="152400"/>
            <a:ext cx="8915400" cy="533400"/>
          </a:xfrm>
          <a:noFill/>
        </p:spPr>
        <p:txBody>
          <a:bodyPr/>
          <a:lstStyle/>
          <a:p>
            <a:r>
              <a:rPr lang="en-US" altLang="en-US"/>
              <a:t>Objectives</a:t>
            </a:r>
            <a:endParaRPr lang="en-US" altLang="en-US" b="1"/>
          </a:p>
        </p:txBody>
      </p:sp>
      <p:sp>
        <p:nvSpPr>
          <p:cNvPr id="7172" name="Rectangle 3">
            <a:extLst>
              <a:ext uri="{FF2B5EF4-FFF2-40B4-BE49-F238E27FC236}">
                <a16:creationId xmlns:a16="http://schemas.microsoft.com/office/drawing/2014/main" id="{E8A17F0A-FD01-4FD1-BE57-E4DE6A4C6A1A}"/>
              </a:ext>
            </a:extLst>
          </p:cNvPr>
          <p:cNvSpPr>
            <a:spLocks noGrp="1" noChangeArrowheads="1"/>
          </p:cNvSpPr>
          <p:nvPr>
            <p:ph type="body" idx="1"/>
          </p:nvPr>
        </p:nvSpPr>
        <p:spPr>
          <a:xfrm>
            <a:off x="304800" y="989013"/>
            <a:ext cx="8610600" cy="5638800"/>
          </a:xfrm>
        </p:spPr>
        <p:txBody>
          <a:bodyPr/>
          <a:lstStyle/>
          <a:p>
            <a:r>
              <a:rPr lang="en-US" altLang="en-US" sz="2000"/>
              <a:t>To get an overview of exceptions and exception handling.</a:t>
            </a:r>
          </a:p>
          <a:p>
            <a:r>
              <a:rPr lang="en-US" altLang="en-US" sz="2000"/>
              <a:t>To explore the advantages of using exception handling. </a:t>
            </a:r>
          </a:p>
          <a:p>
            <a:r>
              <a:rPr lang="en-US" altLang="en-US" sz="2000"/>
              <a:t>To distinguish exception types: </a:t>
            </a:r>
            <a:r>
              <a:rPr lang="en-US" altLang="en-US" sz="2000" b="1"/>
              <a:t>Error</a:t>
            </a:r>
            <a:r>
              <a:rPr lang="en-US" altLang="en-US" sz="2000"/>
              <a:t> (fatal) vs. </a:t>
            </a:r>
            <a:r>
              <a:rPr lang="en-US" altLang="en-US" sz="2000" b="1"/>
              <a:t>Exception</a:t>
            </a:r>
            <a:r>
              <a:rPr lang="en-US" altLang="en-US" sz="2000"/>
              <a:t> (nonfatal) and checked vs. unchecked.</a:t>
            </a:r>
          </a:p>
          <a:p>
            <a:r>
              <a:rPr lang="en-US" altLang="en-US" sz="2000"/>
              <a:t>To declare exceptions in a method header.</a:t>
            </a:r>
          </a:p>
          <a:p>
            <a:r>
              <a:rPr lang="en-US" altLang="en-US" sz="2000"/>
              <a:t>To throw exceptions in a method.</a:t>
            </a:r>
          </a:p>
          <a:p>
            <a:r>
              <a:rPr lang="en-US" altLang="en-US" sz="2000"/>
              <a:t>To write a </a:t>
            </a:r>
            <a:r>
              <a:rPr lang="en-US" altLang="en-US" sz="2000" b="1"/>
              <a:t>try-catch</a:t>
            </a:r>
            <a:r>
              <a:rPr lang="en-US" altLang="en-US" sz="2000"/>
              <a:t> block to handle exceptions.</a:t>
            </a:r>
          </a:p>
          <a:p>
            <a:r>
              <a:rPr lang="en-US" altLang="en-US" sz="2000"/>
              <a:t>To explain how an exception is propagated.</a:t>
            </a:r>
          </a:p>
          <a:p>
            <a:r>
              <a:rPr lang="en-US" altLang="en-US" sz="2000"/>
              <a:t>To obtain information from an exception object.</a:t>
            </a:r>
          </a:p>
          <a:p>
            <a:r>
              <a:rPr lang="en-US" altLang="en-US" sz="2000"/>
              <a:t>To develop applications with exception handling.</a:t>
            </a:r>
          </a:p>
          <a:p>
            <a:r>
              <a:rPr lang="en-US" altLang="en-US" sz="2000"/>
              <a:t>To use the </a:t>
            </a:r>
            <a:r>
              <a:rPr lang="en-US" altLang="en-US" sz="2000" b="1"/>
              <a:t>finally</a:t>
            </a:r>
            <a:r>
              <a:rPr lang="en-US" altLang="en-US" sz="2000"/>
              <a:t> clause in a </a:t>
            </a:r>
            <a:r>
              <a:rPr lang="en-US" altLang="en-US" sz="2000" b="1"/>
              <a:t>try-catch</a:t>
            </a:r>
            <a:r>
              <a:rPr lang="en-US" altLang="en-US" sz="2000"/>
              <a:t> block.</a:t>
            </a:r>
          </a:p>
          <a:p>
            <a:r>
              <a:rPr lang="en-US" altLang="en-US" sz="2000"/>
              <a:t>To use exceptions only for unexpected errors.</a:t>
            </a:r>
          </a:p>
          <a:p>
            <a:r>
              <a:rPr lang="en-US" altLang="en-US" sz="2000"/>
              <a:t>To rethrow exceptions in a </a:t>
            </a:r>
            <a:r>
              <a:rPr lang="en-US" altLang="en-US" sz="2000" b="1"/>
              <a:t>catch</a:t>
            </a:r>
            <a:r>
              <a:rPr lang="en-US" altLang="en-US" sz="2000"/>
              <a:t> block.</a:t>
            </a:r>
          </a:p>
          <a:p>
            <a:r>
              <a:rPr lang="en-US" altLang="en-US" sz="2000"/>
              <a:t> To define custom exception classes.</a:t>
            </a:r>
          </a:p>
          <a:p>
            <a:pPr>
              <a:lnSpc>
                <a:spcPct val="95000"/>
              </a:lnSpc>
            </a:pPr>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B700F541-87B7-47F5-997B-1445D6E3508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6DB7A7-1B55-4793-A7D8-20B319B2B4A5}" type="slidenum">
              <a:rPr lang="en-US" altLang="en-US" sz="1400"/>
              <a:pPr>
                <a:spcBef>
                  <a:spcPct val="0"/>
                </a:spcBef>
                <a:buClrTx/>
                <a:buSzTx/>
                <a:buFontTx/>
                <a:buNone/>
              </a:pPr>
              <a:t>30</a:t>
            </a:fld>
            <a:endParaRPr lang="en-US" altLang="en-US" sz="1400"/>
          </a:p>
        </p:txBody>
      </p:sp>
      <p:sp>
        <p:nvSpPr>
          <p:cNvPr id="32771" name="Rectangle 2">
            <a:extLst>
              <a:ext uri="{FF2B5EF4-FFF2-40B4-BE49-F238E27FC236}">
                <a16:creationId xmlns:a16="http://schemas.microsoft.com/office/drawing/2014/main" id="{391A1619-5BDB-4080-8C0E-475D05B89F2A}"/>
              </a:ext>
            </a:extLst>
          </p:cNvPr>
          <p:cNvSpPr>
            <a:spLocks noGrp="1" noChangeArrowheads="1"/>
          </p:cNvSpPr>
          <p:nvPr>
            <p:ph type="title"/>
          </p:nvPr>
        </p:nvSpPr>
        <p:spPr>
          <a:xfrm>
            <a:off x="685800" y="0"/>
            <a:ext cx="7772400" cy="1447800"/>
          </a:xfrm>
          <a:noFill/>
        </p:spPr>
        <p:txBody>
          <a:bodyPr/>
          <a:lstStyle/>
          <a:p>
            <a:r>
              <a:rPr lang="en-US" altLang="en-US"/>
              <a:t>Throwing Exceptions Example</a:t>
            </a:r>
          </a:p>
        </p:txBody>
      </p:sp>
      <p:sp>
        <p:nvSpPr>
          <p:cNvPr id="152579" name="Rectangle 3">
            <a:extLst>
              <a:ext uri="{FF2B5EF4-FFF2-40B4-BE49-F238E27FC236}">
                <a16:creationId xmlns:a16="http://schemas.microsoft.com/office/drawing/2014/main" id="{57E44E57-1D83-45F0-A9DF-34F739C9B0D9}"/>
              </a:ext>
            </a:extLst>
          </p:cNvPr>
          <p:cNvSpPr>
            <a:spLocks noGrp="1" noChangeArrowheads="1"/>
          </p:cNvSpPr>
          <p:nvPr>
            <p:ph type="body" idx="1"/>
          </p:nvPr>
        </p:nvSpPr>
        <p:spPr>
          <a:xfrm>
            <a:off x="228600" y="1447800"/>
            <a:ext cx="8686800" cy="4495800"/>
          </a:xfrm>
        </p:spPr>
        <p:txBody>
          <a:bodyPr/>
          <a:lstStyle/>
          <a:p>
            <a:pPr>
              <a:spcBef>
                <a:spcPct val="0"/>
              </a:spcBef>
              <a:buFont typeface="Monotype Sorts" pitchFamily="2" charset="2"/>
              <a:buNone/>
              <a:defRPr/>
            </a:pPr>
            <a:r>
              <a:rPr lang="en-US" b="1" dirty="0">
                <a:solidFill>
                  <a:schemeClr val="bg2"/>
                </a:solidFill>
                <a:latin typeface="Courier" charset="0"/>
                <a:cs typeface="Times New Roman" panose="02020603050405020304" pitchFamily="18" charset="0"/>
              </a:rPr>
              <a:t>   </a:t>
            </a:r>
            <a:r>
              <a:rPr lang="en-US" sz="2000" b="1" dirty="0">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a:latin typeface="Courier New" panose="02070309020205020404" pitchFamily="49" charset="0"/>
                <a:cs typeface="Times New Roman" panose="02020603050405020304" pitchFamily="18" charset="0"/>
              </a:rPr>
              <a:t>  public void </a:t>
            </a:r>
            <a:r>
              <a:rPr lang="en-US" sz="2000" b="1" dirty="0" err="1">
                <a:latin typeface="Courier New" panose="02070309020205020404" pitchFamily="49" charset="0"/>
                <a:cs typeface="Times New Roman" panose="02020603050405020304" pitchFamily="18" charset="0"/>
              </a:rPr>
              <a:t>setRadius</a:t>
            </a:r>
            <a:r>
              <a:rPr lang="en-US" sz="2000" b="1" dirty="0">
                <a:latin typeface="Courier New" panose="02070309020205020404" pitchFamily="49" charset="0"/>
                <a:cs typeface="Times New Roman" panose="02020603050405020304" pitchFamily="18" charset="0"/>
              </a:rPr>
              <a:t>(double </a:t>
            </a:r>
            <a:r>
              <a:rPr lang="en-US" sz="2000" b="1" dirty="0" err="1">
                <a:latin typeface="Courier New" panose="02070309020205020404" pitchFamily="49" charset="0"/>
                <a:cs typeface="Times New Roman" panose="02020603050405020304" pitchFamily="18" charset="0"/>
              </a:rPr>
              <a:t>newRadius</a:t>
            </a:r>
            <a:r>
              <a:rPr lang="en-US" sz="2000" b="1" dirty="0">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latin typeface="Courier New" panose="02070309020205020404" pitchFamily="49" charset="0"/>
                <a:cs typeface="Times New Roman" panose="02020603050405020304" pitchFamily="18" charset="0"/>
              </a:rPr>
              <a:t>if (</a:t>
            </a:r>
            <a:r>
              <a:rPr lang="en-US" sz="2000" b="1" dirty="0" err="1">
                <a:latin typeface="Courier New" panose="02070309020205020404" pitchFamily="49" charset="0"/>
                <a:cs typeface="Times New Roman" panose="02020603050405020304" pitchFamily="18" charset="0"/>
              </a:rPr>
              <a:t>newRadius</a:t>
            </a:r>
            <a:r>
              <a:rPr lang="en-US" sz="2000" b="1" dirty="0">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a:latin typeface="Courier New" panose="02070309020205020404" pitchFamily="49" charset="0"/>
                <a:cs typeface="Times New Roman" panose="02020603050405020304" pitchFamily="18" charset="0"/>
              </a:rPr>
              <a:t>      radius =  </a:t>
            </a:r>
            <a:r>
              <a:rPr lang="en-US" sz="2000" b="1" dirty="0" err="1">
                <a:latin typeface="Courier New" panose="02070309020205020404" pitchFamily="49" charset="0"/>
                <a:cs typeface="Times New Roman" panose="02020603050405020304" pitchFamily="18" charset="0"/>
              </a:rPr>
              <a:t>newRadius</a:t>
            </a:r>
            <a:r>
              <a:rPr lang="en-US" sz="2000" b="1" dirty="0">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latin typeface="Courier New" panose="02070309020205020404" pitchFamily="49" charset="0"/>
                <a:cs typeface="Times New Roman" panose="02020603050405020304" pitchFamily="18" charset="0"/>
              </a:rPr>
              <a:t>throw new </a:t>
            </a:r>
            <a:r>
              <a:rPr lang="en-US" sz="2000" b="1" dirty="0" err="1">
                <a:solidFill>
                  <a:srgbClr val="FF3300"/>
                </a:solidFill>
                <a:latin typeface="Courier New" panose="02070309020205020404" pitchFamily="49" charset="0"/>
                <a:cs typeface="Times New Roman" panose="02020603050405020304" pitchFamily="18" charset="0"/>
              </a:rPr>
              <a:t>IllegalArgumentException</a:t>
            </a:r>
            <a:r>
              <a:rPr lang="en-US" sz="2000" b="1" dirty="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latin typeface="Courier New" panose="02070309020205020404" pitchFamily="49" charset="0"/>
                <a:cs typeface="Times New Roman" panose="02020603050405020304"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B8E7-DAF9-4135-B001-2C8EA0ECCEC0}"/>
              </a:ext>
            </a:extLst>
          </p:cNvPr>
          <p:cNvSpPr>
            <a:spLocks noGrp="1"/>
          </p:cNvSpPr>
          <p:nvPr>
            <p:ph type="title"/>
          </p:nvPr>
        </p:nvSpPr>
        <p:spPr/>
        <p:txBody>
          <a:bodyPr/>
          <a:lstStyle/>
          <a:p>
            <a:r>
              <a:rPr lang="tr-TR" dirty="0" err="1"/>
              <a:t>Notes</a:t>
            </a:r>
            <a:r>
              <a:rPr lang="tr-TR" dirty="0"/>
              <a:t> &amp; </a:t>
            </a:r>
            <a:r>
              <a:rPr lang="tr-TR" dirty="0" err="1"/>
              <a:t>Tips</a:t>
            </a:r>
            <a:endParaRPr lang="en-US" dirty="0"/>
          </a:p>
        </p:txBody>
      </p:sp>
      <p:sp>
        <p:nvSpPr>
          <p:cNvPr id="3" name="Content Placeholder 2">
            <a:extLst>
              <a:ext uri="{FF2B5EF4-FFF2-40B4-BE49-F238E27FC236}">
                <a16:creationId xmlns:a16="http://schemas.microsoft.com/office/drawing/2014/main" id="{358B30B2-2899-407A-A26E-1DC1F05A734D}"/>
              </a:ext>
            </a:extLst>
          </p:cNvPr>
          <p:cNvSpPr>
            <a:spLocks noGrp="1"/>
          </p:cNvSpPr>
          <p:nvPr>
            <p:ph idx="1"/>
          </p:nvPr>
        </p:nvSpPr>
        <p:spPr/>
        <p:txBody>
          <a:bodyPr>
            <a:normAutofit fontScale="85000" lnSpcReduction="10000"/>
          </a:bodyPr>
          <a:lstStyle/>
          <a:p>
            <a:r>
              <a:rPr lang="en-US" sz="2800" dirty="0" err="1">
                <a:solidFill>
                  <a:srgbClr val="0070C0"/>
                </a:solidFill>
                <a:latin typeface="Consolas" panose="020B0609020204030204" pitchFamily="49" charset="0"/>
              </a:rPr>
              <a:t>IllegalArgumentException</a:t>
            </a:r>
            <a:r>
              <a:rPr lang="en-US" dirty="0"/>
              <a:t> is an exception class in the Java API. In general,</a:t>
            </a:r>
            <a:r>
              <a:rPr lang="tr-TR" dirty="0"/>
              <a:t> </a:t>
            </a:r>
            <a:r>
              <a:rPr lang="en-US" dirty="0"/>
              <a:t>each exception class in the Java API has at least two constructors:</a:t>
            </a:r>
            <a:endParaRPr lang="tr-TR" dirty="0"/>
          </a:p>
          <a:p>
            <a:pPr lvl="1"/>
            <a:r>
              <a:rPr lang="en-US" dirty="0"/>
              <a:t>a no-</a:t>
            </a:r>
            <a:r>
              <a:rPr lang="en-US" dirty="0" err="1"/>
              <a:t>arg</a:t>
            </a:r>
            <a:r>
              <a:rPr lang="en-US" dirty="0"/>
              <a:t> constructor,</a:t>
            </a:r>
            <a:r>
              <a:rPr lang="tr-TR" dirty="0"/>
              <a:t> </a:t>
            </a:r>
            <a:r>
              <a:rPr lang="en-US" dirty="0"/>
              <a:t>and </a:t>
            </a:r>
            <a:endParaRPr lang="tr-TR" dirty="0"/>
          </a:p>
          <a:p>
            <a:pPr lvl="1"/>
            <a:r>
              <a:rPr lang="en-US" dirty="0"/>
              <a:t>a constructor with a </a:t>
            </a:r>
            <a:r>
              <a:rPr lang="en-US" sz="2400" dirty="0">
                <a:solidFill>
                  <a:srgbClr val="0070C0"/>
                </a:solidFill>
                <a:latin typeface="Consolas" panose="020B0609020204030204" pitchFamily="49" charset="0"/>
              </a:rPr>
              <a:t>String</a:t>
            </a:r>
            <a:r>
              <a:rPr lang="en-US" dirty="0"/>
              <a:t> argument that describes the exception.</a:t>
            </a:r>
            <a:r>
              <a:rPr lang="tr-TR" dirty="0"/>
              <a:t> </a:t>
            </a:r>
            <a:r>
              <a:rPr lang="en-US" dirty="0"/>
              <a:t>This argument is called the exception message, which can be obtained using</a:t>
            </a:r>
            <a:r>
              <a:rPr lang="tr-TR" dirty="0"/>
              <a:t> </a:t>
            </a:r>
            <a:r>
              <a:rPr lang="en-US" sz="2400" dirty="0" err="1">
                <a:solidFill>
                  <a:srgbClr val="0070C0"/>
                </a:solidFill>
                <a:latin typeface="Consolas" panose="020B0609020204030204" pitchFamily="49" charset="0"/>
              </a:rPr>
              <a:t>getMessage</a:t>
            </a:r>
            <a:r>
              <a:rPr lang="en-US" sz="2400" dirty="0">
                <a:solidFill>
                  <a:srgbClr val="0070C0"/>
                </a:solidFill>
                <a:latin typeface="Consolas" panose="020B0609020204030204" pitchFamily="49" charset="0"/>
              </a:rPr>
              <a:t>()</a:t>
            </a:r>
            <a:r>
              <a:rPr lang="en-US" dirty="0"/>
              <a:t>.</a:t>
            </a:r>
            <a:br>
              <a:rPr lang="tr-TR" dirty="0"/>
            </a:br>
            <a:endParaRPr lang="tr-TR" dirty="0"/>
          </a:p>
          <a:p>
            <a:r>
              <a:rPr lang="en-US" dirty="0"/>
              <a:t>The keyword to declare an exception is </a:t>
            </a:r>
            <a:r>
              <a:rPr lang="en-US" sz="2800" dirty="0">
                <a:solidFill>
                  <a:srgbClr val="0070C0"/>
                </a:solidFill>
                <a:latin typeface="Consolas" panose="020B0609020204030204" pitchFamily="49" charset="0"/>
              </a:rPr>
              <a:t>throws</a:t>
            </a:r>
            <a:r>
              <a:rPr lang="en-US" dirty="0"/>
              <a:t>, and the keyword to throw an exception</a:t>
            </a:r>
            <a:r>
              <a:rPr lang="tr-TR" dirty="0"/>
              <a:t> </a:t>
            </a:r>
            <a:r>
              <a:rPr lang="en-US" dirty="0"/>
              <a:t>is </a:t>
            </a:r>
            <a:r>
              <a:rPr lang="en-US" sz="2800" dirty="0">
                <a:solidFill>
                  <a:srgbClr val="0070C0"/>
                </a:solidFill>
                <a:latin typeface="Consolas" panose="020B0609020204030204" pitchFamily="49" charset="0"/>
              </a:rPr>
              <a:t>throw</a:t>
            </a:r>
            <a:r>
              <a:rPr lang="en-US" dirty="0"/>
              <a:t>.</a:t>
            </a:r>
          </a:p>
        </p:txBody>
      </p:sp>
      <p:sp>
        <p:nvSpPr>
          <p:cNvPr id="4" name="Slide Number Placeholder 3">
            <a:extLst>
              <a:ext uri="{FF2B5EF4-FFF2-40B4-BE49-F238E27FC236}">
                <a16:creationId xmlns:a16="http://schemas.microsoft.com/office/drawing/2014/main" id="{5B7032C0-8D20-4CFD-BFDC-944C0D6B3DA9}"/>
              </a:ext>
            </a:extLst>
          </p:cNvPr>
          <p:cNvSpPr>
            <a:spLocks noGrp="1"/>
          </p:cNvSpPr>
          <p:nvPr>
            <p:ph type="sldNum" sz="quarter" idx="11"/>
          </p:nvPr>
        </p:nvSpPr>
        <p:spPr/>
        <p:txBody>
          <a:bodyPr/>
          <a:lstStyle/>
          <a:p>
            <a:fld id="{9E67DC1A-C3C9-431D-BEF5-90FA9D7095A2}" type="slidenum">
              <a:rPr lang="en-US" altLang="en-US" smtClean="0"/>
              <a:pPr/>
              <a:t>31</a:t>
            </a:fld>
            <a:endParaRPr lang="en-US" altLang="en-US"/>
          </a:p>
        </p:txBody>
      </p:sp>
    </p:spTree>
    <p:extLst>
      <p:ext uri="{BB962C8B-B14F-4D97-AF65-F5344CB8AC3E}">
        <p14:creationId xmlns:p14="http://schemas.microsoft.com/office/powerpoint/2010/main" val="230655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734F77CE-AFA1-43F9-A2A5-3D537E1AE7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982062-33CA-4BDF-B7C0-BA1DFE12E5B0}" type="slidenum">
              <a:rPr lang="en-US" altLang="en-US" sz="1400"/>
              <a:pPr>
                <a:spcBef>
                  <a:spcPct val="0"/>
                </a:spcBef>
                <a:buClrTx/>
                <a:buSzTx/>
                <a:buFontTx/>
                <a:buNone/>
              </a:pPr>
              <a:t>32</a:t>
            </a:fld>
            <a:endParaRPr lang="en-US" altLang="en-US" sz="1400"/>
          </a:p>
        </p:txBody>
      </p:sp>
      <p:sp>
        <p:nvSpPr>
          <p:cNvPr id="33795" name="Rectangle 2">
            <a:extLst>
              <a:ext uri="{FF2B5EF4-FFF2-40B4-BE49-F238E27FC236}">
                <a16:creationId xmlns:a16="http://schemas.microsoft.com/office/drawing/2014/main" id="{1A69B217-6710-4231-91E8-BE94E1B7F721}"/>
              </a:ext>
            </a:extLst>
          </p:cNvPr>
          <p:cNvSpPr>
            <a:spLocks noGrp="1" noChangeArrowheads="1"/>
          </p:cNvSpPr>
          <p:nvPr>
            <p:ph type="title"/>
          </p:nvPr>
        </p:nvSpPr>
        <p:spPr>
          <a:xfrm>
            <a:off x="685800" y="304800"/>
            <a:ext cx="7772400" cy="609600"/>
          </a:xfrm>
          <a:noFill/>
        </p:spPr>
        <p:txBody>
          <a:bodyPr/>
          <a:lstStyle/>
          <a:p>
            <a:r>
              <a:rPr lang="en-US" altLang="en-US" sz="4000"/>
              <a:t>Catching Exceptions</a:t>
            </a:r>
            <a:endParaRPr lang="en-US" altLang="en-US" sz="4000" b="1"/>
          </a:p>
        </p:txBody>
      </p:sp>
      <p:sp>
        <p:nvSpPr>
          <p:cNvPr id="33796" name="Rectangle 3">
            <a:extLst>
              <a:ext uri="{FF2B5EF4-FFF2-40B4-BE49-F238E27FC236}">
                <a16:creationId xmlns:a16="http://schemas.microsoft.com/office/drawing/2014/main" id="{34F9D8F7-858C-4399-B115-314B778A3930}"/>
              </a:ext>
            </a:extLst>
          </p:cNvPr>
          <p:cNvSpPr>
            <a:spLocks noGrp="1" noChangeArrowheads="1"/>
          </p:cNvSpPr>
          <p:nvPr>
            <p:ph type="body" idx="1"/>
          </p:nvPr>
        </p:nvSpPr>
        <p:spPr>
          <a:xfrm>
            <a:off x="304800" y="1295400"/>
            <a:ext cx="8610600" cy="5029200"/>
          </a:xfrm>
        </p:spPr>
        <p:txBody>
          <a:bodyPr/>
          <a:lstStyle/>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r>
              <a:rPr lang="en-US" altLang="en-US" sz="2400" b="1">
                <a:solidFill>
                  <a:schemeClr val="tx2"/>
                </a:solidFill>
                <a:latin typeface="Courier New" panose="02070309020205020404"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7086341E-C5EF-41D4-B127-D8EEE4CFF6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68221C-E8E0-4C48-A761-15170E5782C3}" type="slidenum">
              <a:rPr lang="en-US" altLang="en-US" sz="1400"/>
              <a:pPr>
                <a:spcBef>
                  <a:spcPct val="0"/>
                </a:spcBef>
                <a:buClrTx/>
                <a:buSzTx/>
                <a:buFontTx/>
                <a:buNone/>
              </a:pPr>
              <a:t>33</a:t>
            </a:fld>
            <a:endParaRPr lang="en-US" altLang="en-US" sz="1400"/>
          </a:p>
        </p:txBody>
      </p:sp>
      <p:sp>
        <p:nvSpPr>
          <p:cNvPr id="34819" name="Rectangle 2">
            <a:extLst>
              <a:ext uri="{FF2B5EF4-FFF2-40B4-BE49-F238E27FC236}">
                <a16:creationId xmlns:a16="http://schemas.microsoft.com/office/drawing/2014/main" id="{9982EC6E-9B6F-4C68-80FC-DF36E78DF769}"/>
              </a:ext>
            </a:extLst>
          </p:cNvPr>
          <p:cNvSpPr>
            <a:spLocks noGrp="1" noChangeArrowheads="1"/>
          </p:cNvSpPr>
          <p:nvPr>
            <p:ph type="title"/>
          </p:nvPr>
        </p:nvSpPr>
        <p:spPr>
          <a:xfrm>
            <a:off x="685800" y="0"/>
            <a:ext cx="7772400" cy="1447800"/>
          </a:xfrm>
          <a:noFill/>
        </p:spPr>
        <p:txBody>
          <a:bodyPr/>
          <a:lstStyle/>
          <a:p>
            <a:r>
              <a:rPr lang="en-US" altLang="en-US"/>
              <a:t>Catching Exceptions</a:t>
            </a:r>
            <a:endParaRPr lang="en-US" altLang="en-US" b="1"/>
          </a:p>
        </p:txBody>
      </p:sp>
      <p:sp>
        <p:nvSpPr>
          <p:cNvPr id="34820" name="Rectangle 7">
            <a:extLst>
              <a:ext uri="{FF2B5EF4-FFF2-40B4-BE49-F238E27FC236}">
                <a16:creationId xmlns:a16="http://schemas.microsoft.com/office/drawing/2014/main" id="{E22CA2D2-91F6-4B94-8235-B4DE64164958}"/>
              </a:ext>
            </a:extLst>
          </p:cNvPr>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9">
            <a:extLst>
              <a:ext uri="{FF2B5EF4-FFF2-40B4-BE49-F238E27FC236}">
                <a16:creationId xmlns:a16="http://schemas.microsoft.com/office/drawing/2014/main" id="{56301921-20A0-4559-83B8-03EB5ECD6C5D}"/>
              </a:ext>
            </a:extLst>
          </p:cNvPr>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11">
            <a:extLst>
              <a:ext uri="{FF2B5EF4-FFF2-40B4-BE49-F238E27FC236}">
                <a16:creationId xmlns:a16="http://schemas.microsoft.com/office/drawing/2014/main" id="{3B5E7DD4-F8A9-404B-87F8-BD7AC82A84FE}"/>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3" name="Object 10">
            <a:extLst>
              <a:ext uri="{FF2B5EF4-FFF2-40B4-BE49-F238E27FC236}">
                <a16:creationId xmlns:a16="http://schemas.microsoft.com/office/drawing/2014/main" id="{2A667F65-EFE7-4FE0-A41E-36A5E9664EB6}"/>
              </a:ext>
            </a:extLst>
          </p:cNvPr>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34880" name="Picture" r:id="rId3" imgW="5375148" imgH="2340864" progId="Word.Picture.8">
                  <p:embed/>
                </p:oleObj>
              </mc:Choice>
              <mc:Fallback>
                <p:oleObj name="Picture" r:id="rId3" imgW="5375148" imgH="2340864"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EBBD3DD-7A7A-48C4-B9E3-305ACC964F2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CFEBA3-93BF-4305-B7AD-AC1475A57616}" type="slidenum">
              <a:rPr lang="en-US" altLang="en-US" sz="1400"/>
              <a:pPr>
                <a:spcBef>
                  <a:spcPct val="0"/>
                </a:spcBef>
                <a:buClrTx/>
                <a:buSzTx/>
                <a:buFontTx/>
                <a:buNone/>
              </a:pPr>
              <a:t>34</a:t>
            </a:fld>
            <a:endParaRPr lang="en-US" altLang="en-US" sz="1400"/>
          </a:p>
        </p:txBody>
      </p:sp>
      <p:sp>
        <p:nvSpPr>
          <p:cNvPr id="35843" name="Rectangle 2">
            <a:extLst>
              <a:ext uri="{FF2B5EF4-FFF2-40B4-BE49-F238E27FC236}">
                <a16:creationId xmlns:a16="http://schemas.microsoft.com/office/drawing/2014/main" id="{D19D1820-F133-4E0C-A83B-C369D762C7A6}"/>
              </a:ext>
            </a:extLst>
          </p:cNvPr>
          <p:cNvSpPr>
            <a:spLocks noGrp="1" noChangeArrowheads="1"/>
          </p:cNvSpPr>
          <p:nvPr>
            <p:ph type="title"/>
          </p:nvPr>
        </p:nvSpPr>
        <p:spPr>
          <a:xfrm>
            <a:off x="381000" y="152400"/>
            <a:ext cx="8458200" cy="685800"/>
          </a:xfrm>
        </p:spPr>
        <p:txBody>
          <a:bodyPr/>
          <a:lstStyle/>
          <a:p>
            <a:r>
              <a:rPr lang="en-US" altLang="en-US" sz="4000"/>
              <a:t>Catch or Declare Checked Exceptions</a:t>
            </a:r>
            <a:endParaRPr lang="en-US" altLang="en-US">
              <a:latin typeface="Book Antiqua" panose="02040602050305030304" pitchFamily="18" charset="0"/>
            </a:endParaRPr>
          </a:p>
        </p:txBody>
      </p:sp>
      <p:sp>
        <p:nvSpPr>
          <p:cNvPr id="35844" name="Rectangle 3">
            <a:extLst>
              <a:ext uri="{FF2B5EF4-FFF2-40B4-BE49-F238E27FC236}">
                <a16:creationId xmlns:a16="http://schemas.microsoft.com/office/drawing/2014/main" id="{4E9CBF61-7E9B-403E-98F6-EB231B3004E8}"/>
              </a:ext>
            </a:extLst>
          </p:cNvPr>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3500">
                <a:cs typeface="Courier New" panose="02070309020205020404" pitchFamily="49" charset="0"/>
              </a:rPr>
              <a:t>Suppose p2 is defined as follows:</a:t>
            </a:r>
          </a:p>
        </p:txBody>
      </p:sp>
      <p:sp>
        <p:nvSpPr>
          <p:cNvPr id="35845" name="Rectangle 8">
            <a:extLst>
              <a:ext uri="{FF2B5EF4-FFF2-40B4-BE49-F238E27FC236}">
                <a16:creationId xmlns:a16="http://schemas.microsoft.com/office/drawing/2014/main" id="{AC5AECB6-B448-407E-8DD0-B85D2765A633}"/>
              </a:ext>
            </a:extLst>
          </p:cNvPr>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6" name="Object 7">
            <a:extLst>
              <a:ext uri="{FF2B5EF4-FFF2-40B4-BE49-F238E27FC236}">
                <a16:creationId xmlns:a16="http://schemas.microsoft.com/office/drawing/2014/main" id="{ACE0D4A5-A195-4F37-9C1D-B066BE5DF0A2}"/>
              </a:ext>
            </a:extLst>
          </p:cNvPr>
          <p:cNvGraphicFramePr>
            <a:graphicFrameLocks noChangeAspect="1"/>
          </p:cNvGraphicFramePr>
          <p:nvPr/>
        </p:nvGraphicFramePr>
        <p:xfrm>
          <a:off x="1068388" y="1828800"/>
          <a:ext cx="6437312" cy="2606675"/>
        </p:xfrm>
        <a:graphic>
          <a:graphicData uri="http://schemas.openxmlformats.org/presentationml/2006/ole">
            <mc:AlternateContent xmlns:mc="http://schemas.openxmlformats.org/markup-compatibility/2006">
              <mc:Choice xmlns:v="urn:schemas-microsoft-com:vml" Requires="v">
                <p:oleObj spid="_x0000_s35903" name="Picture" r:id="rId3" imgW="3372040" imgH="1357930" progId="Word.Picture.8">
                  <p:embed/>
                </p:oleObj>
              </mc:Choice>
              <mc:Fallback>
                <p:oleObj name="Picture" r:id="rId3" imgW="3372040" imgH="135793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1828800"/>
                        <a:ext cx="6437312"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9323BF32-822B-450E-B4D9-CC72DEFE58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ADE3DD-FA87-4E2E-865D-ECDB219587EF}" type="slidenum">
              <a:rPr lang="en-US" altLang="en-US" sz="1400"/>
              <a:pPr>
                <a:spcBef>
                  <a:spcPct val="0"/>
                </a:spcBef>
                <a:buClrTx/>
                <a:buSzTx/>
                <a:buFontTx/>
                <a:buNone/>
              </a:pPr>
              <a:t>35</a:t>
            </a:fld>
            <a:endParaRPr lang="en-US" altLang="en-US" sz="1400"/>
          </a:p>
        </p:txBody>
      </p:sp>
      <p:sp>
        <p:nvSpPr>
          <p:cNvPr id="36867" name="Rectangle 2">
            <a:extLst>
              <a:ext uri="{FF2B5EF4-FFF2-40B4-BE49-F238E27FC236}">
                <a16:creationId xmlns:a16="http://schemas.microsoft.com/office/drawing/2014/main" id="{5CBE64DB-679D-4211-B894-72A3E6310BC0}"/>
              </a:ext>
            </a:extLst>
          </p:cNvPr>
          <p:cNvSpPr>
            <a:spLocks noGrp="1" noChangeArrowheads="1"/>
          </p:cNvSpPr>
          <p:nvPr>
            <p:ph type="title"/>
          </p:nvPr>
        </p:nvSpPr>
        <p:spPr>
          <a:xfrm>
            <a:off x="381000" y="152400"/>
            <a:ext cx="8458200" cy="685800"/>
          </a:xfrm>
        </p:spPr>
        <p:txBody>
          <a:bodyPr/>
          <a:lstStyle/>
          <a:p>
            <a:r>
              <a:rPr lang="en-US" altLang="en-US" sz="4000"/>
              <a:t>Catch or Declare Checked Exceptions</a:t>
            </a:r>
            <a:endParaRPr lang="en-US" altLang="en-US">
              <a:latin typeface="Book Antiqua" panose="02040602050305030304" pitchFamily="18" charset="0"/>
            </a:endParaRPr>
          </a:p>
        </p:txBody>
      </p:sp>
      <p:sp>
        <p:nvSpPr>
          <p:cNvPr id="36868" name="Rectangle 3">
            <a:extLst>
              <a:ext uri="{FF2B5EF4-FFF2-40B4-BE49-F238E27FC236}">
                <a16:creationId xmlns:a16="http://schemas.microsoft.com/office/drawing/2014/main" id="{2342629C-BF2E-4FC1-BD3B-62806F59555F}"/>
              </a:ext>
            </a:extLst>
          </p:cNvPr>
          <p:cNvSpPr>
            <a:spLocks noGrp="1" noChangeArrowheads="1"/>
          </p:cNvSpPr>
          <p:nvPr>
            <p:ph type="body" idx="1"/>
          </p:nvPr>
        </p:nvSpPr>
        <p:spPr>
          <a:xfrm>
            <a:off x="228600" y="1066800"/>
            <a:ext cx="8763000" cy="2286000"/>
          </a:xfrm>
        </p:spPr>
        <p:txBody>
          <a:bodyPr/>
          <a:lstStyle/>
          <a:p>
            <a:pPr marL="0" indent="0" algn="just">
              <a:buFont typeface="Monotype Sorts" pitchFamily="2" charset="2"/>
              <a:buNone/>
            </a:pPr>
            <a:r>
              <a:rPr lang="en-US" altLang="en-US" sz="2200">
                <a:cs typeface="Courier New" panose="02070309020205020404" pitchFamily="49" charset="0"/>
              </a:rPr>
              <a:t>Java forces you to deal with checked exceptions. If a method declares a checked exception (i.e., an exception other than </a:t>
            </a:r>
            <a:r>
              <a:rPr lang="en-US" altLang="en-US" sz="2200" u="sng">
                <a:cs typeface="Courier New" panose="02070309020205020404" pitchFamily="49" charset="0"/>
              </a:rPr>
              <a:t>Error</a:t>
            </a:r>
            <a:r>
              <a:rPr lang="en-US" altLang="en-US" sz="2200">
                <a:cs typeface="Courier New" panose="02070309020205020404" pitchFamily="49" charset="0"/>
              </a:rPr>
              <a:t> or </a:t>
            </a:r>
            <a:r>
              <a:rPr lang="en-US" altLang="en-US" sz="2200" u="sng">
                <a:cs typeface="Courier New" panose="02070309020205020404" pitchFamily="49" charset="0"/>
              </a:rPr>
              <a:t>RuntimeException</a:t>
            </a:r>
            <a:r>
              <a:rPr lang="en-US" altLang="en-US" sz="2200">
                <a:cs typeface="Courier New" panose="02070309020205020404" pitchFamily="49" charset="0"/>
              </a:rPr>
              <a:t>), you must invoke it in a </a:t>
            </a:r>
            <a:r>
              <a:rPr lang="en-US" altLang="en-US" sz="2200" u="sng">
                <a:cs typeface="Courier New" panose="02070309020205020404" pitchFamily="49" charset="0"/>
              </a:rPr>
              <a:t>try-catch</a:t>
            </a:r>
            <a:r>
              <a:rPr lang="en-US" altLang="en-US" sz="2200">
                <a:cs typeface="Courier New" panose="02070309020205020404" pitchFamily="49" charset="0"/>
              </a:rPr>
              <a:t> block or declare to throw the exception in the calling method. For example, suppose that method </a:t>
            </a:r>
            <a:r>
              <a:rPr lang="en-US" altLang="en-US" sz="2200" u="sng">
                <a:cs typeface="Courier New" panose="02070309020205020404" pitchFamily="49" charset="0"/>
              </a:rPr>
              <a:t>p1</a:t>
            </a:r>
            <a:r>
              <a:rPr lang="en-US" altLang="en-US" sz="2200">
                <a:cs typeface="Courier New" panose="02070309020205020404" pitchFamily="49" charset="0"/>
              </a:rPr>
              <a:t> invokes method </a:t>
            </a:r>
            <a:r>
              <a:rPr lang="en-US" altLang="en-US" sz="2200" u="sng">
                <a:cs typeface="Courier New" panose="02070309020205020404" pitchFamily="49" charset="0"/>
              </a:rPr>
              <a:t>p2</a:t>
            </a:r>
            <a:r>
              <a:rPr lang="en-US" altLang="en-US" sz="2200">
                <a:cs typeface="Courier New" panose="02070309020205020404" pitchFamily="49" charset="0"/>
              </a:rPr>
              <a:t> and </a:t>
            </a:r>
            <a:r>
              <a:rPr lang="en-US" altLang="en-US" sz="2200" u="sng">
                <a:cs typeface="Courier New" panose="02070309020205020404" pitchFamily="49" charset="0"/>
              </a:rPr>
              <a:t>p2</a:t>
            </a:r>
            <a:r>
              <a:rPr lang="en-US" altLang="en-US" sz="2200">
                <a:cs typeface="Courier New" panose="02070309020205020404" pitchFamily="49" charset="0"/>
              </a:rPr>
              <a:t> may throw a checked exception (e.g., </a:t>
            </a:r>
            <a:r>
              <a:rPr lang="en-US" altLang="en-US" sz="2200" u="sng">
                <a:cs typeface="Courier New" panose="02070309020205020404" pitchFamily="49" charset="0"/>
              </a:rPr>
              <a:t>IOException</a:t>
            </a:r>
            <a:r>
              <a:rPr lang="en-US" altLang="en-US" sz="2200">
                <a:cs typeface="Courier New" panose="02070309020205020404" pitchFamily="49" charset="0"/>
              </a:rPr>
              <a:t>), you have to write the code as shown in (a) or (b).</a:t>
            </a:r>
          </a:p>
        </p:txBody>
      </p:sp>
      <p:sp>
        <p:nvSpPr>
          <p:cNvPr id="36869" name="Rectangle 4">
            <a:extLst>
              <a:ext uri="{FF2B5EF4-FFF2-40B4-BE49-F238E27FC236}">
                <a16:creationId xmlns:a16="http://schemas.microsoft.com/office/drawing/2014/main" id="{A190087B-F5E3-4ED2-A26D-D19CEBCFF5AC}"/>
              </a:ext>
            </a:extLst>
          </p:cNvPr>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70" name="Object 5">
            <a:extLst>
              <a:ext uri="{FF2B5EF4-FFF2-40B4-BE49-F238E27FC236}">
                <a16:creationId xmlns:a16="http://schemas.microsoft.com/office/drawing/2014/main" id="{0CB97C2D-4E2E-4911-8BC9-9415EF1C11AB}"/>
              </a:ext>
            </a:extLst>
          </p:cNvPr>
          <p:cNvGraphicFramePr>
            <a:graphicFrameLocks noChangeAspect="1"/>
          </p:cNvGraphicFramePr>
          <p:nvPr/>
        </p:nvGraphicFramePr>
        <p:xfrm>
          <a:off x="231775" y="3503613"/>
          <a:ext cx="8451850" cy="2609850"/>
        </p:xfrm>
        <a:graphic>
          <a:graphicData uri="http://schemas.openxmlformats.org/presentationml/2006/ole">
            <mc:AlternateContent xmlns:mc="http://schemas.openxmlformats.org/markup-compatibility/2006">
              <mc:Choice xmlns:v="urn:schemas-microsoft-com:vml" Requires="v">
                <p:oleObj spid="_x0000_s36929" name="Picture" r:id="rId3" imgW="4420106" imgH="1357930" progId="Word.Picture.8">
                  <p:embed/>
                </p:oleObj>
              </mc:Choice>
              <mc:Fallback>
                <p:oleObj name="Picture" r:id="rId3" imgW="4420106" imgH="135793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361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Line 6">
            <a:extLst>
              <a:ext uri="{FF2B5EF4-FFF2-40B4-BE49-F238E27FC236}">
                <a16:creationId xmlns:a16="http://schemas.microsoft.com/office/drawing/2014/main" id="{D6DCCA15-61ED-4C2E-B1A5-9F5FD03D1A38}"/>
              </a:ext>
            </a:extLst>
          </p:cNvPr>
          <p:cNvSpPr>
            <a:spLocks noChangeShapeType="1"/>
          </p:cNvSpPr>
          <p:nvPr/>
        </p:nvSpPr>
        <p:spPr bwMode="auto">
          <a:xfrm flipH="1">
            <a:off x="2362200" y="2089458"/>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Line 7">
            <a:extLst>
              <a:ext uri="{FF2B5EF4-FFF2-40B4-BE49-F238E27FC236}">
                <a16:creationId xmlns:a16="http://schemas.microsoft.com/office/drawing/2014/main" id="{36CCD180-B2EA-48AE-AC69-648533FA5498}"/>
              </a:ext>
            </a:extLst>
          </p:cNvPr>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7D77DF1-116E-4A77-8633-2A4A14A992EF}"/>
              </a:ext>
            </a:extLst>
          </p:cNvPr>
          <p:cNvSpPr>
            <a:spLocks noGrp="1" noChangeArrowheads="1"/>
          </p:cNvSpPr>
          <p:nvPr>
            <p:ph type="title"/>
          </p:nvPr>
        </p:nvSpPr>
        <p:spPr>
          <a:xfrm>
            <a:off x="685800" y="0"/>
            <a:ext cx="7772400" cy="1143000"/>
          </a:xfrm>
        </p:spPr>
        <p:txBody>
          <a:bodyPr/>
          <a:lstStyle/>
          <a:p>
            <a:r>
              <a:rPr lang="en-US" altLang="en-US"/>
              <a:t>Order of Exception Handlers </a:t>
            </a:r>
          </a:p>
        </p:txBody>
      </p:sp>
      <p:sp>
        <p:nvSpPr>
          <p:cNvPr id="37891" name="Slide Number Placeholder 3">
            <a:extLst>
              <a:ext uri="{FF2B5EF4-FFF2-40B4-BE49-F238E27FC236}">
                <a16:creationId xmlns:a16="http://schemas.microsoft.com/office/drawing/2014/main" id="{21211DE4-E5A4-4E88-BC65-929E70B6B39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77D24E-0FC1-41ED-8274-E0CB910BE941}" type="slidenum">
              <a:rPr lang="en-US" altLang="en-US" sz="1400"/>
              <a:pPr>
                <a:spcBef>
                  <a:spcPct val="0"/>
                </a:spcBef>
                <a:buClrTx/>
                <a:buSzTx/>
                <a:buFontTx/>
                <a:buNone/>
              </a:pPr>
              <a:t>36</a:t>
            </a:fld>
            <a:endParaRPr lang="en-US" altLang="en-US" sz="1400"/>
          </a:p>
        </p:txBody>
      </p:sp>
      <p:pic>
        <p:nvPicPr>
          <p:cNvPr id="37892" name="Picture 4">
            <a:extLst>
              <a:ext uri="{FF2B5EF4-FFF2-40B4-BE49-F238E27FC236}">
                <a16:creationId xmlns:a16="http://schemas.microsoft.com/office/drawing/2014/main" id="{13D9D6AB-58D5-40D5-A33C-044A8C1749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4044950"/>
            <a:ext cx="68675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5">
            <a:extLst>
              <a:ext uri="{FF2B5EF4-FFF2-40B4-BE49-F238E27FC236}">
                <a16:creationId xmlns:a16="http://schemas.microsoft.com/office/drawing/2014/main" id="{016B9344-29D4-4F29-B4FD-BE06898B1659}"/>
              </a:ext>
            </a:extLst>
          </p:cNvPr>
          <p:cNvSpPr>
            <a:spLocks noChangeArrowheads="1"/>
          </p:cNvSpPr>
          <p:nvPr/>
        </p:nvSpPr>
        <p:spPr bwMode="auto">
          <a:xfrm>
            <a:off x="366713" y="1066800"/>
            <a:ext cx="876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Arial" panose="020B0604020202020204" pitchFamily="34" charset="0"/>
              <a:buChar char="•"/>
            </a:pPr>
            <a:r>
              <a:rPr lang="en-US" altLang="en-US" sz="2000">
                <a:solidFill>
                  <a:srgbClr val="231F20"/>
                </a:solidFill>
                <a:latin typeface="GoudySansStd-Book"/>
              </a:rPr>
              <a:t>The order in which exceptions are specified in </a:t>
            </a:r>
            <a:r>
              <a:rPr lang="en-US" altLang="en-US" sz="1800" b="1">
                <a:solidFill>
                  <a:srgbClr val="00AEEF"/>
                </a:solidFill>
                <a:latin typeface="LucidaSansTypewriterStd-Bd"/>
              </a:rPr>
              <a:t>catch </a:t>
            </a:r>
            <a:r>
              <a:rPr lang="en-US" altLang="en-US" sz="2000">
                <a:solidFill>
                  <a:srgbClr val="231F20"/>
                </a:solidFill>
                <a:latin typeface="GoudySansStd-Book"/>
              </a:rPr>
              <a:t>blocks is important. </a:t>
            </a:r>
          </a:p>
          <a:p>
            <a:pPr>
              <a:spcBef>
                <a:spcPct val="0"/>
              </a:spcBef>
              <a:buClrTx/>
              <a:buSzTx/>
              <a:buFont typeface="Arial" panose="020B0604020202020204" pitchFamily="34" charset="0"/>
              <a:buChar char="•"/>
            </a:pPr>
            <a:endParaRPr lang="en-US" altLang="en-US" sz="2000">
              <a:solidFill>
                <a:srgbClr val="231F20"/>
              </a:solidFill>
              <a:latin typeface="GoudySansStd-Book"/>
            </a:endParaRPr>
          </a:p>
          <a:p>
            <a:pPr>
              <a:spcBef>
                <a:spcPct val="0"/>
              </a:spcBef>
              <a:buClrTx/>
              <a:buSzTx/>
              <a:buFont typeface="Arial" panose="020B0604020202020204" pitchFamily="34" charset="0"/>
              <a:buChar char="•"/>
            </a:pPr>
            <a:r>
              <a:rPr lang="en-US" altLang="en-US" sz="2000" i="1">
                <a:solidFill>
                  <a:srgbClr val="231F20"/>
                </a:solidFill>
                <a:latin typeface="GoudySansStd-Book"/>
              </a:rPr>
              <a:t>A compile error </a:t>
            </a:r>
            <a:r>
              <a:rPr lang="en-US" altLang="en-US" sz="2000">
                <a:solidFill>
                  <a:srgbClr val="231F20"/>
                </a:solidFill>
                <a:latin typeface="GoudySansStd-Book"/>
              </a:rPr>
              <a:t>will result if a catch block for a superclass type appears before a catch block for a subclass type. </a:t>
            </a:r>
          </a:p>
          <a:p>
            <a:pPr>
              <a:spcBef>
                <a:spcPct val="0"/>
              </a:spcBef>
              <a:buClrTx/>
              <a:buSzTx/>
              <a:buFont typeface="Arial" panose="020B0604020202020204" pitchFamily="34" charset="0"/>
              <a:buChar char="•"/>
            </a:pPr>
            <a:endParaRPr lang="en-US" altLang="en-US" sz="2000">
              <a:solidFill>
                <a:srgbClr val="231F20"/>
              </a:solidFill>
              <a:latin typeface="GoudySansStd-Book"/>
            </a:endParaRPr>
          </a:p>
          <a:p>
            <a:pPr>
              <a:spcBef>
                <a:spcPct val="0"/>
              </a:spcBef>
              <a:buClrTx/>
              <a:buSzTx/>
              <a:buFont typeface="Arial" panose="020B0604020202020204" pitchFamily="34" charset="0"/>
              <a:buChar char="•"/>
            </a:pPr>
            <a:r>
              <a:rPr lang="en-US" altLang="en-US" sz="2000">
                <a:solidFill>
                  <a:srgbClr val="231F20"/>
                </a:solidFill>
                <a:latin typeface="GoudySansStd-Book"/>
              </a:rPr>
              <a:t>For example, the ordering in (a) is erroneous, because </a:t>
            </a:r>
            <a:r>
              <a:rPr lang="en-US" altLang="en-US" sz="1800" b="1">
                <a:solidFill>
                  <a:srgbClr val="00AEEF"/>
                </a:solidFill>
                <a:latin typeface="LucidaSansTypewriterStd-Bd"/>
              </a:rPr>
              <a:t>RuntimeException </a:t>
            </a:r>
            <a:r>
              <a:rPr lang="en-US" altLang="en-US" sz="2000">
                <a:solidFill>
                  <a:srgbClr val="231F20"/>
                </a:solidFill>
                <a:latin typeface="GoudySansStd-Book"/>
              </a:rPr>
              <a:t>is a subclass of </a:t>
            </a:r>
            <a:r>
              <a:rPr lang="en-US" altLang="en-US" sz="1800" b="1">
                <a:solidFill>
                  <a:srgbClr val="00AEEF"/>
                </a:solidFill>
                <a:latin typeface="LucidaSansTypewriterStd-Bd"/>
              </a:rPr>
              <a:t>Exception</a:t>
            </a:r>
            <a:r>
              <a:rPr lang="en-US" altLang="en-US" sz="2000">
                <a:solidFill>
                  <a:srgbClr val="231F20"/>
                </a:solidFill>
                <a:latin typeface="GoudySansStd-Book"/>
              </a:rPr>
              <a:t>. </a:t>
            </a:r>
          </a:p>
          <a:p>
            <a:pPr>
              <a:spcBef>
                <a:spcPct val="0"/>
              </a:spcBef>
              <a:buClrTx/>
              <a:buSzTx/>
              <a:buFont typeface="Arial" panose="020B0604020202020204" pitchFamily="34" charset="0"/>
              <a:buChar char="•"/>
            </a:pPr>
            <a:endParaRPr lang="en-US" altLang="en-US" sz="2000">
              <a:solidFill>
                <a:srgbClr val="231F20"/>
              </a:solidFill>
              <a:latin typeface="GoudySansStd-Book"/>
            </a:endParaRPr>
          </a:p>
          <a:p>
            <a:pPr>
              <a:spcBef>
                <a:spcPct val="0"/>
              </a:spcBef>
              <a:buClrTx/>
              <a:buSzTx/>
              <a:buFont typeface="Arial" panose="020B0604020202020204" pitchFamily="34" charset="0"/>
              <a:buChar char="•"/>
            </a:pPr>
            <a:r>
              <a:rPr lang="en-US" altLang="en-US" sz="2000">
                <a:solidFill>
                  <a:srgbClr val="231F20"/>
                </a:solidFill>
                <a:latin typeface="GoudySansStd-Book"/>
              </a:rPr>
              <a:t>The correct ordering should be as shown in (b).</a:t>
            </a:r>
            <a:r>
              <a:rPr lang="en-US" altLang="en-US" sz="2000"/>
              <a:t> </a:t>
            </a:r>
            <a:br>
              <a:rPr lang="en-US" altLang="en-US" sz="1800"/>
            </a:br>
            <a:endParaRPr lang="en-US" altLang="en-US"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EF6820DF-3949-4DB5-A991-F00377AEEFD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1209B2-02F3-44F2-B7A5-EB2AC21F18AF}" type="slidenum">
              <a:rPr lang="en-US" altLang="en-US" sz="1400"/>
              <a:pPr>
                <a:spcBef>
                  <a:spcPct val="0"/>
                </a:spcBef>
                <a:buClrTx/>
                <a:buSzTx/>
                <a:buFontTx/>
                <a:buNone/>
              </a:pPr>
              <a:t>37</a:t>
            </a:fld>
            <a:endParaRPr lang="en-US" altLang="en-US" sz="1400"/>
          </a:p>
        </p:txBody>
      </p:sp>
      <p:sp>
        <p:nvSpPr>
          <p:cNvPr id="38915" name="Rectangle 2">
            <a:extLst>
              <a:ext uri="{FF2B5EF4-FFF2-40B4-BE49-F238E27FC236}">
                <a16:creationId xmlns:a16="http://schemas.microsoft.com/office/drawing/2014/main" id="{4C29AF43-048B-497F-A720-164D9CA6B573}"/>
              </a:ext>
            </a:extLst>
          </p:cNvPr>
          <p:cNvSpPr>
            <a:spLocks noGrp="1" noChangeArrowheads="1"/>
          </p:cNvSpPr>
          <p:nvPr>
            <p:ph type="title"/>
          </p:nvPr>
        </p:nvSpPr>
        <p:spPr>
          <a:xfrm>
            <a:off x="685800" y="457200"/>
            <a:ext cx="7772400" cy="1143000"/>
          </a:xfrm>
        </p:spPr>
        <p:txBody>
          <a:bodyPr/>
          <a:lstStyle/>
          <a:p>
            <a:r>
              <a:rPr lang="en-US" altLang="en-US" sz="4000"/>
              <a:t>Example: Declaring, Throwing, and Catching Exceptions</a:t>
            </a:r>
            <a:endParaRPr lang="en-US" altLang="en-US">
              <a:latin typeface="Book Antiqua" panose="02040602050305030304" pitchFamily="18" charset="0"/>
            </a:endParaRPr>
          </a:p>
        </p:txBody>
      </p:sp>
      <p:sp>
        <p:nvSpPr>
          <p:cNvPr id="38916" name="Rectangle 3">
            <a:extLst>
              <a:ext uri="{FF2B5EF4-FFF2-40B4-BE49-F238E27FC236}">
                <a16:creationId xmlns:a16="http://schemas.microsoft.com/office/drawing/2014/main" id="{6C0FA2C3-4902-47AF-B163-8F7BE149C6E8}"/>
              </a:ext>
            </a:extLst>
          </p:cNvPr>
          <p:cNvSpPr>
            <a:spLocks noGrp="1" noChangeArrowheads="1"/>
          </p:cNvSpPr>
          <p:nvPr>
            <p:ph type="body" idx="1"/>
          </p:nvPr>
        </p:nvSpPr>
        <p:spPr>
          <a:xfrm>
            <a:off x="228600" y="1828800"/>
            <a:ext cx="8534400" cy="2971800"/>
          </a:xfrm>
        </p:spPr>
        <p:txBody>
          <a:bodyPr/>
          <a:lstStyle/>
          <a:p>
            <a:pPr algn="just">
              <a:lnSpc>
                <a:spcPct val="90000"/>
              </a:lnSpc>
            </a:pPr>
            <a:r>
              <a:rPr lang="en-US" altLang="en-US" dirty="0"/>
              <a:t>Objective:</a:t>
            </a:r>
            <a:endParaRPr lang="tr-TR" altLang="en-US" dirty="0"/>
          </a:p>
          <a:p>
            <a:pPr lvl="1" algn="just">
              <a:lnSpc>
                <a:spcPct val="90000"/>
              </a:lnSpc>
            </a:pPr>
            <a:r>
              <a:rPr lang="en-US" altLang="en-US" dirty="0">
                <a:cs typeface="Times New Roman" panose="02020603050405020304" pitchFamily="18" charset="0"/>
              </a:rPr>
              <a:t>This example demonstrates declaring, throwing, and catching exceptions by modifying the </a:t>
            </a:r>
            <a:r>
              <a:rPr lang="en-US" altLang="en-US" u="sng" dirty="0" err="1">
                <a:cs typeface="Times New Roman" panose="02020603050405020304" pitchFamily="18" charset="0"/>
              </a:rPr>
              <a:t>setRadius</a:t>
            </a:r>
            <a:r>
              <a:rPr lang="en-US" altLang="en-US" dirty="0">
                <a:cs typeface="Times New Roman" panose="02020603050405020304" pitchFamily="18" charset="0"/>
              </a:rPr>
              <a:t> method in the </a:t>
            </a:r>
            <a:r>
              <a:rPr lang="en-US" altLang="en-US" u="sng" dirty="0">
                <a:cs typeface="Times New Roman" panose="02020603050405020304" pitchFamily="18" charset="0"/>
              </a:rPr>
              <a:t>Circle</a:t>
            </a:r>
            <a:r>
              <a:rPr lang="en-US" altLang="en-US" dirty="0">
                <a:cs typeface="Times New Roman" panose="02020603050405020304" pitchFamily="18" charset="0"/>
              </a:rPr>
              <a:t> class defined in Chapter 8.</a:t>
            </a:r>
            <a:endParaRPr lang="tr-TR" altLang="en-US" dirty="0">
              <a:cs typeface="Times New Roman" panose="02020603050405020304" pitchFamily="18" charset="0"/>
            </a:endParaRPr>
          </a:p>
          <a:p>
            <a:pPr lvl="1" algn="just">
              <a:lnSpc>
                <a:spcPct val="90000"/>
              </a:lnSpc>
            </a:pPr>
            <a:r>
              <a:rPr lang="en-US" altLang="en-US" dirty="0">
                <a:cs typeface="Times New Roman" panose="02020603050405020304" pitchFamily="18" charset="0"/>
              </a:rPr>
              <a:t>The new </a:t>
            </a:r>
            <a:r>
              <a:rPr lang="en-US" altLang="en-US" u="sng" dirty="0" err="1">
                <a:cs typeface="Times New Roman" panose="02020603050405020304" pitchFamily="18" charset="0"/>
              </a:rPr>
              <a:t>setRadius</a:t>
            </a:r>
            <a:r>
              <a:rPr lang="en-US" altLang="en-US" dirty="0">
                <a:cs typeface="Times New Roman" panose="02020603050405020304" pitchFamily="18" charset="0"/>
              </a:rPr>
              <a:t> method throws an exception if radius is negative.</a:t>
            </a:r>
          </a:p>
        </p:txBody>
      </p:sp>
      <p:sp>
        <p:nvSpPr>
          <p:cNvPr id="241672" name="AutoShape 8">
            <a:hlinkClick r:id="" action="ppaction://noaction" highlightClick="1"/>
            <a:extLst>
              <a:ext uri="{FF2B5EF4-FFF2-40B4-BE49-F238E27FC236}">
                <a16:creationId xmlns:a16="http://schemas.microsoft.com/office/drawing/2014/main" id="{7F04C290-E82B-48F4-877C-EB2490E678AC}"/>
              </a:ext>
            </a:extLst>
          </p:cNvPr>
          <p:cNvSpPr>
            <a:spLocks noChangeArrowheads="1"/>
          </p:cNvSpPr>
          <p:nvPr/>
        </p:nvSpPr>
        <p:spPr bwMode="auto">
          <a:xfrm>
            <a:off x="11430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TestCircleWithException</a:t>
            </a:r>
            <a:endParaRPr lang="en-US" altLang="en-US">
              <a:solidFill>
                <a:schemeClr val="accent1"/>
              </a:solidFill>
            </a:endParaRPr>
          </a:p>
        </p:txBody>
      </p:sp>
      <p:sp>
        <p:nvSpPr>
          <p:cNvPr id="38918" name="AutoShape 9">
            <a:hlinkClick r:id="rId3" action="ppaction://program" highlightClick="1"/>
            <a:extLst>
              <a:ext uri="{FF2B5EF4-FFF2-40B4-BE49-F238E27FC236}">
                <a16:creationId xmlns:a16="http://schemas.microsoft.com/office/drawing/2014/main" id="{2ABC34B1-E68E-4DD9-AA22-DD82A3309FF6}"/>
              </a:ext>
            </a:extLst>
          </p:cNvPr>
          <p:cNvSpPr>
            <a:spLocks noChangeArrowheads="1"/>
          </p:cNvSpPr>
          <p:nvPr/>
        </p:nvSpPr>
        <p:spPr bwMode="auto">
          <a:xfrm>
            <a:off x="1143000" y="5867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41676" name="AutoShape 12">
            <a:hlinkClick r:id="rId4" action="ppaction://hlinkfile" highlightClick="1"/>
            <a:extLst>
              <a:ext uri="{FF2B5EF4-FFF2-40B4-BE49-F238E27FC236}">
                <a16:creationId xmlns:a16="http://schemas.microsoft.com/office/drawing/2014/main" id="{0C84245C-1222-4913-A22E-752896D337CD}"/>
              </a:ext>
            </a:extLst>
          </p:cNvPr>
          <p:cNvSpPr>
            <a:spLocks noChangeArrowheads="1"/>
          </p:cNvSpPr>
          <p:nvPr/>
        </p:nvSpPr>
        <p:spPr bwMode="auto">
          <a:xfrm>
            <a:off x="48768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CircleWithException</a:t>
            </a:r>
            <a:endParaRPr lang="en-US" altLang="en-US">
              <a:solidFill>
                <a:schemeClr val="accent1"/>
              </a:solidFill>
            </a:endParaRPr>
          </a:p>
        </p:txBody>
      </p:sp>
      <p:sp>
        <p:nvSpPr>
          <p:cNvPr id="38920" name="AutoShape 13">
            <a:hlinkClick r:id="rId5" highlightClick="1"/>
            <a:extLst>
              <a:ext uri="{FF2B5EF4-FFF2-40B4-BE49-F238E27FC236}">
                <a16:creationId xmlns:a16="http://schemas.microsoft.com/office/drawing/2014/main" id="{BD3FAAE3-0D0D-4D9D-AB54-3111CFEE4740}"/>
              </a:ext>
            </a:extLst>
          </p:cNvPr>
          <p:cNvSpPr>
            <a:spLocks noChangeArrowheads="1"/>
          </p:cNvSpPr>
          <p:nvPr/>
        </p:nvSpPr>
        <p:spPr bwMode="auto">
          <a:xfrm>
            <a:off x="838200" y="4572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AutoShape 14">
            <a:hlinkClick r:id="rId6" highlightClick="1"/>
            <a:extLst>
              <a:ext uri="{FF2B5EF4-FFF2-40B4-BE49-F238E27FC236}">
                <a16:creationId xmlns:a16="http://schemas.microsoft.com/office/drawing/2014/main" id="{134B9B74-AFAF-4804-ABD5-87FA66B057CD}"/>
              </a:ext>
            </a:extLst>
          </p:cNvPr>
          <p:cNvSpPr>
            <a:spLocks noChangeArrowheads="1"/>
          </p:cNvSpPr>
          <p:nvPr/>
        </p:nvSpPr>
        <p:spPr bwMode="auto">
          <a:xfrm>
            <a:off x="47244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What is the purpose of declaring exceptions?</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How do you declare an exception, and where?</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you declare multiple exceptions in a method header</a:t>
            </a:r>
            <a:r>
              <a:rPr lang="tr-TR" sz="2000" noProof="1">
                <a:latin typeface="Calibri" panose="020F0502020204030204" pitchFamily="34" charset="0"/>
                <a:cs typeface="Calibri" panose="020F0502020204030204" pitchFamily="34" charset="0"/>
              </a:rPr>
              <a:t>?</a:t>
            </a:r>
          </a:p>
          <a:p>
            <a:r>
              <a:rPr lang="en-US" sz="2000" noProof="1">
                <a:latin typeface="Calibri" panose="020F0502020204030204" pitchFamily="34" charset="0"/>
                <a:cs typeface="Calibri" panose="020F0502020204030204" pitchFamily="34" charset="0"/>
              </a:rPr>
              <a:t>What is a checked exception, and what is an unchecked exception?</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purpose of declaring exceptions is to tell the Java runtime system what can go wrong.</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You declare an exception using the throws keyword in the method declaration.</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You can declare multiple exceptions separated by commas</a:t>
            </a:r>
            <a:r>
              <a:rPr lang="tr-TR" sz="1600" noProof="1">
                <a:solidFill>
                  <a:srgbClr val="0070C0"/>
                </a:solidFill>
                <a:latin typeface="Consolas" panose="020B0609020204030204" pitchFamily="49" charset="0"/>
                <a:cs typeface="Calibri" panose="020F0502020204030204" pitchFamily="34" charset="0"/>
              </a:rPr>
              <a:t>.</a:t>
            </a:r>
          </a:p>
          <a:p>
            <a:r>
              <a:rPr lang="en-US" sz="1600" noProof="1">
                <a:solidFill>
                  <a:srgbClr val="0070C0"/>
                </a:solidFill>
                <a:latin typeface="Consolas" panose="020B0609020204030204" pitchFamily="49" charset="0"/>
                <a:cs typeface="Calibri" panose="020F0502020204030204" pitchFamily="34" charset="0"/>
              </a:rPr>
              <a:t>A checked exception must be explicitly declared in the method declaration, if a method throws it. A checked exception must be caught in a try-catch block.</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An unchecked exception does not need to be declared and does not need to be caught. In Java, the only unchecked exceptions are RuntimeException and Error and their subclasses.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298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How do you throw an exception? Can you throw multiple exceptions in one throw statement</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is the keyword throw used for? What is the keyword throws used for?</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You use the throw statement in the method to throw an exception. You cannot throw multiple exceptions in a single throw statement.</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throw is for throwing exceptions and throws is for claiming exceptions.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330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Unvan 1">
            <a:extLst>
              <a:ext uri="{FF2B5EF4-FFF2-40B4-BE49-F238E27FC236}">
                <a16:creationId xmlns:a16="http://schemas.microsoft.com/office/drawing/2014/main" id="{28B55015-02D8-42F8-A30A-17DC3F2AC651}"/>
              </a:ext>
            </a:extLst>
          </p:cNvPr>
          <p:cNvSpPr>
            <a:spLocks noGrp="1" noChangeArrowheads="1"/>
          </p:cNvSpPr>
          <p:nvPr>
            <p:ph type="title"/>
          </p:nvPr>
        </p:nvSpPr>
        <p:spPr>
          <a:xfrm>
            <a:off x="647700" y="52388"/>
            <a:ext cx="7772400" cy="1143000"/>
          </a:xfrm>
        </p:spPr>
        <p:txBody>
          <a:bodyPr/>
          <a:lstStyle/>
          <a:p>
            <a:r>
              <a:rPr lang="en-US" altLang="en-US"/>
              <a:t>Programming Errors</a:t>
            </a:r>
          </a:p>
        </p:txBody>
      </p:sp>
      <p:sp>
        <p:nvSpPr>
          <p:cNvPr id="9219" name="İçerik Yer Tutucusu 2">
            <a:extLst>
              <a:ext uri="{FF2B5EF4-FFF2-40B4-BE49-F238E27FC236}">
                <a16:creationId xmlns:a16="http://schemas.microsoft.com/office/drawing/2014/main" id="{D02C6FDA-DBE6-4031-ADBF-32F2B0CDE657}"/>
              </a:ext>
            </a:extLst>
          </p:cNvPr>
          <p:cNvSpPr>
            <a:spLocks noGrp="1" noChangeArrowheads="1"/>
          </p:cNvSpPr>
          <p:nvPr>
            <p:ph idx="1"/>
          </p:nvPr>
        </p:nvSpPr>
        <p:spPr>
          <a:xfrm>
            <a:off x="647700" y="1371600"/>
            <a:ext cx="7772400" cy="4114800"/>
          </a:xfrm>
        </p:spPr>
        <p:txBody>
          <a:bodyPr/>
          <a:lstStyle/>
          <a:p>
            <a:pPr>
              <a:buFont typeface="Arial" panose="020B0604020202020204" pitchFamily="34" charset="0"/>
              <a:buChar char="•"/>
            </a:pPr>
            <a:r>
              <a:rPr lang="en-US" altLang="en-US" dirty="0"/>
              <a:t>Syntax Errors</a:t>
            </a:r>
            <a:br>
              <a:rPr lang="en-US" altLang="en-US" dirty="0"/>
            </a:br>
            <a:r>
              <a:rPr lang="en-US" altLang="en-US" dirty="0"/>
              <a:t>– Detected by the compiler</a:t>
            </a:r>
            <a:endParaRPr lang="tr-TR" altLang="en-US" dirty="0"/>
          </a:p>
          <a:p>
            <a:pPr lvl="3">
              <a:buFont typeface="Arial" panose="020B0604020202020204" pitchFamily="34" charset="0"/>
              <a:buChar char="•"/>
            </a:pPr>
            <a:endParaRPr lang="en-US" altLang="en-US" dirty="0"/>
          </a:p>
          <a:p>
            <a:pPr>
              <a:buFont typeface="Arial" panose="020B0604020202020204" pitchFamily="34" charset="0"/>
              <a:buChar char="•"/>
            </a:pPr>
            <a:r>
              <a:rPr lang="en-US" altLang="en-US" dirty="0"/>
              <a:t>Runtime Errors</a:t>
            </a:r>
            <a:br>
              <a:rPr lang="en-US" altLang="en-US" dirty="0"/>
            </a:br>
            <a:r>
              <a:rPr lang="en-US" altLang="en-US" dirty="0"/>
              <a:t>– Causes the program to abort</a:t>
            </a:r>
            <a:endParaRPr lang="tr-TR" altLang="en-US" dirty="0"/>
          </a:p>
          <a:p>
            <a:pPr lvl="3">
              <a:buFont typeface="Arial" panose="020B0604020202020204" pitchFamily="34" charset="0"/>
              <a:buChar char="•"/>
            </a:pPr>
            <a:endParaRPr lang="en-US" altLang="en-US" dirty="0"/>
          </a:p>
          <a:p>
            <a:pPr>
              <a:buFont typeface="Arial" panose="020B0604020202020204" pitchFamily="34" charset="0"/>
              <a:buChar char="•"/>
            </a:pPr>
            <a:r>
              <a:rPr lang="en-US" altLang="en-US" dirty="0"/>
              <a:t>Logic Errors</a:t>
            </a:r>
            <a:br>
              <a:rPr lang="en-US" altLang="en-US" dirty="0"/>
            </a:br>
            <a:r>
              <a:rPr lang="en-US" altLang="en-US" dirty="0"/>
              <a:t>– Produces incorrect result </a:t>
            </a:r>
            <a:br>
              <a:rPr lang="en-US" altLang="en-US" dirty="0"/>
            </a:br>
            <a:endParaRPr lang="en-US" altLang="en-US" dirty="0"/>
          </a:p>
        </p:txBody>
      </p:sp>
      <p:sp>
        <p:nvSpPr>
          <p:cNvPr id="9220" name="Slayt Numarası Yer Tutucusu 3">
            <a:extLst>
              <a:ext uri="{FF2B5EF4-FFF2-40B4-BE49-F238E27FC236}">
                <a16:creationId xmlns:a16="http://schemas.microsoft.com/office/drawing/2014/main" id="{A755D986-936E-4C8C-98E4-B3164F8E90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0E13D7-002D-4675-B880-59C0D7991840}" type="slidenum">
              <a:rPr lang="en-US" altLang="en-US" sz="1400"/>
              <a:pPr>
                <a:spcBef>
                  <a:spcPct val="0"/>
                </a:spcBef>
                <a:buClrTx/>
                <a:buSzTx/>
                <a:buFontTx/>
                <a:buNone/>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7500" lnSpcReduction="20000"/>
          </a:bodyPr>
          <a:lstStyle/>
          <a:p>
            <a:r>
              <a:rPr lang="en-US" sz="2000" noProof="1">
                <a:latin typeface="Calibri" panose="020F0502020204030204" pitchFamily="34" charset="0"/>
                <a:cs typeface="Calibri" panose="020F0502020204030204" pitchFamily="34" charset="0"/>
              </a:rPr>
              <a:t>Suppose that </a:t>
            </a:r>
            <a:r>
              <a:rPr lang="en-US" sz="2000" noProof="1">
                <a:solidFill>
                  <a:srgbClr val="0070C0"/>
                </a:solidFill>
                <a:latin typeface="Calibri" panose="020F0502020204030204" pitchFamily="34" charset="0"/>
                <a:cs typeface="Calibri" panose="020F0502020204030204" pitchFamily="34" charset="0"/>
              </a:rPr>
              <a:t>statement2</a:t>
            </a:r>
            <a:r>
              <a:rPr lang="en-US" sz="2000" noProof="1">
                <a:latin typeface="Calibri" panose="020F0502020204030204" pitchFamily="34" charset="0"/>
                <a:cs typeface="Calibri" panose="020F0502020204030204" pitchFamily="34" charset="0"/>
              </a:rPr>
              <a:t> causes an exception in the following try-catch block:</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statement1;</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r>
              <a:rPr lang="en-US" sz="2000" noProof="1">
                <a:solidFill>
                  <a:srgbClr val="0070C0"/>
                </a:solidFill>
                <a:highlight>
                  <a:srgbClr val="FFFF00"/>
                </a:highlight>
                <a:latin typeface="Consolas" panose="020B0609020204030204" pitchFamily="49" charset="0"/>
                <a:cs typeface="Calibri" panose="020F0502020204030204" pitchFamily="34" charset="0"/>
              </a:rPr>
              <a:t>statement2</a:t>
            </a: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statement3;</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catch (Exception1 ex1)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catch (Exception2 ex2)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br>
              <a:rPr lang="tr-TR" sz="13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statement4;</a:t>
            </a:r>
            <a:br>
              <a:rPr lang="tr-TR" sz="20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Answer the following questions:</a:t>
            </a:r>
          </a:p>
          <a:p>
            <a:r>
              <a:rPr lang="en-US" sz="2000" noProof="1">
                <a:latin typeface="Calibri" panose="020F0502020204030204" pitchFamily="34" charset="0"/>
                <a:cs typeface="Calibri" panose="020F0502020204030204" pitchFamily="34" charset="0"/>
              </a:rPr>
              <a:t>1. Will statement3 be executed?</a:t>
            </a:r>
          </a:p>
          <a:p>
            <a:r>
              <a:rPr lang="en-US" sz="2000" noProof="1">
                <a:latin typeface="Calibri" panose="020F0502020204030204" pitchFamily="34" charset="0"/>
                <a:cs typeface="Calibri" panose="020F0502020204030204" pitchFamily="34" charset="0"/>
              </a:rPr>
              <a:t>2. If the exception is not caught, will statement4 be executed?</a:t>
            </a:r>
          </a:p>
          <a:p>
            <a:r>
              <a:rPr lang="en-US" sz="2000" noProof="1">
                <a:latin typeface="Calibri" panose="020F0502020204030204" pitchFamily="34" charset="0"/>
                <a:cs typeface="Calibri" panose="020F0502020204030204" pitchFamily="34" charset="0"/>
              </a:rPr>
              <a:t>3. If the exception is caught in the catch block, will statement4 be executed?</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s-ES" sz="1600" noProof="1">
                <a:solidFill>
                  <a:srgbClr val="0070C0"/>
                </a:solidFill>
                <a:latin typeface="Consolas" panose="020B0609020204030204" pitchFamily="49" charset="0"/>
                <a:cs typeface="Calibri" panose="020F0502020204030204" pitchFamily="34" charset="0"/>
              </a:rPr>
              <a:t>1. No.</a:t>
            </a:r>
          </a:p>
          <a:p>
            <a:r>
              <a:rPr lang="es-ES" sz="1600" noProof="1">
                <a:solidFill>
                  <a:srgbClr val="0070C0"/>
                </a:solidFill>
                <a:latin typeface="Consolas" panose="020B0609020204030204" pitchFamily="49" charset="0"/>
                <a:cs typeface="Calibri" panose="020F0502020204030204" pitchFamily="34" charset="0"/>
              </a:rPr>
              <a:t>2. No.</a:t>
            </a:r>
          </a:p>
          <a:p>
            <a:r>
              <a:rPr lang="es-ES" sz="1600" noProof="1">
                <a:solidFill>
                  <a:srgbClr val="0070C0"/>
                </a:solidFill>
                <a:latin typeface="Consolas" panose="020B0609020204030204" pitchFamily="49" charset="0"/>
                <a:cs typeface="Calibri" panose="020F0502020204030204" pitchFamily="34" charset="0"/>
              </a:rPr>
              <a:t>3. Yes.</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3019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7500" lnSpcReduction="20000"/>
          </a:bodyPr>
          <a:lstStyle/>
          <a:p>
            <a:r>
              <a:rPr lang="en-US" sz="2000" noProof="1">
                <a:latin typeface="Calibri" panose="020F0502020204030204" pitchFamily="34" charset="0"/>
                <a:cs typeface="Calibri" panose="020F0502020204030204" pitchFamily="34" charset="0"/>
              </a:rPr>
              <a:t>What is displayed when running the following program?</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int[] list = new int[10];</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System.out.println("list[10] is " + list[10]);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(ArithmeticException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System.out.println("ArithmeticException");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ex)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RuntimeException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Reason: list[10] throws ArrayIndexOutOfBoundsException that is a subclass of RuntimeException.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0775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70000" lnSpcReduction="20000"/>
          </a:bodyPr>
          <a:lstStyle/>
          <a:p>
            <a:r>
              <a:rPr lang="en-US" sz="2000" noProof="1">
                <a:latin typeface="Calibri" panose="020F0502020204030204" pitchFamily="34" charset="0"/>
                <a:cs typeface="Calibri" panose="020F0502020204030204" pitchFamily="34" charset="0"/>
              </a:rPr>
              <a:t>What is displayed when running the following program?</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method();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System.out.println("After the method call");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(ArithmeticException ex)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System.out.println("ArithmeticException");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static void method() throws 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System.out.println(1 / 0);</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ArithmeticException</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Reason: method() throws ArithmeticException.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6083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55000" lnSpcReduction="20000"/>
          </a:bodyPr>
          <a:lstStyle/>
          <a:p>
            <a:r>
              <a:rPr lang="en-US" sz="2000" noProof="1">
                <a:latin typeface="Calibri" panose="020F0502020204030204" pitchFamily="34" charset="0"/>
                <a:cs typeface="Calibri" panose="020F0502020204030204" pitchFamily="34" charset="0"/>
              </a:rPr>
              <a:t>What is displayed when running the following program?</a:t>
            </a:r>
            <a:br>
              <a:rPr lang="tr-TR" sz="2000" noProof="1">
                <a:latin typeface="Calibri" panose="020F0502020204030204" pitchFamily="34" charset="0"/>
                <a:cs typeface="Calibri" panose="020F0502020204030204" pitchFamily="34" charset="0"/>
              </a:rPr>
            </a:br>
            <a:br>
              <a:rPr lang="tr-TR" sz="11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method();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System.out.println("After the method call");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in main");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in main");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13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static void method() throws 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String s ="abc";</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System.out.println(s.charAt(3));</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in method()");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in method()");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en-US" sz="1600" noProof="1">
                <a:latin typeface="Consolas" panose="020B0609020204030204" pitchFamily="49" charset="0"/>
                <a:cs typeface="Calibri" panose="020F0502020204030204" pitchFamily="34" charset="0"/>
              </a:rPr>
            </a:br>
            <a:endParaRPr lang="en-US" sz="15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RuntimeException in method()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After the method call</a:t>
            </a:r>
            <a:br>
              <a:rPr lang="tr-TR" sz="1600" noProof="1">
                <a:solidFill>
                  <a:srgbClr val="0070C0"/>
                </a:solidFill>
                <a:latin typeface="Consolas" panose="020B0609020204030204" pitchFamily="49" charset="0"/>
                <a:cs typeface="Calibri" panose="020F0502020204030204" pitchFamily="34" charset="0"/>
              </a:rPr>
            </a:b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Reason: s.charAt(3) throws StringIndexOutOfBoundsException that is a subclass of RuntimeException. This exception is caught in method(). The main method continues its normal execution flow.</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731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5048251"/>
          </a:xfrm>
        </p:spPr>
        <p:txBody>
          <a:bodyPr>
            <a:normAutofit fontScale="92500" lnSpcReduction="20000"/>
          </a:bodyPr>
          <a:lstStyle/>
          <a:p>
            <a:r>
              <a:rPr lang="en-US" sz="2000" noProof="1">
                <a:latin typeface="Calibri" panose="020F0502020204030204" pitchFamily="34" charset="0"/>
                <a:cs typeface="Calibri" panose="020F0502020204030204" pitchFamily="34" charset="0"/>
              </a:rPr>
              <a:t>What does the method getMessage() do</a:t>
            </a:r>
            <a:r>
              <a:rPr lang="tr-TR" sz="2000" noProof="1">
                <a:latin typeface="Calibri" panose="020F0502020204030204" pitchFamily="34" charset="0"/>
                <a:cs typeface="Calibri" panose="020F0502020204030204" pitchFamily="34" charset="0"/>
              </a:rPr>
              <a:t>?</a:t>
            </a:r>
          </a:p>
          <a:p>
            <a:r>
              <a:rPr lang="en-US" sz="2000" noProof="1">
                <a:latin typeface="Calibri" panose="020F0502020204030204" pitchFamily="34" charset="0"/>
                <a:cs typeface="Calibri" panose="020F0502020204030204" pitchFamily="34" charset="0"/>
              </a:rPr>
              <a:t>What does the method printStackTrace() do?</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Does the presence of a try-catch block impose overhead when no exception occurs?</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Correct a compile error in the following code:</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void m(int value)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if (value &lt; 40)</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throw new Exception("value is too small");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en-US" sz="14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T</a:t>
            </a:r>
            <a:r>
              <a:rPr lang="en-US" sz="1600" noProof="1">
                <a:solidFill>
                  <a:srgbClr val="0070C0"/>
                </a:solidFill>
                <a:latin typeface="Consolas" panose="020B0609020204030204" pitchFamily="49" charset="0"/>
                <a:cs typeface="Calibri" panose="020F0502020204030204" pitchFamily="34" charset="0"/>
              </a:rPr>
              <a:t>he getMessage() is defined in the Throwable class to return a string that describes the exception.</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To display trace information to the console.</a:t>
            </a:r>
            <a:endParaRPr lang="tr-TR" sz="1600" noProof="1">
              <a:solidFill>
                <a:srgbClr val="0070C0"/>
              </a:solidFill>
              <a:latin typeface="Consolas" panose="020B0609020204030204" pitchFamily="49" charset="0"/>
              <a:cs typeface="Calibri" panose="020F0502020204030204" pitchFamily="34" charset="0"/>
            </a:endParaRPr>
          </a:p>
          <a:p>
            <a:r>
              <a:rPr lang="tr-TR" sz="1600" noProof="1">
                <a:solidFill>
                  <a:srgbClr val="0070C0"/>
                </a:solidFill>
                <a:latin typeface="Consolas" panose="020B0609020204030204" pitchFamily="49" charset="0"/>
                <a:cs typeface="Calibri" panose="020F0502020204030204" pitchFamily="34" charset="0"/>
              </a:rPr>
              <a:t>No</a:t>
            </a:r>
          </a:p>
          <a:p>
            <a:r>
              <a:rPr lang="en-US" sz="1600" noProof="1">
                <a:solidFill>
                  <a:srgbClr val="0070C0"/>
                </a:solidFill>
                <a:latin typeface="Consolas" panose="020B0609020204030204" pitchFamily="49" charset="0"/>
                <a:cs typeface="Calibri" panose="020F0502020204030204" pitchFamily="34" charset="0"/>
              </a:rPr>
              <a:t>The method throws a checked exception. It must be caught or thrown. You may fix it as follows:</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public void m(int value) throws Exception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if (value &lt; 40)</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throw new Exception("value is too small");</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7522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BC2080F3-5EF2-43E5-A151-013482035A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DD2B5B-C455-4271-A9F8-62696C410191}" type="slidenum">
              <a:rPr lang="en-US" altLang="en-US" sz="1400"/>
              <a:pPr>
                <a:spcBef>
                  <a:spcPct val="0"/>
                </a:spcBef>
                <a:buClrTx/>
                <a:buSzTx/>
                <a:buFontTx/>
                <a:buNone/>
              </a:pPr>
              <a:t>45</a:t>
            </a:fld>
            <a:endParaRPr lang="en-US" altLang="en-US" sz="1400"/>
          </a:p>
        </p:txBody>
      </p:sp>
      <p:sp>
        <p:nvSpPr>
          <p:cNvPr id="43011" name="Rectangle 2">
            <a:extLst>
              <a:ext uri="{FF2B5EF4-FFF2-40B4-BE49-F238E27FC236}">
                <a16:creationId xmlns:a16="http://schemas.microsoft.com/office/drawing/2014/main" id="{AF77C657-17CE-4A7C-A7F7-528F81A9233E}"/>
              </a:ext>
            </a:extLst>
          </p:cNvPr>
          <p:cNvSpPr>
            <a:spLocks noGrp="1" noChangeArrowheads="1"/>
          </p:cNvSpPr>
          <p:nvPr>
            <p:ph type="title"/>
          </p:nvPr>
        </p:nvSpPr>
        <p:spPr>
          <a:xfrm>
            <a:off x="647700" y="0"/>
            <a:ext cx="7772400" cy="1066800"/>
          </a:xfrm>
          <a:noFill/>
        </p:spPr>
        <p:txBody>
          <a:bodyPr/>
          <a:lstStyle/>
          <a:p>
            <a:r>
              <a:rPr lang="en-US" altLang="en-US"/>
              <a:t>The </a:t>
            </a:r>
            <a:r>
              <a:rPr lang="en-US" altLang="en-US" sz="4200">
                <a:latin typeface="Courier New" panose="02070309020205020404" pitchFamily="49" charset="0"/>
              </a:rPr>
              <a:t>finally</a:t>
            </a:r>
            <a:r>
              <a:rPr lang="en-US" altLang="en-US"/>
              <a:t> Clause</a:t>
            </a:r>
            <a:endParaRPr lang="en-US" altLang="en-US" b="1"/>
          </a:p>
        </p:txBody>
      </p:sp>
      <p:sp>
        <p:nvSpPr>
          <p:cNvPr id="43012" name="Rectangle 3">
            <a:extLst>
              <a:ext uri="{FF2B5EF4-FFF2-40B4-BE49-F238E27FC236}">
                <a16:creationId xmlns:a16="http://schemas.microsoft.com/office/drawing/2014/main" id="{C5483078-8798-4B1B-95D2-B48FC1C0C1D4}"/>
              </a:ext>
            </a:extLst>
          </p:cNvPr>
          <p:cNvSpPr>
            <a:spLocks noGrp="1" noChangeArrowheads="1"/>
          </p:cNvSpPr>
          <p:nvPr>
            <p:ph type="body" idx="1"/>
          </p:nvPr>
        </p:nvSpPr>
        <p:spPr>
          <a:xfrm>
            <a:off x="457200" y="1922463"/>
            <a:ext cx="7696200" cy="4191000"/>
          </a:xfrm>
        </p:spPr>
        <p:txBody>
          <a:bodyPr/>
          <a:lstStyle/>
          <a:p>
            <a:pPr algn="just">
              <a:lnSpc>
                <a:spcPct val="90000"/>
              </a:lnSpc>
              <a:buFont typeface="Monotype Sorts" pitchFamily="2" charset="2"/>
              <a:buNone/>
            </a:pPr>
            <a:r>
              <a:rPr lang="en-US" altLang="en-US" sz="2800" b="1">
                <a:solidFill>
                  <a:schemeClr val="tx2"/>
                </a:solidFill>
                <a:latin typeface="Courier New" panose="02070309020205020404" pitchFamily="49" charset="0"/>
              </a:rPr>
              <a:t>try {  </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statements;</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handling ex; </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finally { </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altLang="en-US" sz="2800" b="1">
                <a:solidFill>
                  <a:schemeClr val="tx2"/>
                </a:solidFill>
                <a:latin typeface="Courier New" panose="02070309020205020404" pitchFamily="49" charset="0"/>
              </a:rPr>
              <a:t>}</a:t>
            </a:r>
            <a:endParaRPr lang="en-US" altLang="en-US" sz="2800" b="1">
              <a:solidFill>
                <a:schemeClr val="tx2"/>
              </a:solidFill>
            </a:endParaRPr>
          </a:p>
        </p:txBody>
      </p:sp>
      <p:sp>
        <p:nvSpPr>
          <p:cNvPr id="43013" name="Rectangle 1">
            <a:extLst>
              <a:ext uri="{FF2B5EF4-FFF2-40B4-BE49-F238E27FC236}">
                <a16:creationId xmlns:a16="http://schemas.microsoft.com/office/drawing/2014/main" id="{192694B1-401B-4296-ACA2-20A3E237D536}"/>
              </a:ext>
            </a:extLst>
          </p:cNvPr>
          <p:cNvSpPr>
            <a:spLocks noChangeArrowheads="1"/>
          </p:cNvSpPr>
          <p:nvPr/>
        </p:nvSpPr>
        <p:spPr bwMode="auto">
          <a:xfrm>
            <a:off x="457200" y="855663"/>
            <a:ext cx="8153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i="1">
                <a:solidFill>
                  <a:srgbClr val="000000"/>
                </a:solidFill>
              </a:rPr>
              <a:t>The </a:t>
            </a:r>
            <a:r>
              <a:rPr lang="en-US" altLang="en-US" sz="2400" b="1">
                <a:solidFill>
                  <a:srgbClr val="000000"/>
                </a:solidFill>
              </a:rPr>
              <a:t>finally </a:t>
            </a:r>
            <a:r>
              <a:rPr lang="en-US" altLang="en-US" sz="2400" i="1">
                <a:solidFill>
                  <a:srgbClr val="000000"/>
                </a:solidFill>
              </a:rPr>
              <a:t>clause is always executed regardless whether an exception occurred or not.</a:t>
            </a:r>
            <a:r>
              <a:rPr lang="en-US" altLang="en-US" sz="2400"/>
              <a:t> </a:t>
            </a:r>
            <a:br>
              <a:rPr lang="en-US" altLang="en-US" sz="2400"/>
            </a:br>
            <a:endParaRPr lang="en-US"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22A80EC8-87BD-426A-B5C6-8ED3FC21573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E938C9-B399-4D5C-A21D-F8DEDF1D66B6}" type="slidenum">
              <a:rPr lang="en-US" altLang="en-US" sz="1400"/>
              <a:pPr>
                <a:spcBef>
                  <a:spcPct val="0"/>
                </a:spcBef>
                <a:buClrTx/>
                <a:buSzTx/>
                <a:buFontTx/>
                <a:buNone/>
              </a:pPr>
              <a:t>46</a:t>
            </a:fld>
            <a:endParaRPr lang="en-US" altLang="en-US" sz="1400"/>
          </a:p>
        </p:txBody>
      </p:sp>
      <p:sp>
        <p:nvSpPr>
          <p:cNvPr id="44035" name="Rectangle 2">
            <a:extLst>
              <a:ext uri="{FF2B5EF4-FFF2-40B4-BE49-F238E27FC236}">
                <a16:creationId xmlns:a16="http://schemas.microsoft.com/office/drawing/2014/main" id="{8792AE48-0BE8-40F8-9FAE-97024AF0D2FE}"/>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4036" name="Rectangle 8">
            <a:extLst>
              <a:ext uri="{FF2B5EF4-FFF2-40B4-BE49-F238E27FC236}">
                <a16:creationId xmlns:a16="http://schemas.microsoft.com/office/drawing/2014/main" id="{57E2F5ED-A3CF-463A-9DF7-74020A5070F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4037" name="Rectangle 10">
            <a:extLst>
              <a:ext uri="{FF2B5EF4-FFF2-40B4-BE49-F238E27FC236}">
                <a16:creationId xmlns:a16="http://schemas.microsoft.com/office/drawing/2014/main" id="{053C7883-6C68-4B43-9E90-8D2586D7D7BE}"/>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44038" name="Rectangle 6">
            <a:extLst>
              <a:ext uri="{FF2B5EF4-FFF2-40B4-BE49-F238E27FC236}">
                <a16:creationId xmlns:a16="http://schemas.microsoft.com/office/drawing/2014/main" id="{1AA4C7B6-DF8C-4642-A1F8-D9CA612A2105}"/>
              </a:ext>
            </a:extLst>
          </p:cNvPr>
          <p:cNvSpPr>
            <a:spLocks noChangeArrowheads="1"/>
          </p:cNvSpPr>
          <p:nvPr/>
        </p:nvSpPr>
        <p:spPr bwMode="auto">
          <a:xfrm>
            <a:off x="609600"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1847" name="AutoShape 7">
            <a:extLst>
              <a:ext uri="{FF2B5EF4-FFF2-40B4-BE49-F238E27FC236}">
                <a16:creationId xmlns:a16="http://schemas.microsoft.com/office/drawing/2014/main" id="{A22C2436-82B0-4280-A910-A29180ABB80C}"/>
              </a:ext>
            </a:extLst>
          </p:cNvPr>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D476011B-9EFA-4767-A91C-D4CB82DB7E2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575BFC-F013-4A7E-AF6D-BFDC5C900643}" type="slidenum">
              <a:rPr lang="en-US" altLang="en-US" sz="1400"/>
              <a:pPr>
                <a:spcBef>
                  <a:spcPct val="0"/>
                </a:spcBef>
                <a:buClrTx/>
                <a:buSzTx/>
                <a:buFontTx/>
                <a:buNone/>
              </a:pPr>
              <a:t>47</a:t>
            </a:fld>
            <a:endParaRPr lang="en-US" altLang="en-US" sz="1400"/>
          </a:p>
        </p:txBody>
      </p:sp>
      <p:sp>
        <p:nvSpPr>
          <p:cNvPr id="45059" name="Rectangle 2">
            <a:extLst>
              <a:ext uri="{FF2B5EF4-FFF2-40B4-BE49-F238E27FC236}">
                <a16:creationId xmlns:a16="http://schemas.microsoft.com/office/drawing/2014/main" id="{69FA4152-7C9D-49DA-B95A-2F14CEAFC4AA}"/>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5060" name="Rectangle 3">
            <a:extLst>
              <a:ext uri="{FF2B5EF4-FFF2-40B4-BE49-F238E27FC236}">
                <a16:creationId xmlns:a16="http://schemas.microsoft.com/office/drawing/2014/main" id="{B2D9F2FB-BA2E-4898-9233-20B5EF3B6BA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5061" name="Rectangle 4">
            <a:extLst>
              <a:ext uri="{FF2B5EF4-FFF2-40B4-BE49-F238E27FC236}">
                <a16:creationId xmlns:a16="http://schemas.microsoft.com/office/drawing/2014/main" id="{D71E8319-3A5A-491D-B93B-010879FF2209}"/>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292870" name="AutoShape 6">
            <a:extLst>
              <a:ext uri="{FF2B5EF4-FFF2-40B4-BE49-F238E27FC236}">
                <a16:creationId xmlns:a16="http://schemas.microsoft.com/office/drawing/2014/main" id="{3089F3A9-9A62-43B5-9A42-4261CAE49245}"/>
              </a:ext>
            </a:extLst>
          </p:cNvPr>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
        <p:nvSpPr>
          <p:cNvPr id="45063" name="Rectangle 7">
            <a:extLst>
              <a:ext uri="{FF2B5EF4-FFF2-40B4-BE49-F238E27FC236}">
                <a16:creationId xmlns:a16="http://schemas.microsoft.com/office/drawing/2014/main" id="{5705BEFC-9CFA-4A6A-9981-B405F7B4A10E}"/>
              </a:ext>
            </a:extLst>
          </p:cNvPr>
          <p:cNvSpPr>
            <a:spLocks noChangeArrowheads="1"/>
          </p:cNvSpPr>
          <p:nvPr/>
        </p:nvSpPr>
        <p:spPr bwMode="auto">
          <a:xfrm>
            <a:off x="762000" y="44958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BD910AA7-404A-45DD-A1D3-B3C2B739509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1C6911F-7030-48BC-A292-A1B13592FB2A}" type="slidenum">
              <a:rPr lang="en-US" altLang="en-US" sz="1400"/>
              <a:pPr>
                <a:spcBef>
                  <a:spcPct val="0"/>
                </a:spcBef>
                <a:buClrTx/>
                <a:buSzTx/>
                <a:buFontTx/>
                <a:buNone/>
              </a:pPr>
              <a:t>48</a:t>
            </a:fld>
            <a:endParaRPr lang="en-US" altLang="en-US" sz="1400"/>
          </a:p>
        </p:txBody>
      </p:sp>
      <p:sp>
        <p:nvSpPr>
          <p:cNvPr id="46083" name="Rectangle 2">
            <a:extLst>
              <a:ext uri="{FF2B5EF4-FFF2-40B4-BE49-F238E27FC236}">
                <a16:creationId xmlns:a16="http://schemas.microsoft.com/office/drawing/2014/main" id="{29168DD0-7C0A-450A-ADF9-3B901A3454B2}"/>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6084" name="Rectangle 3">
            <a:extLst>
              <a:ext uri="{FF2B5EF4-FFF2-40B4-BE49-F238E27FC236}">
                <a16:creationId xmlns:a16="http://schemas.microsoft.com/office/drawing/2014/main" id="{91FFE800-F225-4E96-95CC-1ADCECF4DCBD}"/>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6085" name="Rectangle 4">
            <a:extLst>
              <a:ext uri="{FF2B5EF4-FFF2-40B4-BE49-F238E27FC236}">
                <a16:creationId xmlns:a16="http://schemas.microsoft.com/office/drawing/2014/main" id="{47C2043A-ADB4-4DD4-A6DC-ECFE24B8486E}"/>
              </a:ext>
            </a:extLst>
          </p:cNvPr>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r>
              <a:rPr lang="en-US" altLang="en-US" sz="24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a:solidFill>
                <a:schemeClr val="tx2"/>
              </a:solidFill>
              <a:latin typeface="Courier New" panose="02070309020205020404" pitchFamily="49" charset="0"/>
            </a:endParaRPr>
          </a:p>
          <a:p>
            <a:pPr>
              <a:lnSpc>
                <a:spcPct val="80000"/>
              </a:lnSpc>
              <a:buFont typeface="Monotype Sorts" pitchFamily="2" charset="2"/>
              <a:buNone/>
            </a:pPr>
            <a:r>
              <a:rPr lang="en-US" altLang="en-US" sz="2400" b="1">
                <a:solidFill>
                  <a:schemeClr val="tx2"/>
                </a:solidFill>
                <a:latin typeface="Courier New" panose="02070309020205020404" pitchFamily="49" charset="0"/>
              </a:rPr>
              <a:t>Next statement;</a:t>
            </a:r>
          </a:p>
        </p:txBody>
      </p:sp>
      <p:sp>
        <p:nvSpPr>
          <p:cNvPr id="293893" name="AutoShape 5">
            <a:extLst>
              <a:ext uri="{FF2B5EF4-FFF2-40B4-BE49-F238E27FC236}">
                <a16:creationId xmlns:a16="http://schemas.microsoft.com/office/drawing/2014/main" id="{D202E7CD-779C-46FC-8D04-3650F3808899}"/>
              </a:ext>
            </a:extLst>
          </p:cNvPr>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Next statement in the method is executed</a:t>
            </a:r>
          </a:p>
        </p:txBody>
      </p:sp>
      <p:sp>
        <p:nvSpPr>
          <p:cNvPr id="46087" name="Rectangle 6">
            <a:extLst>
              <a:ext uri="{FF2B5EF4-FFF2-40B4-BE49-F238E27FC236}">
                <a16:creationId xmlns:a16="http://schemas.microsoft.com/office/drawing/2014/main" id="{853FFFEA-B8EA-45BA-ABDF-7BC24B4802F2}"/>
              </a:ext>
            </a:extLst>
          </p:cNvPr>
          <p:cNvSpPr>
            <a:spLocks noChangeArrowheads="1"/>
          </p:cNvSpPr>
          <p:nvPr/>
        </p:nvSpPr>
        <p:spPr bwMode="auto">
          <a:xfrm>
            <a:off x="381000"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42AE0DB-60E1-482C-B3C4-0DE909917D0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76DCC3-4868-4374-AC9D-1509D465D83D}" type="slidenum">
              <a:rPr lang="en-US" altLang="en-US" sz="1400"/>
              <a:pPr>
                <a:spcBef>
                  <a:spcPct val="0"/>
                </a:spcBef>
                <a:buClrTx/>
                <a:buSzTx/>
                <a:buFontTx/>
                <a:buNone/>
              </a:pPr>
              <a:t>49</a:t>
            </a:fld>
            <a:endParaRPr lang="en-US" altLang="en-US" sz="1400"/>
          </a:p>
        </p:txBody>
      </p:sp>
      <p:sp>
        <p:nvSpPr>
          <p:cNvPr id="47107" name="Rectangle 2">
            <a:extLst>
              <a:ext uri="{FF2B5EF4-FFF2-40B4-BE49-F238E27FC236}">
                <a16:creationId xmlns:a16="http://schemas.microsoft.com/office/drawing/2014/main" id="{3241898C-64A3-4754-8039-623DA31CBED2}"/>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7108" name="Rectangle 3">
            <a:extLst>
              <a:ext uri="{FF2B5EF4-FFF2-40B4-BE49-F238E27FC236}">
                <a16:creationId xmlns:a16="http://schemas.microsoft.com/office/drawing/2014/main" id="{FF5BA4E1-6272-490E-BA9E-58EEA552F66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7109" name="Rectangle 4">
            <a:extLst>
              <a:ext uri="{FF2B5EF4-FFF2-40B4-BE49-F238E27FC236}">
                <a16:creationId xmlns:a16="http://schemas.microsoft.com/office/drawing/2014/main" id="{518850F3-0439-42AD-97A8-206E825F5F9F}"/>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47110" name="Rectangle 5">
            <a:extLst>
              <a:ext uri="{FF2B5EF4-FFF2-40B4-BE49-F238E27FC236}">
                <a16:creationId xmlns:a16="http://schemas.microsoft.com/office/drawing/2014/main" id="{95A56E11-73EE-49D1-BC95-4C9A11A9ED99}"/>
              </a:ext>
            </a:extLst>
          </p:cNvPr>
          <p:cNvSpPr>
            <a:spLocks noChangeArrowheads="1"/>
          </p:cNvSpPr>
          <p:nvPr/>
        </p:nvSpPr>
        <p:spPr bwMode="auto">
          <a:xfrm>
            <a:off x="609600"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4918" name="AutoShape 6">
            <a:extLst>
              <a:ext uri="{FF2B5EF4-FFF2-40B4-BE49-F238E27FC236}">
                <a16:creationId xmlns:a16="http://schemas.microsoft.com/office/drawing/2014/main" id="{D03B8A37-74C9-4A30-8EA7-7ABA238D6ED7}"/>
              </a:ext>
            </a:extLst>
          </p:cNvPr>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Unvan 1">
            <a:extLst>
              <a:ext uri="{FF2B5EF4-FFF2-40B4-BE49-F238E27FC236}">
                <a16:creationId xmlns:a16="http://schemas.microsoft.com/office/drawing/2014/main" id="{A4187CC0-191A-4BAC-8018-6EC1051B290D}"/>
              </a:ext>
            </a:extLst>
          </p:cNvPr>
          <p:cNvSpPr>
            <a:spLocks noGrp="1" noChangeArrowheads="1"/>
          </p:cNvSpPr>
          <p:nvPr>
            <p:ph type="title"/>
          </p:nvPr>
        </p:nvSpPr>
        <p:spPr/>
        <p:txBody>
          <a:bodyPr/>
          <a:lstStyle/>
          <a:p>
            <a:r>
              <a:rPr lang="en-US" altLang="en-US"/>
              <a:t>Exception-Handling Overview </a:t>
            </a:r>
          </a:p>
        </p:txBody>
      </p:sp>
      <p:sp>
        <p:nvSpPr>
          <p:cNvPr id="10243" name="İçerik Yer Tutucusu 2">
            <a:extLst>
              <a:ext uri="{FF2B5EF4-FFF2-40B4-BE49-F238E27FC236}">
                <a16:creationId xmlns:a16="http://schemas.microsoft.com/office/drawing/2014/main" id="{41DE3A3C-FA0F-4ED9-81AF-F9BB89057F5F}"/>
              </a:ext>
            </a:extLst>
          </p:cNvPr>
          <p:cNvSpPr>
            <a:spLocks noGrp="1" noChangeArrowheads="1"/>
          </p:cNvSpPr>
          <p:nvPr>
            <p:ph idx="1"/>
          </p:nvPr>
        </p:nvSpPr>
        <p:spPr>
          <a:xfrm>
            <a:off x="685800" y="1657350"/>
            <a:ext cx="7772400" cy="4914900"/>
          </a:xfrm>
        </p:spPr>
        <p:txBody>
          <a:bodyPr>
            <a:normAutofit lnSpcReduction="10000"/>
          </a:bodyPr>
          <a:lstStyle/>
          <a:p>
            <a:pPr algn="just">
              <a:buFont typeface="Arial" panose="020B0604020202020204" pitchFamily="34" charset="0"/>
              <a:buChar char="•"/>
              <a:defRPr/>
            </a:pPr>
            <a:r>
              <a:rPr lang="en-US" altLang="en-US" sz="2800" dirty="0"/>
              <a:t>Exception handling enables a program to deal with exceptional situations and</a:t>
            </a:r>
            <a:r>
              <a:rPr lang="tr-TR" altLang="en-US" sz="2800" dirty="0"/>
              <a:t> </a:t>
            </a:r>
            <a:r>
              <a:rPr lang="en-US" altLang="en-US" sz="2800" dirty="0"/>
              <a:t>continue its normal execution.</a:t>
            </a:r>
            <a:endParaRPr lang="tr-TR" altLang="en-US" sz="2800" dirty="0"/>
          </a:p>
          <a:p>
            <a:pPr marL="0" indent="0" algn="just">
              <a:buNone/>
              <a:defRPr/>
            </a:pPr>
            <a:endParaRPr lang="tr-TR" altLang="en-US" sz="2800" dirty="0"/>
          </a:p>
          <a:p>
            <a:pPr algn="just">
              <a:buFont typeface="Arial" panose="020B0604020202020204" pitchFamily="34" charset="0"/>
              <a:buChar char="•"/>
              <a:defRPr/>
            </a:pPr>
            <a:r>
              <a:rPr lang="en-US" altLang="en-US" sz="2800" dirty="0"/>
              <a:t>An </a:t>
            </a:r>
            <a:r>
              <a:rPr lang="en-US" altLang="en-US" sz="2800" i="1" dirty="0"/>
              <a:t>exception </a:t>
            </a:r>
            <a:r>
              <a:rPr lang="en-US" altLang="en-US" sz="2800" dirty="0"/>
              <a:t>is an object that represents</a:t>
            </a:r>
            <a:br>
              <a:rPr lang="en-US" altLang="en-US" sz="2800" dirty="0"/>
            </a:br>
            <a:r>
              <a:rPr lang="en-US" altLang="en-US" sz="2800" dirty="0"/>
              <a:t>an error or a condition that prevents execution from proceeding normally.</a:t>
            </a:r>
          </a:p>
          <a:p>
            <a:pPr marL="0" indent="0" algn="just">
              <a:buFont typeface="Monotype Sorts" pitchFamily="2" charset="2"/>
              <a:buNone/>
              <a:defRPr/>
            </a:pPr>
            <a:endParaRPr lang="en-US" altLang="en-US" i="1" dirty="0"/>
          </a:p>
          <a:p>
            <a:pPr algn="just">
              <a:buFont typeface="Arial" panose="020B0604020202020204" pitchFamily="34" charset="0"/>
              <a:buChar char="•"/>
              <a:defRPr/>
            </a:pPr>
            <a:r>
              <a:rPr lang="en-US" altLang="en-US" sz="2800" i="1" dirty="0"/>
              <a:t>Exceptions are thrown from a method. The caller of the method can catch and handle the exception.</a:t>
            </a:r>
            <a:r>
              <a:rPr lang="en-US" altLang="en-US" sz="2800" dirty="0"/>
              <a:t> </a:t>
            </a:r>
            <a:br>
              <a:rPr lang="en-US" altLang="en-US" dirty="0"/>
            </a:br>
            <a:endParaRPr lang="en-US" altLang="en-US" dirty="0"/>
          </a:p>
        </p:txBody>
      </p:sp>
      <p:sp>
        <p:nvSpPr>
          <p:cNvPr id="10244" name="Slayt Numarası Yer Tutucusu 3">
            <a:extLst>
              <a:ext uri="{FF2B5EF4-FFF2-40B4-BE49-F238E27FC236}">
                <a16:creationId xmlns:a16="http://schemas.microsoft.com/office/drawing/2014/main" id="{BD1CCAEC-2ECF-4EEC-A195-3D4ED52E3C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6042DD-D28D-491D-B803-851458765821}" type="slidenum">
              <a:rPr lang="en-US" altLang="en-US" sz="1400"/>
              <a:pPr>
                <a:spcBef>
                  <a:spcPct val="0"/>
                </a:spcBef>
                <a:buClrTx/>
                <a:buSzTx/>
                <a:buFontTx/>
                <a:buNone/>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A19160E-E442-4FB5-8393-DB3D7F47CEE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0A4D65-24B5-4312-8A06-244A2D45A47D}" type="slidenum">
              <a:rPr lang="en-US" altLang="en-US" sz="1400"/>
              <a:pPr>
                <a:spcBef>
                  <a:spcPct val="0"/>
                </a:spcBef>
                <a:buClrTx/>
                <a:buSzTx/>
                <a:buFontTx/>
                <a:buNone/>
              </a:pPr>
              <a:t>50</a:t>
            </a:fld>
            <a:endParaRPr lang="en-US" altLang="en-US" sz="1400"/>
          </a:p>
        </p:txBody>
      </p:sp>
      <p:sp>
        <p:nvSpPr>
          <p:cNvPr id="48131" name="Rectangle 2">
            <a:extLst>
              <a:ext uri="{FF2B5EF4-FFF2-40B4-BE49-F238E27FC236}">
                <a16:creationId xmlns:a16="http://schemas.microsoft.com/office/drawing/2014/main" id="{44ECB9A6-FA3C-4552-9860-67ED7F7F56D0}"/>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8132" name="Rectangle 3">
            <a:extLst>
              <a:ext uri="{FF2B5EF4-FFF2-40B4-BE49-F238E27FC236}">
                <a16:creationId xmlns:a16="http://schemas.microsoft.com/office/drawing/2014/main" id="{51F59074-290A-4FBC-B7A7-420D6986736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8133" name="Rectangle 4">
            <a:extLst>
              <a:ext uri="{FF2B5EF4-FFF2-40B4-BE49-F238E27FC236}">
                <a16:creationId xmlns:a16="http://schemas.microsoft.com/office/drawing/2014/main" id="{455C5F3E-67F1-4B80-8FD3-884897110BF4}"/>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48134" name="Rectangle 5">
            <a:extLst>
              <a:ext uri="{FF2B5EF4-FFF2-40B4-BE49-F238E27FC236}">
                <a16:creationId xmlns:a16="http://schemas.microsoft.com/office/drawing/2014/main" id="{AD8E5B33-24E5-4AC9-B6FE-D6FF88097D11}"/>
              </a:ext>
            </a:extLst>
          </p:cNvPr>
          <p:cNvSpPr>
            <a:spLocks noChangeArrowheads="1"/>
          </p:cNvSpPr>
          <p:nvPr/>
        </p:nvSpPr>
        <p:spPr bwMode="auto">
          <a:xfrm>
            <a:off x="609600" y="32004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9014" name="AutoShape 6">
            <a:extLst>
              <a:ext uri="{FF2B5EF4-FFF2-40B4-BE49-F238E27FC236}">
                <a16:creationId xmlns:a16="http://schemas.microsoft.com/office/drawing/2014/main" id="{8A8C01F3-7DCE-46CB-992C-D4C77E3DB985}"/>
              </a:ext>
            </a:extLst>
          </p:cNvPr>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E7785508-4058-4499-866D-A0605410040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74DA1F-CACB-4BA0-9B4B-3BE7BFF0A892}" type="slidenum">
              <a:rPr lang="en-US" altLang="en-US" sz="1400"/>
              <a:pPr>
                <a:spcBef>
                  <a:spcPct val="0"/>
                </a:spcBef>
                <a:buClrTx/>
                <a:buSzTx/>
                <a:buFontTx/>
                <a:buNone/>
              </a:pPr>
              <a:t>51</a:t>
            </a:fld>
            <a:endParaRPr lang="en-US" altLang="en-US" sz="1400"/>
          </a:p>
        </p:txBody>
      </p:sp>
      <p:sp>
        <p:nvSpPr>
          <p:cNvPr id="49155" name="Rectangle 2">
            <a:extLst>
              <a:ext uri="{FF2B5EF4-FFF2-40B4-BE49-F238E27FC236}">
                <a16:creationId xmlns:a16="http://schemas.microsoft.com/office/drawing/2014/main" id="{6AF77CA1-E6E9-4CB2-8C98-A2B31395F9B7}"/>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49156" name="Rectangle 3">
            <a:extLst>
              <a:ext uri="{FF2B5EF4-FFF2-40B4-BE49-F238E27FC236}">
                <a16:creationId xmlns:a16="http://schemas.microsoft.com/office/drawing/2014/main" id="{9B2DF956-EE1D-4B54-86D4-7E8C372183E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49157" name="Rectangle 4">
            <a:extLst>
              <a:ext uri="{FF2B5EF4-FFF2-40B4-BE49-F238E27FC236}">
                <a16:creationId xmlns:a16="http://schemas.microsoft.com/office/drawing/2014/main" id="{D6790D15-D113-4874-BC8E-0715F39339B3}"/>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49158" name="Rectangle 5">
            <a:extLst>
              <a:ext uri="{FF2B5EF4-FFF2-40B4-BE49-F238E27FC236}">
                <a16:creationId xmlns:a16="http://schemas.microsoft.com/office/drawing/2014/main" id="{5E29BABD-9CDE-43B5-BCB6-4AC51BFD22D5}"/>
              </a:ext>
            </a:extLst>
          </p:cNvPr>
          <p:cNvSpPr>
            <a:spLocks noChangeArrowheads="1"/>
          </p:cNvSpPr>
          <p:nvPr/>
        </p:nvSpPr>
        <p:spPr bwMode="auto">
          <a:xfrm>
            <a:off x="685800" y="41910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0038" name="AutoShape 6">
            <a:extLst>
              <a:ext uri="{FF2B5EF4-FFF2-40B4-BE49-F238E27FC236}">
                <a16:creationId xmlns:a16="http://schemas.microsoft.com/office/drawing/2014/main" id="{BB8E55D9-3595-4DF4-8BD7-C30BA9F97615}"/>
              </a:ext>
            </a:extLst>
          </p:cNvPr>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B7E1A35C-55A0-4B42-A77C-27F7F0420B9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B1FE58-E77B-456F-B3E5-3E52EB7C79BB}" type="slidenum">
              <a:rPr lang="en-US" altLang="en-US" sz="1400"/>
              <a:pPr>
                <a:spcBef>
                  <a:spcPct val="0"/>
                </a:spcBef>
                <a:buClrTx/>
                <a:buSzTx/>
                <a:buFontTx/>
                <a:buNone/>
              </a:pPr>
              <a:t>52</a:t>
            </a:fld>
            <a:endParaRPr lang="en-US" altLang="en-US" sz="1400"/>
          </a:p>
        </p:txBody>
      </p:sp>
      <p:sp>
        <p:nvSpPr>
          <p:cNvPr id="50179" name="Rectangle 2">
            <a:extLst>
              <a:ext uri="{FF2B5EF4-FFF2-40B4-BE49-F238E27FC236}">
                <a16:creationId xmlns:a16="http://schemas.microsoft.com/office/drawing/2014/main" id="{0A7E5D07-A919-47A7-BAC1-6D7E265D48F2}"/>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50180" name="Rectangle 3">
            <a:extLst>
              <a:ext uri="{FF2B5EF4-FFF2-40B4-BE49-F238E27FC236}">
                <a16:creationId xmlns:a16="http://schemas.microsoft.com/office/drawing/2014/main" id="{3C72B2F4-AAA5-47E1-ACE3-5D2B3786B57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0181" name="Rectangle 4">
            <a:extLst>
              <a:ext uri="{FF2B5EF4-FFF2-40B4-BE49-F238E27FC236}">
                <a16:creationId xmlns:a16="http://schemas.microsoft.com/office/drawing/2014/main" id="{44935156-AA3B-4C50-B735-EEFEF028BE6F}"/>
              </a:ext>
            </a:extLst>
          </p:cNvPr>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r>
              <a:rPr lang="en-US" altLang="en-US" sz="20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a:solidFill>
                <a:schemeClr val="tx2"/>
              </a:solidFill>
              <a:latin typeface="Courier New" panose="02070309020205020404" pitchFamily="49" charset="0"/>
            </a:endParaRPr>
          </a:p>
          <a:p>
            <a:pPr>
              <a:lnSpc>
                <a:spcPct val="80000"/>
              </a:lnSpc>
              <a:buFont typeface="Monotype Sorts" pitchFamily="2" charset="2"/>
              <a:buNone/>
            </a:pPr>
            <a:r>
              <a:rPr lang="en-US" altLang="en-US" sz="2000" b="1">
                <a:solidFill>
                  <a:schemeClr val="tx2"/>
                </a:solidFill>
                <a:latin typeface="Courier New" panose="02070309020205020404" pitchFamily="49" charset="0"/>
              </a:rPr>
              <a:t>Next statement;</a:t>
            </a:r>
          </a:p>
        </p:txBody>
      </p:sp>
      <p:sp>
        <p:nvSpPr>
          <p:cNvPr id="50182" name="Rectangle 5">
            <a:extLst>
              <a:ext uri="{FF2B5EF4-FFF2-40B4-BE49-F238E27FC236}">
                <a16:creationId xmlns:a16="http://schemas.microsoft.com/office/drawing/2014/main" id="{F9C24A24-3B60-4386-B4CB-97CB696B482E}"/>
              </a:ext>
            </a:extLst>
          </p:cNvPr>
          <p:cNvSpPr>
            <a:spLocks noChangeArrowheads="1"/>
          </p:cNvSpPr>
          <p:nvPr/>
        </p:nvSpPr>
        <p:spPr bwMode="auto">
          <a:xfrm>
            <a:off x="381000" y="50292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1062" name="AutoShape 6">
            <a:extLst>
              <a:ext uri="{FF2B5EF4-FFF2-40B4-BE49-F238E27FC236}">
                <a16:creationId xmlns:a16="http://schemas.microsoft.com/office/drawing/2014/main" id="{DF9887B3-0520-4CA9-BC11-CF5393A7B026}"/>
              </a:ext>
            </a:extLst>
          </p:cNvPr>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0D8491BB-F9BF-44FA-89D9-BD5E31D2F1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CB3EF2-7789-4A8F-8EFB-38D70ACA6E61}" type="slidenum">
              <a:rPr lang="en-US" altLang="en-US" sz="1400"/>
              <a:pPr>
                <a:spcBef>
                  <a:spcPct val="0"/>
                </a:spcBef>
                <a:buClrTx/>
                <a:buSzTx/>
                <a:buFontTx/>
                <a:buNone/>
              </a:pPr>
              <a:t>53</a:t>
            </a:fld>
            <a:endParaRPr lang="en-US" altLang="en-US" sz="1400"/>
          </a:p>
        </p:txBody>
      </p:sp>
      <p:sp>
        <p:nvSpPr>
          <p:cNvPr id="51203" name="Rectangle 2">
            <a:extLst>
              <a:ext uri="{FF2B5EF4-FFF2-40B4-BE49-F238E27FC236}">
                <a16:creationId xmlns:a16="http://schemas.microsoft.com/office/drawing/2014/main" id="{CF642EFE-41F7-4145-89DE-419F18D21991}"/>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51204" name="Rectangle 3">
            <a:extLst>
              <a:ext uri="{FF2B5EF4-FFF2-40B4-BE49-F238E27FC236}">
                <a16:creationId xmlns:a16="http://schemas.microsoft.com/office/drawing/2014/main" id="{E6D58291-FC7A-472F-B627-62FBEB659C7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1205" name="Rectangle 4">
            <a:extLst>
              <a:ext uri="{FF2B5EF4-FFF2-40B4-BE49-F238E27FC236}">
                <a16:creationId xmlns:a16="http://schemas.microsoft.com/office/drawing/2014/main" id="{4FC87109-401E-4D1F-922B-A86B8FAD387F}"/>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51206" name="Rectangle 5">
            <a:extLst>
              <a:ext uri="{FF2B5EF4-FFF2-40B4-BE49-F238E27FC236}">
                <a16:creationId xmlns:a16="http://schemas.microsoft.com/office/drawing/2014/main" id="{E04ABC45-5309-4077-85B8-19FD9DC00E20}"/>
              </a:ext>
            </a:extLst>
          </p:cNvPr>
          <p:cNvSpPr>
            <a:spLocks noChangeArrowheads="1"/>
          </p:cNvSpPr>
          <p:nvPr/>
        </p:nvSpPr>
        <p:spPr bwMode="auto">
          <a:xfrm>
            <a:off x="381000" y="1676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2086" name="AutoShape 6">
            <a:extLst>
              <a:ext uri="{FF2B5EF4-FFF2-40B4-BE49-F238E27FC236}">
                <a16:creationId xmlns:a16="http://schemas.microsoft.com/office/drawing/2014/main" id="{749D01A0-0623-48C6-864C-9E7641348893}"/>
              </a:ext>
            </a:extLst>
          </p:cNvPr>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1DFF2096-5F31-4375-BC4B-BB51F2B6FA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9B7D4F-C207-481E-BB47-C83B263BB697}" type="slidenum">
              <a:rPr lang="en-US" altLang="en-US" sz="1400"/>
              <a:pPr>
                <a:spcBef>
                  <a:spcPct val="0"/>
                </a:spcBef>
                <a:buClrTx/>
                <a:buSzTx/>
                <a:buFontTx/>
                <a:buNone/>
              </a:pPr>
              <a:t>54</a:t>
            </a:fld>
            <a:endParaRPr lang="en-US" altLang="en-US" sz="1400"/>
          </a:p>
        </p:txBody>
      </p:sp>
      <p:sp>
        <p:nvSpPr>
          <p:cNvPr id="52227" name="Rectangle 2">
            <a:extLst>
              <a:ext uri="{FF2B5EF4-FFF2-40B4-BE49-F238E27FC236}">
                <a16:creationId xmlns:a16="http://schemas.microsoft.com/office/drawing/2014/main" id="{192AB85D-9A74-49DA-9064-54368892909C}"/>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52228" name="Rectangle 3">
            <a:extLst>
              <a:ext uri="{FF2B5EF4-FFF2-40B4-BE49-F238E27FC236}">
                <a16:creationId xmlns:a16="http://schemas.microsoft.com/office/drawing/2014/main" id="{76D5E66E-73C1-48AA-92DB-E9100FAFEA8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2229" name="Rectangle 4">
            <a:extLst>
              <a:ext uri="{FF2B5EF4-FFF2-40B4-BE49-F238E27FC236}">
                <a16:creationId xmlns:a16="http://schemas.microsoft.com/office/drawing/2014/main" id="{274CC933-6364-4764-901C-1E312C7A76F8}"/>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3110" name="AutoShape 6">
            <a:extLst>
              <a:ext uri="{FF2B5EF4-FFF2-40B4-BE49-F238E27FC236}">
                <a16:creationId xmlns:a16="http://schemas.microsoft.com/office/drawing/2014/main" id="{24A806BB-F48A-4559-9E26-E983A0580036}"/>
              </a:ext>
            </a:extLst>
          </p:cNvPr>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Handling exception</a:t>
            </a:r>
          </a:p>
        </p:txBody>
      </p:sp>
      <p:sp>
        <p:nvSpPr>
          <p:cNvPr id="52231" name="Rectangle 7">
            <a:extLst>
              <a:ext uri="{FF2B5EF4-FFF2-40B4-BE49-F238E27FC236}">
                <a16:creationId xmlns:a16="http://schemas.microsoft.com/office/drawing/2014/main" id="{F492313A-974A-443D-A021-54C5C0984D15}"/>
              </a:ext>
            </a:extLst>
          </p:cNvPr>
          <p:cNvSpPr>
            <a:spLocks noChangeArrowheads="1"/>
          </p:cNvSpPr>
          <p:nvPr/>
        </p:nvSpPr>
        <p:spPr bwMode="auto">
          <a:xfrm>
            <a:off x="381000" y="3581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09936251-6E55-4CA7-9159-48162B8280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E45D13-A8A7-4989-885F-FCDAB148D001}" type="slidenum">
              <a:rPr lang="en-US" altLang="en-US" sz="1400"/>
              <a:pPr>
                <a:spcBef>
                  <a:spcPct val="0"/>
                </a:spcBef>
                <a:buClrTx/>
                <a:buSzTx/>
                <a:buFontTx/>
                <a:buNone/>
              </a:pPr>
              <a:t>55</a:t>
            </a:fld>
            <a:endParaRPr lang="en-US" altLang="en-US" sz="1400"/>
          </a:p>
        </p:txBody>
      </p:sp>
      <p:sp>
        <p:nvSpPr>
          <p:cNvPr id="53251" name="Rectangle 2">
            <a:extLst>
              <a:ext uri="{FF2B5EF4-FFF2-40B4-BE49-F238E27FC236}">
                <a16:creationId xmlns:a16="http://schemas.microsoft.com/office/drawing/2014/main" id="{8E735EE6-8F7B-4A02-8EE0-1F0AE70201B5}"/>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53252" name="Rectangle 3">
            <a:extLst>
              <a:ext uri="{FF2B5EF4-FFF2-40B4-BE49-F238E27FC236}">
                <a16:creationId xmlns:a16="http://schemas.microsoft.com/office/drawing/2014/main" id="{A2837C07-55D2-43BB-8084-C10BE2A86CB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3253" name="Rectangle 4">
            <a:extLst>
              <a:ext uri="{FF2B5EF4-FFF2-40B4-BE49-F238E27FC236}">
                <a16:creationId xmlns:a16="http://schemas.microsoft.com/office/drawing/2014/main" id="{C06D3B04-8363-491A-8E6E-D2648C0886A8}"/>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r>
              <a:rPr lang="en-US" altLang="en-US" sz="1800" b="1">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a:lnSpc>
                <a:spcPct val="80000"/>
              </a:lnSpc>
              <a:buFont typeface="Monotype Sorts" pitchFamily="2" charset="2"/>
              <a:buNone/>
            </a:pPr>
            <a:r>
              <a:rPr lang="en-US" altLang="en-US" sz="1800" b="1">
                <a:solidFill>
                  <a:schemeClr val="tx2"/>
                </a:solidFill>
                <a:latin typeface="Courier New" panose="02070309020205020404" pitchFamily="49" charset="0"/>
              </a:rPr>
              <a:t>Next statement;</a:t>
            </a:r>
          </a:p>
        </p:txBody>
      </p:sp>
      <p:sp>
        <p:nvSpPr>
          <p:cNvPr id="305157" name="AutoShape 5">
            <a:extLst>
              <a:ext uri="{FF2B5EF4-FFF2-40B4-BE49-F238E27FC236}">
                <a16:creationId xmlns:a16="http://schemas.microsoft.com/office/drawing/2014/main" id="{499266C2-F43F-4783-88B1-94D901560C01}"/>
              </a:ext>
            </a:extLst>
          </p:cNvPr>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Execute the final block</a:t>
            </a:r>
          </a:p>
        </p:txBody>
      </p:sp>
      <p:sp>
        <p:nvSpPr>
          <p:cNvPr id="53255" name="Rectangle 6">
            <a:extLst>
              <a:ext uri="{FF2B5EF4-FFF2-40B4-BE49-F238E27FC236}">
                <a16:creationId xmlns:a16="http://schemas.microsoft.com/office/drawing/2014/main" id="{8E70A9CF-A966-4FA7-A1CA-9334DA330670}"/>
              </a:ext>
            </a:extLst>
          </p:cNvPr>
          <p:cNvSpPr>
            <a:spLocks noChangeArrowheads="1"/>
          </p:cNvSpPr>
          <p:nvPr/>
        </p:nvSpPr>
        <p:spPr bwMode="auto">
          <a:xfrm>
            <a:off x="381000" y="4724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8BBF9B8B-39EB-41E2-8599-420F9A6AC31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B63EC6-BB9D-49C8-9476-C33C30028CEF}" type="slidenum">
              <a:rPr lang="en-US" altLang="en-US" sz="1400"/>
              <a:pPr>
                <a:spcBef>
                  <a:spcPct val="0"/>
                </a:spcBef>
                <a:buClrTx/>
                <a:buSzTx/>
                <a:buFontTx/>
                <a:buNone/>
              </a:pPr>
              <a:t>56</a:t>
            </a:fld>
            <a:endParaRPr lang="en-US" altLang="en-US" sz="1400"/>
          </a:p>
        </p:txBody>
      </p:sp>
      <p:sp>
        <p:nvSpPr>
          <p:cNvPr id="54275" name="Rectangle 2">
            <a:extLst>
              <a:ext uri="{FF2B5EF4-FFF2-40B4-BE49-F238E27FC236}">
                <a16:creationId xmlns:a16="http://schemas.microsoft.com/office/drawing/2014/main" id="{A2DE6012-CA9C-4088-9DB7-16C31B4A9B6E}"/>
              </a:ext>
            </a:extLst>
          </p:cNvPr>
          <p:cNvSpPr>
            <a:spLocks noGrp="1" noChangeArrowheads="1"/>
          </p:cNvSpPr>
          <p:nvPr>
            <p:ph type="title"/>
          </p:nvPr>
        </p:nvSpPr>
        <p:spPr>
          <a:xfrm>
            <a:off x="685800" y="304800"/>
            <a:ext cx="7772400" cy="533400"/>
          </a:xfrm>
          <a:noFill/>
        </p:spPr>
        <p:txBody>
          <a:bodyPr/>
          <a:lstStyle/>
          <a:p>
            <a:r>
              <a:rPr lang="en-US" altLang="en-US" sz="4300"/>
              <a:t>Trace a Program Execution</a:t>
            </a:r>
          </a:p>
        </p:txBody>
      </p:sp>
      <p:sp>
        <p:nvSpPr>
          <p:cNvPr id="54276" name="Rectangle 3">
            <a:extLst>
              <a:ext uri="{FF2B5EF4-FFF2-40B4-BE49-F238E27FC236}">
                <a16:creationId xmlns:a16="http://schemas.microsoft.com/office/drawing/2014/main" id="{EABB0D78-38F3-477F-8E3D-A1EB16DDAAA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54277" name="Rectangle 4">
            <a:extLst>
              <a:ext uri="{FF2B5EF4-FFF2-40B4-BE49-F238E27FC236}">
                <a16:creationId xmlns:a16="http://schemas.microsoft.com/office/drawing/2014/main" id="{BC56CFE9-D0E5-4B4A-B9BE-C43F66D7EC24}"/>
              </a:ext>
            </a:extLst>
          </p:cNvPr>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dirty="0">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  </a:t>
            </a:r>
            <a:r>
              <a:rPr lang="en-US" altLang="en-US" sz="1800" b="1" dirty="0" err="1">
                <a:solidFill>
                  <a:schemeClr val="tx2"/>
                </a:solidFill>
                <a:latin typeface="Courier New" panose="02070309020205020404" pitchFamily="49" charset="0"/>
              </a:rPr>
              <a:t>finalStatements</a:t>
            </a:r>
            <a:r>
              <a:rPr lang="en-US" altLang="en-US" sz="1800" b="1" dirty="0">
                <a:solidFill>
                  <a:schemeClr val="tx2"/>
                </a:solidFill>
                <a:latin typeface="Courier New" panose="02070309020205020404" pitchFamily="49" charset="0"/>
              </a:rPr>
              <a:t>; </a:t>
            </a: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dirty="0">
              <a:solidFill>
                <a:schemeClr val="tx2"/>
              </a:solidFill>
              <a:latin typeface="Courier New" panose="02070309020205020404" pitchFamily="49" charset="0"/>
            </a:endParaRPr>
          </a:p>
          <a:p>
            <a:pPr>
              <a:lnSpc>
                <a:spcPct val="80000"/>
              </a:lnSpc>
              <a:buFont typeface="Monotype Sorts" pitchFamily="2" charset="2"/>
              <a:buNone/>
            </a:pPr>
            <a:r>
              <a:rPr lang="en-US" altLang="en-US" sz="1800" b="1" dirty="0">
                <a:solidFill>
                  <a:schemeClr val="tx2"/>
                </a:solidFill>
                <a:latin typeface="Courier New" panose="02070309020205020404" pitchFamily="49" charset="0"/>
              </a:rPr>
              <a:t>Next statement;</a:t>
            </a:r>
          </a:p>
        </p:txBody>
      </p:sp>
      <p:sp>
        <p:nvSpPr>
          <p:cNvPr id="304133" name="AutoShape 5">
            <a:extLst>
              <a:ext uri="{FF2B5EF4-FFF2-40B4-BE49-F238E27FC236}">
                <a16:creationId xmlns:a16="http://schemas.microsoft.com/office/drawing/2014/main" id="{9826E394-AF50-42E5-9FF5-5744966D4E24}"/>
              </a:ext>
            </a:extLst>
          </p:cNvPr>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Rethrow the exception and control is transferred to the caller</a:t>
            </a:r>
          </a:p>
        </p:txBody>
      </p:sp>
      <p:sp>
        <p:nvSpPr>
          <p:cNvPr id="54279" name="Rectangle 6">
            <a:extLst>
              <a:ext uri="{FF2B5EF4-FFF2-40B4-BE49-F238E27FC236}">
                <a16:creationId xmlns:a16="http://schemas.microsoft.com/office/drawing/2014/main" id="{70A380E5-F6DC-4A31-AD98-7BA83670AAAA}"/>
              </a:ext>
            </a:extLst>
          </p:cNvPr>
          <p:cNvSpPr>
            <a:spLocks noChangeArrowheads="1"/>
          </p:cNvSpPr>
          <p:nvPr/>
        </p:nvSpPr>
        <p:spPr bwMode="auto">
          <a:xfrm>
            <a:off x="381000" y="38862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Autofit/>
          </a:bodyPr>
          <a:lstStyle/>
          <a:p>
            <a:pPr marL="0" indent="0">
              <a:buNone/>
            </a:pPr>
            <a:r>
              <a:rPr lang="en-US" sz="1600" noProof="1">
                <a:latin typeface="Calibri" panose="020F0502020204030204" pitchFamily="34" charset="0"/>
                <a:cs typeface="Calibri" panose="020F0502020204030204" pitchFamily="34" charset="0"/>
              </a:rPr>
              <a:t>Suppose you run the following code:</a:t>
            </a:r>
            <a:br>
              <a:rPr lang="tr-TR" sz="1600" noProof="1">
                <a:latin typeface="Calibri" panose="020F0502020204030204" pitchFamily="34"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public static void main(String[] args)</a:t>
            </a:r>
            <a:br>
              <a:rPr lang="tr-TR" sz="1200" noProof="1">
                <a:latin typeface="Consolas" panose="020B0609020204030204" pitchFamily="49" charset="0"/>
                <a:cs typeface="Calibri" panose="020F0502020204030204" pitchFamily="34" charset="0"/>
              </a:rPr>
            </a:br>
            <a:r>
              <a:rPr lang="tr-TR" sz="1200" noProof="1">
                <a:latin typeface="Consolas" panose="020B0609020204030204" pitchFamily="49" charset="0"/>
                <a:cs typeface="Calibri" panose="020F0502020204030204" pitchFamily="34" charset="0"/>
              </a:rPr>
              <a:t>                        </a:t>
            </a:r>
            <a:r>
              <a:rPr lang="en-US" sz="1200" noProof="1">
                <a:latin typeface="Consolas" panose="020B0609020204030204" pitchFamily="49" charset="0"/>
                <a:cs typeface="Calibri" panose="020F0502020204030204" pitchFamily="34" charset="0"/>
              </a:rPr>
              <a:t> throws Exception2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m();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statement7;</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public static void m()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try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statement1;</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statement2;</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statement3;</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catch (Exception1 ex1)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statement4;</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finally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statement5;</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  statement6;</a:t>
            </a:r>
            <a:br>
              <a:rPr lang="tr-TR" sz="1200" noProof="1">
                <a:latin typeface="Consolas" panose="020B0609020204030204" pitchFamily="49" charset="0"/>
                <a:cs typeface="Calibri" panose="020F0502020204030204" pitchFamily="34" charset="0"/>
              </a:rPr>
            </a:br>
            <a:r>
              <a:rPr lang="en-US" sz="1200" noProof="1">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7"/>
            <a:ext cx="48006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noProof="1">
                <a:latin typeface="Calibri" panose="020F0502020204030204" pitchFamily="34" charset="0"/>
                <a:cs typeface="Calibri" panose="020F0502020204030204" pitchFamily="34" charset="0"/>
              </a:rPr>
              <a:t>A</a:t>
            </a:r>
            <a:r>
              <a:rPr lang="en-US" sz="2000" noProof="1">
                <a:latin typeface="Calibri" panose="020F0502020204030204" pitchFamily="34" charset="0"/>
                <a:cs typeface="Calibri" panose="020F0502020204030204" pitchFamily="34" charset="0"/>
              </a:rPr>
              <a:t>nswer the questions:</a:t>
            </a:r>
          </a:p>
          <a:p>
            <a:r>
              <a:rPr lang="en-US" sz="2000" noProof="1">
                <a:latin typeface="Calibri" panose="020F0502020204030204" pitchFamily="34" charset="0"/>
                <a:cs typeface="Calibri" panose="020F0502020204030204" pitchFamily="34" charset="0"/>
              </a:rPr>
              <a:t>1. If no exception occurs, which statements are executed?</a:t>
            </a:r>
          </a:p>
          <a:p>
            <a:r>
              <a:rPr lang="en-US" sz="2000" noProof="1">
                <a:latin typeface="Calibri" panose="020F0502020204030204" pitchFamily="34" charset="0"/>
                <a:cs typeface="Calibri" panose="020F0502020204030204" pitchFamily="34" charset="0"/>
              </a:rPr>
              <a:t>2. If statement2 throws an exception of type Exception1, which statements are executed?</a:t>
            </a:r>
          </a:p>
          <a:p>
            <a:r>
              <a:rPr lang="en-US" sz="2000" noProof="1">
                <a:latin typeface="Calibri" panose="020F0502020204030204" pitchFamily="34" charset="0"/>
                <a:cs typeface="Calibri" panose="020F0502020204030204" pitchFamily="34" charset="0"/>
              </a:rPr>
              <a:t>3. If statement2 throws an exception of type Exception2, which statements are executed?</a:t>
            </a:r>
          </a:p>
          <a:p>
            <a:r>
              <a:rPr lang="en-US" sz="2000" noProof="1">
                <a:latin typeface="Calibri" panose="020F0502020204030204" pitchFamily="34" charset="0"/>
                <a:cs typeface="Calibri" panose="020F0502020204030204" pitchFamily="34" charset="0"/>
              </a:rPr>
              <a:t>4. If statement2 throws an exception that is neither Exception1 nor Exception2, which statements are executed?</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1. statement1, statement2, statement3, statement5, statement6, statement7.</a:t>
            </a:r>
          </a:p>
          <a:p>
            <a:r>
              <a:rPr lang="en-US" sz="1600" noProof="1">
                <a:solidFill>
                  <a:srgbClr val="0070C0"/>
                </a:solidFill>
                <a:latin typeface="Consolas" panose="020B0609020204030204" pitchFamily="49" charset="0"/>
                <a:cs typeface="Calibri" panose="020F0502020204030204" pitchFamily="34" charset="0"/>
              </a:rPr>
              <a:t>2. statement1, statement2, statement4, statement5, statement6, statement7.</a:t>
            </a:r>
          </a:p>
          <a:p>
            <a:r>
              <a:rPr lang="en-US" sz="1600" noProof="1">
                <a:solidFill>
                  <a:srgbClr val="0070C0"/>
                </a:solidFill>
                <a:latin typeface="Consolas" panose="020B0609020204030204" pitchFamily="49" charset="0"/>
                <a:cs typeface="Calibri" panose="020F0502020204030204" pitchFamily="34" charset="0"/>
              </a:rPr>
              <a:t>3. statement1, statement2, statement5.</a:t>
            </a:r>
          </a:p>
          <a:p>
            <a:r>
              <a:rPr lang="en-US" sz="1600" noProof="1">
                <a:solidFill>
                  <a:srgbClr val="0070C0"/>
                </a:solidFill>
                <a:latin typeface="Consolas" panose="020B0609020204030204" pitchFamily="49" charset="0"/>
                <a:cs typeface="Calibri" panose="020F0502020204030204" pitchFamily="34" charset="0"/>
              </a:rPr>
              <a:t>4. statement1, statement2, statement5.</a:t>
            </a:r>
            <a:endParaRPr lang="tr-TR" sz="16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86925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additive="base">
                                        <p:cTn id="1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 calcmode="lin" valueType="num">
                                      <p:cBhvr additive="base">
                                        <p:cTn id="5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rmAutofit fontScale="70000" lnSpcReduction="20000"/>
          </a:bodyPr>
          <a:lstStyle/>
          <a:p>
            <a:pPr marL="0" indent="0">
              <a:buNone/>
            </a:pPr>
            <a:r>
              <a:rPr lang="en-US" sz="2000" noProof="1">
                <a:latin typeface="Calibri" panose="020F0502020204030204" pitchFamily="34" charset="0"/>
                <a:cs typeface="Calibri" panose="020F0502020204030204" pitchFamily="34" charset="0"/>
              </a:rPr>
              <a:t>Suppose you run the following code:</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m();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statement7;</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(Exception2 ex</a:t>
            </a:r>
            <a:r>
              <a:rPr lang="tr-TR" sz="2000" noProof="1">
                <a:latin typeface="Consolas" panose="020B0609020204030204" pitchFamily="49" charset="0"/>
                <a:cs typeface="Calibri" panose="020F0502020204030204" pitchFamily="34" charset="0"/>
              </a:rPr>
              <a:t>)</a:t>
            </a: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statement8;</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static void m()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statement1;</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statement2;</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statement3;</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(Exception1 ex1)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statement4;</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finally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statement5;</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statement6;</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419600" y="1658937"/>
            <a:ext cx="47244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noProof="1">
                <a:latin typeface="Calibri" panose="020F0502020204030204" pitchFamily="34" charset="0"/>
                <a:cs typeface="Calibri" panose="020F0502020204030204" pitchFamily="34" charset="0"/>
              </a:rPr>
              <a:t>A</a:t>
            </a:r>
            <a:r>
              <a:rPr lang="en-US" sz="2000" noProof="1">
                <a:latin typeface="Calibri" panose="020F0502020204030204" pitchFamily="34" charset="0"/>
                <a:cs typeface="Calibri" panose="020F0502020204030204" pitchFamily="34" charset="0"/>
              </a:rPr>
              <a:t>nswer the questions:</a:t>
            </a:r>
          </a:p>
          <a:p>
            <a:r>
              <a:rPr lang="en-US" sz="2000" noProof="1">
                <a:latin typeface="Calibri" panose="020F0502020204030204" pitchFamily="34" charset="0"/>
                <a:cs typeface="Calibri" panose="020F0502020204030204" pitchFamily="34" charset="0"/>
              </a:rPr>
              <a:t>1. If no exception occurs, which statements are executed?</a:t>
            </a:r>
          </a:p>
          <a:p>
            <a:r>
              <a:rPr lang="en-US" sz="2000" noProof="1">
                <a:latin typeface="Calibri" panose="020F0502020204030204" pitchFamily="34" charset="0"/>
                <a:cs typeface="Calibri" panose="020F0502020204030204" pitchFamily="34" charset="0"/>
              </a:rPr>
              <a:t>2. If statement2 throws an exception of type Exception1, which statements are executed?</a:t>
            </a:r>
          </a:p>
          <a:p>
            <a:r>
              <a:rPr lang="en-US" sz="2000" noProof="1">
                <a:latin typeface="Calibri" panose="020F0502020204030204" pitchFamily="34" charset="0"/>
                <a:cs typeface="Calibri" panose="020F0502020204030204" pitchFamily="34" charset="0"/>
              </a:rPr>
              <a:t>3. If statement2 throws an exception of type Exception2, which statements are executed?</a:t>
            </a:r>
          </a:p>
          <a:p>
            <a:r>
              <a:rPr lang="en-US" sz="2000" noProof="1">
                <a:latin typeface="Calibri" panose="020F0502020204030204" pitchFamily="34" charset="0"/>
                <a:cs typeface="Calibri" panose="020F0502020204030204" pitchFamily="34" charset="0"/>
              </a:rPr>
              <a:t>4. If statement2 throws an exception that is neither Exception1 nor Exception 2, which statements are executed?</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1. statement1, statement2, statement3, statement5, statement6, statement7.</a:t>
            </a:r>
          </a:p>
          <a:p>
            <a:r>
              <a:rPr lang="en-US" sz="1600" noProof="1">
                <a:solidFill>
                  <a:srgbClr val="0070C0"/>
                </a:solidFill>
                <a:latin typeface="Consolas" panose="020B0609020204030204" pitchFamily="49" charset="0"/>
                <a:cs typeface="Calibri" panose="020F0502020204030204" pitchFamily="34" charset="0"/>
              </a:rPr>
              <a:t>2. statement1, statement2, statement4, statement5, statement6, statement7.</a:t>
            </a:r>
          </a:p>
          <a:p>
            <a:r>
              <a:rPr lang="en-US" sz="1600" noProof="1">
                <a:solidFill>
                  <a:srgbClr val="0070C0"/>
                </a:solidFill>
                <a:latin typeface="Consolas" panose="020B0609020204030204" pitchFamily="49" charset="0"/>
                <a:cs typeface="Calibri" panose="020F0502020204030204" pitchFamily="34" charset="0"/>
              </a:rPr>
              <a:t>3. statement1, statement2, statement5, statement8.</a:t>
            </a:r>
          </a:p>
          <a:p>
            <a:r>
              <a:rPr lang="en-US" sz="1600" noProof="1">
                <a:solidFill>
                  <a:srgbClr val="0070C0"/>
                </a:solidFill>
                <a:latin typeface="Consolas" panose="020B0609020204030204" pitchFamily="49" charset="0"/>
                <a:cs typeface="Calibri" panose="020F0502020204030204" pitchFamily="34" charset="0"/>
              </a:rPr>
              <a:t>4. statement1, statement2, statement5.</a:t>
            </a:r>
            <a:endParaRPr lang="tr-TR" sz="16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7755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 calcmode="lin" valueType="num">
                                      <p:cBhvr additive="base">
                                        <p:cTn id="2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 calcmode="lin" valueType="num">
                                      <p:cBhvr additive="base">
                                        <p:cTn id="6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AA6BD695-2213-4461-99D8-55C5DF6916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DBF400-5828-4D36-AF70-20B8D192E698}" type="slidenum">
              <a:rPr lang="en-US" altLang="en-US" sz="1400"/>
              <a:pPr>
                <a:spcBef>
                  <a:spcPct val="0"/>
                </a:spcBef>
                <a:buClrTx/>
                <a:buSzTx/>
                <a:buFontTx/>
                <a:buNone/>
              </a:pPr>
              <a:t>59</a:t>
            </a:fld>
            <a:endParaRPr lang="en-US" altLang="en-US" sz="1400"/>
          </a:p>
        </p:txBody>
      </p:sp>
      <p:sp>
        <p:nvSpPr>
          <p:cNvPr id="55299" name="Rectangle 2">
            <a:extLst>
              <a:ext uri="{FF2B5EF4-FFF2-40B4-BE49-F238E27FC236}">
                <a16:creationId xmlns:a16="http://schemas.microsoft.com/office/drawing/2014/main" id="{E7E6D15A-AFD5-4EAD-881B-BFAE185037D2}"/>
              </a:ext>
            </a:extLst>
          </p:cNvPr>
          <p:cNvSpPr>
            <a:spLocks noGrp="1" noChangeArrowheads="1"/>
          </p:cNvSpPr>
          <p:nvPr>
            <p:ph type="title"/>
          </p:nvPr>
        </p:nvSpPr>
        <p:spPr>
          <a:xfrm>
            <a:off x="685800" y="0"/>
            <a:ext cx="7772400" cy="1428750"/>
          </a:xfrm>
          <a:noFill/>
        </p:spPr>
        <p:txBody>
          <a:bodyPr/>
          <a:lstStyle/>
          <a:p>
            <a:r>
              <a:rPr lang="en-US" altLang="en-US"/>
              <a:t>Cautions When Using Exceptions</a:t>
            </a:r>
            <a:endParaRPr lang="en-US" altLang="en-US" b="1"/>
          </a:p>
        </p:txBody>
      </p:sp>
      <p:sp>
        <p:nvSpPr>
          <p:cNvPr id="55300" name="Rectangle 3">
            <a:extLst>
              <a:ext uri="{FF2B5EF4-FFF2-40B4-BE49-F238E27FC236}">
                <a16:creationId xmlns:a16="http://schemas.microsoft.com/office/drawing/2014/main" id="{C71BB081-51A6-41C1-846F-E2EEF839398C}"/>
              </a:ext>
            </a:extLst>
          </p:cNvPr>
          <p:cNvSpPr>
            <a:spLocks noGrp="1" noChangeArrowheads="1"/>
          </p:cNvSpPr>
          <p:nvPr>
            <p:ph type="body" idx="1"/>
          </p:nvPr>
        </p:nvSpPr>
        <p:spPr>
          <a:xfrm>
            <a:off x="381000" y="1371600"/>
            <a:ext cx="8458200" cy="4724400"/>
          </a:xfrm>
          <a:noFill/>
        </p:spPr>
        <p:txBody>
          <a:bodyPr/>
          <a:lstStyle/>
          <a:p>
            <a:pPr algn="just">
              <a:spcAft>
                <a:spcPts val="1200"/>
              </a:spcAft>
              <a:buFont typeface="Arial" panose="020B0604020202020204" pitchFamily="34" charset="0"/>
              <a:buChar char="•"/>
            </a:pPr>
            <a:r>
              <a:rPr lang="en-US" altLang="en-US" sz="2800"/>
              <a:t>Exception handling separates error-handling code from normal programming tasks, thus making programs easier to read and to modify.</a:t>
            </a:r>
          </a:p>
          <a:p>
            <a:pPr algn="just">
              <a:spcAft>
                <a:spcPts val="1200"/>
              </a:spcAft>
              <a:buFont typeface="Arial" panose="020B0604020202020204" pitchFamily="34" charset="0"/>
              <a:buChar char="•"/>
            </a:pPr>
            <a:r>
              <a:rPr lang="en-US" altLang="en-US" sz="2800"/>
              <a:t>Be aware, however, that exception handling usually requires more time and resources because it requires instantiating a new exception object, rolling back the call stack, and propagating the errors to the calling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9498F234-B0D9-4F24-BEAD-C9CB0FFF77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99A7D5-69C4-4842-8534-B6705D6BCE60}" type="slidenum">
              <a:rPr lang="en-US" altLang="en-US" sz="1400"/>
              <a:pPr>
                <a:spcBef>
                  <a:spcPct val="0"/>
                </a:spcBef>
                <a:buClrTx/>
                <a:buSzTx/>
                <a:buFontTx/>
                <a:buNone/>
              </a:pPr>
              <a:t>6</a:t>
            </a:fld>
            <a:endParaRPr lang="en-US" altLang="en-US" sz="1400"/>
          </a:p>
        </p:txBody>
      </p:sp>
      <p:sp>
        <p:nvSpPr>
          <p:cNvPr id="12291" name="Rectangle 2">
            <a:extLst>
              <a:ext uri="{FF2B5EF4-FFF2-40B4-BE49-F238E27FC236}">
                <a16:creationId xmlns:a16="http://schemas.microsoft.com/office/drawing/2014/main" id="{A896DD7C-6D07-44BF-9D50-3F1F104F4CA3}"/>
              </a:ext>
            </a:extLst>
          </p:cNvPr>
          <p:cNvSpPr>
            <a:spLocks noGrp="1" noChangeArrowheads="1"/>
          </p:cNvSpPr>
          <p:nvPr>
            <p:ph type="title"/>
          </p:nvPr>
        </p:nvSpPr>
        <p:spPr>
          <a:xfrm>
            <a:off x="304800" y="381000"/>
            <a:ext cx="8534400" cy="609600"/>
          </a:xfrm>
          <a:noFill/>
        </p:spPr>
        <p:txBody>
          <a:bodyPr/>
          <a:lstStyle/>
          <a:p>
            <a:r>
              <a:rPr lang="en-US" altLang="en-US"/>
              <a:t>Exception-Handling Overview </a:t>
            </a:r>
          </a:p>
        </p:txBody>
      </p:sp>
      <p:sp>
        <p:nvSpPr>
          <p:cNvPr id="273413" name="AutoShape 5">
            <a:hlinkClick r:id="" action="ppaction://noaction" highlightClick="1"/>
            <a:extLst>
              <a:ext uri="{FF2B5EF4-FFF2-40B4-BE49-F238E27FC236}">
                <a16:creationId xmlns:a16="http://schemas.microsoft.com/office/drawing/2014/main" id="{38BB5A27-9699-4A8D-9BC5-6FD3D800009A}"/>
              </a:ext>
            </a:extLst>
          </p:cNvPr>
          <p:cNvSpPr>
            <a:spLocks noChangeArrowheads="1"/>
          </p:cNvSpPr>
          <p:nvPr/>
        </p:nvSpPr>
        <p:spPr bwMode="auto">
          <a:xfrm>
            <a:off x="838200"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a:solidFill>
                  <a:schemeClr val="accent1"/>
                </a:solidFill>
                <a:latin typeface="Book Antiqua" pitchFamily="18" charset="0"/>
                <a:hlinkClick r:id="rId3" action="ppaction://program"/>
              </a:rPr>
              <a:t>Quotient</a:t>
            </a:r>
            <a:endParaRPr lang="en-US" altLang="en-US" dirty="0">
              <a:solidFill>
                <a:schemeClr val="accent1"/>
              </a:solidFill>
            </a:endParaRPr>
          </a:p>
        </p:txBody>
      </p:sp>
      <p:sp>
        <p:nvSpPr>
          <p:cNvPr id="12293" name="AutoShape 6">
            <a:hlinkClick r:id="rId4" action="ppaction://program" highlightClick="1"/>
            <a:extLst>
              <a:ext uri="{FF2B5EF4-FFF2-40B4-BE49-F238E27FC236}">
                <a16:creationId xmlns:a16="http://schemas.microsoft.com/office/drawing/2014/main" id="{8E1AA379-C497-4FD5-A965-CBC5293FF6BB}"/>
              </a:ext>
            </a:extLst>
          </p:cNvPr>
          <p:cNvSpPr>
            <a:spLocks noChangeArrowheads="1"/>
          </p:cNvSpPr>
          <p:nvPr/>
        </p:nvSpPr>
        <p:spPr bwMode="auto">
          <a:xfrm>
            <a:off x="4572000" y="1828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dirty="0">
                <a:latin typeface="Book Antiqua" panose="02040602050305030304" pitchFamily="18" charset="0"/>
              </a:rPr>
              <a:t>Run</a:t>
            </a:r>
            <a:endParaRPr lang="en-US" altLang="en-US" sz="2400" dirty="0"/>
          </a:p>
        </p:txBody>
      </p:sp>
      <p:sp>
        <p:nvSpPr>
          <p:cNvPr id="273415" name="AutoShape 7">
            <a:hlinkClick r:id="" action="ppaction://noaction" highlightClick="1"/>
            <a:extLst>
              <a:ext uri="{FF2B5EF4-FFF2-40B4-BE49-F238E27FC236}">
                <a16:creationId xmlns:a16="http://schemas.microsoft.com/office/drawing/2014/main" id="{7D9C4BE2-4BE7-4E28-9320-140426D17BF3}"/>
              </a:ext>
            </a:extLst>
          </p:cNvPr>
          <p:cNvSpPr>
            <a:spLocks noChangeArrowheads="1"/>
          </p:cNvSpPr>
          <p:nvPr/>
        </p:nvSpPr>
        <p:spPr bwMode="auto">
          <a:xfrm>
            <a:off x="838200"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5" action="ppaction://program"/>
              </a:rPr>
              <a:t>QuotientWithIf</a:t>
            </a:r>
            <a:endParaRPr lang="en-US" altLang="en-US" dirty="0">
              <a:solidFill>
                <a:schemeClr val="accent1"/>
              </a:solidFill>
            </a:endParaRPr>
          </a:p>
        </p:txBody>
      </p:sp>
      <p:sp>
        <p:nvSpPr>
          <p:cNvPr id="12295" name="AutoShape 8">
            <a:hlinkClick r:id="rId6" action="ppaction://program" highlightClick="1"/>
            <a:extLst>
              <a:ext uri="{FF2B5EF4-FFF2-40B4-BE49-F238E27FC236}">
                <a16:creationId xmlns:a16="http://schemas.microsoft.com/office/drawing/2014/main" id="{1ABB2AB3-A283-4505-A95D-8BB6FE413741}"/>
              </a:ext>
            </a:extLst>
          </p:cNvPr>
          <p:cNvSpPr>
            <a:spLocks noChangeArrowheads="1"/>
          </p:cNvSpPr>
          <p:nvPr/>
        </p:nvSpPr>
        <p:spPr bwMode="auto">
          <a:xfrm>
            <a:off x="4648200" y="3352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296" name="Text Box 11">
            <a:extLst>
              <a:ext uri="{FF2B5EF4-FFF2-40B4-BE49-F238E27FC236}">
                <a16:creationId xmlns:a16="http://schemas.microsoft.com/office/drawing/2014/main" id="{2372019E-BEF5-4173-9FFE-F45F98304C5C}"/>
              </a:ext>
            </a:extLst>
          </p:cNvPr>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t>Show runtime error</a:t>
            </a:r>
          </a:p>
        </p:txBody>
      </p:sp>
      <p:sp>
        <p:nvSpPr>
          <p:cNvPr id="12297" name="Text Box 12">
            <a:extLst>
              <a:ext uri="{FF2B5EF4-FFF2-40B4-BE49-F238E27FC236}">
                <a16:creationId xmlns:a16="http://schemas.microsoft.com/office/drawing/2014/main" id="{1C906ABA-822A-4741-8AC4-318FBDAA3399}"/>
              </a:ext>
            </a:extLst>
          </p:cNvPr>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p>
        </p:txBody>
      </p:sp>
      <p:sp>
        <p:nvSpPr>
          <p:cNvPr id="12298" name="Text Box 13">
            <a:extLst>
              <a:ext uri="{FF2B5EF4-FFF2-40B4-BE49-F238E27FC236}">
                <a16:creationId xmlns:a16="http://schemas.microsoft.com/office/drawing/2014/main" id="{ADBB5998-7000-4EE9-855A-D5A5B129DD67}"/>
              </a:ext>
            </a:extLst>
          </p:cNvPr>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t>With a method</a:t>
            </a:r>
          </a:p>
        </p:txBody>
      </p:sp>
      <p:sp>
        <p:nvSpPr>
          <p:cNvPr id="273422" name="AutoShape 14">
            <a:hlinkClick r:id="" action="ppaction://noaction" highlightClick="1"/>
            <a:extLst>
              <a:ext uri="{FF2B5EF4-FFF2-40B4-BE49-F238E27FC236}">
                <a16:creationId xmlns:a16="http://schemas.microsoft.com/office/drawing/2014/main" id="{16FDC747-3760-49CB-8269-66E89928F725}"/>
              </a:ext>
            </a:extLst>
          </p:cNvPr>
          <p:cNvSpPr>
            <a:spLocks noChangeArrowheads="1"/>
          </p:cNvSpPr>
          <p:nvPr/>
        </p:nvSpPr>
        <p:spPr bwMode="auto">
          <a:xfrm>
            <a:off x="8382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7" action="ppaction://program"/>
              </a:rPr>
              <a:t>QuotientWithMethod</a:t>
            </a:r>
            <a:endParaRPr lang="en-US" altLang="en-US" dirty="0">
              <a:solidFill>
                <a:schemeClr val="accent1"/>
              </a:solidFill>
            </a:endParaRPr>
          </a:p>
        </p:txBody>
      </p:sp>
      <p:sp>
        <p:nvSpPr>
          <p:cNvPr id="12300" name="AutoShape 15">
            <a:hlinkClick r:id="rId8" action="ppaction://program" highlightClick="1"/>
            <a:extLst>
              <a:ext uri="{FF2B5EF4-FFF2-40B4-BE49-F238E27FC236}">
                <a16:creationId xmlns:a16="http://schemas.microsoft.com/office/drawing/2014/main" id="{4F0CB060-2996-4073-984C-980AAA35D400}"/>
              </a:ext>
            </a:extLst>
          </p:cNvPr>
          <p:cNvSpPr>
            <a:spLocks noChangeArrowheads="1"/>
          </p:cNvSpPr>
          <p:nvPr/>
        </p:nvSpPr>
        <p:spPr bwMode="auto">
          <a:xfrm>
            <a:off x="4648200" y="50292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301" name="AutoShape 16">
            <a:hlinkClick r:id="rId9" highlightClick="1"/>
            <a:extLst>
              <a:ext uri="{FF2B5EF4-FFF2-40B4-BE49-F238E27FC236}">
                <a16:creationId xmlns:a16="http://schemas.microsoft.com/office/drawing/2014/main" id="{212DD4C7-2E4C-407C-9645-C1EE9AA4C212}"/>
              </a:ext>
            </a:extLst>
          </p:cNvPr>
          <p:cNvSpPr>
            <a:spLocks noChangeArrowheads="1"/>
          </p:cNvSpPr>
          <p:nvPr/>
        </p:nvSpPr>
        <p:spPr bwMode="auto">
          <a:xfrm>
            <a:off x="228600" y="502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2" name="AutoShape 17">
            <a:hlinkClick r:id="rId10" highlightClick="1"/>
            <a:extLst>
              <a:ext uri="{FF2B5EF4-FFF2-40B4-BE49-F238E27FC236}">
                <a16:creationId xmlns:a16="http://schemas.microsoft.com/office/drawing/2014/main" id="{B274482A-227A-4BC1-8268-503E3C99E1FC}"/>
              </a:ext>
            </a:extLst>
          </p:cNvPr>
          <p:cNvSpPr>
            <a:spLocks noChangeArrowheads="1"/>
          </p:cNvSpPr>
          <p:nvPr/>
        </p:nvSpPr>
        <p:spPr bwMode="auto">
          <a:xfrm>
            <a:off x="22860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303" name="AutoShape 18">
            <a:hlinkClick r:id="rId11" highlightClick="1"/>
            <a:extLst>
              <a:ext uri="{FF2B5EF4-FFF2-40B4-BE49-F238E27FC236}">
                <a16:creationId xmlns:a16="http://schemas.microsoft.com/office/drawing/2014/main" id="{C255F75D-891C-4F79-B835-F026CA292744}"/>
              </a:ext>
            </a:extLst>
          </p:cNvPr>
          <p:cNvSpPr>
            <a:spLocks noChangeArrowheads="1"/>
          </p:cNvSpPr>
          <p:nvPr/>
        </p:nvSpPr>
        <p:spPr bwMode="auto">
          <a:xfrm>
            <a:off x="22860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536D6914-5EAA-4BE0-B465-518C30081B2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700BF2-B9DB-40E6-9929-7CB3861CAD68}" type="slidenum">
              <a:rPr lang="en-US" altLang="en-US" sz="1400"/>
              <a:pPr>
                <a:spcBef>
                  <a:spcPct val="0"/>
                </a:spcBef>
                <a:buClrTx/>
                <a:buSzTx/>
                <a:buFontTx/>
                <a:buNone/>
              </a:pPr>
              <a:t>60</a:t>
            </a:fld>
            <a:endParaRPr lang="en-US" altLang="en-US" sz="1400"/>
          </a:p>
        </p:txBody>
      </p:sp>
      <p:sp>
        <p:nvSpPr>
          <p:cNvPr id="56323" name="Rectangle 2">
            <a:extLst>
              <a:ext uri="{FF2B5EF4-FFF2-40B4-BE49-F238E27FC236}">
                <a16:creationId xmlns:a16="http://schemas.microsoft.com/office/drawing/2014/main" id="{B6F1E5CD-ADDF-420C-BFC9-C888A3AAA563}"/>
              </a:ext>
            </a:extLst>
          </p:cNvPr>
          <p:cNvSpPr>
            <a:spLocks noGrp="1" noChangeArrowheads="1"/>
          </p:cNvSpPr>
          <p:nvPr>
            <p:ph type="title"/>
          </p:nvPr>
        </p:nvSpPr>
        <p:spPr>
          <a:xfrm>
            <a:off x="685800" y="0"/>
            <a:ext cx="7772400" cy="1428750"/>
          </a:xfrm>
          <a:noFill/>
        </p:spPr>
        <p:txBody>
          <a:bodyPr/>
          <a:lstStyle/>
          <a:p>
            <a:r>
              <a:rPr lang="en-US" altLang="en-US"/>
              <a:t>When to Throw Exceptions</a:t>
            </a:r>
            <a:endParaRPr lang="en-US" altLang="en-US" b="1"/>
          </a:p>
        </p:txBody>
      </p:sp>
      <p:sp>
        <p:nvSpPr>
          <p:cNvPr id="56324" name="Rectangle 3">
            <a:extLst>
              <a:ext uri="{FF2B5EF4-FFF2-40B4-BE49-F238E27FC236}">
                <a16:creationId xmlns:a16="http://schemas.microsoft.com/office/drawing/2014/main" id="{FA0C35C2-F787-43C7-8624-1DD03A5DE049}"/>
              </a:ext>
            </a:extLst>
          </p:cNvPr>
          <p:cNvSpPr>
            <a:spLocks noGrp="1" noChangeArrowheads="1"/>
          </p:cNvSpPr>
          <p:nvPr>
            <p:ph type="body" idx="1"/>
          </p:nvPr>
        </p:nvSpPr>
        <p:spPr>
          <a:xfrm>
            <a:off x="381000" y="1371600"/>
            <a:ext cx="8458200" cy="4724400"/>
          </a:xfrm>
          <a:noFill/>
        </p:spPr>
        <p:txBody>
          <a:bodyPr/>
          <a:lstStyle/>
          <a:p>
            <a:pPr algn="just">
              <a:spcAft>
                <a:spcPts val="1200"/>
              </a:spcAft>
              <a:buFont typeface="Arial" panose="020B0604020202020204" pitchFamily="34" charset="0"/>
              <a:buChar char="•"/>
            </a:pPr>
            <a:r>
              <a:rPr lang="en-US" altLang="en-US">
                <a:cs typeface="Times New Roman" panose="02020603050405020304" pitchFamily="18" charset="0"/>
              </a:rPr>
              <a:t>An exception occurs in a method. </a:t>
            </a:r>
          </a:p>
          <a:p>
            <a:pPr algn="just">
              <a:spcAft>
                <a:spcPts val="1200"/>
              </a:spcAft>
              <a:buFont typeface="Arial" panose="020B0604020202020204" pitchFamily="34" charset="0"/>
              <a:buChar char="•"/>
            </a:pPr>
            <a:r>
              <a:rPr lang="en-US" altLang="en-US">
                <a:cs typeface="Times New Roman" panose="02020603050405020304" pitchFamily="18" charset="0"/>
              </a:rPr>
              <a:t>If you want the exception to be processed by its caller, you should create an exception object and throw it. </a:t>
            </a:r>
          </a:p>
          <a:p>
            <a:pPr algn="just">
              <a:spcAft>
                <a:spcPts val="1200"/>
              </a:spcAft>
              <a:buFont typeface="Arial" panose="020B0604020202020204" pitchFamily="34" charset="0"/>
              <a:buChar char="•"/>
            </a:pPr>
            <a:r>
              <a:rPr lang="en-US" altLang="en-US">
                <a:cs typeface="Times New Roman" panose="02020603050405020304" pitchFamily="18" charset="0"/>
              </a:rPr>
              <a:t>If you can handle the exception in the method where it occurs, there is no need to throw it</a:t>
            </a:r>
            <a:r>
              <a:rPr lang="en-US" altLang="en-US"/>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C7FA39BA-93FC-4EBA-8AA4-3285EEAA87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8BE3C1-24C2-4E1B-8B93-7892C2F0021C}" type="slidenum">
              <a:rPr lang="en-US" altLang="en-US" sz="1400"/>
              <a:pPr>
                <a:spcBef>
                  <a:spcPct val="0"/>
                </a:spcBef>
                <a:buClrTx/>
                <a:buSzTx/>
                <a:buFontTx/>
                <a:buNone/>
              </a:pPr>
              <a:t>61</a:t>
            </a:fld>
            <a:endParaRPr lang="en-US" altLang="en-US" sz="1400"/>
          </a:p>
        </p:txBody>
      </p:sp>
      <p:sp>
        <p:nvSpPr>
          <p:cNvPr id="57347" name="Rectangle 2">
            <a:extLst>
              <a:ext uri="{FF2B5EF4-FFF2-40B4-BE49-F238E27FC236}">
                <a16:creationId xmlns:a16="http://schemas.microsoft.com/office/drawing/2014/main" id="{2D2B6C8E-6663-4905-B2CE-D3D5D444E5AA}"/>
              </a:ext>
            </a:extLst>
          </p:cNvPr>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57348" name="Rectangle 3">
            <a:extLst>
              <a:ext uri="{FF2B5EF4-FFF2-40B4-BE49-F238E27FC236}">
                <a16:creationId xmlns:a16="http://schemas.microsoft.com/office/drawing/2014/main" id="{6DBAD6C2-D92A-42FA-9E57-2A797BE63FF1}"/>
              </a:ext>
            </a:extLst>
          </p:cNvPr>
          <p:cNvSpPr>
            <a:spLocks noGrp="1" noChangeArrowheads="1"/>
          </p:cNvSpPr>
          <p:nvPr>
            <p:ph type="body" idx="1"/>
          </p:nvPr>
        </p:nvSpPr>
        <p:spPr>
          <a:xfrm>
            <a:off x="381000" y="1371600"/>
            <a:ext cx="8458200" cy="1295400"/>
          </a:xfrm>
          <a:noFill/>
        </p:spPr>
        <p:txBody>
          <a:bodyPr/>
          <a:lstStyle/>
          <a:p>
            <a:pPr marL="0" indent="0" algn="just">
              <a:lnSpc>
                <a:spcPct val="90000"/>
              </a:lnSpc>
              <a:spcAft>
                <a:spcPts val="1200"/>
              </a:spcAft>
              <a:buFont typeface="Monotype Sorts" pitchFamily="2" charset="2"/>
              <a:buNone/>
            </a:pPr>
            <a:r>
              <a:rPr lang="en-US" altLang="en-US" sz="2000" dirty="0">
                <a:cs typeface="Times New Roman" panose="02020603050405020304" pitchFamily="18" charset="0"/>
              </a:rPr>
              <a:t>When should you use the try-catch block in the code? You should use it to deal with unexpected error conditions. Do not use it to deal with simple, expected situations. </a:t>
            </a:r>
          </a:p>
          <a:p>
            <a:pPr marL="0" indent="0">
              <a:lnSpc>
                <a:spcPct val="90000"/>
              </a:lnSpc>
              <a:spcAft>
                <a:spcPts val="1200"/>
              </a:spcAft>
              <a:buFont typeface="Monotype Sorts" pitchFamily="2" charset="2"/>
              <a:buNone/>
            </a:pPr>
            <a:r>
              <a:rPr lang="en-US" altLang="en-US" sz="2000" dirty="0">
                <a:cs typeface="Times New Roman" panose="02020603050405020304" pitchFamily="18" charset="0"/>
              </a:rPr>
              <a:t>For example, the following code </a:t>
            </a:r>
          </a:p>
        </p:txBody>
      </p:sp>
      <p:sp>
        <p:nvSpPr>
          <p:cNvPr id="57349" name="Rectangle 4">
            <a:extLst>
              <a:ext uri="{FF2B5EF4-FFF2-40B4-BE49-F238E27FC236}">
                <a16:creationId xmlns:a16="http://schemas.microsoft.com/office/drawing/2014/main" id="{E3B95C50-FA98-44B0-AFC4-DBC8E59E5FE1}"/>
              </a:ext>
            </a:extLst>
          </p:cNvPr>
          <p:cNvSpPr>
            <a:spLocks noChangeArrowheads="1"/>
          </p:cNvSpPr>
          <p:nvPr/>
        </p:nvSpPr>
        <p:spPr bwMode="auto">
          <a:xfrm>
            <a:off x="838200" y="2819400"/>
            <a:ext cx="7239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try {</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a:t>
            </a:r>
            <a:r>
              <a:rPr lang="en-US" altLang="en-US" sz="1800" b="1" dirty="0" err="1">
                <a:solidFill>
                  <a:schemeClr val="tx2"/>
                </a:solidFill>
                <a:latin typeface="Courier New" panose="02070309020205020404" pitchFamily="49" charset="0"/>
                <a:cs typeface="Times New Roman" panose="02020603050405020304" pitchFamily="18" charset="0"/>
              </a:rPr>
              <a:t>refVar.toString</a:t>
            </a:r>
            <a:r>
              <a:rPr lang="en-US" altLang="en-US" sz="1800" b="1" dirty="0">
                <a:solidFill>
                  <a:schemeClr val="tx2"/>
                </a:solidFill>
                <a:latin typeface="Courier New" panose="02070309020205020404" pitchFamily="49" charset="0"/>
                <a:cs typeface="Times New Roman" panose="02020603050405020304" pitchFamily="18" charset="0"/>
              </a:rPr>
              <a:t>());</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catch (</a:t>
            </a:r>
            <a:r>
              <a:rPr lang="en-US" altLang="en-US" sz="1800" b="1" dirty="0" err="1">
                <a:solidFill>
                  <a:schemeClr val="tx2"/>
                </a:solidFill>
                <a:latin typeface="Courier New" panose="02070309020205020404" pitchFamily="49" charset="0"/>
                <a:cs typeface="Times New Roman" panose="02020603050405020304" pitchFamily="18" charset="0"/>
              </a:rPr>
              <a:t>NullPointerException</a:t>
            </a:r>
            <a:r>
              <a:rPr lang="en-US" altLang="en-US" sz="1800" b="1" dirty="0">
                <a:solidFill>
                  <a:schemeClr val="tx2"/>
                </a:solidFill>
                <a:latin typeface="Courier New" panose="02070309020205020404" pitchFamily="49" charset="0"/>
                <a:cs typeface="Times New Roman" panose="02020603050405020304" pitchFamily="18" charset="0"/>
              </a:rPr>
              <a:t> ex) {</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a:t>
            </a:r>
            <a:r>
              <a:rPr lang="en-US" altLang="en-US" sz="1800" b="1" dirty="0" err="1">
                <a:solidFill>
                  <a:schemeClr val="tx2"/>
                </a:solidFill>
                <a:latin typeface="Courier New" panose="02070309020205020404" pitchFamily="49" charset="0"/>
                <a:cs typeface="Times New Roman" panose="02020603050405020304" pitchFamily="18" charset="0"/>
              </a:rPr>
              <a:t>refVar</a:t>
            </a:r>
            <a:r>
              <a:rPr lang="en-US" altLang="en-US" sz="1800" b="1" dirty="0">
                <a:solidFill>
                  <a:schemeClr val="tx2"/>
                </a:solidFill>
                <a:latin typeface="Courier New" panose="02070309020205020404" pitchFamily="49" charset="0"/>
                <a:cs typeface="Times New Roman" panose="02020603050405020304" pitchFamily="18" charset="0"/>
              </a:rPr>
              <a:t> is null");</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a:t>
            </a:r>
            <a:br>
              <a:rPr lang="tr-TR" altLang="en-US" sz="1800" b="1" dirty="0">
                <a:solidFill>
                  <a:schemeClr val="tx2"/>
                </a:solidFill>
                <a:latin typeface="Courier New" panose="02070309020205020404" pitchFamily="49" charset="0"/>
                <a:cs typeface="Times New Roman" panose="02020603050405020304" pitchFamily="18" charset="0"/>
              </a:rPr>
            </a:br>
            <a:endParaRPr lang="tr-TR" altLang="en-US" sz="1200" b="1" dirty="0">
              <a:solidFill>
                <a:schemeClr val="tx2"/>
              </a:solidFill>
              <a:latin typeface="Courier New" panose="02070309020205020404" pitchFamily="49" charset="0"/>
              <a:cs typeface="Times New Roman" panose="02020603050405020304" pitchFamily="18" charset="0"/>
            </a:endParaRPr>
          </a:p>
          <a:p>
            <a:pPr>
              <a:spcBef>
                <a:spcPts val="0"/>
              </a:spcBef>
              <a:spcAft>
                <a:spcPts val="0"/>
              </a:spcAft>
              <a:buNone/>
            </a:pPr>
            <a:r>
              <a:rPr lang="en-US" altLang="en-US" sz="1800" i="1" dirty="0">
                <a:cs typeface="Times New Roman" panose="02020603050405020304" pitchFamily="18" charset="0"/>
              </a:rPr>
              <a:t>is better to be replaced by </a:t>
            </a:r>
          </a:p>
          <a:p>
            <a:pPr>
              <a:spcBef>
                <a:spcPts val="0"/>
              </a:spcBef>
              <a:spcAft>
                <a:spcPts val="0"/>
              </a:spcAft>
              <a:buFont typeface="Monotype Sorts" pitchFamily="2" charset="2"/>
              <a:buNone/>
            </a:pPr>
            <a:br>
              <a:rPr lang="tr-TR" altLang="en-US" sz="1200" b="1" dirty="0">
                <a:solidFill>
                  <a:schemeClr val="tx2"/>
                </a:solidFill>
                <a:latin typeface="Courier New" panose="02070309020205020404" pitchFamily="49" charset="0"/>
                <a:cs typeface="Times New Roman" panose="02020603050405020304" pitchFamily="18" charset="0"/>
              </a:rPr>
            </a:br>
            <a:r>
              <a:rPr lang="en-US" altLang="en-US" sz="1800" b="1" dirty="0">
                <a:solidFill>
                  <a:schemeClr val="tx2"/>
                </a:solidFill>
                <a:latin typeface="Courier New" panose="02070309020205020404" pitchFamily="49" charset="0"/>
                <a:cs typeface="Times New Roman" panose="02020603050405020304" pitchFamily="18" charset="0"/>
              </a:rPr>
              <a:t>if (</a:t>
            </a:r>
            <a:r>
              <a:rPr lang="en-US" altLang="en-US" sz="1800" b="1" dirty="0" err="1">
                <a:solidFill>
                  <a:schemeClr val="tx2"/>
                </a:solidFill>
                <a:latin typeface="Courier New" panose="02070309020205020404" pitchFamily="49" charset="0"/>
                <a:cs typeface="Times New Roman" panose="02020603050405020304" pitchFamily="18" charset="0"/>
              </a:rPr>
              <a:t>refVar</a:t>
            </a:r>
            <a:r>
              <a:rPr lang="en-US" altLang="en-US" sz="1800" b="1" dirty="0">
                <a:solidFill>
                  <a:schemeClr val="tx2"/>
                </a:solidFill>
                <a:latin typeface="Courier New" panose="02070309020205020404" pitchFamily="49" charset="0"/>
                <a:cs typeface="Times New Roman" panose="02020603050405020304" pitchFamily="18" charset="0"/>
              </a:rPr>
              <a:t> != null)</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a:t>
            </a:r>
            <a:r>
              <a:rPr lang="en-US" altLang="en-US" sz="1800" b="1" dirty="0" err="1">
                <a:solidFill>
                  <a:schemeClr val="tx2"/>
                </a:solidFill>
                <a:latin typeface="Courier New" panose="02070309020205020404" pitchFamily="49" charset="0"/>
                <a:cs typeface="Times New Roman" panose="02020603050405020304" pitchFamily="18" charset="0"/>
              </a:rPr>
              <a:t>refVar.toString</a:t>
            </a:r>
            <a:r>
              <a:rPr lang="en-US" altLang="en-US" sz="1800" b="1" dirty="0">
                <a:solidFill>
                  <a:schemeClr val="tx2"/>
                </a:solidFill>
                <a:latin typeface="Courier New" panose="02070309020205020404" pitchFamily="49" charset="0"/>
                <a:cs typeface="Times New Roman" panose="02020603050405020304" pitchFamily="18" charset="0"/>
              </a:rPr>
              <a:t>());</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else</a:t>
            </a:r>
          </a:p>
          <a:p>
            <a:pPr>
              <a:spcBef>
                <a:spcPts val="0"/>
              </a:spcBef>
              <a:spcAft>
                <a:spcPts val="0"/>
              </a:spcAft>
              <a:buFont typeface="Monotype Sorts" pitchFamily="2" charset="2"/>
              <a:buNone/>
            </a:pPr>
            <a:r>
              <a:rPr lang="en-US" altLang="en-US" sz="1800" b="1" dirty="0">
                <a:solidFill>
                  <a:schemeClr val="tx2"/>
                </a:solidFill>
                <a:latin typeface="Courier New" panose="02070309020205020404" pitchFamily="49" charset="0"/>
                <a:cs typeface="Times New Roman" panose="02020603050405020304" pitchFamily="18" charset="0"/>
              </a:rPr>
              <a:t>  </a:t>
            </a:r>
            <a:r>
              <a:rPr lang="en-US" altLang="en-US" sz="1800" b="1" dirty="0" err="1">
                <a:solidFill>
                  <a:schemeClr val="tx2"/>
                </a:solidFill>
                <a:latin typeface="Courier New" panose="02070309020205020404" pitchFamily="49" charset="0"/>
                <a:cs typeface="Times New Roman" panose="02020603050405020304" pitchFamily="18" charset="0"/>
              </a:rPr>
              <a:t>System.out.println</a:t>
            </a:r>
            <a:r>
              <a:rPr lang="en-US" altLang="en-US" sz="1800" b="1" dirty="0">
                <a:solidFill>
                  <a:schemeClr val="tx2"/>
                </a:solidFill>
                <a:latin typeface="Courier New" panose="02070309020205020404" pitchFamily="49" charset="0"/>
                <a:cs typeface="Times New Roman" panose="02020603050405020304" pitchFamily="18" charset="0"/>
              </a:rPr>
              <a:t>("</a:t>
            </a:r>
            <a:r>
              <a:rPr lang="en-US" altLang="en-US" sz="1800" b="1" dirty="0" err="1">
                <a:solidFill>
                  <a:schemeClr val="tx2"/>
                </a:solidFill>
                <a:latin typeface="Courier New" panose="02070309020205020404" pitchFamily="49" charset="0"/>
                <a:cs typeface="Times New Roman" panose="02020603050405020304" pitchFamily="18" charset="0"/>
              </a:rPr>
              <a:t>refVar</a:t>
            </a:r>
            <a:r>
              <a:rPr lang="en-US" altLang="en-US" sz="1800" b="1" dirty="0">
                <a:solidFill>
                  <a:schemeClr val="tx2"/>
                </a:solidFill>
                <a:latin typeface="Courier New" panose="02070309020205020404" pitchFamily="49" charset="0"/>
                <a:cs typeface="Times New Roman" panose="02020603050405020304" pitchFamily="18" charset="0"/>
              </a:rPr>
              <a:t> is null");</a:t>
            </a:r>
          </a:p>
          <a:p>
            <a:pPr>
              <a:spcBef>
                <a:spcPts val="0"/>
              </a:spcBef>
              <a:spcAft>
                <a:spcPts val="0"/>
              </a:spcAft>
              <a:buFont typeface="Monotype Sorts" pitchFamily="2" charset="2"/>
              <a:buNone/>
            </a:pPr>
            <a:endParaRPr lang="en-US" altLang="en-US" sz="1800" b="1" dirty="0">
              <a:solidFill>
                <a:schemeClr val="tx2"/>
              </a:solidFill>
              <a:latin typeface="Courier New" panose="02070309020205020404" pitchFamily="49"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lnSpcReduction="10000"/>
          </a:bodyPr>
          <a:lstStyle/>
          <a:p>
            <a:r>
              <a:rPr lang="en-US" sz="2000" noProof="1">
                <a:latin typeface="Calibri" panose="020F0502020204030204" pitchFamily="34" charset="0"/>
                <a:cs typeface="Calibri" panose="020F0502020204030204" pitchFamily="34" charset="0"/>
              </a:rPr>
              <a:t>The following method tests whether a string is a numeric string:</a:t>
            </a:r>
            <a:br>
              <a:rPr lang="tr-TR" sz="2000" noProof="1">
                <a:latin typeface="Calibri" panose="020F0502020204030204" pitchFamily="34"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public static boolean isNumeric(String token)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try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Double.parseDouble(token);</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return true;</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catch (java.lang.NumberFormatException ex)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return false;</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br>
              <a:rPr lang="tr-TR" sz="1200" noProof="1">
                <a:latin typeface="Consolas" panose="020B0609020204030204" pitchFamily="49" charset="0"/>
                <a:cs typeface="Calibri" panose="020F0502020204030204" pitchFamily="34" charset="0"/>
              </a:rPr>
            </a:br>
            <a:r>
              <a:rPr lang="en-US" sz="2000" noProof="1">
                <a:latin typeface="Calibri" panose="020F0502020204030204" pitchFamily="34" charset="0"/>
                <a:cs typeface="Calibri" panose="020F0502020204030204" pitchFamily="34" charset="0"/>
              </a:rPr>
              <a:t>Is it correct? Rewrite it without using exceptions.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Yes. It is correct. But a better way to write this method is using regular expression to test if the string is numeric.</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2539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B8BC17C8-1D31-4AF3-81E1-61EEE32AB22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078DE3-6A88-4376-8C65-3A3858920706}" type="slidenum">
              <a:rPr lang="en-US" altLang="en-US" sz="1400"/>
              <a:pPr>
                <a:spcBef>
                  <a:spcPct val="0"/>
                </a:spcBef>
                <a:buClrTx/>
                <a:buSzTx/>
                <a:buFontTx/>
                <a:buNone/>
              </a:pPr>
              <a:t>63</a:t>
            </a:fld>
            <a:endParaRPr lang="en-US" altLang="en-US" sz="1400"/>
          </a:p>
        </p:txBody>
      </p:sp>
      <p:sp>
        <p:nvSpPr>
          <p:cNvPr id="41987" name="Rectangle 2">
            <a:extLst>
              <a:ext uri="{FF2B5EF4-FFF2-40B4-BE49-F238E27FC236}">
                <a16:creationId xmlns:a16="http://schemas.microsoft.com/office/drawing/2014/main" id="{0BDDE052-8C93-46EA-9A5A-0C92A3AEF2D8}"/>
              </a:ext>
            </a:extLst>
          </p:cNvPr>
          <p:cNvSpPr>
            <a:spLocks noGrp="1" noChangeArrowheads="1"/>
          </p:cNvSpPr>
          <p:nvPr>
            <p:ph type="title"/>
          </p:nvPr>
        </p:nvSpPr>
        <p:spPr>
          <a:xfrm>
            <a:off x="685800" y="0"/>
            <a:ext cx="7772400" cy="1428750"/>
          </a:xfrm>
          <a:noFill/>
        </p:spPr>
        <p:txBody>
          <a:bodyPr/>
          <a:lstStyle/>
          <a:p>
            <a:r>
              <a:rPr lang="en-US" altLang="en-US"/>
              <a:t>Rethrowing Exceptions</a:t>
            </a:r>
            <a:endParaRPr lang="en-US" altLang="en-US" b="1"/>
          </a:p>
        </p:txBody>
      </p:sp>
      <p:sp>
        <p:nvSpPr>
          <p:cNvPr id="41988" name="Rectangle 3">
            <a:extLst>
              <a:ext uri="{FF2B5EF4-FFF2-40B4-BE49-F238E27FC236}">
                <a16:creationId xmlns:a16="http://schemas.microsoft.com/office/drawing/2014/main" id="{39B875FE-F5DF-40D1-97F1-3821B1AF2B98}"/>
              </a:ext>
            </a:extLst>
          </p:cNvPr>
          <p:cNvSpPr>
            <a:spLocks noGrp="1" noChangeArrowheads="1"/>
          </p:cNvSpPr>
          <p:nvPr>
            <p:ph type="body" idx="1"/>
          </p:nvPr>
        </p:nvSpPr>
        <p:spPr>
          <a:xfrm>
            <a:off x="228600" y="1371600"/>
            <a:ext cx="8458200" cy="5181600"/>
          </a:xfrm>
        </p:spPr>
        <p:txBody>
          <a:bodyPr/>
          <a:lstStyle/>
          <a:p>
            <a:r>
              <a:rPr lang="en-US" altLang="en-US" sz="2400" dirty="0">
                <a:solidFill>
                  <a:schemeClr val="tx2"/>
                </a:solidFill>
              </a:rPr>
              <a:t>Java allows an exception handler to rethrow the exception if the handler cannot</a:t>
            </a:r>
            <a:r>
              <a:rPr lang="tr-TR" altLang="en-US" sz="2400" dirty="0">
                <a:solidFill>
                  <a:schemeClr val="tx2"/>
                </a:solidFill>
              </a:rPr>
              <a:t> </a:t>
            </a:r>
            <a:r>
              <a:rPr lang="en-US" altLang="en-US" sz="2400" dirty="0">
                <a:solidFill>
                  <a:schemeClr val="tx2"/>
                </a:solidFill>
              </a:rPr>
              <a:t>process the exception or simply wants to let its caller be notified of the exception.</a:t>
            </a:r>
            <a:br>
              <a:rPr lang="tr-TR" altLang="en-US" sz="2400" dirty="0">
                <a:solidFill>
                  <a:schemeClr val="tx2"/>
                </a:solidFill>
              </a:rPr>
            </a:br>
            <a:endParaRPr lang="tr-TR" altLang="en-US" sz="1200" dirty="0">
              <a:solidFill>
                <a:schemeClr val="tx2"/>
              </a:solidFill>
            </a:endParaRPr>
          </a:p>
          <a:p>
            <a:pPr lvl="1">
              <a:buNone/>
            </a:pPr>
            <a:r>
              <a:rPr lang="en-US" altLang="en-US" sz="2000" b="1" dirty="0">
                <a:solidFill>
                  <a:schemeClr val="tx2"/>
                </a:solidFill>
                <a:latin typeface="Courier New" panose="02070309020205020404" pitchFamily="49" charset="0"/>
              </a:rPr>
              <a:t>try {  </a:t>
            </a:r>
          </a:p>
          <a:p>
            <a:pPr lvl="1">
              <a:spcBef>
                <a:spcPct val="0"/>
              </a:spcBef>
              <a:buNone/>
            </a:pPr>
            <a:r>
              <a:rPr lang="en-US" altLang="en-US" sz="2000" b="1" dirty="0">
                <a:solidFill>
                  <a:schemeClr val="tx2"/>
                </a:solidFill>
                <a:latin typeface="Courier New" panose="02070309020205020404" pitchFamily="49" charset="0"/>
              </a:rPr>
              <a:t>  statements;</a:t>
            </a:r>
          </a:p>
          <a:p>
            <a:pPr lvl="1">
              <a:spcBef>
                <a:spcPct val="0"/>
              </a:spcBef>
              <a:buNone/>
            </a:pPr>
            <a:r>
              <a:rPr lang="en-US" altLang="en-US" sz="2000" b="1" dirty="0">
                <a:solidFill>
                  <a:schemeClr val="tx2"/>
                </a:solidFill>
                <a:latin typeface="Courier New" panose="02070309020205020404" pitchFamily="49" charset="0"/>
              </a:rPr>
              <a:t>}</a:t>
            </a:r>
          </a:p>
          <a:p>
            <a:pPr lvl="1">
              <a:spcBef>
                <a:spcPct val="0"/>
              </a:spcBef>
              <a:buNone/>
            </a:pPr>
            <a:r>
              <a:rPr lang="en-US" altLang="en-US" sz="2000" b="1" dirty="0">
                <a:solidFill>
                  <a:schemeClr val="tx2"/>
                </a:solidFill>
                <a:latin typeface="Courier New" panose="02070309020205020404" pitchFamily="49" charset="0"/>
              </a:rPr>
              <a:t>catch(</a:t>
            </a:r>
            <a:r>
              <a:rPr lang="en-US" altLang="en-US" sz="2000" b="1" dirty="0" err="1">
                <a:solidFill>
                  <a:schemeClr val="tx2"/>
                </a:solidFill>
                <a:latin typeface="Courier New" panose="02070309020205020404" pitchFamily="49" charset="0"/>
              </a:rPr>
              <a:t>TheException</a:t>
            </a:r>
            <a:r>
              <a:rPr lang="en-US" altLang="en-US" sz="2000" b="1" dirty="0">
                <a:solidFill>
                  <a:schemeClr val="tx2"/>
                </a:solidFill>
                <a:latin typeface="Courier New" panose="02070309020205020404" pitchFamily="49" charset="0"/>
              </a:rPr>
              <a:t> ex) { </a:t>
            </a:r>
          </a:p>
          <a:p>
            <a:pPr lvl="1">
              <a:spcBef>
                <a:spcPct val="0"/>
              </a:spcBef>
              <a:buNone/>
            </a:pPr>
            <a:r>
              <a:rPr lang="en-US" altLang="en-US" sz="2000" b="1" dirty="0">
                <a:solidFill>
                  <a:schemeClr val="tx2"/>
                </a:solidFill>
                <a:latin typeface="Courier New" panose="02070309020205020404" pitchFamily="49" charset="0"/>
              </a:rPr>
              <a:t>  perform operations before exits;</a:t>
            </a:r>
          </a:p>
          <a:p>
            <a:pPr lvl="1">
              <a:spcBef>
                <a:spcPct val="0"/>
              </a:spcBef>
              <a:buNone/>
            </a:pPr>
            <a:r>
              <a:rPr lang="en-US" altLang="en-US" sz="2000" b="1" dirty="0">
                <a:solidFill>
                  <a:schemeClr val="tx2"/>
                </a:solidFill>
                <a:latin typeface="Courier New" panose="02070309020205020404" pitchFamily="49" charset="0"/>
              </a:rPr>
              <a:t>  throw ex;</a:t>
            </a:r>
          </a:p>
          <a:p>
            <a:pPr lvl="1">
              <a:spcBef>
                <a:spcPct val="0"/>
              </a:spcBef>
              <a:buNone/>
            </a:pPr>
            <a:r>
              <a:rPr lang="en-US" altLang="en-US" sz="2000" b="1" dirty="0">
                <a:solidFill>
                  <a:schemeClr val="tx2"/>
                </a:solidFill>
                <a:latin typeface="Courier New" panose="02070309020205020404" pitchFamily="49" charset="0"/>
              </a:rPr>
              <a:t>}</a:t>
            </a:r>
            <a:endParaRPr lang="tr-TR" altLang="en-US" sz="2000" b="1" dirty="0">
              <a:solidFill>
                <a:schemeClr val="tx2"/>
              </a:solidFill>
              <a:latin typeface="Courier New" panose="02070309020205020404" pitchFamily="49" charset="0"/>
            </a:endParaRPr>
          </a:p>
          <a:p>
            <a:pPr>
              <a:spcBef>
                <a:spcPct val="0"/>
              </a:spcBef>
              <a:buFont typeface="Monotype Sorts" pitchFamily="2" charset="2"/>
              <a:buNone/>
            </a:pPr>
            <a:endParaRPr lang="tr-TR" altLang="en-US" sz="1200" b="1" dirty="0">
              <a:solidFill>
                <a:schemeClr val="tx2"/>
              </a:solidFill>
              <a:latin typeface="Courier New" panose="02070309020205020404" pitchFamily="49" charset="0"/>
            </a:endParaRPr>
          </a:p>
          <a:p>
            <a:pPr>
              <a:spcBef>
                <a:spcPct val="0"/>
              </a:spcBef>
            </a:pPr>
            <a:r>
              <a:rPr lang="en-US" altLang="en-US" sz="2400" dirty="0">
                <a:solidFill>
                  <a:schemeClr val="tx2"/>
                </a:solidFill>
              </a:rPr>
              <a:t>The statement </a:t>
            </a:r>
            <a:r>
              <a:rPr lang="en-US" altLang="en-US" sz="2000" dirty="0">
                <a:solidFill>
                  <a:srgbClr val="0070C0"/>
                </a:solidFill>
                <a:latin typeface="Consolas" panose="020B0609020204030204" pitchFamily="49" charset="0"/>
              </a:rPr>
              <a:t>throw ex </a:t>
            </a:r>
            <a:r>
              <a:rPr lang="en-US" altLang="en-US" sz="2400" dirty="0">
                <a:solidFill>
                  <a:schemeClr val="tx2"/>
                </a:solidFill>
              </a:rPr>
              <a:t>rethrows the exception to the caller so that other handlers in the</a:t>
            </a:r>
            <a:r>
              <a:rPr lang="tr-TR" altLang="en-US" sz="2400" dirty="0">
                <a:solidFill>
                  <a:schemeClr val="tx2"/>
                </a:solidFill>
              </a:rPr>
              <a:t> </a:t>
            </a:r>
            <a:r>
              <a:rPr lang="en-US" altLang="en-US" sz="2400" dirty="0">
                <a:solidFill>
                  <a:schemeClr val="tx2"/>
                </a:solidFill>
              </a:rPr>
              <a:t>caller get a chance to process the exception </a:t>
            </a:r>
            <a:r>
              <a:rPr lang="en-US" altLang="en-US" sz="2000" dirty="0">
                <a:solidFill>
                  <a:srgbClr val="0070C0"/>
                </a:solidFill>
                <a:latin typeface="Consolas" panose="020B0609020204030204" pitchFamily="49" charset="0"/>
              </a:rPr>
              <a:t>ex</a:t>
            </a:r>
            <a:r>
              <a:rPr lang="en-US" altLang="en-US" sz="2400" dirty="0">
                <a:solidFill>
                  <a:schemeClr val="tx2"/>
                </a:solidFill>
              </a:rPr>
              <a:t>.</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rmAutofit fontScale="92500" lnSpcReduction="10000"/>
          </a:bodyPr>
          <a:lstStyle/>
          <a:p>
            <a:r>
              <a:rPr lang="en-US" sz="2000" noProof="1">
                <a:latin typeface="Calibri" panose="020F0502020204030204" pitchFamily="34" charset="0"/>
                <a:cs typeface="Calibri" panose="020F0502020204030204" pitchFamily="34" charset="0"/>
              </a:rPr>
              <a:t>Suppose that </a:t>
            </a:r>
            <a:r>
              <a:rPr lang="en-US" sz="2000" noProof="1">
                <a:solidFill>
                  <a:srgbClr val="0070C0"/>
                </a:solidFill>
                <a:latin typeface="Calibri" panose="020F0502020204030204" pitchFamily="34" charset="0"/>
                <a:cs typeface="Calibri" panose="020F0502020204030204" pitchFamily="34" charset="0"/>
              </a:rPr>
              <a:t>statement2</a:t>
            </a:r>
            <a:r>
              <a:rPr lang="en-US" sz="2000" noProof="1">
                <a:latin typeface="Calibri" panose="020F0502020204030204" pitchFamily="34" charset="0"/>
                <a:cs typeface="Calibri" panose="020F0502020204030204" pitchFamily="34" charset="0"/>
              </a:rPr>
              <a:t> may cause an exception in the following code:</a:t>
            </a:r>
            <a:br>
              <a:rPr lang="tr-TR" sz="2000" noProof="1">
                <a:latin typeface="Calibri" panose="020F0502020204030204" pitchFamily="34" charset="0"/>
                <a:cs typeface="Calibri" panose="020F0502020204030204" pitchFamily="34" charset="0"/>
              </a:rPr>
            </a:b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try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statement1;</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a:t>
            </a:r>
            <a:r>
              <a:rPr lang="en-US" sz="1900" noProof="1">
                <a:highlight>
                  <a:srgbClr val="FFFF00"/>
                </a:highlight>
                <a:latin typeface="Consolas" panose="020B0609020204030204" pitchFamily="49" charset="0"/>
                <a:cs typeface="Calibri" panose="020F0502020204030204" pitchFamily="34" charset="0"/>
              </a:rPr>
              <a:t>statement2</a:t>
            </a: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statement3;</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catch (Exception1 ex1)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catch (Exception2 ex2)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throw ex2;</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finally {</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  statement4;</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a:t>
            </a:r>
            <a:br>
              <a:rPr lang="tr-TR" sz="1900" noProof="1">
                <a:latin typeface="Consolas" panose="020B0609020204030204" pitchFamily="49" charset="0"/>
                <a:cs typeface="Calibri" panose="020F0502020204030204" pitchFamily="34" charset="0"/>
              </a:rPr>
            </a:br>
            <a:r>
              <a:rPr lang="en-US" sz="1900" noProof="1">
                <a:latin typeface="Consolas" panose="020B0609020204030204" pitchFamily="49" charset="0"/>
                <a:cs typeface="Calibri" panose="020F0502020204030204" pitchFamily="34" charset="0"/>
              </a:rPr>
              <a:t>statement5;</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800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fontScale="77500" lnSpcReduction="20000"/>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noProof="1">
                <a:latin typeface="Calibri" panose="020F0502020204030204" pitchFamily="34" charset="0"/>
                <a:cs typeface="Calibri" panose="020F0502020204030204" pitchFamily="34" charset="0"/>
              </a:rPr>
              <a:t>Answer the following questions:</a:t>
            </a:r>
          </a:p>
          <a:p>
            <a:r>
              <a:rPr lang="en-US" sz="2100" noProof="1">
                <a:latin typeface="Calibri" panose="020F0502020204030204" pitchFamily="34" charset="0"/>
                <a:cs typeface="Calibri" panose="020F0502020204030204" pitchFamily="34" charset="0"/>
              </a:rPr>
              <a:t>1. If no exception occurs, will statement4 be executed, and will statement5 be executed?</a:t>
            </a:r>
          </a:p>
          <a:p>
            <a:r>
              <a:rPr lang="en-US" sz="2100" noProof="1">
                <a:latin typeface="Calibri" panose="020F0502020204030204" pitchFamily="34" charset="0"/>
                <a:cs typeface="Calibri" panose="020F0502020204030204" pitchFamily="34" charset="0"/>
              </a:rPr>
              <a:t>2. If the exception is of type Exception1, will statement4 be executed, and will statement5 be executed?</a:t>
            </a:r>
          </a:p>
          <a:p>
            <a:r>
              <a:rPr lang="en-US" sz="2100" noProof="1">
                <a:latin typeface="Calibri" panose="020F0502020204030204" pitchFamily="34" charset="0"/>
                <a:cs typeface="Calibri" panose="020F0502020204030204" pitchFamily="34" charset="0"/>
              </a:rPr>
              <a:t>3. If the exception is of type Exception2, will statement4 be executed, and will statement5 be executed?</a:t>
            </a:r>
          </a:p>
          <a:p>
            <a:r>
              <a:rPr lang="en-US" sz="2100" noProof="1">
                <a:latin typeface="Calibri" panose="020F0502020204030204" pitchFamily="34" charset="0"/>
                <a:cs typeface="Calibri" panose="020F0502020204030204" pitchFamily="34" charset="0"/>
              </a:rPr>
              <a:t>4. If the exception is not Exception1 nor Exception2, will statement4 be executed, and will statement5 be executed?</a:t>
            </a:r>
            <a:br>
              <a:rPr lang="en-US" sz="1500" noProof="1">
                <a:latin typeface="Consolas" panose="020B0609020204030204" pitchFamily="49" charset="0"/>
                <a:cs typeface="Calibri" panose="020F0502020204030204" pitchFamily="34" charset="0"/>
              </a:rPr>
            </a:br>
            <a:endParaRPr lang="en-US" sz="1000"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800" noProof="1">
                <a:solidFill>
                  <a:srgbClr val="0070C0"/>
                </a:solidFill>
                <a:latin typeface="Consolas" panose="020B0609020204030204" pitchFamily="49" charset="0"/>
                <a:cs typeface="Calibri" panose="020F0502020204030204" pitchFamily="34" charset="0"/>
              </a:rPr>
              <a:t>1. Yes to both.</a:t>
            </a:r>
          </a:p>
          <a:p>
            <a:r>
              <a:rPr lang="en-US" sz="1800" noProof="1">
                <a:solidFill>
                  <a:srgbClr val="0070C0"/>
                </a:solidFill>
                <a:latin typeface="Consolas" panose="020B0609020204030204" pitchFamily="49" charset="0"/>
                <a:cs typeface="Calibri" panose="020F0502020204030204" pitchFamily="34" charset="0"/>
              </a:rPr>
              <a:t>2. Yes to both.</a:t>
            </a:r>
          </a:p>
          <a:p>
            <a:r>
              <a:rPr lang="en-US" sz="1800" noProof="1">
                <a:solidFill>
                  <a:srgbClr val="0070C0"/>
                </a:solidFill>
                <a:latin typeface="Consolas" panose="020B0609020204030204" pitchFamily="49" charset="0"/>
                <a:cs typeface="Calibri" panose="020F0502020204030204" pitchFamily="34" charset="0"/>
              </a:rPr>
              <a:t>3. This exception is caught by the catch (Exception2 e2) clause and statement4 will be executed, but statement5 will not be executed because it is rethrown to its caller.</a:t>
            </a:r>
          </a:p>
          <a:p>
            <a:r>
              <a:rPr lang="en-US" sz="1800" noProof="1">
                <a:solidFill>
                  <a:srgbClr val="0070C0"/>
                </a:solidFill>
                <a:latin typeface="Consolas" panose="020B0609020204030204" pitchFamily="49" charset="0"/>
                <a:cs typeface="Calibri" panose="020F0502020204030204" pitchFamily="34" charset="0"/>
              </a:rPr>
              <a:t>4. This exception is not caught. statement4 will be executed, but statement5 will not be executed.</a:t>
            </a:r>
            <a:endParaRPr lang="tr-TR" sz="18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5788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 calcmode="lin" valueType="num">
                                      <p:cBhvr additive="base">
                                        <p:cTn id="2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anim calcmode="lin" valueType="num">
                                      <p:cBhvr additive="base">
                                        <p:cTn id="6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0" y="1657349"/>
            <a:ext cx="4648200" cy="4741863"/>
          </a:xfrm>
        </p:spPr>
        <p:txBody>
          <a:bodyPr>
            <a:normAutofit fontScale="55000" lnSpcReduction="20000"/>
          </a:bodyPr>
          <a:lstStyle/>
          <a:p>
            <a:pPr marL="0" indent="0">
              <a:buNone/>
            </a:pPr>
            <a:r>
              <a:rPr lang="en-US" sz="2000" noProof="1">
                <a:latin typeface="Consolas" panose="020B0609020204030204" pitchFamily="49" charset="0"/>
                <a:cs typeface="Calibri" panose="020F0502020204030204" pitchFamily="34" charset="0"/>
              </a:rPr>
              <a:t>1 public class ChainedExceptionDemo {</a:t>
            </a:r>
          </a:p>
          <a:p>
            <a:pPr marL="0" indent="0">
              <a:buNone/>
            </a:pPr>
            <a:r>
              <a:rPr lang="en-US" sz="2000" noProof="1">
                <a:latin typeface="Consolas" panose="020B0609020204030204" pitchFamily="49" charset="0"/>
                <a:cs typeface="Calibri" panose="020F0502020204030204" pitchFamily="34" charset="0"/>
              </a:rPr>
              <a:t>2   public static void main(String[] args) {</a:t>
            </a:r>
          </a:p>
          <a:p>
            <a:pPr marL="0" indent="0">
              <a:buNone/>
            </a:pPr>
            <a:r>
              <a:rPr lang="en-US" sz="2000" noProof="1">
                <a:latin typeface="Consolas" panose="020B0609020204030204" pitchFamily="49" charset="0"/>
                <a:cs typeface="Calibri" panose="020F0502020204030204" pitchFamily="34" charset="0"/>
              </a:rPr>
              <a:t>3     try {</a:t>
            </a:r>
          </a:p>
          <a:p>
            <a:pPr marL="0" indent="0">
              <a:buNone/>
            </a:pPr>
            <a:r>
              <a:rPr lang="en-US" sz="2000" noProof="1">
                <a:latin typeface="Consolas" panose="020B0609020204030204" pitchFamily="49" charset="0"/>
                <a:cs typeface="Calibri" panose="020F0502020204030204" pitchFamily="34" charset="0"/>
              </a:rPr>
              <a:t>4       method1();</a:t>
            </a:r>
          </a:p>
          <a:p>
            <a:pPr marL="0" indent="0">
              <a:buNone/>
            </a:pPr>
            <a:r>
              <a:rPr lang="en-US" sz="2000" noProof="1">
                <a:latin typeface="Consolas" panose="020B0609020204030204" pitchFamily="49" charset="0"/>
                <a:cs typeface="Calibri" panose="020F0502020204030204" pitchFamily="34" charset="0"/>
              </a:rPr>
              <a:t>5     }</a:t>
            </a:r>
          </a:p>
          <a:p>
            <a:pPr marL="0" indent="0">
              <a:buNone/>
            </a:pPr>
            <a:r>
              <a:rPr lang="en-US" sz="2000" noProof="1">
                <a:latin typeface="Consolas" panose="020B0609020204030204" pitchFamily="49" charset="0"/>
                <a:cs typeface="Calibri" panose="020F0502020204030204" pitchFamily="34" charset="0"/>
              </a:rPr>
              <a:t>6     catch (Exception ex) {</a:t>
            </a:r>
          </a:p>
          <a:p>
            <a:pPr marL="0" indent="0">
              <a:buNone/>
            </a:pPr>
            <a:r>
              <a:rPr lang="en-US" sz="2000" noProof="1">
                <a:latin typeface="Consolas" panose="020B0609020204030204" pitchFamily="49" charset="0"/>
                <a:cs typeface="Calibri" panose="020F0502020204030204" pitchFamily="34" charset="0"/>
              </a:rPr>
              <a:t>7       ex.printStackTrace();</a:t>
            </a:r>
          </a:p>
          <a:p>
            <a:pPr marL="0" indent="0">
              <a:buNone/>
            </a:pPr>
            <a:r>
              <a:rPr lang="en-US" sz="2000" noProof="1">
                <a:latin typeface="Consolas" panose="020B0609020204030204" pitchFamily="49" charset="0"/>
                <a:cs typeface="Calibri" panose="020F0502020204030204" pitchFamily="34" charset="0"/>
              </a:rPr>
              <a:t>8     }</a:t>
            </a:r>
          </a:p>
          <a:p>
            <a:pPr marL="0" indent="0">
              <a:buNone/>
            </a:pPr>
            <a:r>
              <a:rPr lang="en-US" sz="2000" noProof="1">
                <a:latin typeface="Consolas" panose="020B0609020204030204" pitchFamily="49" charset="0"/>
                <a:cs typeface="Calibri" panose="020F0502020204030204" pitchFamily="34" charset="0"/>
              </a:rPr>
              <a:t>9   }</a:t>
            </a:r>
          </a:p>
          <a:p>
            <a:pPr marL="0" indent="0">
              <a:buNone/>
            </a:pPr>
            <a:r>
              <a:rPr lang="en-US" sz="2000" noProof="1">
                <a:latin typeface="Consolas" panose="020B0609020204030204" pitchFamily="49" charset="0"/>
                <a:cs typeface="Calibri" panose="020F0502020204030204" pitchFamily="34" charset="0"/>
              </a:rPr>
              <a:t>10</a:t>
            </a:r>
          </a:p>
          <a:p>
            <a:pPr marL="0" indent="0">
              <a:buNone/>
            </a:pPr>
            <a:r>
              <a:rPr lang="en-US" sz="2000" noProof="1">
                <a:latin typeface="Consolas" panose="020B0609020204030204" pitchFamily="49" charset="0"/>
                <a:cs typeface="Calibri" panose="020F0502020204030204" pitchFamily="34" charset="0"/>
              </a:rPr>
              <a:t>11   public static void method1() throws Exception {</a:t>
            </a:r>
          </a:p>
          <a:p>
            <a:pPr marL="0" indent="0">
              <a:buNone/>
            </a:pPr>
            <a:r>
              <a:rPr lang="en-US" sz="2000" noProof="1">
                <a:latin typeface="Consolas" panose="020B0609020204030204" pitchFamily="49" charset="0"/>
                <a:cs typeface="Calibri" panose="020F0502020204030204" pitchFamily="34" charset="0"/>
              </a:rPr>
              <a:t>12     try {</a:t>
            </a:r>
          </a:p>
          <a:p>
            <a:pPr marL="0" indent="0">
              <a:buNone/>
            </a:pPr>
            <a:r>
              <a:rPr lang="en-US" sz="2000" noProof="1">
                <a:latin typeface="Consolas" panose="020B0609020204030204" pitchFamily="49" charset="0"/>
                <a:cs typeface="Calibri" panose="020F0502020204030204" pitchFamily="34" charset="0"/>
              </a:rPr>
              <a:t>13       method2();</a:t>
            </a:r>
          </a:p>
          <a:p>
            <a:pPr marL="0" indent="0">
              <a:buNone/>
            </a:pPr>
            <a:r>
              <a:rPr lang="en-US" sz="2000" noProof="1">
                <a:latin typeface="Consolas" panose="020B0609020204030204" pitchFamily="49" charset="0"/>
                <a:cs typeface="Calibri" panose="020F0502020204030204" pitchFamily="34" charset="0"/>
              </a:rPr>
              <a:t>14     }</a:t>
            </a:r>
          </a:p>
          <a:p>
            <a:pPr marL="0" indent="0">
              <a:buNone/>
            </a:pPr>
            <a:r>
              <a:rPr lang="en-US" sz="2000" noProof="1">
                <a:latin typeface="Consolas" panose="020B0609020204030204" pitchFamily="49" charset="0"/>
                <a:cs typeface="Calibri" panose="020F0502020204030204" pitchFamily="34" charset="0"/>
              </a:rPr>
              <a:t>15     catch (Exception ex) {</a:t>
            </a:r>
          </a:p>
          <a:p>
            <a:pPr marL="0" indent="0">
              <a:buNone/>
            </a:pPr>
            <a:r>
              <a:rPr lang="en-US" sz="2000" noProof="1">
                <a:latin typeface="Consolas" panose="020B0609020204030204" pitchFamily="49" charset="0"/>
                <a:cs typeface="Calibri" panose="020F0502020204030204" pitchFamily="34" charset="0"/>
              </a:rPr>
              <a:t>16       throw new Exception("New info from method1", ex);</a:t>
            </a:r>
          </a:p>
          <a:p>
            <a:pPr marL="0" indent="0">
              <a:buNone/>
            </a:pPr>
            <a:r>
              <a:rPr lang="en-US" sz="2000" noProof="1">
                <a:latin typeface="Consolas" panose="020B0609020204030204" pitchFamily="49" charset="0"/>
                <a:cs typeface="Calibri" panose="020F0502020204030204" pitchFamily="34" charset="0"/>
              </a:rPr>
              <a:t>17     }</a:t>
            </a:r>
          </a:p>
          <a:p>
            <a:pPr marL="0" indent="0">
              <a:buNone/>
            </a:pPr>
            <a:r>
              <a:rPr lang="en-US" sz="2000" noProof="1">
                <a:latin typeface="Consolas" panose="020B0609020204030204" pitchFamily="49" charset="0"/>
                <a:cs typeface="Calibri" panose="020F0502020204030204" pitchFamily="34" charset="0"/>
              </a:rPr>
              <a:t>18   }</a:t>
            </a:r>
          </a:p>
          <a:p>
            <a:pPr marL="0" indent="0">
              <a:buNone/>
            </a:pPr>
            <a:r>
              <a:rPr lang="en-US" sz="2000" noProof="1">
                <a:latin typeface="Consolas" panose="020B0609020204030204" pitchFamily="49" charset="0"/>
                <a:cs typeface="Calibri" panose="020F0502020204030204" pitchFamily="34" charset="0"/>
              </a:rPr>
              <a:t>19</a:t>
            </a:r>
          </a:p>
          <a:p>
            <a:pPr marL="0" indent="0">
              <a:buNone/>
            </a:pPr>
            <a:r>
              <a:rPr lang="en-US" sz="2000" noProof="1">
                <a:latin typeface="Consolas" panose="020B0609020204030204" pitchFamily="49" charset="0"/>
                <a:cs typeface="Calibri" panose="020F0502020204030204" pitchFamily="34" charset="0"/>
              </a:rPr>
              <a:t>20   public static void method2() throws Exception {</a:t>
            </a:r>
          </a:p>
          <a:p>
            <a:pPr marL="0" indent="0">
              <a:buNone/>
            </a:pPr>
            <a:r>
              <a:rPr lang="en-US" sz="2000" noProof="1">
                <a:latin typeface="Consolas" panose="020B0609020204030204" pitchFamily="49" charset="0"/>
                <a:cs typeface="Calibri" panose="020F0502020204030204" pitchFamily="34" charset="0"/>
              </a:rPr>
              <a:t>21     throw new Exception("New info from method2");</a:t>
            </a:r>
          </a:p>
          <a:p>
            <a:pPr marL="0" indent="0">
              <a:buNone/>
            </a:pPr>
            <a:r>
              <a:rPr lang="en-US" sz="2000" noProof="1">
                <a:latin typeface="Consolas" panose="020B0609020204030204" pitchFamily="49" charset="0"/>
                <a:cs typeface="Calibri" panose="020F0502020204030204" pitchFamily="34" charset="0"/>
              </a:rPr>
              <a:t>22   }</a:t>
            </a:r>
          </a:p>
          <a:p>
            <a:pPr marL="0" indent="0">
              <a:buNone/>
            </a:pPr>
            <a:r>
              <a:rPr lang="en-US" sz="2000" noProof="1">
                <a:latin typeface="Consolas" panose="020B0609020204030204" pitchFamily="49" charset="0"/>
                <a:cs typeface="Calibri" panose="020F0502020204030204" pitchFamily="34" charset="0"/>
              </a:rPr>
              <a:t>23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191000" y="1658937"/>
            <a:ext cx="4953000"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noProof="1">
                <a:latin typeface="Calibri" panose="020F0502020204030204" pitchFamily="34" charset="0"/>
                <a:cs typeface="Calibri" panose="020F0502020204030204" pitchFamily="34" charset="0"/>
              </a:rPr>
              <a:t>What would be the output if line 16 is replaced by the following line?</a:t>
            </a:r>
            <a:br>
              <a:rPr lang="tr-TR" sz="2000" noProof="1">
                <a:latin typeface="Calibri" panose="020F0502020204030204" pitchFamily="34" charset="0"/>
                <a:cs typeface="Calibri" panose="020F0502020204030204" pitchFamily="34" charset="0"/>
              </a:rPr>
            </a:br>
            <a:br>
              <a:rPr lang="tr-TR" sz="1200" b="1" noProof="1">
                <a:latin typeface="Consolas" panose="020B0609020204030204" pitchFamily="49" charset="0"/>
                <a:cs typeface="Calibri" panose="020F0502020204030204" pitchFamily="34" charset="0"/>
              </a:rPr>
            </a:br>
            <a:r>
              <a:rPr lang="en-US" sz="1300" b="1" noProof="1">
                <a:latin typeface="Consolas" panose="020B0609020204030204" pitchFamily="49" charset="0"/>
                <a:cs typeface="Calibri" panose="020F0502020204030204" pitchFamily="34" charset="0"/>
              </a:rPr>
              <a:t>throw new Exception("New info from method1");</a:t>
            </a:r>
            <a:br>
              <a:rPr lang="en-US" sz="1050" b="1" noProof="1">
                <a:latin typeface="Consolas" panose="020B0609020204030204" pitchFamily="49" charset="0"/>
                <a:cs typeface="Calibri" panose="020F0502020204030204" pitchFamily="34" charset="0"/>
              </a:rPr>
            </a:br>
            <a:endParaRPr lang="en-US" sz="2000" b="1" noProof="1">
              <a:latin typeface="Consolas" panose="020B0609020204030204" pitchFamily="49" charset="0"/>
              <a:cs typeface="Calibri" panose="020F0502020204030204" pitchFamily="34" charset="0"/>
            </a:endParaRPr>
          </a:p>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000" noProof="1">
                <a:solidFill>
                  <a:srgbClr val="0070C0"/>
                </a:solidFill>
                <a:latin typeface="Consolas" panose="020B0609020204030204" pitchFamily="49" charset="0"/>
                <a:cs typeface="Calibri" panose="020F0502020204030204" pitchFamily="34" charset="0"/>
              </a:rPr>
              <a:t>The output will be</a:t>
            </a:r>
            <a:br>
              <a:rPr lang="tr-TR" sz="1000" noProof="1">
                <a:solidFill>
                  <a:srgbClr val="0070C0"/>
                </a:solidFill>
                <a:latin typeface="Consolas" panose="020B0609020204030204" pitchFamily="49" charset="0"/>
                <a:cs typeface="Calibri" panose="020F0502020204030204" pitchFamily="34" charset="0"/>
              </a:rPr>
            </a:br>
            <a:br>
              <a:rPr lang="tr-TR" sz="1000" noProof="1">
                <a:solidFill>
                  <a:srgbClr val="0070C0"/>
                </a:solidFill>
                <a:latin typeface="Consolas" panose="020B0609020204030204" pitchFamily="49" charset="0"/>
                <a:cs typeface="Calibri" panose="020F0502020204030204" pitchFamily="34" charset="0"/>
              </a:rPr>
            </a:br>
            <a:r>
              <a:rPr lang="en-US" sz="1000" noProof="1">
                <a:solidFill>
                  <a:srgbClr val="0070C0"/>
                </a:solidFill>
                <a:latin typeface="Consolas" panose="020B0609020204030204" pitchFamily="49" charset="0"/>
                <a:cs typeface="Calibri" panose="020F0502020204030204" pitchFamily="34" charset="0"/>
              </a:rPr>
              <a:t>java.lang.Exception: New info from method1</a:t>
            </a:r>
            <a:br>
              <a:rPr lang="tr-TR" sz="1000" noProof="1">
                <a:solidFill>
                  <a:srgbClr val="0070C0"/>
                </a:solidFill>
                <a:latin typeface="Consolas" panose="020B0609020204030204" pitchFamily="49" charset="0"/>
                <a:cs typeface="Calibri" panose="020F0502020204030204" pitchFamily="34" charset="0"/>
              </a:rPr>
            </a:br>
            <a:r>
              <a:rPr lang="tr-TR" sz="1000" noProof="1">
                <a:solidFill>
                  <a:srgbClr val="0070C0"/>
                </a:solidFill>
                <a:latin typeface="Consolas" panose="020B0609020204030204" pitchFamily="49" charset="0"/>
                <a:cs typeface="Calibri" panose="020F0502020204030204" pitchFamily="34" charset="0"/>
              </a:rPr>
              <a:t>  </a:t>
            </a:r>
            <a:r>
              <a:rPr lang="en-US" sz="1000" noProof="1">
                <a:solidFill>
                  <a:srgbClr val="0070C0"/>
                </a:solidFill>
                <a:latin typeface="Consolas" panose="020B0609020204030204" pitchFamily="49" charset="0"/>
                <a:cs typeface="Calibri" panose="020F0502020204030204" pitchFamily="34" charset="0"/>
              </a:rPr>
              <a:t>at</a:t>
            </a:r>
            <a:r>
              <a:rPr lang="tr-TR" sz="1000" noProof="1">
                <a:solidFill>
                  <a:srgbClr val="0070C0"/>
                </a:solidFill>
                <a:latin typeface="Consolas" panose="020B0609020204030204" pitchFamily="49" charset="0"/>
                <a:cs typeface="Calibri" panose="020F0502020204030204" pitchFamily="34" charset="0"/>
              </a:rPr>
              <a:t> </a:t>
            </a:r>
            <a:r>
              <a:rPr lang="en-US" sz="1000" noProof="1">
                <a:solidFill>
                  <a:srgbClr val="0070C0"/>
                </a:solidFill>
                <a:latin typeface="Consolas" panose="020B0609020204030204" pitchFamily="49" charset="0"/>
                <a:cs typeface="Calibri" panose="020F0502020204030204" pitchFamily="34" charset="0"/>
              </a:rPr>
              <a:t>ChainedExceptionDemo.method1(ChainedExceptionDemo.java:16)</a:t>
            </a:r>
            <a:br>
              <a:rPr lang="tr-TR" sz="1000" noProof="1">
                <a:solidFill>
                  <a:srgbClr val="0070C0"/>
                </a:solidFill>
                <a:latin typeface="Consolas" panose="020B0609020204030204" pitchFamily="49" charset="0"/>
                <a:cs typeface="Calibri" panose="020F0502020204030204" pitchFamily="34" charset="0"/>
              </a:rPr>
            </a:br>
            <a:r>
              <a:rPr lang="tr-TR" sz="1000" noProof="1">
                <a:solidFill>
                  <a:srgbClr val="0070C0"/>
                </a:solidFill>
                <a:latin typeface="Consolas" panose="020B0609020204030204" pitchFamily="49" charset="0"/>
                <a:cs typeface="Calibri" panose="020F0502020204030204" pitchFamily="34" charset="0"/>
              </a:rPr>
              <a:t>  </a:t>
            </a:r>
            <a:r>
              <a:rPr lang="en-US" sz="1000" noProof="1">
                <a:solidFill>
                  <a:srgbClr val="0070C0"/>
                </a:solidFill>
                <a:latin typeface="Consolas" panose="020B0609020204030204" pitchFamily="49" charset="0"/>
                <a:cs typeface="Calibri" panose="020F0502020204030204" pitchFamily="34" charset="0"/>
              </a:rPr>
              <a:t>at ChainedExceptionDemo.main(ChainedExceptionDemo.java:4)</a:t>
            </a:r>
            <a:endParaRPr lang="tr-TR" sz="1000" noProof="1">
              <a:solidFill>
                <a:srgbClr val="0070C0"/>
              </a:solidFill>
              <a:latin typeface="Consolas" panose="020B0609020204030204" pitchFamily="49" charset="0"/>
              <a:cs typeface="Calibri" panose="020F0502020204030204" pitchFamily="34" charset="0"/>
            </a:endParaRPr>
          </a:p>
        </p:txBody>
      </p:sp>
      <p:pic>
        <p:nvPicPr>
          <p:cNvPr id="7" name="Picture 6">
            <a:extLst>
              <a:ext uri="{FF2B5EF4-FFF2-40B4-BE49-F238E27FC236}">
                <a16:creationId xmlns:a16="http://schemas.microsoft.com/office/drawing/2014/main" id="{6A2E7B32-8B12-4F6D-B49C-1A745923E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5" y="5524790"/>
            <a:ext cx="4419600" cy="1011476"/>
          </a:xfrm>
          <a:prstGeom prst="rect">
            <a:avLst/>
          </a:prstGeom>
        </p:spPr>
      </p:pic>
    </p:spTree>
    <p:extLst>
      <p:ext uri="{BB962C8B-B14F-4D97-AF65-F5344CB8AC3E}">
        <p14:creationId xmlns:p14="http://schemas.microsoft.com/office/powerpoint/2010/main" val="157436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27796878-B20D-4A03-9F11-022B31321D7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818661-7E3A-4FDE-BF14-234E2B70C499}" type="slidenum">
              <a:rPr lang="en-US" altLang="en-US" sz="1400"/>
              <a:pPr>
                <a:spcBef>
                  <a:spcPct val="0"/>
                </a:spcBef>
                <a:buClrTx/>
                <a:buSzTx/>
                <a:buFontTx/>
                <a:buNone/>
              </a:pPr>
              <a:t>66</a:t>
            </a:fld>
            <a:endParaRPr lang="en-US" altLang="en-US" sz="1400"/>
          </a:p>
        </p:txBody>
      </p:sp>
      <p:sp>
        <p:nvSpPr>
          <p:cNvPr id="59395" name="Rectangle 2">
            <a:extLst>
              <a:ext uri="{FF2B5EF4-FFF2-40B4-BE49-F238E27FC236}">
                <a16:creationId xmlns:a16="http://schemas.microsoft.com/office/drawing/2014/main" id="{10A5F438-9F6C-45D1-B957-11A3CC7DC6D3}"/>
              </a:ext>
            </a:extLst>
          </p:cNvPr>
          <p:cNvSpPr>
            <a:spLocks noGrp="1" noChangeArrowheads="1"/>
          </p:cNvSpPr>
          <p:nvPr>
            <p:ph type="title"/>
          </p:nvPr>
        </p:nvSpPr>
        <p:spPr>
          <a:xfrm>
            <a:off x="533400" y="228600"/>
            <a:ext cx="8153400" cy="457200"/>
          </a:xfrm>
          <a:noFill/>
        </p:spPr>
        <p:txBody>
          <a:bodyPr/>
          <a:lstStyle/>
          <a:p>
            <a:r>
              <a:rPr lang="en-US" altLang="en-US" sz="4000"/>
              <a:t>Defining Custom Exception Classes</a:t>
            </a:r>
            <a:endParaRPr lang="en-US" altLang="en-US" b="1"/>
          </a:p>
        </p:txBody>
      </p:sp>
      <p:sp>
        <p:nvSpPr>
          <p:cNvPr id="59396" name="Text Box 3">
            <a:extLst>
              <a:ext uri="{FF2B5EF4-FFF2-40B4-BE49-F238E27FC236}">
                <a16:creationId xmlns:a16="http://schemas.microsoft.com/office/drawing/2014/main" id="{9ED0C2C1-771C-401F-A998-F3E906CB8C32}"/>
              </a:ext>
            </a:extLst>
          </p:cNvPr>
          <p:cNvSpPr txBox="1">
            <a:spLocks noChangeArrowheads="1"/>
          </p:cNvSpPr>
          <p:nvPr/>
        </p:nvSpPr>
        <p:spPr bwMode="auto">
          <a:xfrm>
            <a:off x="304800" y="1600200"/>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spcBef>
                <a:spcPct val="50000"/>
              </a:spcBef>
              <a:buFont typeface="Arial" panose="020B0604020202020204" pitchFamily="34" charset="0"/>
              <a:buChar char="•"/>
            </a:pPr>
            <a:r>
              <a:rPr lang="en-US" altLang="en-US" sz="2800"/>
              <a:t>Use the exception classes in the API whenever possible.</a:t>
            </a:r>
          </a:p>
          <a:p>
            <a:pPr algn="just">
              <a:spcBef>
                <a:spcPct val="50000"/>
              </a:spcBef>
              <a:buFont typeface="Arial" panose="020B0604020202020204" pitchFamily="34" charset="0"/>
              <a:buChar char="•"/>
            </a:pPr>
            <a:r>
              <a:rPr lang="en-US" altLang="en-US" sz="2800"/>
              <a:t>Define custom exception classes if the predefined classes are not sufficient.</a:t>
            </a:r>
          </a:p>
          <a:p>
            <a:pPr algn="just">
              <a:spcBef>
                <a:spcPct val="50000"/>
              </a:spcBef>
              <a:buFont typeface="Arial" panose="020B0604020202020204" pitchFamily="34" charset="0"/>
              <a:buChar char="•"/>
            </a:pPr>
            <a:r>
              <a:rPr lang="en-US" altLang="en-US" sz="2800"/>
              <a:t>Define custom exception classes by extending Exception or a subclass of Exception.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75B0665-A9BD-40BD-95F3-411D352FB92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B4581A-F1E1-4055-8E01-22A6E5679CDB}" type="slidenum">
              <a:rPr lang="en-US" altLang="en-US" sz="1400"/>
              <a:pPr>
                <a:spcBef>
                  <a:spcPct val="0"/>
                </a:spcBef>
                <a:buClrTx/>
                <a:buSzTx/>
                <a:buFontTx/>
                <a:buNone/>
              </a:pPr>
              <a:t>67</a:t>
            </a:fld>
            <a:endParaRPr lang="en-US" altLang="en-US" sz="1400"/>
          </a:p>
        </p:txBody>
      </p:sp>
      <p:sp>
        <p:nvSpPr>
          <p:cNvPr id="60419" name="Rectangle 2">
            <a:extLst>
              <a:ext uri="{FF2B5EF4-FFF2-40B4-BE49-F238E27FC236}">
                <a16:creationId xmlns:a16="http://schemas.microsoft.com/office/drawing/2014/main" id="{BB825FCA-6417-4609-BFAB-707FC314DDDE}"/>
              </a:ext>
            </a:extLst>
          </p:cNvPr>
          <p:cNvSpPr>
            <a:spLocks noGrp="1" noChangeArrowheads="1"/>
          </p:cNvSpPr>
          <p:nvPr>
            <p:ph type="title"/>
          </p:nvPr>
        </p:nvSpPr>
        <p:spPr>
          <a:xfrm>
            <a:off x="685800" y="304800"/>
            <a:ext cx="8153400" cy="533400"/>
          </a:xfrm>
          <a:noFill/>
        </p:spPr>
        <p:txBody>
          <a:bodyPr/>
          <a:lstStyle/>
          <a:p>
            <a:r>
              <a:rPr lang="en-US" altLang="en-US" sz="4000"/>
              <a:t>Custom Exception Class Example</a:t>
            </a:r>
          </a:p>
        </p:txBody>
      </p:sp>
      <p:sp>
        <p:nvSpPr>
          <p:cNvPr id="60420" name="AutoShape 3">
            <a:hlinkClick r:id="rId2" action="ppaction://program" highlightClick="1"/>
            <a:extLst>
              <a:ext uri="{FF2B5EF4-FFF2-40B4-BE49-F238E27FC236}">
                <a16:creationId xmlns:a16="http://schemas.microsoft.com/office/drawing/2014/main" id="{BB119002-A837-4870-B908-3A8B7AD18EB8}"/>
              </a:ext>
            </a:extLst>
          </p:cNvPr>
          <p:cNvSpPr>
            <a:spLocks noChangeArrowheads="1"/>
          </p:cNvSpPr>
          <p:nvPr/>
        </p:nvSpPr>
        <p:spPr bwMode="auto">
          <a:xfrm>
            <a:off x="5638800" y="5105400"/>
            <a:ext cx="1447800" cy="533400"/>
          </a:xfrm>
          <a:prstGeom prst="actionButtonBlank">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7030" name="AutoShape 6">
            <a:hlinkClick r:id="" action="ppaction://noaction" highlightClick="1"/>
            <a:extLst>
              <a:ext uri="{FF2B5EF4-FFF2-40B4-BE49-F238E27FC236}">
                <a16:creationId xmlns:a16="http://schemas.microsoft.com/office/drawing/2014/main" id="{2B3E33F6-C466-4EF3-AB9A-B2502FA2CAD5}"/>
              </a:ext>
            </a:extLst>
          </p:cNvPr>
          <p:cNvSpPr>
            <a:spLocks noChangeArrowheads="1"/>
          </p:cNvSpPr>
          <p:nvPr/>
        </p:nvSpPr>
        <p:spPr bwMode="auto">
          <a:xfrm>
            <a:off x="762000" y="2895600"/>
            <a:ext cx="4267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3" action="ppaction://program"/>
              </a:rPr>
              <a:t>InvalidRadiusException</a:t>
            </a:r>
            <a:endParaRPr lang="en-US" altLang="en-US" dirty="0">
              <a:solidFill>
                <a:schemeClr val="accent1"/>
              </a:solidFill>
            </a:endParaRPr>
          </a:p>
        </p:txBody>
      </p:sp>
      <p:sp>
        <p:nvSpPr>
          <p:cNvPr id="60422" name="Text Box 9">
            <a:extLst>
              <a:ext uri="{FF2B5EF4-FFF2-40B4-BE49-F238E27FC236}">
                <a16:creationId xmlns:a16="http://schemas.microsoft.com/office/drawing/2014/main" id="{2A36F4BD-9600-4CE8-BCAD-F80478803E66}"/>
              </a:ext>
            </a:extLst>
          </p:cNvPr>
          <p:cNvSpPr txBox="1">
            <a:spLocks noChangeArrowheads="1"/>
          </p:cNvSpPr>
          <p:nvPr/>
        </p:nvSpPr>
        <p:spPr bwMode="auto">
          <a:xfrm>
            <a:off x="304800" y="12192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a:cs typeface="Courier New" panose="02070309020205020404" pitchFamily="49" charset="0"/>
              </a:rPr>
              <a:t>In Listing 13.8, the </a:t>
            </a:r>
            <a:r>
              <a:rPr lang="en-US" altLang="en-US" sz="2400" u="sng">
                <a:cs typeface="Courier New" panose="02070309020205020404" pitchFamily="49" charset="0"/>
              </a:rPr>
              <a:t>setRadius</a:t>
            </a:r>
            <a:r>
              <a:rPr lang="en-US" altLang="en-US" sz="2400">
                <a:cs typeface="Courier New" panose="02070309020205020404" pitchFamily="49" charset="0"/>
              </a:rPr>
              <a:t> method throws an exception if the radius is negative. Suppose you wish to pass the radius to the handler, you have to create a custom exception class. </a:t>
            </a:r>
          </a:p>
        </p:txBody>
      </p:sp>
      <p:sp>
        <p:nvSpPr>
          <p:cNvPr id="257034" name="AutoShape 10">
            <a:hlinkClick r:id="" action="ppaction://noaction" highlightClick="1"/>
            <a:extLst>
              <a:ext uri="{FF2B5EF4-FFF2-40B4-BE49-F238E27FC236}">
                <a16:creationId xmlns:a16="http://schemas.microsoft.com/office/drawing/2014/main" id="{16986F25-9F80-42F3-8153-9BFD2C07AB96}"/>
              </a:ext>
            </a:extLst>
          </p:cNvPr>
          <p:cNvSpPr>
            <a:spLocks noChangeArrowheads="1"/>
          </p:cNvSpPr>
          <p:nvPr/>
        </p:nvSpPr>
        <p:spPr bwMode="auto">
          <a:xfrm>
            <a:off x="762000" y="39624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CircleWithRadiusException</a:t>
            </a:r>
            <a:endParaRPr lang="en-US" altLang="en-US">
              <a:solidFill>
                <a:schemeClr val="accent1"/>
              </a:solidFill>
            </a:endParaRPr>
          </a:p>
        </p:txBody>
      </p:sp>
      <p:sp>
        <p:nvSpPr>
          <p:cNvPr id="257035" name="AutoShape 11">
            <a:hlinkClick r:id="" action="ppaction://noaction" highlightClick="1"/>
            <a:extLst>
              <a:ext uri="{FF2B5EF4-FFF2-40B4-BE49-F238E27FC236}">
                <a16:creationId xmlns:a16="http://schemas.microsoft.com/office/drawing/2014/main" id="{29E5FB6F-AB60-4ED7-A210-64984E58DE61}"/>
              </a:ext>
            </a:extLst>
          </p:cNvPr>
          <p:cNvSpPr>
            <a:spLocks noChangeArrowheads="1"/>
          </p:cNvSpPr>
          <p:nvPr/>
        </p:nvSpPr>
        <p:spPr bwMode="auto">
          <a:xfrm>
            <a:off x="762000" y="51816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5" action="ppaction://program"/>
              </a:rPr>
              <a:t>TestCircleWithRadiusException</a:t>
            </a:r>
            <a:endParaRPr lang="en-US" altLang="en-US">
              <a:solidFill>
                <a:schemeClr val="accent1"/>
              </a:solidFill>
            </a:endParaRPr>
          </a:p>
        </p:txBody>
      </p:sp>
      <p:sp>
        <p:nvSpPr>
          <p:cNvPr id="60425" name="AutoShape 12">
            <a:hlinkClick r:id="rId6" highlightClick="1"/>
            <a:extLst>
              <a:ext uri="{FF2B5EF4-FFF2-40B4-BE49-F238E27FC236}">
                <a16:creationId xmlns:a16="http://schemas.microsoft.com/office/drawing/2014/main" id="{8002D9A3-3C14-4889-9400-8936D4917374}"/>
              </a:ext>
            </a:extLst>
          </p:cNvPr>
          <p:cNvSpPr>
            <a:spLocks noChangeArrowheads="1"/>
          </p:cNvSpPr>
          <p:nvPr/>
        </p:nvSpPr>
        <p:spPr bwMode="auto">
          <a:xfrm>
            <a:off x="228600" y="2819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6" name="AutoShape 13">
            <a:hlinkClick r:id="rId7" highlightClick="1"/>
            <a:extLst>
              <a:ext uri="{FF2B5EF4-FFF2-40B4-BE49-F238E27FC236}">
                <a16:creationId xmlns:a16="http://schemas.microsoft.com/office/drawing/2014/main" id="{2BC351EC-642D-4176-B302-620D43A4E7D1}"/>
              </a:ext>
            </a:extLst>
          </p:cNvPr>
          <p:cNvSpPr>
            <a:spLocks noChangeArrowheads="1"/>
          </p:cNvSpPr>
          <p:nvPr/>
        </p:nvSpPr>
        <p:spPr bwMode="auto">
          <a:xfrm>
            <a:off x="228600" y="3886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7" name="AutoShape 14">
            <a:hlinkClick r:id="rId8" highlightClick="1"/>
            <a:extLst>
              <a:ext uri="{FF2B5EF4-FFF2-40B4-BE49-F238E27FC236}">
                <a16:creationId xmlns:a16="http://schemas.microsoft.com/office/drawing/2014/main" id="{108BD412-2BF3-482F-A06C-93E9BDBC487D}"/>
              </a:ext>
            </a:extLst>
          </p:cNvPr>
          <p:cNvSpPr>
            <a:spLocks noChangeArrowheads="1"/>
          </p:cNvSpPr>
          <p:nvPr/>
        </p:nvSpPr>
        <p:spPr bwMode="auto">
          <a:xfrm>
            <a:off x="2286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a:bodyPr>
          <a:lstStyle/>
          <a:p>
            <a:r>
              <a:rPr lang="en-US" sz="2000" noProof="1">
                <a:latin typeface="Calibri" panose="020F0502020204030204" pitchFamily="34" charset="0"/>
                <a:cs typeface="Calibri" panose="020F0502020204030204" pitchFamily="34" charset="0"/>
              </a:rPr>
              <a:t>How do you define a custom exception class?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To define a custom class, extend Exception or a subclass of Exception.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5631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5199064"/>
          </a:xfrm>
        </p:spPr>
        <p:txBody>
          <a:bodyPr>
            <a:normAutofit fontScale="55000" lnSpcReduction="20000"/>
          </a:bodyPr>
          <a:lstStyle/>
          <a:p>
            <a:r>
              <a:rPr lang="en-US" sz="2000" noProof="1">
                <a:latin typeface="Calibri" panose="020F0502020204030204" pitchFamily="34" charset="0"/>
                <a:cs typeface="Calibri" panose="020F0502020204030204" pitchFamily="34" charset="0"/>
              </a:rPr>
              <a:t>Suppose the </a:t>
            </a:r>
            <a:r>
              <a:rPr lang="en-US" sz="2000" noProof="1">
                <a:solidFill>
                  <a:srgbClr val="0070C0"/>
                </a:solidFill>
                <a:latin typeface="Calibri" panose="020F0502020204030204" pitchFamily="34" charset="0"/>
                <a:cs typeface="Calibri" panose="020F0502020204030204" pitchFamily="34" charset="0"/>
              </a:rPr>
              <a:t>setRadius</a:t>
            </a:r>
            <a:r>
              <a:rPr lang="en-US" sz="2000" noProof="1">
                <a:latin typeface="Calibri" panose="020F0502020204030204" pitchFamily="34" charset="0"/>
                <a:cs typeface="Calibri" panose="020F0502020204030204" pitchFamily="34" charset="0"/>
              </a:rPr>
              <a:t> method throws the </a:t>
            </a:r>
            <a:r>
              <a:rPr lang="en-US" sz="2000" noProof="1">
                <a:solidFill>
                  <a:srgbClr val="0070C0"/>
                </a:solidFill>
                <a:latin typeface="Calibri" panose="020F0502020204030204" pitchFamily="34" charset="0"/>
                <a:cs typeface="Calibri" panose="020F0502020204030204" pitchFamily="34" charset="0"/>
              </a:rPr>
              <a:t>InvalidRadiusException</a:t>
            </a:r>
            <a:r>
              <a:rPr lang="en-US" sz="2000" noProof="1">
                <a:latin typeface="Calibri" panose="020F0502020204030204" pitchFamily="34" charset="0"/>
                <a:cs typeface="Calibri" panose="020F0502020204030204" pitchFamily="34" charset="0"/>
              </a:rPr>
              <a:t> defined in Listing 12.10. What is displayed when running the following program?</a:t>
            </a:r>
            <a:br>
              <a:rPr lang="tr-TR" sz="2000" noProof="1">
                <a:latin typeface="Calibri" panose="020F0502020204030204" pitchFamily="34"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public class Test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public static void main(String[] args)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method();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System.out.println("After the method call");</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in main");</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in main");</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static void method() throws Exception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try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Circle c1 = new Circle(1);</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c1.</a:t>
            </a:r>
            <a:r>
              <a:rPr lang="en-US" sz="2000" noProof="1">
                <a:solidFill>
                  <a:srgbClr val="0070C0"/>
                </a:solidFill>
                <a:latin typeface="Consolas" panose="020B0609020204030204" pitchFamily="49" charset="0"/>
                <a:cs typeface="Calibri" panose="020F0502020204030204" pitchFamily="34" charset="0"/>
              </a:rPr>
              <a:t>setRadius</a:t>
            </a:r>
            <a:r>
              <a:rPr lang="en-US" sz="2000" noProof="1">
                <a:latin typeface="Consolas" panose="020B0609020204030204" pitchFamily="49" charset="0"/>
                <a:cs typeface="Calibri" panose="020F0502020204030204" pitchFamily="34" charset="0"/>
              </a:rPr>
              <a:t>(-1);</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System.out.println(c1.getRadius());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(RuntimeException ex)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System.out.println("RuntimeException in method()");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catch (Exception ex)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System.out.println("Exception in method()");</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throw ex;</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  }</a:t>
            </a:r>
            <a:br>
              <a:rPr lang="tr-TR" sz="2000" noProof="1">
                <a:latin typeface="Consolas" panose="020B0609020204030204" pitchFamily="49" charset="0"/>
                <a:cs typeface="Calibri" panose="020F0502020204030204" pitchFamily="34" charset="0"/>
              </a:rPr>
            </a:br>
            <a:r>
              <a:rPr lang="en-US" sz="2000" noProof="1">
                <a:latin typeface="Consolas" panose="020B0609020204030204" pitchFamily="49" charset="0"/>
                <a:cs typeface="Calibri" panose="020F0502020204030204" pitchFamily="34" charset="0"/>
              </a:rPr>
              <a:t>}</a:t>
            </a:r>
            <a:endParaRPr lang="en-US" sz="1900"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495800" y="1582737"/>
            <a:ext cx="45720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Exception in method()</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Exception in main</a:t>
            </a:r>
            <a:br>
              <a:rPr lang="tr-TR" sz="1400" noProof="1">
                <a:solidFill>
                  <a:srgbClr val="0070C0"/>
                </a:solidFill>
                <a:latin typeface="Consolas" panose="020B0609020204030204" pitchFamily="49" charset="0"/>
                <a:cs typeface="Calibri" panose="020F0502020204030204" pitchFamily="34" charset="0"/>
              </a:rPr>
            </a:br>
            <a:br>
              <a:rPr lang="tr-TR" sz="105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Reason: the setRadius method throws a RadiusException.</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RadiusException is a subclass of Exception.</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So it is caught in method()'s handler. The handler rethrows it back to the main method.</a:t>
            </a:r>
            <a:endParaRPr lang="tr-TR" sz="14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38369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FE30887A-E63B-4B0A-BA44-49B4B39F01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9DAC53-9E21-4738-B3C5-8E6611E4F418}" type="slidenum">
              <a:rPr lang="en-US" altLang="en-US" sz="1400"/>
              <a:pPr>
                <a:spcBef>
                  <a:spcPct val="0"/>
                </a:spcBef>
                <a:buClrTx/>
                <a:buSzTx/>
                <a:buFontTx/>
                <a:buNone/>
              </a:pPr>
              <a:t>7</a:t>
            </a:fld>
            <a:endParaRPr lang="en-US" altLang="en-US" sz="1400"/>
          </a:p>
        </p:txBody>
      </p:sp>
      <p:sp>
        <p:nvSpPr>
          <p:cNvPr id="14339" name="Rectangle 2">
            <a:extLst>
              <a:ext uri="{FF2B5EF4-FFF2-40B4-BE49-F238E27FC236}">
                <a16:creationId xmlns:a16="http://schemas.microsoft.com/office/drawing/2014/main" id="{A2CDBBBB-42AE-4FE2-9978-3F7971570959}"/>
              </a:ext>
            </a:extLst>
          </p:cNvPr>
          <p:cNvSpPr>
            <a:spLocks noGrp="1" noChangeArrowheads="1"/>
          </p:cNvSpPr>
          <p:nvPr>
            <p:ph type="title"/>
          </p:nvPr>
        </p:nvSpPr>
        <p:spPr>
          <a:xfrm>
            <a:off x="304800" y="381000"/>
            <a:ext cx="8534400" cy="609600"/>
          </a:xfrm>
          <a:noFill/>
        </p:spPr>
        <p:txBody>
          <a:bodyPr/>
          <a:lstStyle/>
          <a:p>
            <a:r>
              <a:rPr lang="en-US" altLang="en-US"/>
              <a:t>Exception-Handling Example</a:t>
            </a:r>
          </a:p>
        </p:txBody>
      </p:sp>
      <p:sp>
        <p:nvSpPr>
          <p:cNvPr id="307210" name="AutoShape 10">
            <a:hlinkClick r:id="" action="ppaction://noaction" highlightClick="1"/>
            <a:extLst>
              <a:ext uri="{FF2B5EF4-FFF2-40B4-BE49-F238E27FC236}">
                <a16:creationId xmlns:a16="http://schemas.microsoft.com/office/drawing/2014/main" id="{A19CF1A8-6912-44EF-BEA0-F84485B7D0F8}"/>
              </a:ext>
            </a:extLst>
          </p:cNvPr>
          <p:cNvSpPr>
            <a:spLocks noChangeArrowheads="1"/>
          </p:cNvSpPr>
          <p:nvPr/>
        </p:nvSpPr>
        <p:spPr bwMode="auto">
          <a:xfrm>
            <a:off x="762000"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3" action="ppaction://program"/>
              </a:rPr>
              <a:t>QuotientWithException</a:t>
            </a:r>
            <a:endParaRPr lang="en-US" altLang="en-US" dirty="0">
              <a:solidFill>
                <a:schemeClr val="accent1"/>
              </a:solidFill>
            </a:endParaRPr>
          </a:p>
        </p:txBody>
      </p:sp>
      <p:sp>
        <p:nvSpPr>
          <p:cNvPr id="14341" name="AutoShape 11">
            <a:hlinkClick r:id="rId4" action="ppaction://program" highlightClick="1"/>
            <a:extLst>
              <a:ext uri="{FF2B5EF4-FFF2-40B4-BE49-F238E27FC236}">
                <a16:creationId xmlns:a16="http://schemas.microsoft.com/office/drawing/2014/main" id="{A6311BEF-55CE-467B-A9E0-C78A0A736829}"/>
              </a:ext>
            </a:extLst>
          </p:cNvPr>
          <p:cNvSpPr>
            <a:spLocks noChangeArrowheads="1"/>
          </p:cNvSpPr>
          <p:nvPr/>
        </p:nvSpPr>
        <p:spPr bwMode="auto">
          <a:xfrm>
            <a:off x="4648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4342" name="AutoShape 12">
            <a:hlinkClick r:id="rId5" highlightClick="1"/>
            <a:extLst>
              <a:ext uri="{FF2B5EF4-FFF2-40B4-BE49-F238E27FC236}">
                <a16:creationId xmlns:a16="http://schemas.microsoft.com/office/drawing/2014/main" id="{6B06D6BF-C4B3-4837-B614-51C91D9A7672}"/>
              </a:ext>
            </a:extLst>
          </p:cNvPr>
          <p:cNvSpPr>
            <a:spLocks noChangeArrowheads="1"/>
          </p:cNvSpPr>
          <p:nvPr/>
        </p:nvSpPr>
        <p:spPr bwMode="auto">
          <a:xfrm>
            <a:off x="1524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B59921C-604B-4FBF-A162-24A4000A9ECB}"/>
              </a:ext>
            </a:extLst>
          </p:cNvPr>
          <p:cNvSpPr>
            <a:spLocks noGrp="1" noChangeArrowheads="1"/>
          </p:cNvSpPr>
          <p:nvPr>
            <p:ph type="title"/>
          </p:nvPr>
        </p:nvSpPr>
        <p:spPr>
          <a:xfrm>
            <a:off x="685800" y="2362200"/>
            <a:ext cx="7772400" cy="1143000"/>
          </a:xfrm>
        </p:spPr>
        <p:txBody>
          <a:bodyPr/>
          <a:lstStyle/>
          <a:p>
            <a:r>
              <a:rPr lang="en-US" altLang="en-US"/>
              <a:t>Text I/O</a:t>
            </a:r>
          </a:p>
        </p:txBody>
      </p:sp>
      <p:sp>
        <p:nvSpPr>
          <p:cNvPr id="61443" name="Slide Number Placeholder 3">
            <a:extLst>
              <a:ext uri="{FF2B5EF4-FFF2-40B4-BE49-F238E27FC236}">
                <a16:creationId xmlns:a16="http://schemas.microsoft.com/office/drawing/2014/main" id="{452A6657-F1D2-4A66-B110-4F77C7D51F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B26FD2-FFAD-4D55-B475-27DA1FDA7983}" type="slidenum">
              <a:rPr lang="en-US" altLang="en-US" sz="1400"/>
              <a:pPr>
                <a:spcBef>
                  <a:spcPct val="0"/>
                </a:spcBef>
                <a:buClrTx/>
                <a:buSzTx/>
                <a:buFontTx/>
                <a:buNone/>
              </a:pPr>
              <a:t>70</a:t>
            </a:fld>
            <a:endParaRPr lang="en-US" altLang="en-US" sz="1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FDE36BAF-F6D2-463C-8946-74A4C0E5DA7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AB12F2-FE02-4CE5-861D-5B8987421A20}" type="slidenum">
              <a:rPr lang="en-US" altLang="en-US" sz="1400"/>
              <a:pPr>
                <a:spcBef>
                  <a:spcPct val="0"/>
                </a:spcBef>
                <a:buClrTx/>
                <a:buSzTx/>
                <a:buFontTx/>
                <a:buNone/>
              </a:pPr>
              <a:t>71</a:t>
            </a:fld>
            <a:endParaRPr lang="en-US" altLang="en-US" sz="1400"/>
          </a:p>
        </p:txBody>
      </p:sp>
      <p:sp>
        <p:nvSpPr>
          <p:cNvPr id="63491" name="Rectangle 2">
            <a:extLst>
              <a:ext uri="{FF2B5EF4-FFF2-40B4-BE49-F238E27FC236}">
                <a16:creationId xmlns:a16="http://schemas.microsoft.com/office/drawing/2014/main" id="{7E794150-16B8-4D3F-849E-05EE30FE87AA}"/>
              </a:ext>
            </a:extLst>
          </p:cNvPr>
          <p:cNvSpPr>
            <a:spLocks noGrp="1" noChangeArrowheads="1"/>
          </p:cNvSpPr>
          <p:nvPr>
            <p:ph type="title"/>
          </p:nvPr>
        </p:nvSpPr>
        <p:spPr>
          <a:xfrm>
            <a:off x="215900" y="533400"/>
            <a:ext cx="8915400" cy="533400"/>
          </a:xfrm>
          <a:noFill/>
        </p:spPr>
        <p:txBody>
          <a:bodyPr/>
          <a:lstStyle/>
          <a:p>
            <a:r>
              <a:rPr lang="en-US" altLang="en-US"/>
              <a:t>Objectives</a:t>
            </a:r>
            <a:endParaRPr lang="en-US" altLang="en-US" b="1"/>
          </a:p>
        </p:txBody>
      </p:sp>
      <p:sp>
        <p:nvSpPr>
          <p:cNvPr id="63492" name="Rectangle 3">
            <a:extLst>
              <a:ext uri="{FF2B5EF4-FFF2-40B4-BE49-F238E27FC236}">
                <a16:creationId xmlns:a16="http://schemas.microsoft.com/office/drawing/2014/main" id="{6046B49C-6127-4F5A-BEF3-74D10278BC25}"/>
              </a:ext>
            </a:extLst>
          </p:cNvPr>
          <p:cNvSpPr>
            <a:spLocks noGrp="1" noChangeArrowheads="1"/>
          </p:cNvSpPr>
          <p:nvPr>
            <p:ph type="body" idx="1"/>
          </p:nvPr>
        </p:nvSpPr>
        <p:spPr>
          <a:xfrm>
            <a:off x="304800" y="1524000"/>
            <a:ext cx="8610600" cy="4800600"/>
          </a:xfrm>
        </p:spPr>
        <p:txBody>
          <a:bodyPr/>
          <a:lstStyle/>
          <a:p>
            <a:r>
              <a:rPr lang="en-US" altLang="en-US" sz="2000" dirty="0"/>
              <a:t>To discover file/directory properties, to delete and rename files/directories, and to create directories using the </a:t>
            </a:r>
            <a:r>
              <a:rPr lang="en-US" altLang="en-US" sz="2000" b="1" dirty="0"/>
              <a:t>File</a:t>
            </a:r>
            <a:r>
              <a:rPr lang="en-US" altLang="en-US" sz="2000" dirty="0"/>
              <a:t> class.</a:t>
            </a:r>
            <a:endParaRPr lang="tr-TR" altLang="en-US" sz="2000" dirty="0"/>
          </a:p>
          <a:p>
            <a:pPr lvl="3"/>
            <a:endParaRPr lang="en-US" altLang="en-US" sz="800" dirty="0"/>
          </a:p>
          <a:p>
            <a:r>
              <a:rPr lang="en-US" altLang="en-US" sz="2000" dirty="0"/>
              <a:t>To write data to a file using the </a:t>
            </a:r>
            <a:r>
              <a:rPr lang="en-US" altLang="en-US" sz="2000" b="1" dirty="0" err="1"/>
              <a:t>PrintWriter</a:t>
            </a:r>
            <a:r>
              <a:rPr lang="en-US" altLang="en-US" sz="2000" dirty="0"/>
              <a:t> class.</a:t>
            </a:r>
          </a:p>
          <a:p>
            <a:pPr lvl="3"/>
            <a:endParaRPr lang="tr-TR" altLang="en-US" sz="800" dirty="0"/>
          </a:p>
          <a:p>
            <a:r>
              <a:rPr lang="en-US" altLang="en-US" sz="2000" dirty="0"/>
              <a:t>To use try-with-resources to ensure that the resources are closed automatically.</a:t>
            </a:r>
          </a:p>
          <a:p>
            <a:pPr lvl="3"/>
            <a:endParaRPr lang="tr-TR" altLang="en-US" sz="800" dirty="0"/>
          </a:p>
          <a:p>
            <a:r>
              <a:rPr lang="en-US" altLang="en-US" sz="2000" dirty="0"/>
              <a:t>To read data from a file using the </a:t>
            </a:r>
            <a:r>
              <a:rPr lang="en-US" altLang="en-US" sz="2000" b="1" dirty="0"/>
              <a:t>Scanner</a:t>
            </a:r>
            <a:r>
              <a:rPr lang="en-US" altLang="en-US" sz="2000" dirty="0"/>
              <a:t> class.</a:t>
            </a:r>
          </a:p>
          <a:p>
            <a:pPr lvl="3"/>
            <a:endParaRPr lang="tr-TR" altLang="en-US" sz="800" dirty="0"/>
          </a:p>
          <a:p>
            <a:r>
              <a:rPr lang="en-US" altLang="en-US" sz="2000" dirty="0"/>
              <a:t>To understand how data is read using a </a:t>
            </a:r>
            <a:r>
              <a:rPr lang="en-US" altLang="en-US" sz="2000" b="1" dirty="0"/>
              <a:t>Scanner.</a:t>
            </a:r>
            <a:endParaRPr lang="en-US" altLang="en-US" sz="2000" dirty="0"/>
          </a:p>
          <a:p>
            <a:pPr lvl="3"/>
            <a:endParaRPr lang="tr-TR" altLang="en-US" sz="800" dirty="0"/>
          </a:p>
          <a:p>
            <a:r>
              <a:rPr lang="en-US" altLang="en-US" sz="2000" dirty="0"/>
              <a:t>To develop a program that replaces text in a file.</a:t>
            </a:r>
          </a:p>
          <a:p>
            <a:pPr>
              <a:lnSpc>
                <a:spcPct val="95000"/>
              </a:lnSpc>
            </a:pP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8E390642-A54A-4A9D-B367-425B2432B02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4941BF-C049-4B5D-8398-149249718EF0}" type="slidenum">
              <a:rPr lang="en-US" altLang="en-US" sz="1400"/>
              <a:pPr>
                <a:spcBef>
                  <a:spcPct val="0"/>
                </a:spcBef>
                <a:buClrTx/>
                <a:buSzTx/>
                <a:buFontTx/>
                <a:buNone/>
              </a:pPr>
              <a:t>72</a:t>
            </a:fld>
            <a:endParaRPr lang="en-US" altLang="en-US" sz="1400"/>
          </a:p>
        </p:txBody>
      </p:sp>
      <p:sp>
        <p:nvSpPr>
          <p:cNvPr id="65539" name="Rectangle 2">
            <a:extLst>
              <a:ext uri="{FF2B5EF4-FFF2-40B4-BE49-F238E27FC236}">
                <a16:creationId xmlns:a16="http://schemas.microsoft.com/office/drawing/2014/main" id="{6C2A5A77-EEFD-4510-9BF5-4283B8A87B35}"/>
              </a:ext>
            </a:extLst>
          </p:cNvPr>
          <p:cNvSpPr>
            <a:spLocks noGrp="1" noChangeArrowheads="1"/>
          </p:cNvSpPr>
          <p:nvPr>
            <p:ph type="title"/>
          </p:nvPr>
        </p:nvSpPr>
        <p:spPr>
          <a:xfrm>
            <a:off x="685800" y="152400"/>
            <a:ext cx="7772400" cy="819150"/>
          </a:xfrm>
        </p:spPr>
        <p:txBody>
          <a:bodyPr/>
          <a:lstStyle/>
          <a:p>
            <a:r>
              <a:rPr lang="en-US" altLang="en-US"/>
              <a:t>The File Class</a:t>
            </a:r>
            <a:endParaRPr lang="en-US" altLang="en-US" b="1"/>
          </a:p>
        </p:txBody>
      </p:sp>
      <p:sp>
        <p:nvSpPr>
          <p:cNvPr id="65540" name="Rectangle 3">
            <a:extLst>
              <a:ext uri="{FF2B5EF4-FFF2-40B4-BE49-F238E27FC236}">
                <a16:creationId xmlns:a16="http://schemas.microsoft.com/office/drawing/2014/main" id="{AE0A18D1-E976-49CB-BF90-FF694E840193}"/>
              </a:ext>
            </a:extLst>
          </p:cNvPr>
          <p:cNvSpPr>
            <a:spLocks noGrp="1" noChangeArrowheads="1"/>
          </p:cNvSpPr>
          <p:nvPr>
            <p:ph type="body" idx="1"/>
          </p:nvPr>
        </p:nvSpPr>
        <p:spPr>
          <a:xfrm>
            <a:off x="381000" y="1143000"/>
            <a:ext cx="8382000" cy="2286000"/>
          </a:xfrm>
        </p:spPr>
        <p:txBody>
          <a:bodyPr/>
          <a:lstStyle/>
          <a:p>
            <a:pPr algn="just">
              <a:buFont typeface="Arial" panose="020B0604020202020204" pitchFamily="34" charset="0"/>
              <a:buChar char="•"/>
            </a:pPr>
            <a:r>
              <a:rPr lang="en-US" altLang="en-US" sz="2800" dirty="0">
                <a:cs typeface="Times New Roman" panose="02020603050405020304" pitchFamily="18" charset="0"/>
              </a:rPr>
              <a:t>The </a:t>
            </a:r>
            <a:r>
              <a:rPr lang="en-US" altLang="en-US" sz="2800" u="sng" dirty="0">
                <a:cs typeface="Times New Roman" panose="02020603050405020304" pitchFamily="18" charset="0"/>
              </a:rPr>
              <a:t>File</a:t>
            </a:r>
            <a:r>
              <a:rPr lang="en-US" altLang="en-US" sz="2800" dirty="0">
                <a:cs typeface="Times New Roman" panose="02020603050405020304" pitchFamily="18" charset="0"/>
              </a:rPr>
              <a:t> class is intended to provide an abstraction that deals with most of the machine-dependent complexities of files and path names in a machine-independent fashion.</a:t>
            </a:r>
            <a:endParaRPr lang="tr-TR" altLang="en-US" sz="2800" dirty="0">
              <a:cs typeface="Times New Roman" panose="02020603050405020304" pitchFamily="18" charset="0"/>
            </a:endParaRPr>
          </a:p>
          <a:p>
            <a:pPr lvl="3" algn="just">
              <a:buFont typeface="Arial" panose="020B0604020202020204" pitchFamily="34" charset="0"/>
              <a:buChar char="•"/>
            </a:pPr>
            <a:endParaRPr lang="en-US" altLang="en-US" sz="1600" dirty="0">
              <a:cs typeface="Times New Roman" panose="02020603050405020304" pitchFamily="18" charset="0"/>
            </a:endParaRPr>
          </a:p>
          <a:p>
            <a:pPr algn="just">
              <a:buFont typeface="Arial" panose="020B0604020202020204" pitchFamily="34" charset="0"/>
              <a:buChar char="•"/>
            </a:pPr>
            <a:r>
              <a:rPr lang="en-US" altLang="en-US" sz="2800" dirty="0">
                <a:cs typeface="Times New Roman" panose="02020603050405020304" pitchFamily="18" charset="0"/>
              </a:rPr>
              <a:t>The filename is a string. </a:t>
            </a:r>
          </a:p>
          <a:p>
            <a:pPr lvl="3" algn="just">
              <a:buFont typeface="Arial" panose="020B0604020202020204" pitchFamily="34" charset="0"/>
              <a:buChar char="•"/>
            </a:pPr>
            <a:endParaRPr lang="tr-TR" altLang="en-US" sz="1600" dirty="0">
              <a:cs typeface="Times New Roman" panose="02020603050405020304" pitchFamily="18" charset="0"/>
            </a:endParaRPr>
          </a:p>
          <a:p>
            <a:pPr algn="just">
              <a:buFont typeface="Arial" panose="020B0604020202020204" pitchFamily="34" charset="0"/>
              <a:buChar char="•"/>
            </a:pPr>
            <a:r>
              <a:rPr lang="en-US" altLang="en-US" sz="2800" dirty="0">
                <a:cs typeface="Times New Roman" panose="02020603050405020304" pitchFamily="18" charset="0"/>
              </a:rPr>
              <a:t>The </a:t>
            </a:r>
            <a:r>
              <a:rPr lang="en-US" altLang="en-US" sz="2800" u="sng" dirty="0">
                <a:cs typeface="Times New Roman" panose="02020603050405020304" pitchFamily="18" charset="0"/>
              </a:rPr>
              <a:t>File</a:t>
            </a:r>
            <a:r>
              <a:rPr lang="en-US" altLang="en-US" sz="2800" dirty="0">
                <a:cs typeface="Times New Roman" panose="02020603050405020304" pitchFamily="18" charset="0"/>
              </a:rPr>
              <a:t> class is a wrapper class for the file name and its directory path.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1FBB0341-645C-40CE-827A-F60385BAF2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F2686D-C884-4093-9034-E97B2A990057}" type="slidenum">
              <a:rPr lang="en-US" altLang="en-US" sz="1400"/>
              <a:pPr>
                <a:spcBef>
                  <a:spcPct val="0"/>
                </a:spcBef>
                <a:buClrTx/>
                <a:buSzTx/>
                <a:buFontTx/>
                <a:buNone/>
              </a:pPr>
              <a:t>73</a:t>
            </a:fld>
            <a:endParaRPr lang="en-US" altLang="en-US" sz="1400"/>
          </a:p>
        </p:txBody>
      </p:sp>
      <p:sp>
        <p:nvSpPr>
          <p:cNvPr id="67587" name="Rectangle 2">
            <a:extLst>
              <a:ext uri="{FF2B5EF4-FFF2-40B4-BE49-F238E27FC236}">
                <a16:creationId xmlns:a16="http://schemas.microsoft.com/office/drawing/2014/main" id="{CED78FB1-4E08-4580-BA06-F63382DAF140}"/>
              </a:ext>
            </a:extLst>
          </p:cNvPr>
          <p:cNvSpPr>
            <a:spLocks noGrp="1" noChangeArrowheads="1"/>
          </p:cNvSpPr>
          <p:nvPr>
            <p:ph type="title"/>
          </p:nvPr>
        </p:nvSpPr>
        <p:spPr>
          <a:xfrm>
            <a:off x="685800" y="152400"/>
            <a:ext cx="7772400" cy="819150"/>
          </a:xfrm>
        </p:spPr>
        <p:txBody>
          <a:bodyPr/>
          <a:lstStyle/>
          <a:p>
            <a:r>
              <a:rPr lang="en-US" altLang="en-US"/>
              <a:t>The File Class</a:t>
            </a:r>
            <a:endParaRPr lang="en-US" altLang="en-US" b="1"/>
          </a:p>
        </p:txBody>
      </p:sp>
      <p:sp>
        <p:nvSpPr>
          <p:cNvPr id="67588" name="Rectangle 3">
            <a:extLst>
              <a:ext uri="{FF2B5EF4-FFF2-40B4-BE49-F238E27FC236}">
                <a16:creationId xmlns:a16="http://schemas.microsoft.com/office/drawing/2014/main" id="{CBA2F5AF-208B-48D9-A856-725EDC8E036C}"/>
              </a:ext>
            </a:extLst>
          </p:cNvPr>
          <p:cNvSpPr>
            <a:spLocks noGrp="1" noChangeArrowheads="1"/>
          </p:cNvSpPr>
          <p:nvPr>
            <p:ph type="body" idx="1"/>
          </p:nvPr>
        </p:nvSpPr>
        <p:spPr>
          <a:xfrm>
            <a:off x="381000" y="1143000"/>
            <a:ext cx="8382000" cy="2286000"/>
          </a:xfrm>
        </p:spPr>
        <p:txBody>
          <a:bodyPr/>
          <a:lstStyle/>
          <a:p>
            <a:pPr>
              <a:buFont typeface="Arial" panose="020B0604020202020204" pitchFamily="34" charset="0"/>
              <a:buChar char="•"/>
            </a:pPr>
            <a:r>
              <a:rPr lang="en-US" altLang="en-US" dirty="0"/>
              <a:t>The </a:t>
            </a:r>
            <a:r>
              <a:rPr lang="en-US" altLang="en-US" b="1" dirty="0"/>
              <a:t>File </a:t>
            </a:r>
            <a:r>
              <a:rPr lang="en-US" altLang="en-US" dirty="0"/>
              <a:t>class contains the methods</a:t>
            </a:r>
            <a:br>
              <a:rPr lang="en-US" altLang="en-US" dirty="0"/>
            </a:br>
            <a:r>
              <a:rPr lang="en-US" altLang="en-US" dirty="0"/>
              <a:t>– </a:t>
            </a:r>
            <a:r>
              <a:rPr lang="en-US" altLang="en-US" sz="2800" dirty="0"/>
              <a:t>for obtaining file and directory properties</a:t>
            </a:r>
            <a:br>
              <a:rPr lang="en-US" altLang="en-US" sz="2800" dirty="0"/>
            </a:br>
            <a:r>
              <a:rPr lang="en-US" altLang="en-US" sz="2800" dirty="0"/>
              <a:t>– for renaming and deleting files and directories.</a:t>
            </a:r>
            <a:endParaRPr lang="tr-TR" altLang="en-US" sz="2800" dirty="0"/>
          </a:p>
          <a:p>
            <a:pPr lvl="3">
              <a:buFont typeface="Arial" panose="020B0604020202020204" pitchFamily="34" charset="0"/>
              <a:buChar char="•"/>
            </a:pPr>
            <a:endParaRPr lang="en-US" altLang="en-US" sz="1600" dirty="0"/>
          </a:p>
          <a:p>
            <a:pPr>
              <a:buFont typeface="Arial" panose="020B0604020202020204" pitchFamily="34" charset="0"/>
              <a:buChar char="•"/>
            </a:pPr>
            <a:r>
              <a:rPr lang="en-US" altLang="en-US" dirty="0"/>
              <a:t>However, </a:t>
            </a:r>
            <a:r>
              <a:rPr lang="en-US" altLang="en-US" i="1" dirty="0"/>
              <a:t>the </a:t>
            </a:r>
            <a:r>
              <a:rPr lang="en-US" altLang="en-US" b="1" i="1" dirty="0"/>
              <a:t>File </a:t>
            </a:r>
            <a:r>
              <a:rPr lang="en-US" altLang="en-US" i="1" dirty="0"/>
              <a:t>class does not contain</a:t>
            </a:r>
            <a:br>
              <a:rPr lang="en-US" altLang="en-US" i="1" dirty="0"/>
            </a:br>
            <a:r>
              <a:rPr lang="en-US" altLang="en-US" i="1" dirty="0"/>
              <a:t>the methods for reading and writing file</a:t>
            </a:r>
            <a:br>
              <a:rPr lang="en-US" altLang="en-US" i="1" dirty="0"/>
            </a:br>
            <a:r>
              <a:rPr lang="en-US" altLang="en-US" i="1" dirty="0"/>
              <a:t>content</a:t>
            </a:r>
            <a:r>
              <a:rPr lang="en-US" altLang="en-US" sz="2800" dirty="0"/>
              <a:t> </a:t>
            </a:r>
            <a:br>
              <a:rPr lang="en-US" altLang="en-US" sz="2800" dirty="0"/>
            </a:br>
            <a:endParaRPr lang="en-US" altLang="en-US" sz="2800" dirty="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99377A7-5D39-4D9B-B3F9-DFFFACB125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19E02A-9372-4602-8D68-8DE85CE138F8}" type="slidenum">
              <a:rPr lang="en-US" altLang="en-US" sz="1400"/>
              <a:pPr>
                <a:spcBef>
                  <a:spcPct val="0"/>
                </a:spcBef>
                <a:buClrTx/>
                <a:buSzTx/>
                <a:buFontTx/>
                <a:buNone/>
              </a:pPr>
              <a:t>74</a:t>
            </a:fld>
            <a:endParaRPr lang="en-US" altLang="en-US" sz="1400"/>
          </a:p>
        </p:txBody>
      </p:sp>
      <p:sp>
        <p:nvSpPr>
          <p:cNvPr id="69635" name="Rectangle 2">
            <a:extLst>
              <a:ext uri="{FF2B5EF4-FFF2-40B4-BE49-F238E27FC236}">
                <a16:creationId xmlns:a16="http://schemas.microsoft.com/office/drawing/2014/main" id="{4DA806AD-F89E-49B2-8164-5778AEE8A0C6}"/>
              </a:ext>
            </a:extLst>
          </p:cNvPr>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9636" name="Rectangle 4">
            <a:extLst>
              <a:ext uri="{FF2B5EF4-FFF2-40B4-BE49-F238E27FC236}">
                <a16:creationId xmlns:a16="http://schemas.microsoft.com/office/drawing/2014/main" id="{92BBE012-BDB2-4B90-BAF6-CF2F5E396BDE}"/>
              </a:ext>
            </a:extLst>
          </p:cNvPr>
          <p:cNvSpPr>
            <a:spLocks noGrp="1" noChangeArrowheads="1"/>
          </p:cNvSpPr>
          <p:nvPr>
            <p:ph type="title"/>
          </p:nvPr>
        </p:nvSpPr>
        <p:spPr>
          <a:xfrm>
            <a:off x="304800" y="17463"/>
            <a:ext cx="7924800" cy="381000"/>
          </a:xfrm>
          <a:noFill/>
        </p:spPr>
        <p:txBody>
          <a:bodyPr/>
          <a:lstStyle/>
          <a:p>
            <a:pPr algn="l"/>
            <a:r>
              <a:rPr lang="en-US" altLang="en-US" sz="2000"/>
              <a:t>Obtaining file properties and manipulating file</a:t>
            </a:r>
            <a:endParaRPr lang="en-US" altLang="en-US" sz="2000" b="1"/>
          </a:p>
        </p:txBody>
      </p:sp>
      <p:sp>
        <p:nvSpPr>
          <p:cNvPr id="69637" name="Rectangle 6">
            <a:extLst>
              <a:ext uri="{FF2B5EF4-FFF2-40B4-BE49-F238E27FC236}">
                <a16:creationId xmlns:a16="http://schemas.microsoft.com/office/drawing/2014/main" id="{E8B50ECD-F726-4956-B95D-813E5B40D1EF}"/>
              </a:ext>
            </a:extLst>
          </p:cNvPr>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9638" name="Picture 7">
            <a:extLst>
              <a:ext uri="{FF2B5EF4-FFF2-40B4-BE49-F238E27FC236}">
                <a16:creationId xmlns:a16="http://schemas.microsoft.com/office/drawing/2014/main" id="{099EBBB7-D16E-42FA-9EF8-2F732972F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FA64E6F8-8256-4B2C-BAB5-158B1E80DCE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E4C963-5ACE-4013-9B8D-26CDE4FEBB62}" type="slidenum">
              <a:rPr lang="en-US" altLang="en-US" sz="1400"/>
              <a:pPr>
                <a:spcBef>
                  <a:spcPct val="0"/>
                </a:spcBef>
                <a:buClrTx/>
                <a:buSzTx/>
                <a:buFontTx/>
                <a:buNone/>
              </a:pPr>
              <a:t>75</a:t>
            </a:fld>
            <a:endParaRPr lang="en-US" altLang="en-US" sz="1400"/>
          </a:p>
        </p:txBody>
      </p:sp>
      <p:sp>
        <p:nvSpPr>
          <p:cNvPr id="70659" name="Rectangle 2">
            <a:extLst>
              <a:ext uri="{FF2B5EF4-FFF2-40B4-BE49-F238E27FC236}">
                <a16:creationId xmlns:a16="http://schemas.microsoft.com/office/drawing/2014/main" id="{528D1392-8EBA-4599-9D20-66D40F241374}"/>
              </a:ext>
            </a:extLst>
          </p:cNvPr>
          <p:cNvSpPr>
            <a:spLocks noGrp="1" noChangeArrowheads="1"/>
          </p:cNvSpPr>
          <p:nvPr>
            <p:ph type="title"/>
          </p:nvPr>
        </p:nvSpPr>
        <p:spPr>
          <a:xfrm>
            <a:off x="457200" y="228600"/>
            <a:ext cx="8001000" cy="609600"/>
          </a:xfrm>
        </p:spPr>
        <p:txBody>
          <a:bodyPr/>
          <a:lstStyle/>
          <a:p>
            <a:r>
              <a:rPr lang="en-US" altLang="en-US"/>
              <a:t>Explore File Properties </a:t>
            </a:r>
          </a:p>
        </p:txBody>
      </p:sp>
      <p:sp>
        <p:nvSpPr>
          <p:cNvPr id="318467" name="AutoShape 3">
            <a:hlinkClick r:id="" action="ppaction://noaction" highlightClick="1"/>
            <a:extLst>
              <a:ext uri="{FF2B5EF4-FFF2-40B4-BE49-F238E27FC236}">
                <a16:creationId xmlns:a16="http://schemas.microsoft.com/office/drawing/2014/main" id="{3EC13415-C13C-426A-9117-C635A51822BE}"/>
              </a:ext>
            </a:extLst>
          </p:cNvPr>
          <p:cNvSpPr>
            <a:spLocks noChangeArrowheads="1"/>
          </p:cNvSpPr>
          <p:nvPr/>
        </p:nvSpPr>
        <p:spPr bwMode="auto">
          <a:xfrm>
            <a:off x="5334000" y="5424488"/>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dirty="0" err="1">
                <a:solidFill>
                  <a:schemeClr val="accent1"/>
                </a:solidFill>
                <a:latin typeface="Book Antiqua" pitchFamily="18" charset="0"/>
                <a:hlinkClick r:id="rId2" action="ppaction://program"/>
              </a:rPr>
              <a:t>TestFileClass</a:t>
            </a:r>
            <a:endParaRPr lang="en-US" altLang="en-US" dirty="0">
              <a:solidFill>
                <a:schemeClr val="accent1"/>
              </a:solidFill>
            </a:endParaRPr>
          </a:p>
        </p:txBody>
      </p:sp>
      <p:sp>
        <p:nvSpPr>
          <p:cNvPr id="70661" name="AutoShape 4">
            <a:hlinkClick r:id="rId3" action="ppaction://program" highlightClick="1"/>
            <a:extLst>
              <a:ext uri="{FF2B5EF4-FFF2-40B4-BE49-F238E27FC236}">
                <a16:creationId xmlns:a16="http://schemas.microsoft.com/office/drawing/2014/main" id="{7C272144-F43D-492C-BBF1-93542D27ED7F}"/>
              </a:ext>
            </a:extLst>
          </p:cNvPr>
          <p:cNvSpPr>
            <a:spLocks noChangeArrowheads="1"/>
          </p:cNvSpPr>
          <p:nvPr/>
        </p:nvSpPr>
        <p:spPr bwMode="auto">
          <a:xfrm>
            <a:off x="7620000" y="5424488"/>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70662" name="Rectangle 6">
            <a:extLst>
              <a:ext uri="{FF2B5EF4-FFF2-40B4-BE49-F238E27FC236}">
                <a16:creationId xmlns:a16="http://schemas.microsoft.com/office/drawing/2014/main" id="{263B6A27-28F7-4101-9E3A-BD99DD88C611}"/>
              </a:ext>
            </a:extLst>
          </p:cNvPr>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3" name="Rectangle 8">
            <a:extLst>
              <a:ext uri="{FF2B5EF4-FFF2-40B4-BE49-F238E27FC236}">
                <a16:creationId xmlns:a16="http://schemas.microsoft.com/office/drawing/2014/main" id="{D6E95E6B-7391-4E52-B77D-B48666FDBF54}"/>
              </a:ext>
            </a:extLst>
          </p:cNvPr>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4" name="AutoShape 10">
            <a:hlinkClick r:id="rId4" highlightClick="1"/>
            <a:extLst>
              <a:ext uri="{FF2B5EF4-FFF2-40B4-BE49-F238E27FC236}">
                <a16:creationId xmlns:a16="http://schemas.microsoft.com/office/drawing/2014/main" id="{D1CF4F55-4A65-405B-B268-833E8668B649}"/>
              </a:ext>
            </a:extLst>
          </p:cNvPr>
          <p:cNvSpPr>
            <a:spLocks noChangeArrowheads="1"/>
          </p:cNvSpPr>
          <p:nvPr/>
        </p:nvSpPr>
        <p:spPr bwMode="auto">
          <a:xfrm>
            <a:off x="4724400" y="54244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0665" name="Rectangle 1">
            <a:extLst>
              <a:ext uri="{FF2B5EF4-FFF2-40B4-BE49-F238E27FC236}">
                <a16:creationId xmlns:a16="http://schemas.microsoft.com/office/drawing/2014/main" id="{F147CB4D-21EE-4023-9D93-FB200FF7796E}"/>
              </a:ext>
            </a:extLst>
          </p:cNvPr>
          <p:cNvSpPr>
            <a:spLocks noChangeArrowheads="1"/>
          </p:cNvSpPr>
          <p:nvPr/>
        </p:nvSpPr>
        <p:spPr bwMode="auto">
          <a:xfrm>
            <a:off x="457200" y="1066800"/>
            <a:ext cx="8915400" cy="423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30000"/>
              </a:lnSpc>
              <a:spcBef>
                <a:spcPct val="0"/>
              </a:spcBef>
              <a:buClrTx/>
              <a:buSzTx/>
              <a:buFontTx/>
              <a:buNone/>
            </a:pPr>
            <a:r>
              <a:rPr lang="en-US" altLang="en-US" sz="1600" b="1" dirty="0" err="1">
                <a:solidFill>
                  <a:srgbClr val="000000"/>
                </a:solidFill>
                <a:latin typeface="Courier New" panose="02070309020205020404" pitchFamily="49" charset="0"/>
                <a:cs typeface="Courier New" panose="02070309020205020404" pitchFamily="49" charset="0"/>
              </a:rPr>
              <a:t>java.io.File</a:t>
            </a:r>
            <a:r>
              <a:rPr lang="en-US" altLang="en-US" sz="1600" b="1" dirty="0">
                <a:solidFill>
                  <a:srgbClr val="000000"/>
                </a:solidFill>
                <a:latin typeface="Courier New" panose="02070309020205020404" pitchFamily="49" charset="0"/>
                <a:cs typeface="Courier New" panose="02070309020205020404" pitchFamily="49" charset="0"/>
              </a:rPr>
              <a:t> file = new </a:t>
            </a:r>
            <a:r>
              <a:rPr lang="en-US" altLang="en-US" sz="1600" b="1" dirty="0" err="1">
                <a:solidFill>
                  <a:srgbClr val="000000"/>
                </a:solidFill>
                <a:latin typeface="Courier New" panose="02070309020205020404" pitchFamily="49" charset="0"/>
                <a:cs typeface="Courier New" panose="02070309020205020404" pitchFamily="49" charset="0"/>
              </a:rPr>
              <a:t>java.io.File</a:t>
            </a:r>
            <a:r>
              <a:rPr lang="en-US" altLang="en-US" sz="1600" b="1" dirty="0">
                <a:solidFill>
                  <a:srgbClr val="000000"/>
                </a:solidFill>
                <a:latin typeface="Courier New" panose="02070309020205020404" pitchFamily="49" charset="0"/>
                <a:cs typeface="Courier New" panose="02070309020205020404" pitchFamily="49" charset="0"/>
              </a:rPr>
              <a:t>("image/us.gif");</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("Does it exist? " + </a:t>
            </a:r>
            <a:r>
              <a:rPr lang="en-US" altLang="en-US" sz="1600" b="1" dirty="0" err="1">
                <a:solidFill>
                  <a:srgbClr val="000000"/>
                </a:solidFill>
                <a:latin typeface="Courier New" panose="02070309020205020404" pitchFamily="49" charset="0"/>
                <a:cs typeface="Courier New" panose="02070309020205020404" pitchFamily="49" charset="0"/>
              </a:rPr>
              <a:t>file.exists</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("The file has " + </a:t>
            </a:r>
            <a:r>
              <a:rPr lang="en-US" altLang="en-US" sz="1600" b="1" dirty="0" err="1">
                <a:solidFill>
                  <a:srgbClr val="000000"/>
                </a:solidFill>
                <a:latin typeface="Courier New" panose="02070309020205020404" pitchFamily="49" charset="0"/>
                <a:cs typeface="Courier New" panose="02070309020205020404" pitchFamily="49" charset="0"/>
              </a:rPr>
              <a:t>file.length</a:t>
            </a:r>
            <a:r>
              <a:rPr lang="en-US" altLang="en-US" sz="1600" b="1" dirty="0">
                <a:solidFill>
                  <a:srgbClr val="000000"/>
                </a:solidFill>
                <a:latin typeface="Courier New" panose="02070309020205020404" pitchFamily="49" charset="0"/>
                <a:cs typeface="Courier New" panose="02070309020205020404" pitchFamily="49" charset="0"/>
              </a:rPr>
              <a:t>() + " bytes");</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("Can it be read? " + </a:t>
            </a:r>
            <a:r>
              <a:rPr lang="en-US" altLang="en-US" sz="1600" b="1" dirty="0" err="1">
                <a:solidFill>
                  <a:srgbClr val="000000"/>
                </a:solidFill>
                <a:latin typeface="Courier New" panose="02070309020205020404" pitchFamily="49" charset="0"/>
                <a:cs typeface="Courier New" panose="02070309020205020404" pitchFamily="49" charset="0"/>
              </a:rPr>
              <a:t>file.canRead</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("Can it be written? " + </a:t>
            </a:r>
            <a:r>
              <a:rPr lang="en-US" altLang="en-US" sz="1600" b="1" dirty="0" err="1">
                <a:solidFill>
                  <a:srgbClr val="000000"/>
                </a:solidFill>
                <a:latin typeface="Courier New" panose="02070309020205020404" pitchFamily="49" charset="0"/>
                <a:cs typeface="Courier New" panose="02070309020205020404" pitchFamily="49" charset="0"/>
              </a:rPr>
              <a:t>file.canWrite</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("Is it a directory? " + </a:t>
            </a:r>
            <a:r>
              <a:rPr lang="en-US" altLang="en-US" sz="1600" b="1" dirty="0" err="1">
                <a:solidFill>
                  <a:srgbClr val="000000"/>
                </a:solidFill>
                <a:latin typeface="Courier New" panose="02070309020205020404" pitchFamily="49" charset="0"/>
                <a:cs typeface="Courier New" panose="02070309020205020404" pitchFamily="49" charset="0"/>
              </a:rPr>
              <a:t>file.isDirectory</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("Is it a file? " + </a:t>
            </a:r>
            <a:r>
              <a:rPr lang="en-US" altLang="en-US" sz="1600" b="1" dirty="0" err="1">
                <a:solidFill>
                  <a:srgbClr val="000000"/>
                </a:solidFill>
                <a:latin typeface="Courier New" panose="02070309020205020404" pitchFamily="49" charset="0"/>
                <a:cs typeface="Courier New" panose="02070309020205020404" pitchFamily="49" charset="0"/>
              </a:rPr>
              <a:t>file.isFile</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("Is it absolute? " + </a:t>
            </a:r>
            <a:r>
              <a:rPr lang="en-US" altLang="en-US" sz="1600" b="1" dirty="0" err="1">
                <a:solidFill>
                  <a:srgbClr val="000000"/>
                </a:solidFill>
                <a:latin typeface="Courier New" panose="02070309020205020404" pitchFamily="49" charset="0"/>
                <a:cs typeface="Courier New" panose="02070309020205020404" pitchFamily="49" charset="0"/>
              </a:rPr>
              <a:t>file.isAbsolute</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("Is it hidden? " + </a:t>
            </a:r>
            <a:r>
              <a:rPr lang="en-US" altLang="en-US" sz="1600" b="1" dirty="0" err="1">
                <a:solidFill>
                  <a:srgbClr val="000000"/>
                </a:solidFill>
                <a:latin typeface="Courier New" panose="02070309020205020404" pitchFamily="49" charset="0"/>
                <a:cs typeface="Courier New" panose="02070309020205020404" pitchFamily="49" charset="0"/>
              </a:rPr>
              <a:t>file.isHidden</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("Absolute path is " + </a:t>
            </a:r>
            <a:r>
              <a:rPr lang="en-US" altLang="en-US" sz="1600" b="1" dirty="0" err="1">
                <a:solidFill>
                  <a:srgbClr val="000000"/>
                </a:solidFill>
                <a:latin typeface="Courier New" panose="02070309020205020404" pitchFamily="49" charset="0"/>
                <a:cs typeface="Courier New" panose="02070309020205020404" pitchFamily="49" charset="0"/>
              </a:rPr>
              <a:t>file.getAbsolutePath</a:t>
            </a:r>
            <a:r>
              <a:rPr lang="en-US" altLang="en-US" sz="1600" b="1" dirty="0">
                <a:solidFill>
                  <a:srgbClr val="000000"/>
                </a:solidFill>
                <a:latin typeface="Courier New" panose="02070309020205020404" pitchFamily="49" charset="0"/>
                <a:cs typeface="Courier New" panose="02070309020205020404" pitchFamily="49" charset="0"/>
              </a:rPr>
              <a:t>());</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err="1">
                <a:solidFill>
                  <a:srgbClr val="000000"/>
                </a:solidFill>
                <a:latin typeface="Courier New" panose="02070309020205020404" pitchFamily="49" charset="0"/>
                <a:cs typeface="Courier New" panose="02070309020205020404" pitchFamily="49" charset="0"/>
              </a:rPr>
              <a:t>System.out.println</a:t>
            </a:r>
            <a:r>
              <a:rPr lang="en-US" altLang="en-US" sz="1600" b="1" dirty="0">
                <a:solidFill>
                  <a:srgbClr val="000000"/>
                </a:solidFill>
                <a:latin typeface="Courier New" panose="02070309020205020404" pitchFamily="49" charset="0"/>
                <a:cs typeface="Courier New" panose="02070309020205020404" pitchFamily="49" charset="0"/>
              </a:rPr>
              <a:t>("Last modified on "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new </a:t>
            </a:r>
            <a:r>
              <a:rPr lang="en-US" altLang="en-US" sz="1600" b="1" dirty="0" err="1">
                <a:solidFill>
                  <a:srgbClr val="000000"/>
                </a:solidFill>
                <a:latin typeface="Courier New" panose="02070309020205020404" pitchFamily="49" charset="0"/>
                <a:cs typeface="Courier New" panose="02070309020205020404" pitchFamily="49" charset="0"/>
              </a:rPr>
              <a:t>java.util.Date</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600" b="1" dirty="0" err="1">
                <a:solidFill>
                  <a:srgbClr val="000000"/>
                </a:solidFill>
                <a:latin typeface="Courier New" panose="02070309020205020404" pitchFamily="49" charset="0"/>
                <a:cs typeface="Courier New" panose="02070309020205020404" pitchFamily="49" charset="0"/>
              </a:rPr>
              <a:t>file.lastModified</a:t>
            </a:r>
            <a:r>
              <a:rPr lang="en-US" altLang="en-US" sz="1600" b="1" dirty="0">
                <a:solidFill>
                  <a:srgbClr val="000000"/>
                </a:solidFill>
                <a:latin typeface="Courier New" panose="02070309020205020404" pitchFamily="49" charset="0"/>
                <a:cs typeface="Courier New" panose="02070309020205020404" pitchFamily="49" charset="0"/>
              </a:rPr>
              <a:t>()));</a:t>
            </a: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endParaRPr lang="en-US" altLang="en-US" sz="1600" b="1" dirty="0">
              <a:latin typeface="Courier New" panose="02070309020205020404" pitchFamily="49" charset="0"/>
              <a:cs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r>
              <a:rPr lang="en-US" sz="2000" noProof="1">
                <a:latin typeface="Calibri" panose="020F0502020204030204" pitchFamily="34" charset="0"/>
                <a:cs typeface="Calibri" panose="020F0502020204030204" pitchFamily="34" charset="0"/>
              </a:rPr>
              <a:t>What is wrong about creating a File object using the following statement</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r>
              <a:rPr lang="en-US" sz="1900" noProof="1">
                <a:latin typeface="Consolas" panose="020B0609020204030204" pitchFamily="49" charset="0"/>
                <a:cs typeface="Calibri" panose="020F0502020204030204" pitchFamily="34" charset="0"/>
              </a:rPr>
              <a:t>new File("c:\book\test.dat");</a:t>
            </a:r>
            <a:endParaRPr lang="tr-TR" sz="200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How do you check whether a file already exists?</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How do you delete a file?</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How do you rename a file?</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Can you find the file size (the number of bytes) using the File class?</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How do you create a directory?</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Can you use the File class for I/O?</a:t>
            </a:r>
            <a:br>
              <a:rPr lang="tr-TR" sz="2000" noProof="1">
                <a:latin typeface="Calibri" panose="020F0502020204030204" pitchFamily="34" charset="0"/>
                <a:cs typeface="Calibri" panose="020F0502020204030204" pitchFamily="34" charset="0"/>
              </a:rPr>
            </a:br>
            <a:r>
              <a:rPr lang="en-US" sz="2000" noProof="1">
                <a:latin typeface="Calibri" panose="020F0502020204030204" pitchFamily="34" charset="0"/>
                <a:cs typeface="Calibri" panose="020F0502020204030204" pitchFamily="34" charset="0"/>
              </a:rPr>
              <a:t>Does creating a File object create a file on the disk?</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The \ is a special character. It should be written as \\ in Java using the Escape sequence.</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Use exists() in the File class to check whether a file exists.</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Use delete() in the File class to delete this file.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Use renameTo(File) to rename the name for this file.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Use length() to return the file size.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Use mkdir or mkdirs to create a directory under this File object.</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No. The File class can be used to obtain file properties and manipulate files, but cannot perform I/O.</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No. Creating a File object does not create a file/directory on the disk.</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664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43F91A0A-F2BB-4F20-8B8C-E854E7D8C8D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5C362F-86AC-47A3-B14C-0F9AACCEC8C5}" type="slidenum">
              <a:rPr lang="en-US" altLang="en-US" sz="1400"/>
              <a:pPr>
                <a:spcBef>
                  <a:spcPct val="0"/>
                </a:spcBef>
                <a:buClrTx/>
                <a:buSzTx/>
                <a:buFontTx/>
                <a:buNone/>
              </a:pPr>
              <a:t>77</a:t>
            </a:fld>
            <a:endParaRPr lang="en-US" altLang="en-US" sz="1400"/>
          </a:p>
        </p:txBody>
      </p:sp>
      <p:sp>
        <p:nvSpPr>
          <p:cNvPr id="71683" name="Rectangle 2">
            <a:extLst>
              <a:ext uri="{FF2B5EF4-FFF2-40B4-BE49-F238E27FC236}">
                <a16:creationId xmlns:a16="http://schemas.microsoft.com/office/drawing/2014/main" id="{352408FC-90DE-4008-B0D8-D0247630ABF6}"/>
              </a:ext>
            </a:extLst>
          </p:cNvPr>
          <p:cNvSpPr>
            <a:spLocks noGrp="1" noChangeArrowheads="1"/>
          </p:cNvSpPr>
          <p:nvPr>
            <p:ph type="title"/>
          </p:nvPr>
        </p:nvSpPr>
        <p:spPr>
          <a:xfrm>
            <a:off x="685800" y="152400"/>
            <a:ext cx="7772400" cy="819150"/>
          </a:xfrm>
        </p:spPr>
        <p:txBody>
          <a:bodyPr/>
          <a:lstStyle/>
          <a:p>
            <a:r>
              <a:rPr lang="en-US" altLang="en-US"/>
              <a:t>Text I/O</a:t>
            </a:r>
            <a:endParaRPr lang="en-US" altLang="en-US" b="1"/>
          </a:p>
        </p:txBody>
      </p:sp>
      <p:sp>
        <p:nvSpPr>
          <p:cNvPr id="71684" name="Rectangle 3">
            <a:extLst>
              <a:ext uri="{FF2B5EF4-FFF2-40B4-BE49-F238E27FC236}">
                <a16:creationId xmlns:a16="http://schemas.microsoft.com/office/drawing/2014/main" id="{114727DC-860D-401D-A751-D3A5814BE10C}"/>
              </a:ext>
            </a:extLst>
          </p:cNvPr>
          <p:cNvSpPr>
            <a:spLocks noGrp="1" noChangeArrowheads="1"/>
          </p:cNvSpPr>
          <p:nvPr>
            <p:ph type="body" idx="1"/>
          </p:nvPr>
        </p:nvSpPr>
        <p:spPr>
          <a:xfrm>
            <a:off x="381000" y="1143000"/>
            <a:ext cx="8610600" cy="4267200"/>
          </a:xfrm>
        </p:spPr>
        <p:txBody>
          <a:bodyPr/>
          <a:lstStyle/>
          <a:p>
            <a:pPr algn="just">
              <a:lnSpc>
                <a:spcPct val="110000"/>
              </a:lnSpc>
              <a:buFont typeface="Arial" panose="020B0604020202020204" pitchFamily="34" charset="0"/>
              <a:buChar char="•"/>
            </a:pPr>
            <a:r>
              <a:rPr lang="en-US" altLang="en-US" sz="2400"/>
              <a:t>A </a:t>
            </a:r>
            <a:r>
              <a:rPr lang="en-US" altLang="en-US" sz="2400" u="sng"/>
              <a:t>File</a:t>
            </a:r>
            <a:r>
              <a:rPr lang="en-US" altLang="en-US" sz="2400"/>
              <a:t> object encapsulates the properties of a file or a path, but does not contain the methods for reading/writing data from/to a file. </a:t>
            </a:r>
          </a:p>
          <a:p>
            <a:pPr algn="just">
              <a:lnSpc>
                <a:spcPct val="110000"/>
              </a:lnSpc>
              <a:buFont typeface="Arial" panose="020B0604020202020204" pitchFamily="34" charset="0"/>
              <a:buChar char="•"/>
            </a:pPr>
            <a:r>
              <a:rPr lang="en-US" altLang="en-US" sz="2400"/>
              <a:t>In order to perform I/O, you need to create objects using appropriate Java I/O classes. </a:t>
            </a:r>
          </a:p>
          <a:p>
            <a:pPr algn="just">
              <a:lnSpc>
                <a:spcPct val="110000"/>
              </a:lnSpc>
              <a:buFont typeface="Arial" panose="020B0604020202020204" pitchFamily="34" charset="0"/>
              <a:buChar char="•"/>
            </a:pPr>
            <a:r>
              <a:rPr lang="en-US" altLang="en-US" sz="2400"/>
              <a:t>The objects contain the methods for reading/writing data from/to a file. </a:t>
            </a:r>
          </a:p>
          <a:p>
            <a:pPr algn="just">
              <a:lnSpc>
                <a:spcPct val="110000"/>
              </a:lnSpc>
              <a:buFont typeface="Arial" panose="020B0604020202020204" pitchFamily="34" charset="0"/>
              <a:buChar char="•"/>
            </a:pPr>
            <a:r>
              <a:rPr lang="en-US" altLang="en-US" sz="2400"/>
              <a:t>This section introduces how to read/write strings and numeric values from/to a text file using the </a:t>
            </a:r>
            <a:r>
              <a:rPr lang="en-US" altLang="en-US" sz="2400" u="sng"/>
              <a:t>Scanner</a:t>
            </a:r>
            <a:r>
              <a:rPr lang="en-US" altLang="en-US" sz="2400"/>
              <a:t> and </a:t>
            </a:r>
            <a:r>
              <a:rPr lang="en-US" altLang="en-US" sz="2400" u="sng"/>
              <a:t>PrintWriter</a:t>
            </a:r>
            <a:r>
              <a:rPr lang="en-US" altLang="en-US" sz="2400"/>
              <a:t> classes.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4848591-CF46-4A69-AF7B-E7DD904B33FB}"/>
              </a:ext>
            </a:extLst>
          </p:cNvPr>
          <p:cNvSpPr>
            <a:spLocks noGrp="1" noChangeArrowheads="1"/>
          </p:cNvSpPr>
          <p:nvPr>
            <p:ph type="title"/>
          </p:nvPr>
        </p:nvSpPr>
        <p:spPr/>
        <p:txBody>
          <a:bodyPr/>
          <a:lstStyle/>
          <a:p>
            <a:r>
              <a:rPr lang="en-US" altLang="en-US"/>
              <a:t>Writing Data Using PrintWriter </a:t>
            </a:r>
          </a:p>
        </p:txBody>
      </p:sp>
      <p:sp>
        <p:nvSpPr>
          <p:cNvPr id="67587" name="Content Placeholder 2">
            <a:extLst>
              <a:ext uri="{FF2B5EF4-FFF2-40B4-BE49-F238E27FC236}">
                <a16:creationId xmlns:a16="http://schemas.microsoft.com/office/drawing/2014/main" id="{4A89A145-BDC6-4151-BC55-5C6D3427039B}"/>
              </a:ext>
            </a:extLst>
          </p:cNvPr>
          <p:cNvSpPr>
            <a:spLocks noGrp="1" noChangeArrowheads="1"/>
          </p:cNvSpPr>
          <p:nvPr>
            <p:ph idx="1"/>
          </p:nvPr>
        </p:nvSpPr>
        <p:spPr>
          <a:xfrm>
            <a:off x="685800" y="1428750"/>
            <a:ext cx="8229600" cy="4114800"/>
          </a:xfrm>
        </p:spPr>
        <p:txBody>
          <a:bodyPr/>
          <a:lstStyle/>
          <a:p>
            <a:pPr algn="just">
              <a:defRPr/>
            </a:pPr>
            <a:r>
              <a:rPr lang="en-US" altLang="en-US" sz="2800" dirty="0"/>
              <a:t>The </a:t>
            </a:r>
            <a:r>
              <a:rPr lang="en-US" altLang="en-US" sz="2800" b="1" dirty="0" err="1"/>
              <a:t>java.io.PrintWriter</a:t>
            </a:r>
            <a:r>
              <a:rPr lang="en-US" altLang="en-US" sz="2800" b="1" dirty="0"/>
              <a:t> </a:t>
            </a:r>
            <a:r>
              <a:rPr lang="en-US" altLang="en-US" sz="2800" dirty="0"/>
              <a:t>class can be used to create a file and write data to a text file.</a:t>
            </a:r>
          </a:p>
          <a:p>
            <a:pPr algn="just">
              <a:defRPr/>
            </a:pPr>
            <a:r>
              <a:rPr lang="en-US" altLang="en-US" sz="2800" dirty="0"/>
              <a:t>First, you have to create a </a:t>
            </a:r>
            <a:r>
              <a:rPr lang="en-US" altLang="en-US" sz="2800" b="1" dirty="0" err="1"/>
              <a:t>PrintWriter</a:t>
            </a:r>
            <a:r>
              <a:rPr lang="en-US" altLang="en-US" sz="2800" b="1" dirty="0"/>
              <a:t> </a:t>
            </a:r>
            <a:r>
              <a:rPr lang="en-US" altLang="en-US" sz="2800" dirty="0"/>
              <a:t>object for a text file as follows:</a:t>
            </a:r>
          </a:p>
          <a:p>
            <a:pPr marL="0" indent="0" algn="just">
              <a:buFont typeface="Monotype Sorts" pitchFamily="2" charset="2"/>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PrintWriter</a:t>
            </a:r>
            <a:r>
              <a:rPr lang="en-US" altLang="en-US" sz="2000" dirty="0">
                <a:latin typeface="Courier New" panose="02070309020205020404" pitchFamily="49" charset="0"/>
                <a:cs typeface="Courier New" panose="02070309020205020404" pitchFamily="49" charset="0"/>
              </a:rPr>
              <a:t> output = </a:t>
            </a:r>
            <a:r>
              <a:rPr lang="en-US" altLang="en-US" sz="2000" b="1" dirty="0">
                <a:latin typeface="Courier New" panose="02070309020205020404" pitchFamily="49" charset="0"/>
                <a:cs typeface="Courier New" panose="02070309020205020404" pitchFamily="49" charset="0"/>
              </a:rPr>
              <a:t>new </a:t>
            </a:r>
            <a:r>
              <a:rPr lang="en-US" altLang="en-US" sz="2000" dirty="0" err="1">
                <a:latin typeface="Courier New" panose="02070309020205020404" pitchFamily="49" charset="0"/>
                <a:cs typeface="Courier New" panose="02070309020205020404" pitchFamily="49" charset="0"/>
              </a:rPr>
              <a:t>PrintWriter</a:t>
            </a:r>
            <a:r>
              <a:rPr lang="en-US" altLang="en-US" sz="2000" dirty="0">
                <a:latin typeface="Courier New" panose="02070309020205020404" pitchFamily="49" charset="0"/>
                <a:cs typeface="Courier New" panose="02070309020205020404" pitchFamily="49" charset="0"/>
              </a:rPr>
              <a:t>(filename);</a:t>
            </a:r>
            <a:endParaRPr lang="en-US" altLang="en-US" dirty="0"/>
          </a:p>
          <a:p>
            <a:pPr algn="just">
              <a:defRPr/>
            </a:pPr>
            <a:r>
              <a:rPr lang="en-US" altLang="en-US" sz="2800" dirty="0"/>
              <a:t>Then, you can invoke the </a:t>
            </a:r>
            <a:r>
              <a:rPr lang="en-US" altLang="en-US" sz="2800" b="1" dirty="0"/>
              <a:t>print</a:t>
            </a:r>
            <a:r>
              <a:rPr lang="en-US" altLang="en-US" sz="2800" dirty="0"/>
              <a:t>, </a:t>
            </a:r>
            <a:r>
              <a:rPr lang="en-US" altLang="en-US" sz="2800" b="1" dirty="0" err="1"/>
              <a:t>println</a:t>
            </a:r>
            <a:r>
              <a:rPr lang="en-US" altLang="en-US" sz="2800" dirty="0"/>
              <a:t>, and </a:t>
            </a:r>
            <a:r>
              <a:rPr lang="en-US" altLang="en-US" sz="2800" b="1" dirty="0" err="1"/>
              <a:t>printf</a:t>
            </a:r>
            <a:r>
              <a:rPr lang="en-US" altLang="en-US" sz="2800" b="1" dirty="0"/>
              <a:t> </a:t>
            </a:r>
            <a:r>
              <a:rPr lang="en-US" altLang="en-US" sz="2800" dirty="0"/>
              <a:t>methods on the </a:t>
            </a:r>
            <a:r>
              <a:rPr lang="en-US" altLang="en-US" sz="2800" b="1" dirty="0" err="1"/>
              <a:t>PrintWriter</a:t>
            </a:r>
            <a:r>
              <a:rPr lang="en-US" altLang="en-US" sz="2800" b="1" dirty="0"/>
              <a:t> </a:t>
            </a:r>
            <a:r>
              <a:rPr lang="en-US" altLang="en-US" sz="2800" dirty="0"/>
              <a:t>object to write data to a file. </a:t>
            </a:r>
          </a:p>
          <a:p>
            <a:pPr marL="0" indent="0" algn="just">
              <a:buFont typeface="Monotype Sorts" pitchFamily="2" charset="2"/>
              <a:buNone/>
              <a:defRPr/>
            </a:pPr>
            <a:br>
              <a:rPr lang="en-US" altLang="en-US" dirty="0"/>
            </a:br>
            <a:endParaRPr lang="en-US" altLang="en-US" dirty="0"/>
          </a:p>
        </p:txBody>
      </p:sp>
      <p:sp>
        <p:nvSpPr>
          <p:cNvPr id="72708" name="Slide Number Placeholder 3">
            <a:extLst>
              <a:ext uri="{FF2B5EF4-FFF2-40B4-BE49-F238E27FC236}">
                <a16:creationId xmlns:a16="http://schemas.microsoft.com/office/drawing/2014/main" id="{8EC04532-1602-4ABF-923B-D81AFBA3AF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E4A5134-033B-4F8D-889A-E7EF7C5D1E19}" type="slidenum">
              <a:rPr lang="en-US" altLang="en-US" sz="1400"/>
              <a:pPr>
                <a:spcBef>
                  <a:spcPct val="0"/>
                </a:spcBef>
                <a:buClrTx/>
                <a:buSzTx/>
                <a:buFontTx/>
                <a:buNone/>
              </a:pPr>
              <a:t>78</a:t>
            </a:fld>
            <a:endParaRPr lang="en-US" altLang="en-US" sz="1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E27890B4-E25F-4D5D-8EAD-712CFE6F37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B5927E-49CB-4BD5-87B1-6EDC31F6CCE3}" type="slidenum">
              <a:rPr lang="en-US" altLang="en-US" sz="1400"/>
              <a:pPr>
                <a:spcBef>
                  <a:spcPct val="0"/>
                </a:spcBef>
                <a:buClrTx/>
                <a:buSzTx/>
                <a:buFontTx/>
                <a:buNone/>
              </a:pPr>
              <a:t>79</a:t>
            </a:fld>
            <a:endParaRPr lang="en-US" altLang="en-US" sz="1400"/>
          </a:p>
        </p:txBody>
      </p:sp>
      <p:sp>
        <p:nvSpPr>
          <p:cNvPr id="73731" name="Rectangle 2">
            <a:extLst>
              <a:ext uri="{FF2B5EF4-FFF2-40B4-BE49-F238E27FC236}">
                <a16:creationId xmlns:a16="http://schemas.microsoft.com/office/drawing/2014/main" id="{A2B93432-D08B-4E12-85EC-FC79010BB123}"/>
              </a:ext>
            </a:extLst>
          </p:cNvPr>
          <p:cNvSpPr>
            <a:spLocks noGrp="1" noChangeArrowheads="1"/>
          </p:cNvSpPr>
          <p:nvPr>
            <p:ph type="title"/>
          </p:nvPr>
        </p:nvSpPr>
        <p:spPr>
          <a:xfrm>
            <a:off x="685800" y="152400"/>
            <a:ext cx="7772400" cy="685800"/>
          </a:xfrm>
        </p:spPr>
        <p:txBody>
          <a:bodyPr/>
          <a:lstStyle/>
          <a:p>
            <a:r>
              <a:rPr lang="en-US" altLang="en-US" sz="4000"/>
              <a:t>Writing Data Using </a:t>
            </a:r>
            <a:r>
              <a:rPr lang="en-US" altLang="en-US" sz="4000" u="sng"/>
              <a:t>PrintWriter</a:t>
            </a:r>
            <a:r>
              <a:rPr lang="en-US" altLang="en-US" sz="4000"/>
              <a:t> </a:t>
            </a:r>
          </a:p>
        </p:txBody>
      </p:sp>
      <p:sp>
        <p:nvSpPr>
          <p:cNvPr id="320515" name="AutoShape 3">
            <a:hlinkClick r:id="" action="ppaction://noaction" highlightClick="1"/>
            <a:extLst>
              <a:ext uri="{FF2B5EF4-FFF2-40B4-BE49-F238E27FC236}">
                <a16:creationId xmlns:a16="http://schemas.microsoft.com/office/drawing/2014/main" id="{7D8842DF-82CF-42BE-8573-6AA98E3C0C1E}"/>
              </a:ext>
            </a:extLst>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4" action="ppaction://program"/>
              </a:rPr>
              <a:t>WriteData</a:t>
            </a:r>
            <a:endParaRPr lang="en-US" altLang="en-US">
              <a:solidFill>
                <a:schemeClr val="accent1"/>
              </a:solidFill>
            </a:endParaRPr>
          </a:p>
        </p:txBody>
      </p:sp>
      <p:sp>
        <p:nvSpPr>
          <p:cNvPr id="73733" name="AutoShape 4">
            <a:hlinkClick r:id="rId5" action="ppaction://program" highlightClick="1"/>
            <a:extLst>
              <a:ext uri="{FF2B5EF4-FFF2-40B4-BE49-F238E27FC236}">
                <a16:creationId xmlns:a16="http://schemas.microsoft.com/office/drawing/2014/main" id="{30472966-0208-4FE2-AE55-4E37D7CA9C25}"/>
              </a:ext>
            </a:extLst>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73734" name="Rectangle 5">
            <a:extLst>
              <a:ext uri="{FF2B5EF4-FFF2-40B4-BE49-F238E27FC236}">
                <a16:creationId xmlns:a16="http://schemas.microsoft.com/office/drawing/2014/main" id="{F8375FF9-E799-4D82-968D-A2083D895A4E}"/>
              </a:ext>
            </a:extLst>
          </p:cNvPr>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73735" name="Object 6">
            <a:extLst>
              <a:ext uri="{FF2B5EF4-FFF2-40B4-BE49-F238E27FC236}">
                <a16:creationId xmlns:a16="http://schemas.microsoft.com/office/drawing/2014/main" id="{6B0D518F-A65B-417A-B07E-138C8D1EB8DB}"/>
              </a:ext>
            </a:extLst>
          </p:cNvPr>
          <p:cNvGraphicFramePr>
            <a:graphicFrameLocks noChangeAspect="1"/>
          </p:cNvGraphicFramePr>
          <p:nvPr/>
        </p:nvGraphicFramePr>
        <p:xfrm>
          <a:off x="387350" y="838200"/>
          <a:ext cx="8520113" cy="4968875"/>
        </p:xfrm>
        <a:graphic>
          <a:graphicData uri="http://schemas.openxmlformats.org/presentationml/2006/ole">
            <mc:AlternateContent xmlns:mc="http://schemas.openxmlformats.org/markup-compatibility/2006">
              <mc:Choice xmlns:v="urn:schemas-microsoft-com:vml" Requires="v">
                <p:oleObj spid="_x0000_s73793" name="Picture" r:id="rId6" imgW="4026408" imgH="2350008" progId="Word.Picture.8">
                  <p:embed/>
                </p:oleObj>
              </mc:Choice>
              <mc:Fallback>
                <p:oleObj name="Picture" r:id="rId6" imgW="4026408" imgH="2350008" progId="Word.Picture.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350" y="838200"/>
                        <a:ext cx="85201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6" name="AutoShape 7">
            <a:hlinkClick r:id="rId8" highlightClick="1"/>
            <a:extLst>
              <a:ext uri="{FF2B5EF4-FFF2-40B4-BE49-F238E27FC236}">
                <a16:creationId xmlns:a16="http://schemas.microsoft.com/office/drawing/2014/main" id="{52C3D85A-4E43-4613-B618-1EE71C13F250}"/>
              </a:ext>
            </a:extLst>
          </p:cNvPr>
          <p:cNvSpPr>
            <a:spLocks noChangeArrowheads="1"/>
          </p:cNvSpPr>
          <p:nvPr/>
        </p:nvSpPr>
        <p:spPr bwMode="auto">
          <a:xfrm>
            <a:off x="46482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Unvan 1">
            <a:extLst>
              <a:ext uri="{FF2B5EF4-FFF2-40B4-BE49-F238E27FC236}">
                <a16:creationId xmlns:a16="http://schemas.microsoft.com/office/drawing/2014/main" id="{00F86FC6-2116-41D4-9E16-0AD00A026BCC}"/>
              </a:ext>
            </a:extLst>
          </p:cNvPr>
          <p:cNvSpPr>
            <a:spLocks noGrp="1" noChangeArrowheads="1"/>
          </p:cNvSpPr>
          <p:nvPr>
            <p:ph type="title"/>
          </p:nvPr>
        </p:nvSpPr>
        <p:spPr>
          <a:xfrm>
            <a:off x="685800" y="114300"/>
            <a:ext cx="7772400" cy="628650"/>
          </a:xfrm>
        </p:spPr>
        <p:txBody>
          <a:bodyPr/>
          <a:lstStyle/>
          <a:p>
            <a:r>
              <a:rPr lang="en-US" altLang="en-US"/>
              <a:t>Exception-Handling</a:t>
            </a:r>
          </a:p>
        </p:txBody>
      </p:sp>
      <p:sp>
        <p:nvSpPr>
          <p:cNvPr id="16387" name="Slayt Numarası Yer Tutucusu 3">
            <a:extLst>
              <a:ext uri="{FF2B5EF4-FFF2-40B4-BE49-F238E27FC236}">
                <a16:creationId xmlns:a16="http://schemas.microsoft.com/office/drawing/2014/main" id="{B64796A2-24CC-4370-BF36-4E5269FFAC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4DEEB7-589F-4BEA-9CC5-8E9B6F3B532C}" type="slidenum">
              <a:rPr lang="en-US" altLang="en-US" sz="1400"/>
              <a:pPr>
                <a:spcBef>
                  <a:spcPct val="0"/>
                </a:spcBef>
                <a:buClrTx/>
                <a:buSzTx/>
                <a:buFontTx/>
                <a:buNone/>
              </a:pPr>
              <a:t>8</a:t>
            </a:fld>
            <a:endParaRPr lang="en-US" altLang="en-US" sz="1400"/>
          </a:p>
        </p:txBody>
      </p:sp>
      <p:pic>
        <p:nvPicPr>
          <p:cNvPr id="16388" name="Resim 4">
            <a:extLst>
              <a:ext uri="{FF2B5EF4-FFF2-40B4-BE49-F238E27FC236}">
                <a16:creationId xmlns:a16="http://schemas.microsoft.com/office/drawing/2014/main" id="{B493165E-AE8F-4592-83F4-843E96D1D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512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Metin kutusu 6">
            <a:extLst>
              <a:ext uri="{FF2B5EF4-FFF2-40B4-BE49-F238E27FC236}">
                <a16:creationId xmlns:a16="http://schemas.microsoft.com/office/drawing/2014/main" id="{C966F520-1E9A-41EB-98BD-A6FD67BC83C1}"/>
              </a:ext>
            </a:extLst>
          </p:cNvPr>
          <p:cNvSpPr txBox="1">
            <a:spLocks noChangeArrowheads="1"/>
          </p:cNvSpPr>
          <p:nvPr/>
        </p:nvSpPr>
        <p:spPr bwMode="auto">
          <a:xfrm>
            <a:off x="6019800" y="1066800"/>
            <a:ext cx="2895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The value thrown is called an </a:t>
            </a:r>
            <a:r>
              <a:rPr lang="en-US" altLang="en-US" sz="2000" i="1"/>
              <a:t>exception</a:t>
            </a:r>
            <a:r>
              <a:rPr lang="en-US" altLang="en-US" sz="2000"/>
              <a:t>. </a:t>
            </a:r>
          </a:p>
          <a:p>
            <a:pPr>
              <a:spcBef>
                <a:spcPct val="0"/>
              </a:spcBef>
              <a:buClrTx/>
              <a:buSzTx/>
              <a:buFontTx/>
              <a:buNone/>
            </a:pPr>
            <a:r>
              <a:rPr lang="en-US" altLang="en-US" sz="2000"/>
              <a:t>The execution of a </a:t>
            </a:r>
            <a:r>
              <a:rPr lang="en-US" altLang="en-US" sz="2000" b="1"/>
              <a:t>throw </a:t>
            </a:r>
            <a:r>
              <a:rPr lang="en-US" altLang="en-US" sz="2000"/>
              <a:t>statement is called </a:t>
            </a:r>
            <a:r>
              <a:rPr lang="en-US" altLang="en-US" sz="2000" i="1"/>
              <a:t>throwing an exception.</a:t>
            </a:r>
            <a:r>
              <a:rPr lang="en-US" altLang="en-US" sz="2000"/>
              <a:t> </a:t>
            </a:r>
            <a:br>
              <a:rPr lang="en-US" altLang="en-US" sz="2000"/>
            </a:br>
            <a:br>
              <a:rPr lang="en-US" altLang="en-US" sz="2000"/>
            </a:br>
            <a:endParaRPr lang="en-US" altLang="en-US" sz="2000"/>
          </a:p>
        </p:txBody>
      </p:sp>
      <p:cxnSp>
        <p:nvCxnSpPr>
          <p:cNvPr id="16390" name="Düz Ok Bağlayıcısı 8">
            <a:extLst>
              <a:ext uri="{FF2B5EF4-FFF2-40B4-BE49-F238E27FC236}">
                <a16:creationId xmlns:a16="http://schemas.microsoft.com/office/drawing/2014/main" id="{3B1CAAEF-B290-4336-976D-B469F7D8BFFF}"/>
              </a:ext>
            </a:extLst>
          </p:cNvPr>
          <p:cNvCxnSpPr>
            <a:cxnSpLocks noChangeShapeType="1"/>
          </p:cNvCxnSpPr>
          <p:nvPr/>
        </p:nvCxnSpPr>
        <p:spPr bwMode="auto">
          <a:xfrm flipH="1">
            <a:off x="5257800" y="1371600"/>
            <a:ext cx="762000" cy="228600"/>
          </a:xfrm>
          <a:prstGeom prst="straightConnector1">
            <a:avLst/>
          </a:prstGeom>
          <a:noFill/>
          <a:ln w="12700" algn="ctr">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1" name="Metin kutusu 9">
            <a:extLst>
              <a:ext uri="{FF2B5EF4-FFF2-40B4-BE49-F238E27FC236}">
                <a16:creationId xmlns:a16="http://schemas.microsoft.com/office/drawing/2014/main" id="{E34A08B2-376D-4D01-BFE4-56F1F9832C7D}"/>
              </a:ext>
            </a:extLst>
          </p:cNvPr>
          <p:cNvSpPr txBox="1">
            <a:spLocks noChangeArrowheads="1"/>
          </p:cNvSpPr>
          <p:nvPr/>
        </p:nvSpPr>
        <p:spPr bwMode="auto">
          <a:xfrm>
            <a:off x="6073775" y="3433763"/>
            <a:ext cx="28416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When an exception is</a:t>
            </a:r>
            <a:br>
              <a:rPr lang="en-US" altLang="en-US" sz="2000"/>
            </a:br>
            <a:r>
              <a:rPr lang="en-US" altLang="en-US" sz="2000"/>
              <a:t>thrown, the normal</a:t>
            </a:r>
            <a:br>
              <a:rPr lang="en-US" altLang="en-US" sz="2000"/>
            </a:br>
            <a:r>
              <a:rPr lang="en-US" altLang="en-US" sz="2000"/>
              <a:t>execution flow is interrupted. </a:t>
            </a:r>
            <a:br>
              <a:rPr lang="en-US" altLang="en-US" sz="2000"/>
            </a:br>
            <a:endParaRPr lang="en-US"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6426B4B8-3F10-462A-9EFA-A30D9EAF1C8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DC5A30-570A-47DD-92F3-37F299B1A0D9}" type="slidenum">
              <a:rPr lang="en-US" altLang="en-US" sz="1400"/>
              <a:pPr>
                <a:spcBef>
                  <a:spcPct val="0"/>
                </a:spcBef>
                <a:buClrTx/>
                <a:buSzTx/>
                <a:buFontTx/>
                <a:buNone/>
              </a:pPr>
              <a:t>80</a:t>
            </a:fld>
            <a:endParaRPr lang="en-US" altLang="en-US" sz="1400"/>
          </a:p>
        </p:txBody>
      </p:sp>
      <p:sp>
        <p:nvSpPr>
          <p:cNvPr id="75779" name="Rectangle 2">
            <a:extLst>
              <a:ext uri="{FF2B5EF4-FFF2-40B4-BE49-F238E27FC236}">
                <a16:creationId xmlns:a16="http://schemas.microsoft.com/office/drawing/2014/main" id="{6D9B4030-8B7E-45C7-8D4E-2238ADD3BB07}"/>
              </a:ext>
            </a:extLst>
          </p:cNvPr>
          <p:cNvSpPr>
            <a:spLocks noGrp="1" noChangeArrowheads="1"/>
          </p:cNvSpPr>
          <p:nvPr>
            <p:ph type="title"/>
          </p:nvPr>
        </p:nvSpPr>
        <p:spPr>
          <a:xfrm>
            <a:off x="685800" y="152400"/>
            <a:ext cx="7772400" cy="819150"/>
          </a:xfrm>
        </p:spPr>
        <p:txBody>
          <a:bodyPr/>
          <a:lstStyle/>
          <a:p>
            <a:r>
              <a:rPr lang="en-US" altLang="en-US"/>
              <a:t>Try-with-resources</a:t>
            </a:r>
          </a:p>
        </p:txBody>
      </p:sp>
      <p:sp>
        <p:nvSpPr>
          <p:cNvPr id="75780" name="Rectangle 3">
            <a:extLst>
              <a:ext uri="{FF2B5EF4-FFF2-40B4-BE49-F238E27FC236}">
                <a16:creationId xmlns:a16="http://schemas.microsoft.com/office/drawing/2014/main" id="{869DCA6E-4C16-4294-80C8-960581BC9B7A}"/>
              </a:ext>
            </a:extLst>
          </p:cNvPr>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800"/>
              <a:t>Programmers often forget to close the file. JDK 7 provides the followings new try-with-resources syntax that automatically closes the files. </a:t>
            </a:r>
          </a:p>
          <a:p>
            <a:pPr marL="0" indent="0">
              <a:buFont typeface="Monotype Sorts" pitchFamily="2" charset="2"/>
              <a:buNone/>
            </a:pPr>
            <a:r>
              <a:rPr lang="en-AU" altLang="en-US" sz="2800" b="1"/>
              <a:t>try</a:t>
            </a:r>
            <a:r>
              <a:rPr lang="en-US" altLang="en-US" sz="2800"/>
              <a:t> (declare and create resources) {</a:t>
            </a:r>
          </a:p>
          <a:p>
            <a:pPr marL="0" indent="0">
              <a:buFont typeface="Monotype Sorts" pitchFamily="2" charset="2"/>
              <a:buNone/>
            </a:pPr>
            <a:r>
              <a:rPr lang="en-US" altLang="en-US" sz="2800"/>
              <a:t>  Use the resource to process the file;</a:t>
            </a:r>
          </a:p>
          <a:p>
            <a:pPr marL="0" indent="0">
              <a:buFont typeface="Monotype Sorts" pitchFamily="2" charset="2"/>
              <a:buNone/>
            </a:pPr>
            <a:r>
              <a:rPr lang="en-US" altLang="en-US" sz="2800"/>
              <a:t>}</a:t>
            </a:r>
          </a:p>
          <a:p>
            <a:pPr marL="0" indent="0">
              <a:buFont typeface="Monotype Sorts" pitchFamily="2" charset="2"/>
              <a:buNone/>
            </a:pPr>
            <a:endParaRPr lang="en-US" altLang="en-US" sz="2600"/>
          </a:p>
        </p:txBody>
      </p:sp>
      <p:sp>
        <p:nvSpPr>
          <p:cNvPr id="322564" name="AutoShape 4">
            <a:hlinkClick r:id="" action="ppaction://noaction" highlightClick="1"/>
            <a:extLst>
              <a:ext uri="{FF2B5EF4-FFF2-40B4-BE49-F238E27FC236}">
                <a16:creationId xmlns:a16="http://schemas.microsoft.com/office/drawing/2014/main" id="{64A127F6-CAA6-40FE-AADB-20DB374DE2BA}"/>
              </a:ext>
            </a:extLst>
          </p:cNvPr>
          <p:cNvSpPr>
            <a:spLocks noChangeArrowheads="1"/>
          </p:cNvSpPr>
          <p:nvPr/>
        </p:nvSpPr>
        <p:spPr bwMode="auto">
          <a:xfrm>
            <a:off x="3024188" y="4030663"/>
            <a:ext cx="35750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WriteDataWithAutoClose</a:t>
            </a:r>
            <a:endParaRPr lang="en-US" altLang="en-US">
              <a:solidFill>
                <a:schemeClr val="accent1"/>
              </a:solidFill>
            </a:endParaRPr>
          </a:p>
        </p:txBody>
      </p:sp>
      <p:sp>
        <p:nvSpPr>
          <p:cNvPr id="75782" name="AutoShape 5">
            <a:hlinkClick r:id="rId3" action="ppaction://program" highlightClick="1"/>
            <a:extLst>
              <a:ext uri="{FF2B5EF4-FFF2-40B4-BE49-F238E27FC236}">
                <a16:creationId xmlns:a16="http://schemas.microsoft.com/office/drawing/2014/main" id="{CF2B102C-EFF9-4CD2-82F9-5477E5E1E6C2}"/>
              </a:ext>
            </a:extLst>
          </p:cNvPr>
          <p:cNvSpPr>
            <a:spLocks noChangeArrowheads="1"/>
          </p:cNvSpPr>
          <p:nvPr/>
        </p:nvSpPr>
        <p:spPr bwMode="auto">
          <a:xfrm>
            <a:off x="6992938" y="4059238"/>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75783" name="AutoShape 6">
            <a:hlinkClick r:id="rId4" highlightClick="1"/>
            <a:extLst>
              <a:ext uri="{FF2B5EF4-FFF2-40B4-BE49-F238E27FC236}">
                <a16:creationId xmlns:a16="http://schemas.microsoft.com/office/drawing/2014/main" id="{34D92FE1-AB2F-465C-BD95-658FDF90A83C}"/>
              </a:ext>
            </a:extLst>
          </p:cNvPr>
          <p:cNvSpPr>
            <a:spLocks noChangeArrowheads="1"/>
          </p:cNvSpPr>
          <p:nvPr/>
        </p:nvSpPr>
        <p:spPr bwMode="auto">
          <a:xfrm>
            <a:off x="2286000" y="4038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25C635F1-164C-4846-9924-CFF6928180D6}"/>
              </a:ext>
            </a:extLst>
          </p:cNvPr>
          <p:cNvSpPr>
            <a:spLocks noGrp="1" noChangeArrowheads="1"/>
          </p:cNvSpPr>
          <p:nvPr>
            <p:ph type="title"/>
          </p:nvPr>
        </p:nvSpPr>
        <p:spPr/>
        <p:txBody>
          <a:bodyPr/>
          <a:lstStyle/>
          <a:p>
            <a:r>
              <a:rPr lang="en-US" altLang="en-US"/>
              <a:t>Reading Data Using Scanner </a:t>
            </a:r>
          </a:p>
        </p:txBody>
      </p:sp>
      <p:sp>
        <p:nvSpPr>
          <p:cNvPr id="76803" name="Content Placeholder 2">
            <a:extLst>
              <a:ext uri="{FF2B5EF4-FFF2-40B4-BE49-F238E27FC236}">
                <a16:creationId xmlns:a16="http://schemas.microsoft.com/office/drawing/2014/main" id="{19F73945-0030-42FA-8F21-477C227632EB}"/>
              </a:ext>
            </a:extLst>
          </p:cNvPr>
          <p:cNvSpPr>
            <a:spLocks noGrp="1" noChangeArrowheads="1"/>
          </p:cNvSpPr>
          <p:nvPr>
            <p:ph idx="1"/>
          </p:nvPr>
        </p:nvSpPr>
        <p:spPr>
          <a:xfrm>
            <a:off x="0" y="1657350"/>
            <a:ext cx="9144000" cy="4133850"/>
          </a:xfrm>
        </p:spPr>
        <p:txBody>
          <a:bodyPr/>
          <a:lstStyle/>
          <a:p>
            <a:r>
              <a:rPr lang="en-US" altLang="en-US"/>
              <a:t>To read from a file, create a </a:t>
            </a:r>
            <a:r>
              <a:rPr lang="en-US" altLang="en-US" b="1"/>
              <a:t>Scanner </a:t>
            </a:r>
            <a:r>
              <a:rPr lang="en-US" altLang="en-US"/>
              <a:t>for a</a:t>
            </a:r>
            <a:br>
              <a:rPr lang="en-US" altLang="en-US"/>
            </a:br>
            <a:r>
              <a:rPr lang="en-US" altLang="en-US"/>
              <a:t>file, as follows:</a:t>
            </a:r>
            <a:br>
              <a:rPr lang="en-US" altLang="en-US" sz="4000"/>
            </a:br>
            <a:r>
              <a:rPr lang="en-US" altLang="en-US" sz="2400">
                <a:latin typeface="Courier New" panose="02070309020205020404" pitchFamily="49" charset="0"/>
                <a:cs typeface="Courier New" panose="02070309020205020404" pitchFamily="49" charset="0"/>
              </a:rPr>
              <a:t>Scanner input = </a:t>
            </a:r>
            <a:r>
              <a:rPr lang="en-US" altLang="en-US" sz="2400" b="1">
                <a:latin typeface="Courier New" panose="02070309020205020404" pitchFamily="49" charset="0"/>
                <a:cs typeface="Courier New" panose="02070309020205020404" pitchFamily="49" charset="0"/>
              </a:rPr>
              <a:t>new </a:t>
            </a:r>
            <a:r>
              <a:rPr lang="en-US" altLang="en-US" sz="2400">
                <a:latin typeface="Courier New" panose="02070309020205020404" pitchFamily="49" charset="0"/>
                <a:cs typeface="Courier New" panose="02070309020205020404" pitchFamily="49" charset="0"/>
              </a:rPr>
              <a:t>Scanner(</a:t>
            </a:r>
            <a:r>
              <a:rPr lang="en-US" altLang="en-US" sz="2400" b="1">
                <a:latin typeface="Courier New" panose="02070309020205020404" pitchFamily="49" charset="0"/>
                <a:cs typeface="Courier New" panose="02070309020205020404" pitchFamily="49" charset="0"/>
              </a:rPr>
              <a:t>new </a:t>
            </a:r>
            <a:r>
              <a:rPr lang="en-US" altLang="en-US" sz="2400">
                <a:latin typeface="Courier New" panose="02070309020205020404" pitchFamily="49" charset="0"/>
                <a:cs typeface="Courier New" panose="02070309020205020404" pitchFamily="49" charset="0"/>
              </a:rPr>
              <a:t>File(filename)) </a:t>
            </a:r>
            <a:br>
              <a:rPr lang="en-US" altLang="en-US" sz="4000"/>
            </a:br>
            <a:endParaRPr lang="en-US" altLang="en-US" sz="4000"/>
          </a:p>
        </p:txBody>
      </p:sp>
      <p:sp>
        <p:nvSpPr>
          <p:cNvPr id="76804" name="Slide Number Placeholder 3">
            <a:extLst>
              <a:ext uri="{FF2B5EF4-FFF2-40B4-BE49-F238E27FC236}">
                <a16:creationId xmlns:a16="http://schemas.microsoft.com/office/drawing/2014/main" id="{C3C9265A-E516-486D-8007-D646626A46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90EAE3-00A1-4BA5-9B0B-C6D2FD490C5C}" type="slidenum">
              <a:rPr lang="en-US" altLang="en-US" sz="1400"/>
              <a:pPr>
                <a:spcBef>
                  <a:spcPct val="0"/>
                </a:spcBef>
                <a:buClrTx/>
                <a:buSzTx/>
                <a:buFontTx/>
                <a:buNone/>
              </a:pPr>
              <a:t>81</a:t>
            </a:fld>
            <a:endParaRPr lang="en-US" altLang="en-US"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91AB4509-4420-42F8-B0FC-FB88AB2FBB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F44B5F-4707-4F98-B18C-B6491E011206}" type="slidenum">
              <a:rPr lang="en-US" altLang="en-US" sz="1400"/>
              <a:pPr>
                <a:spcBef>
                  <a:spcPct val="0"/>
                </a:spcBef>
                <a:buClrTx/>
                <a:buSzTx/>
                <a:buFontTx/>
                <a:buNone/>
              </a:pPr>
              <a:t>82</a:t>
            </a:fld>
            <a:endParaRPr lang="en-US" altLang="en-US" sz="1400"/>
          </a:p>
        </p:txBody>
      </p:sp>
      <p:sp>
        <p:nvSpPr>
          <p:cNvPr id="77827" name="Rectangle 2">
            <a:extLst>
              <a:ext uri="{FF2B5EF4-FFF2-40B4-BE49-F238E27FC236}">
                <a16:creationId xmlns:a16="http://schemas.microsoft.com/office/drawing/2014/main" id="{3B1B1AE7-336D-42AF-93C7-416D3A961162}"/>
              </a:ext>
            </a:extLst>
          </p:cNvPr>
          <p:cNvSpPr>
            <a:spLocks noGrp="1" noChangeArrowheads="1"/>
          </p:cNvSpPr>
          <p:nvPr>
            <p:ph type="title"/>
          </p:nvPr>
        </p:nvSpPr>
        <p:spPr>
          <a:xfrm>
            <a:off x="685800" y="304800"/>
            <a:ext cx="7772400" cy="609600"/>
          </a:xfrm>
        </p:spPr>
        <p:txBody>
          <a:bodyPr/>
          <a:lstStyle/>
          <a:p>
            <a:r>
              <a:rPr lang="en-US" altLang="en-US"/>
              <a:t>Reading Data Using </a:t>
            </a:r>
            <a:r>
              <a:rPr lang="en-US" altLang="en-US" u="sng"/>
              <a:t>Scanner</a:t>
            </a:r>
            <a:r>
              <a:rPr lang="en-US" altLang="en-US"/>
              <a:t> </a:t>
            </a:r>
          </a:p>
        </p:txBody>
      </p:sp>
      <p:sp>
        <p:nvSpPr>
          <p:cNvPr id="77828" name="Rectangle 3">
            <a:extLst>
              <a:ext uri="{FF2B5EF4-FFF2-40B4-BE49-F238E27FC236}">
                <a16:creationId xmlns:a16="http://schemas.microsoft.com/office/drawing/2014/main" id="{D87DB056-135C-4D94-A50B-49290B7F2F66}"/>
              </a:ext>
            </a:extLst>
          </p:cNvPr>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29" name="Rectangle 4">
            <a:extLst>
              <a:ext uri="{FF2B5EF4-FFF2-40B4-BE49-F238E27FC236}">
                <a16:creationId xmlns:a16="http://schemas.microsoft.com/office/drawing/2014/main" id="{42E321EA-F257-43E0-8CDD-80888A71CA33}"/>
              </a:ext>
            </a:extLst>
          </p:cNvPr>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7830" name="Rectangle 5">
            <a:extLst>
              <a:ext uri="{FF2B5EF4-FFF2-40B4-BE49-F238E27FC236}">
                <a16:creationId xmlns:a16="http://schemas.microsoft.com/office/drawing/2014/main" id="{1D3459C1-4C85-4474-A6FB-59C244DF8B6F}"/>
              </a:ext>
            </a:extLst>
          </p:cNvPr>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31" name="Object 6">
            <a:extLst>
              <a:ext uri="{FF2B5EF4-FFF2-40B4-BE49-F238E27FC236}">
                <a16:creationId xmlns:a16="http://schemas.microsoft.com/office/drawing/2014/main" id="{536F5DF5-2949-4892-A202-25FDD4C11AA8}"/>
              </a:ext>
            </a:extLst>
          </p:cNvPr>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77891" name="Picture" r:id="rId3" imgW="4508500" imgH="2311400" progId="Word.Picture.8">
                  <p:embed/>
                </p:oleObj>
              </mc:Choice>
              <mc:Fallback>
                <p:oleObj name="Picture" r:id="rId3" imgW="4508500" imgH="2311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a:extLst>
              <a:ext uri="{FF2B5EF4-FFF2-40B4-BE49-F238E27FC236}">
                <a16:creationId xmlns:a16="http://schemas.microsoft.com/office/drawing/2014/main" id="{08CD6FCC-71E6-47C4-8022-54B2D62EA26B}"/>
              </a:ext>
            </a:extLst>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5" action="ppaction://program"/>
              </a:rPr>
              <a:t>ReadData</a:t>
            </a:r>
            <a:endParaRPr lang="en-US" altLang="en-US">
              <a:solidFill>
                <a:schemeClr val="accent1"/>
              </a:solidFill>
            </a:endParaRPr>
          </a:p>
        </p:txBody>
      </p:sp>
      <p:sp>
        <p:nvSpPr>
          <p:cNvPr id="77833" name="AutoShape 8">
            <a:hlinkClick r:id="rId6" action="ppaction://program" highlightClick="1"/>
            <a:extLst>
              <a:ext uri="{FF2B5EF4-FFF2-40B4-BE49-F238E27FC236}">
                <a16:creationId xmlns:a16="http://schemas.microsoft.com/office/drawing/2014/main" id="{4563BDF1-5462-42D5-BEA4-ECCA544D48B4}"/>
              </a:ext>
            </a:extLst>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77834" name="AutoShape 9">
            <a:hlinkClick r:id="rId7" highlightClick="1"/>
            <a:extLst>
              <a:ext uri="{FF2B5EF4-FFF2-40B4-BE49-F238E27FC236}">
                <a16:creationId xmlns:a16="http://schemas.microsoft.com/office/drawing/2014/main" id="{CC6279D2-EF36-46EB-829E-02F66B84E050}"/>
              </a:ext>
            </a:extLst>
          </p:cNvPr>
          <p:cNvSpPr>
            <a:spLocks noChangeArrowheads="1"/>
          </p:cNvSpPr>
          <p:nvPr/>
        </p:nvSpPr>
        <p:spPr bwMode="auto">
          <a:xfrm>
            <a:off x="45720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4023B1EA-477D-4DE2-85EB-098F3C8D2683}"/>
              </a:ext>
            </a:extLst>
          </p:cNvPr>
          <p:cNvSpPr>
            <a:spLocks noGrp="1" noChangeArrowheads="1"/>
          </p:cNvSpPr>
          <p:nvPr>
            <p:ph type="title"/>
          </p:nvPr>
        </p:nvSpPr>
        <p:spPr/>
        <p:txBody>
          <a:bodyPr/>
          <a:lstStyle/>
          <a:p>
            <a:r>
              <a:rPr lang="en-US" altLang="en-US"/>
              <a:t>Example</a:t>
            </a:r>
          </a:p>
        </p:txBody>
      </p:sp>
      <p:sp>
        <p:nvSpPr>
          <p:cNvPr id="78851" name="Slide Number Placeholder 3">
            <a:extLst>
              <a:ext uri="{FF2B5EF4-FFF2-40B4-BE49-F238E27FC236}">
                <a16:creationId xmlns:a16="http://schemas.microsoft.com/office/drawing/2014/main" id="{FAF07733-A51D-48D4-B97D-DFCD08D387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3D4EBB-96C3-4FF2-B85D-295D7F2A5300}" type="slidenum">
              <a:rPr lang="en-US" altLang="en-US" sz="1400"/>
              <a:pPr>
                <a:spcBef>
                  <a:spcPct val="0"/>
                </a:spcBef>
                <a:buClrTx/>
                <a:buSzTx/>
                <a:buFontTx/>
                <a:buNone/>
              </a:pPr>
              <a:t>83</a:t>
            </a:fld>
            <a:endParaRPr lang="en-US" altLang="en-US" sz="1400"/>
          </a:p>
        </p:txBody>
      </p:sp>
      <p:pic>
        <p:nvPicPr>
          <p:cNvPr id="78852" name="Picture 4">
            <a:extLst>
              <a:ext uri="{FF2B5EF4-FFF2-40B4-BE49-F238E27FC236}">
                <a16:creationId xmlns:a16="http://schemas.microsoft.com/office/drawing/2014/main" id="{E7D2D96B-1530-4A3B-878B-34CF9B7ADC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28750"/>
            <a:ext cx="7788275"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759E4015-A608-48A6-BCB3-8BB974ED0E6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388A13-0A71-42F3-8D50-5A073B30961C}" type="slidenum">
              <a:rPr lang="en-US" altLang="en-US" sz="1400"/>
              <a:pPr>
                <a:spcBef>
                  <a:spcPct val="0"/>
                </a:spcBef>
                <a:buClrTx/>
                <a:buSzTx/>
                <a:buFontTx/>
                <a:buNone/>
              </a:pPr>
              <a:t>84</a:t>
            </a:fld>
            <a:endParaRPr lang="en-US" altLang="en-US" sz="1400"/>
          </a:p>
        </p:txBody>
      </p:sp>
      <p:sp>
        <p:nvSpPr>
          <p:cNvPr id="79875" name="Rectangle 2">
            <a:extLst>
              <a:ext uri="{FF2B5EF4-FFF2-40B4-BE49-F238E27FC236}">
                <a16:creationId xmlns:a16="http://schemas.microsoft.com/office/drawing/2014/main" id="{DB1C37A9-BC5A-45D3-AA73-2F116183C049}"/>
              </a:ext>
            </a:extLst>
          </p:cNvPr>
          <p:cNvSpPr>
            <a:spLocks noGrp="1" noChangeArrowheads="1"/>
          </p:cNvSpPr>
          <p:nvPr>
            <p:ph type="title"/>
          </p:nvPr>
        </p:nvSpPr>
        <p:spPr>
          <a:xfrm>
            <a:off x="685800" y="152400"/>
            <a:ext cx="7772400" cy="819150"/>
          </a:xfrm>
        </p:spPr>
        <p:txBody>
          <a:bodyPr/>
          <a:lstStyle/>
          <a:p>
            <a:r>
              <a:rPr lang="en-US" altLang="en-US"/>
              <a:t>Problem: Replacing Text</a:t>
            </a:r>
          </a:p>
        </p:txBody>
      </p:sp>
      <p:sp>
        <p:nvSpPr>
          <p:cNvPr id="79876" name="Rectangle 3">
            <a:extLst>
              <a:ext uri="{FF2B5EF4-FFF2-40B4-BE49-F238E27FC236}">
                <a16:creationId xmlns:a16="http://schemas.microsoft.com/office/drawing/2014/main" id="{22C92E89-B9D4-4A1B-BE3F-1A008A2EFEB7}"/>
              </a:ext>
            </a:extLst>
          </p:cNvPr>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600"/>
              <a:t>Write a class named </a:t>
            </a:r>
            <a:r>
              <a:rPr lang="en-US" altLang="en-US" sz="2600" u="sng"/>
              <a:t>ReplaceText</a:t>
            </a:r>
            <a:r>
              <a:rPr lang="en-US" altLang="en-US" sz="2600"/>
              <a:t> that replaces a string in a text file with a new string. The filename and strings are passed as command-line arguments as follows:</a:t>
            </a:r>
            <a:endParaRPr lang="en-US" altLang="en-US" sz="2600" u="sng"/>
          </a:p>
          <a:p>
            <a:pPr lvl="1">
              <a:buFontTx/>
              <a:buNone/>
            </a:pPr>
            <a:r>
              <a:rPr lang="en-US" altLang="en-US" sz="2200"/>
              <a:t>java ReplaceText sourceFile targetFile oldString newString</a:t>
            </a:r>
          </a:p>
          <a:p>
            <a:pPr marL="0" indent="0">
              <a:buFont typeface="Monotype Sorts" pitchFamily="2" charset="2"/>
              <a:buNone/>
            </a:pPr>
            <a:r>
              <a:rPr lang="en-US" altLang="en-US" sz="2600"/>
              <a:t>For example, invoking</a:t>
            </a:r>
            <a:endParaRPr lang="en-US" altLang="en-US" sz="2600" u="sng"/>
          </a:p>
          <a:p>
            <a:pPr lvl="1">
              <a:buFontTx/>
              <a:buNone/>
            </a:pPr>
            <a:r>
              <a:rPr lang="en-US" altLang="en-US" sz="2200"/>
              <a:t>java ReplaceText FormatString.java t.txt StringBuilder StringBuffer</a:t>
            </a:r>
          </a:p>
          <a:p>
            <a:pPr marL="0" indent="0">
              <a:buFont typeface="Monotype Sorts" pitchFamily="2" charset="2"/>
              <a:buNone/>
            </a:pPr>
            <a:r>
              <a:rPr lang="en-US" altLang="en-US" sz="2600"/>
              <a:t>replaces all the occurrences of </a:t>
            </a:r>
            <a:r>
              <a:rPr lang="en-US" altLang="en-US" sz="2600" u="sng"/>
              <a:t>StringBuilder</a:t>
            </a:r>
            <a:r>
              <a:rPr lang="en-US" altLang="en-US" sz="2600"/>
              <a:t> by </a:t>
            </a:r>
            <a:r>
              <a:rPr lang="en-US" altLang="en-US" sz="2600" u="sng"/>
              <a:t>StringBuffer</a:t>
            </a:r>
            <a:r>
              <a:rPr lang="en-US" altLang="en-US" sz="2600"/>
              <a:t> in FormatString.java and saves the new file in t.txt.</a:t>
            </a:r>
          </a:p>
        </p:txBody>
      </p:sp>
      <p:sp>
        <p:nvSpPr>
          <p:cNvPr id="322564" name="AutoShape 4">
            <a:hlinkClick r:id="" action="ppaction://noaction" highlightClick="1"/>
            <a:extLst>
              <a:ext uri="{FF2B5EF4-FFF2-40B4-BE49-F238E27FC236}">
                <a16:creationId xmlns:a16="http://schemas.microsoft.com/office/drawing/2014/main" id="{DE2AB37D-40B6-4C01-878E-463C7FB1D7F2}"/>
              </a:ext>
            </a:extLst>
          </p:cNvPr>
          <p:cNvSpPr>
            <a:spLocks noChangeArrowheads="1"/>
          </p:cNvSpPr>
          <p:nvPr/>
        </p:nvSpPr>
        <p:spPr bwMode="auto">
          <a:xfrm>
            <a:off x="4267200"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defRPr/>
            </a:pPr>
            <a:r>
              <a:rPr lang="en-US" altLang="en-US">
                <a:solidFill>
                  <a:schemeClr val="accent1"/>
                </a:solidFill>
                <a:latin typeface="Book Antiqua" pitchFamily="18" charset="0"/>
                <a:hlinkClick r:id="rId2" action="ppaction://program"/>
              </a:rPr>
              <a:t>ReplaceText</a:t>
            </a:r>
            <a:endParaRPr lang="en-US" altLang="en-US">
              <a:solidFill>
                <a:schemeClr val="accent1"/>
              </a:solidFill>
            </a:endParaRPr>
          </a:p>
        </p:txBody>
      </p:sp>
      <p:sp>
        <p:nvSpPr>
          <p:cNvPr id="79878" name="AutoShape 5">
            <a:hlinkClick r:id="rId3" action="ppaction://program" highlightClick="1"/>
            <a:extLst>
              <a:ext uri="{FF2B5EF4-FFF2-40B4-BE49-F238E27FC236}">
                <a16:creationId xmlns:a16="http://schemas.microsoft.com/office/drawing/2014/main" id="{52C95C0C-D574-4E69-A034-F8DABA580EA8}"/>
              </a:ext>
            </a:extLst>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79879" name="AutoShape 6">
            <a:hlinkClick r:id="rId4" highlightClick="1"/>
            <a:extLst>
              <a:ext uri="{FF2B5EF4-FFF2-40B4-BE49-F238E27FC236}">
                <a16:creationId xmlns:a16="http://schemas.microsoft.com/office/drawing/2014/main" id="{24D0973E-915F-44EE-A920-D29E590C37C1}"/>
              </a:ext>
            </a:extLst>
          </p:cNvPr>
          <p:cNvSpPr>
            <a:spLocks noChangeArrowheads="1"/>
          </p:cNvSpPr>
          <p:nvPr/>
        </p:nvSpPr>
        <p:spPr bwMode="auto">
          <a:xfrm>
            <a:off x="36576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Autofit/>
          </a:bodyPr>
          <a:lstStyle/>
          <a:p>
            <a:pPr marL="0" indent="0">
              <a:buNone/>
            </a:pPr>
            <a:r>
              <a:rPr lang="en-US" sz="1100" b="1" noProof="1">
                <a:latin typeface="Consolas" panose="020B0609020204030204" pitchFamily="49" charset="0"/>
                <a:cs typeface="Calibri" panose="020F0502020204030204" pitchFamily="34" charset="0"/>
              </a:rPr>
              <a:t> 1 public class WriteData {</a:t>
            </a:r>
          </a:p>
          <a:p>
            <a:pPr marL="0" indent="0">
              <a:buNone/>
            </a:pPr>
            <a:r>
              <a:rPr lang="en-US" sz="1100" b="1" noProof="1">
                <a:latin typeface="Consolas" panose="020B0609020204030204" pitchFamily="49" charset="0"/>
                <a:cs typeface="Calibri" panose="020F0502020204030204" pitchFamily="34" charset="0"/>
              </a:rPr>
              <a:t> 2   public static void main(String[] args) </a:t>
            </a:r>
            <a:br>
              <a:rPr lang="tr-TR" sz="1100" b="1" noProof="1">
                <a:latin typeface="Consolas" panose="020B0609020204030204" pitchFamily="49" charset="0"/>
                <a:cs typeface="Calibri" panose="020F0502020204030204" pitchFamily="34" charset="0"/>
              </a:rPr>
            </a:br>
            <a:r>
              <a:rPr lang="tr-TR" sz="1100" b="1" noProof="1">
                <a:latin typeface="Consolas" panose="020B0609020204030204" pitchFamily="49" charset="0"/>
                <a:cs typeface="Calibri" panose="020F0502020204030204" pitchFamily="34" charset="0"/>
              </a:rPr>
              <a:t>                                  </a:t>
            </a:r>
            <a:r>
              <a:rPr lang="en-US" sz="1100" b="1" noProof="1">
                <a:latin typeface="Consolas" panose="020B0609020204030204" pitchFamily="49" charset="0"/>
                <a:cs typeface="Calibri" panose="020F0502020204030204" pitchFamily="34" charset="0"/>
              </a:rPr>
              <a:t>throws IOException {</a:t>
            </a:r>
          </a:p>
          <a:p>
            <a:pPr marL="0" indent="0">
              <a:buNone/>
            </a:pPr>
            <a:r>
              <a:rPr lang="en-US" sz="1100" b="1" noProof="1">
                <a:latin typeface="Consolas" panose="020B0609020204030204" pitchFamily="49" charset="0"/>
                <a:cs typeface="Calibri" panose="020F0502020204030204" pitchFamily="34" charset="0"/>
              </a:rPr>
              <a:t> 3     java.io.File file = new</a:t>
            </a:r>
            <a:br>
              <a:rPr lang="tr-TR" sz="1100" b="1" noProof="1">
                <a:latin typeface="Consolas" panose="020B0609020204030204" pitchFamily="49" charset="0"/>
                <a:cs typeface="Calibri" panose="020F0502020204030204" pitchFamily="34" charset="0"/>
              </a:rPr>
            </a:br>
            <a:r>
              <a:rPr lang="en-US" sz="1100" b="1" noProof="1">
                <a:latin typeface="Consolas" panose="020B0609020204030204" pitchFamily="49" charset="0"/>
                <a:cs typeface="Calibri" panose="020F0502020204030204" pitchFamily="34" charset="0"/>
              </a:rPr>
              <a:t> </a:t>
            </a:r>
            <a:r>
              <a:rPr lang="tr-TR" sz="1100" b="1" noProof="1">
                <a:latin typeface="Consolas" panose="020B0609020204030204" pitchFamily="49" charset="0"/>
                <a:cs typeface="Calibri" panose="020F0502020204030204" pitchFamily="34" charset="0"/>
              </a:rPr>
              <a:t>                          </a:t>
            </a:r>
            <a:r>
              <a:rPr lang="en-US" sz="1100" b="1" noProof="1">
                <a:latin typeface="Consolas" panose="020B0609020204030204" pitchFamily="49" charset="0"/>
                <a:cs typeface="Calibri" panose="020F0502020204030204" pitchFamily="34" charset="0"/>
              </a:rPr>
              <a:t>java.io.File("scores.txt");</a:t>
            </a:r>
          </a:p>
          <a:p>
            <a:pPr marL="0" indent="0">
              <a:buNone/>
            </a:pPr>
            <a:r>
              <a:rPr lang="en-US" sz="1100" b="1" noProof="1">
                <a:latin typeface="Consolas" panose="020B0609020204030204" pitchFamily="49" charset="0"/>
                <a:cs typeface="Calibri" panose="020F0502020204030204" pitchFamily="34" charset="0"/>
              </a:rPr>
              <a:t> 4     if (file.exists()) {</a:t>
            </a:r>
          </a:p>
          <a:p>
            <a:pPr marL="0" indent="0">
              <a:buNone/>
            </a:pPr>
            <a:r>
              <a:rPr lang="en-US" sz="1100" b="1" noProof="1">
                <a:latin typeface="Consolas" panose="020B0609020204030204" pitchFamily="49" charset="0"/>
                <a:cs typeface="Calibri" panose="020F0502020204030204" pitchFamily="34" charset="0"/>
              </a:rPr>
              <a:t> 5       System.out.println("File already exists");</a:t>
            </a:r>
          </a:p>
          <a:p>
            <a:pPr marL="0" indent="0">
              <a:buNone/>
            </a:pPr>
            <a:r>
              <a:rPr lang="en-US" sz="1100" b="1" noProof="1">
                <a:latin typeface="Consolas" panose="020B0609020204030204" pitchFamily="49" charset="0"/>
                <a:cs typeface="Calibri" panose="020F0502020204030204" pitchFamily="34" charset="0"/>
              </a:rPr>
              <a:t> 6       System.exit(1);</a:t>
            </a:r>
          </a:p>
          <a:p>
            <a:pPr marL="0" indent="0">
              <a:buNone/>
            </a:pPr>
            <a:r>
              <a:rPr lang="en-US" sz="1100" b="1" noProof="1">
                <a:latin typeface="Consolas" panose="020B0609020204030204" pitchFamily="49" charset="0"/>
                <a:cs typeface="Calibri" panose="020F0502020204030204" pitchFamily="34" charset="0"/>
              </a:rPr>
              <a:t> 7     }</a:t>
            </a:r>
          </a:p>
          <a:p>
            <a:pPr marL="0" indent="0">
              <a:buNone/>
            </a:pPr>
            <a:r>
              <a:rPr lang="en-US" sz="1100" b="1" noProof="1">
                <a:latin typeface="Consolas" panose="020B0609020204030204" pitchFamily="49" charset="0"/>
                <a:cs typeface="Calibri" panose="020F0502020204030204" pitchFamily="34" charset="0"/>
              </a:rPr>
              <a:t> 8</a:t>
            </a:r>
          </a:p>
          <a:p>
            <a:pPr marL="0" indent="0">
              <a:buNone/>
            </a:pPr>
            <a:r>
              <a:rPr lang="en-US" sz="1100" b="1" noProof="1">
                <a:latin typeface="Consolas" panose="020B0609020204030204" pitchFamily="49" charset="0"/>
                <a:cs typeface="Calibri" panose="020F0502020204030204" pitchFamily="34" charset="0"/>
              </a:rPr>
              <a:t> 9     // Create a file</a:t>
            </a:r>
          </a:p>
          <a:p>
            <a:pPr marL="0" indent="0">
              <a:buNone/>
            </a:pPr>
            <a:r>
              <a:rPr lang="en-US" sz="1100" b="1" noProof="1">
                <a:latin typeface="Consolas" panose="020B0609020204030204" pitchFamily="49" charset="0"/>
                <a:cs typeface="Calibri" panose="020F0502020204030204" pitchFamily="34" charset="0"/>
              </a:rPr>
              <a:t>10     java.io.PrintWriter output = new</a:t>
            </a:r>
            <a:br>
              <a:rPr lang="tr-TR" sz="1100" b="1" noProof="1">
                <a:latin typeface="Consolas" panose="020B0609020204030204" pitchFamily="49" charset="0"/>
                <a:cs typeface="Calibri" panose="020F0502020204030204" pitchFamily="34" charset="0"/>
              </a:rPr>
            </a:br>
            <a:r>
              <a:rPr lang="tr-TR" sz="1100" b="1" noProof="1">
                <a:latin typeface="Consolas" panose="020B0609020204030204" pitchFamily="49" charset="0"/>
                <a:cs typeface="Calibri" panose="020F0502020204030204" pitchFamily="34" charset="0"/>
              </a:rPr>
              <a:t>                           </a:t>
            </a:r>
            <a:r>
              <a:rPr lang="en-US" sz="1100" b="1" noProof="1">
                <a:latin typeface="Consolas" panose="020B0609020204030204" pitchFamily="49" charset="0"/>
                <a:cs typeface="Calibri" panose="020F0502020204030204" pitchFamily="34" charset="0"/>
              </a:rPr>
              <a:t> java.io.PrintWriter(file);</a:t>
            </a:r>
          </a:p>
          <a:p>
            <a:pPr marL="0" indent="0">
              <a:buNone/>
            </a:pPr>
            <a:r>
              <a:rPr lang="en-US" sz="1100" b="1" noProof="1">
                <a:latin typeface="Consolas" panose="020B0609020204030204" pitchFamily="49" charset="0"/>
                <a:cs typeface="Calibri" panose="020F0502020204030204" pitchFamily="34" charset="0"/>
              </a:rPr>
              <a:t>11</a:t>
            </a:r>
          </a:p>
          <a:p>
            <a:pPr marL="0" indent="0">
              <a:buNone/>
            </a:pPr>
            <a:r>
              <a:rPr lang="en-US" sz="1100" b="1" noProof="1">
                <a:latin typeface="Consolas" panose="020B0609020204030204" pitchFamily="49" charset="0"/>
                <a:cs typeface="Calibri" panose="020F0502020204030204" pitchFamily="34" charset="0"/>
              </a:rPr>
              <a:t>12     // Write formatted output to the file</a:t>
            </a:r>
          </a:p>
          <a:p>
            <a:pPr marL="0" indent="0">
              <a:buNone/>
            </a:pPr>
            <a:r>
              <a:rPr lang="en-US" sz="1100" b="1" noProof="1">
                <a:latin typeface="Consolas" panose="020B0609020204030204" pitchFamily="49" charset="0"/>
                <a:cs typeface="Calibri" panose="020F0502020204030204" pitchFamily="34" charset="0"/>
              </a:rPr>
              <a:t>13     output.print("John T Smith ");</a:t>
            </a:r>
          </a:p>
          <a:p>
            <a:pPr marL="0" indent="0">
              <a:buNone/>
            </a:pPr>
            <a:r>
              <a:rPr lang="en-US" sz="1100" b="1" noProof="1">
                <a:latin typeface="Consolas" panose="020B0609020204030204" pitchFamily="49" charset="0"/>
                <a:cs typeface="Calibri" panose="020F0502020204030204" pitchFamily="34" charset="0"/>
              </a:rPr>
              <a:t>14     output.println(90);</a:t>
            </a:r>
          </a:p>
          <a:p>
            <a:pPr marL="0" indent="0">
              <a:buNone/>
            </a:pPr>
            <a:r>
              <a:rPr lang="en-US" sz="1100" b="1" noProof="1">
                <a:latin typeface="Consolas" panose="020B0609020204030204" pitchFamily="49" charset="0"/>
                <a:cs typeface="Calibri" panose="020F0502020204030204" pitchFamily="34" charset="0"/>
              </a:rPr>
              <a:t>15     output.print("Eric K Jones ");</a:t>
            </a:r>
          </a:p>
          <a:p>
            <a:pPr marL="0" indent="0">
              <a:buNone/>
            </a:pPr>
            <a:r>
              <a:rPr lang="en-US" sz="1100" b="1" noProof="1">
                <a:latin typeface="Consolas" panose="020B0609020204030204" pitchFamily="49" charset="0"/>
                <a:cs typeface="Calibri" panose="020F0502020204030204" pitchFamily="34" charset="0"/>
              </a:rPr>
              <a:t>16     output.println(85);</a:t>
            </a:r>
          </a:p>
          <a:p>
            <a:pPr marL="0" indent="0">
              <a:buNone/>
            </a:pPr>
            <a:r>
              <a:rPr lang="en-US" sz="1100" b="1" noProof="1">
                <a:latin typeface="Consolas" panose="020B0609020204030204" pitchFamily="49" charset="0"/>
                <a:cs typeface="Calibri" panose="020F0502020204030204" pitchFamily="34" charset="0"/>
              </a:rPr>
              <a:t>17</a:t>
            </a:r>
          </a:p>
          <a:p>
            <a:pPr marL="0" indent="0">
              <a:buNone/>
            </a:pPr>
            <a:r>
              <a:rPr lang="en-US" sz="1100" b="1" noProof="1">
                <a:latin typeface="Consolas" panose="020B0609020204030204" pitchFamily="49" charset="0"/>
                <a:cs typeface="Calibri" panose="020F0502020204030204" pitchFamily="34" charset="0"/>
              </a:rPr>
              <a:t>18     // Close the file</a:t>
            </a:r>
          </a:p>
          <a:p>
            <a:pPr marL="0" indent="0">
              <a:buNone/>
            </a:pPr>
            <a:r>
              <a:rPr lang="en-US" sz="1100" b="1" noProof="1">
                <a:latin typeface="Consolas" panose="020B0609020204030204" pitchFamily="49" charset="0"/>
                <a:cs typeface="Calibri" panose="020F0502020204030204" pitchFamily="34" charset="0"/>
              </a:rPr>
              <a:t>19     output.close();</a:t>
            </a:r>
          </a:p>
          <a:p>
            <a:pPr marL="0" indent="0">
              <a:buNone/>
            </a:pPr>
            <a:r>
              <a:rPr lang="en-US" sz="1100" b="1" noProof="1">
                <a:latin typeface="Consolas" panose="020B0609020204030204" pitchFamily="49" charset="0"/>
                <a:cs typeface="Calibri" panose="020F0502020204030204" pitchFamily="34" charset="0"/>
              </a:rPr>
              <a:t>20   }</a:t>
            </a:r>
          </a:p>
          <a:p>
            <a:pPr marL="0" indent="0">
              <a:buNone/>
            </a:pPr>
            <a:r>
              <a:rPr lang="en-US" sz="1100" b="1" noProof="1">
                <a:latin typeface="Consolas" panose="020B0609020204030204" pitchFamily="49" charset="0"/>
                <a:cs typeface="Calibri" panose="020F0502020204030204" pitchFamily="34" charset="0"/>
              </a:rPr>
              <a:t>21 }</a:t>
            </a:r>
            <a:endParaRPr lang="en-US" sz="1050" b="1" noProof="1">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5720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Calibri" panose="020F0502020204030204" pitchFamily="34" charset="0"/>
                <a:cs typeface="Calibri" panose="020F0502020204030204" pitchFamily="34" charset="0"/>
              </a:rPr>
              <a:t>How do you create a </a:t>
            </a:r>
            <a:r>
              <a:rPr lang="en-US" sz="1600" noProof="1">
                <a:solidFill>
                  <a:srgbClr val="0070C0"/>
                </a:solidFill>
                <a:latin typeface="Calibri" panose="020F0502020204030204" pitchFamily="34" charset="0"/>
                <a:cs typeface="Calibri" panose="020F0502020204030204" pitchFamily="34" charset="0"/>
              </a:rPr>
              <a:t>PrintWriter</a:t>
            </a:r>
            <a:r>
              <a:rPr lang="en-US" sz="1600" noProof="1">
                <a:latin typeface="Calibri" panose="020F0502020204030204" pitchFamily="34" charset="0"/>
                <a:cs typeface="Calibri" panose="020F0502020204030204" pitchFamily="34" charset="0"/>
              </a:rPr>
              <a:t> to write data to a file?</a:t>
            </a:r>
            <a:br>
              <a:rPr lang="tr-TR" sz="1600" noProof="1">
                <a:latin typeface="Calibri" panose="020F0502020204030204" pitchFamily="34" charset="0"/>
                <a:cs typeface="Calibri" panose="020F0502020204030204" pitchFamily="34" charset="0"/>
              </a:rPr>
            </a:br>
            <a:r>
              <a:rPr lang="en-US" sz="1600" noProof="1">
                <a:latin typeface="Calibri" panose="020F0502020204030204" pitchFamily="34" charset="0"/>
                <a:cs typeface="Calibri" panose="020F0502020204030204" pitchFamily="34" charset="0"/>
              </a:rPr>
              <a:t>What is the reason to declare </a:t>
            </a:r>
            <a:r>
              <a:rPr lang="en-US" sz="1600" noProof="1">
                <a:solidFill>
                  <a:srgbClr val="0070C0"/>
                </a:solidFill>
                <a:latin typeface="Calibri" panose="020F0502020204030204" pitchFamily="34" charset="0"/>
                <a:cs typeface="Calibri" panose="020F0502020204030204" pitchFamily="34" charset="0"/>
              </a:rPr>
              <a:t>throws Exception</a:t>
            </a:r>
            <a:r>
              <a:rPr lang="en-US" sz="1600" noProof="1">
                <a:latin typeface="Calibri" panose="020F0502020204030204" pitchFamily="34" charset="0"/>
                <a:cs typeface="Calibri" panose="020F0502020204030204" pitchFamily="34" charset="0"/>
              </a:rPr>
              <a:t> in the main method?</a:t>
            </a:r>
            <a:br>
              <a:rPr lang="tr-TR" sz="1600" noProof="1">
                <a:latin typeface="Calibri" panose="020F0502020204030204" pitchFamily="34" charset="0"/>
                <a:cs typeface="Calibri" panose="020F0502020204030204" pitchFamily="34" charset="0"/>
              </a:rPr>
            </a:br>
            <a:r>
              <a:rPr lang="en-US" sz="1600" noProof="1">
                <a:latin typeface="Calibri" panose="020F0502020204030204" pitchFamily="34" charset="0"/>
                <a:cs typeface="Calibri" panose="020F0502020204030204" pitchFamily="34" charset="0"/>
              </a:rPr>
              <a:t>What would happen if the </a:t>
            </a:r>
            <a:r>
              <a:rPr lang="en-US" sz="1600" noProof="1">
                <a:solidFill>
                  <a:srgbClr val="0070C0"/>
                </a:solidFill>
                <a:latin typeface="Calibri" panose="020F0502020204030204" pitchFamily="34" charset="0"/>
                <a:cs typeface="Calibri" panose="020F0502020204030204" pitchFamily="34" charset="0"/>
              </a:rPr>
              <a:t>close() </a:t>
            </a:r>
            <a:r>
              <a:rPr lang="en-US" sz="1600" noProof="1">
                <a:latin typeface="Calibri" panose="020F0502020204030204" pitchFamily="34" charset="0"/>
                <a:cs typeface="Calibri" panose="020F0502020204030204" pitchFamily="34" charset="0"/>
              </a:rPr>
              <a:t>method were not invoked?</a:t>
            </a:r>
            <a:br>
              <a:rPr lang="en-US" sz="1100" noProof="1">
                <a:latin typeface="Consolas" panose="020B0609020204030204" pitchFamily="49" charset="0"/>
                <a:cs typeface="Calibri" panose="020F0502020204030204" pitchFamily="34" charset="0"/>
              </a:rPr>
            </a:br>
            <a:endParaRPr lang="en-US" sz="700" noProof="1">
              <a:latin typeface="Consolas" panose="020B0609020204030204" pitchFamily="49" charset="0"/>
              <a:cs typeface="Calibri" panose="020F0502020204030204" pitchFamily="34" charset="0"/>
            </a:endParaRPr>
          </a:p>
          <a:p>
            <a:pPr marL="0" indent="0">
              <a:buFont typeface="Monotype Sorts" pitchFamily="2" charset="2"/>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To create a PrintWriter for a file, use new PrintWriter(filename).</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This statement may throw an exception. Java forces you to write the code to deal with exceptions. One way to deal with it is to declare throws java.io.IOException in the method declaration.</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If the close() method is not invoked, the data may not be saved properly.</a:t>
            </a:r>
            <a:endParaRPr lang="tr-TR" sz="14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64764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4741863"/>
          </a:xfrm>
        </p:spPr>
        <p:txBody>
          <a:bodyPr>
            <a:normAutofit fontScale="85000" lnSpcReduction="20000"/>
          </a:bodyPr>
          <a:lstStyle/>
          <a:p>
            <a:pPr>
              <a:lnSpc>
                <a:spcPct val="130000"/>
              </a:lnSpc>
            </a:pPr>
            <a:r>
              <a:rPr lang="en-US" sz="2000" noProof="1">
                <a:latin typeface="Calibri" panose="020F0502020204030204" pitchFamily="34" charset="0"/>
                <a:cs typeface="Calibri" panose="020F0502020204030204" pitchFamily="34" charset="0"/>
              </a:rPr>
              <a:t>Show the contents of the file temp.txt after the following program is executed.</a:t>
            </a:r>
            <a:br>
              <a:rPr lang="tr-TR" sz="2000" noProof="1">
                <a:latin typeface="Calibri" panose="020F0502020204030204" pitchFamily="34" charset="0"/>
                <a:cs typeface="Calibri" panose="020F0502020204030204" pitchFamily="34" charset="0"/>
              </a:rPr>
            </a:b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throws java.io.IOException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java.io.PrintWriter output = new java.io.PrintWriter("temp.txt");</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output.printf("amount is %f %e\r\n", 32.32, 32.32);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output.printf("amount is %5.4f %5.4e\r\n", 32.32, 32.32);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output.printf("%6b\r\n", (1 &gt; 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output.printf("%6s\r\n", "Java");</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output.close();</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br>
              <a:rPr lang="en-US" sz="13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pPr>
              <a:lnSpc>
                <a:spcPct val="120000"/>
              </a:lnSpc>
            </a:pPr>
            <a:r>
              <a:rPr lang="en-US" sz="1600" noProof="1">
                <a:solidFill>
                  <a:srgbClr val="0070C0"/>
                </a:solidFill>
                <a:latin typeface="Consolas" panose="020B0609020204030204" pitchFamily="49" charset="0"/>
                <a:cs typeface="Calibri" panose="020F0502020204030204" pitchFamily="34" charset="0"/>
              </a:rPr>
              <a:t>The contents of the file temp.txt is:</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amount is 32.320000 3.232000e+01</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amount is 32.3200 3.2320e+01</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false</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Java</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9219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7772400" cy="5124451"/>
          </a:xfrm>
        </p:spPr>
        <p:txBody>
          <a:bodyPr>
            <a:normAutofit fontScale="77500" lnSpcReduction="20000"/>
          </a:bodyPr>
          <a:lstStyle/>
          <a:p>
            <a:pPr>
              <a:lnSpc>
                <a:spcPct val="130000"/>
              </a:lnSpc>
            </a:pPr>
            <a:r>
              <a:rPr lang="tr-TR" sz="2000" noProof="1">
                <a:latin typeface="Calibri" panose="020F0502020204030204" pitchFamily="34" charset="0"/>
                <a:cs typeface="Calibri" panose="020F0502020204030204" pitchFamily="34" charset="0"/>
              </a:rPr>
              <a:t>Rewrite</a:t>
            </a:r>
            <a:r>
              <a:rPr lang="en-US" sz="2000" noProof="1">
                <a:latin typeface="Calibri" panose="020F0502020204030204" pitchFamily="34" charset="0"/>
                <a:cs typeface="Calibri" panose="020F0502020204030204" pitchFamily="34" charset="0"/>
              </a:rPr>
              <a:t> the following </a:t>
            </a:r>
            <a:r>
              <a:rPr lang="tr-TR" sz="2000" noProof="1">
                <a:latin typeface="Calibri" panose="020F0502020204030204" pitchFamily="34" charset="0"/>
                <a:cs typeface="Calibri" panose="020F0502020204030204" pitchFamily="34" charset="0"/>
              </a:rPr>
              <a:t>code</a:t>
            </a:r>
            <a:r>
              <a:rPr lang="en-US" sz="2000" noProof="1">
                <a:latin typeface="Calibri" panose="020F0502020204030204" pitchFamily="34" charset="0"/>
                <a:cs typeface="Calibri" panose="020F0502020204030204" pitchFamily="34" charset="0"/>
              </a:rPr>
              <a:t> using a try-with-resources syntax.</a:t>
            </a:r>
            <a:br>
              <a:rPr lang="tr-TR" sz="2000" noProof="1">
                <a:latin typeface="Calibri" panose="020F0502020204030204" pitchFamily="34" charset="0"/>
                <a:cs typeface="Calibri" panose="020F0502020204030204" pitchFamily="34" charset="0"/>
              </a:rPr>
            </a:br>
            <a:br>
              <a:rPr lang="tr-TR" sz="7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public class Test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public static void main(String[] args) throws java.io.IOException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java.io.PrintWriter output = new java.io.PrintWriter("temp.txt");</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output.printf("amount is %f %e\r\n", 32.32, 32.32);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output.printf("amount is %5.4f %5.4e\r\n", 32.32, 32.32);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output.printf("%6b\r\n", (1 &gt; 2));</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output.printf("%6s\r\n", "Java");</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output.close();</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  }</a:t>
            </a:r>
            <a:br>
              <a:rPr lang="tr-TR" sz="1600" noProof="1">
                <a:latin typeface="Consolas" panose="020B0609020204030204" pitchFamily="49" charset="0"/>
                <a:cs typeface="Calibri" panose="020F0502020204030204" pitchFamily="34" charset="0"/>
              </a:rPr>
            </a:br>
            <a:r>
              <a:rPr lang="en-US" sz="1600" noProof="1">
                <a:latin typeface="Consolas" panose="020B0609020204030204" pitchFamily="49" charset="0"/>
                <a:cs typeface="Calibri" panose="020F0502020204030204" pitchFamily="34" charset="0"/>
              </a:rPr>
              <a:t>}</a:t>
            </a:r>
            <a:br>
              <a:rPr lang="en-US" sz="1300" noProof="1">
                <a:latin typeface="Consolas" panose="020B0609020204030204" pitchFamily="49" charset="0"/>
                <a:cs typeface="Calibri" panose="020F0502020204030204" pitchFamily="34" charset="0"/>
              </a:rPr>
            </a:br>
            <a:endParaRPr lang="en-US" sz="7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pPr>
              <a:lnSpc>
                <a:spcPct val="120000"/>
              </a:lnSpc>
            </a:pPr>
            <a:r>
              <a:rPr lang="en-US" sz="1600" noProof="1">
                <a:solidFill>
                  <a:srgbClr val="0070C0"/>
                </a:solidFill>
                <a:latin typeface="Consolas" panose="020B0609020204030204" pitchFamily="49" charset="0"/>
                <a:cs typeface="Calibri" panose="020F0502020204030204" pitchFamily="34" charset="0"/>
              </a:rPr>
              <a:t>public class Test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public static void main(String[] args) throws Exception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try (java.io.PrintWriter output = new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java.io.PrintWriter("temp.txt");)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output.printf("amount is %f %e\r\n", 32.32, 32.32);</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output.printf("amount is %5.4f %5.4e\r\n", 32.32, 32.32);</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output.printf("%6b\r\n", (1 &gt; 2));</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output.printf("%6s\r\n", "Java");</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  }</a:t>
            </a:r>
            <a:br>
              <a:rPr lang="tr-TR" sz="1600" noProof="1">
                <a:solidFill>
                  <a:srgbClr val="0070C0"/>
                </a:solidFill>
                <a:latin typeface="Consolas" panose="020B0609020204030204" pitchFamily="49" charset="0"/>
                <a:cs typeface="Calibri" panose="020F0502020204030204" pitchFamily="34" charset="0"/>
              </a:rPr>
            </a:br>
            <a:r>
              <a:rPr lang="en-US" sz="1600" noProof="1">
                <a:solidFill>
                  <a:srgbClr val="0070C0"/>
                </a:solidFill>
                <a:latin typeface="Consolas" panose="020B0609020204030204" pitchFamily="49" charset="0"/>
                <a:cs typeface="Calibri" panose="020F0502020204030204" pitchFamily="34" charset="0"/>
              </a:rPr>
              <a:t>}</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5478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228600" y="1657349"/>
            <a:ext cx="4343400" cy="4741863"/>
          </a:xfrm>
        </p:spPr>
        <p:txBody>
          <a:bodyPr>
            <a:noAutofit/>
          </a:bodyPr>
          <a:lstStyle/>
          <a:p>
            <a:pPr marL="0" indent="0">
              <a:buNone/>
            </a:pPr>
            <a:r>
              <a:rPr lang="en-US" sz="1000" noProof="1">
                <a:latin typeface="Consolas" panose="020B0609020204030204" pitchFamily="49" charset="0"/>
                <a:cs typeface="Calibri" panose="020F0502020204030204" pitchFamily="34" charset="0"/>
              </a:rPr>
              <a:t> 1 import java.util.Scanner;</a:t>
            </a:r>
          </a:p>
          <a:p>
            <a:pPr marL="0" indent="0">
              <a:buNone/>
            </a:pPr>
            <a:r>
              <a:rPr lang="en-US" sz="1000" noProof="1">
                <a:latin typeface="Consolas" panose="020B0609020204030204" pitchFamily="49" charset="0"/>
                <a:cs typeface="Calibri" panose="020F0502020204030204" pitchFamily="34" charset="0"/>
              </a:rPr>
              <a:t> 2</a:t>
            </a:r>
          </a:p>
          <a:p>
            <a:pPr marL="0" indent="0">
              <a:buNone/>
            </a:pPr>
            <a:r>
              <a:rPr lang="en-US" sz="1000" noProof="1">
                <a:latin typeface="Consolas" panose="020B0609020204030204" pitchFamily="49" charset="0"/>
                <a:cs typeface="Calibri" panose="020F0502020204030204" pitchFamily="34" charset="0"/>
              </a:rPr>
              <a:t> 3 public class ReadData {</a:t>
            </a:r>
          </a:p>
          <a:p>
            <a:pPr marL="0" indent="0">
              <a:buNone/>
            </a:pPr>
            <a:r>
              <a:rPr lang="en-US" sz="1000" noProof="1">
                <a:latin typeface="Consolas" panose="020B0609020204030204" pitchFamily="49" charset="0"/>
                <a:cs typeface="Calibri" panose="020F0502020204030204" pitchFamily="34" charset="0"/>
              </a:rPr>
              <a:t> 4   public static void main(String[] args)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throws Exception {</a:t>
            </a:r>
          </a:p>
          <a:p>
            <a:pPr marL="0" indent="0">
              <a:buNone/>
            </a:pPr>
            <a:r>
              <a:rPr lang="en-US" sz="1000" noProof="1">
                <a:latin typeface="Consolas" panose="020B0609020204030204" pitchFamily="49" charset="0"/>
                <a:cs typeface="Calibri" panose="020F0502020204030204" pitchFamily="34" charset="0"/>
              </a:rPr>
              <a:t> 5     // Create a File instance</a:t>
            </a:r>
          </a:p>
          <a:p>
            <a:pPr marL="0" indent="0">
              <a:buNone/>
            </a:pPr>
            <a:r>
              <a:rPr lang="en-US" sz="1000" noProof="1">
                <a:latin typeface="Consolas" panose="020B0609020204030204" pitchFamily="49" charset="0"/>
                <a:cs typeface="Calibri" panose="020F0502020204030204" pitchFamily="34" charset="0"/>
              </a:rPr>
              <a:t> 6     java.io.File file = new java.io.File("scores.txt");</a:t>
            </a:r>
          </a:p>
          <a:p>
            <a:pPr marL="0" indent="0">
              <a:buNone/>
            </a:pPr>
            <a:r>
              <a:rPr lang="en-US" sz="1000" noProof="1">
                <a:latin typeface="Consolas" panose="020B0609020204030204" pitchFamily="49" charset="0"/>
                <a:cs typeface="Calibri" panose="020F0502020204030204" pitchFamily="34" charset="0"/>
              </a:rPr>
              <a:t> 7</a:t>
            </a:r>
          </a:p>
          <a:p>
            <a:pPr marL="0" indent="0">
              <a:buNone/>
            </a:pPr>
            <a:r>
              <a:rPr lang="en-US" sz="1000" noProof="1">
                <a:latin typeface="Consolas" panose="020B0609020204030204" pitchFamily="49" charset="0"/>
                <a:cs typeface="Calibri" panose="020F0502020204030204" pitchFamily="34" charset="0"/>
              </a:rPr>
              <a:t> 8     // Create a Scanner for the file</a:t>
            </a:r>
          </a:p>
          <a:p>
            <a:pPr marL="0" indent="0">
              <a:buNone/>
            </a:pPr>
            <a:r>
              <a:rPr lang="en-US" sz="1000" noProof="1">
                <a:latin typeface="Consolas" panose="020B0609020204030204" pitchFamily="49" charset="0"/>
                <a:cs typeface="Calibri" panose="020F0502020204030204" pitchFamily="34" charset="0"/>
              </a:rPr>
              <a:t> 9     Scanner input = new Scanner(file);</a:t>
            </a:r>
          </a:p>
          <a:p>
            <a:pPr marL="0" indent="0">
              <a:buNone/>
            </a:pPr>
            <a:r>
              <a:rPr lang="en-US" sz="1000" noProof="1">
                <a:latin typeface="Consolas" panose="020B0609020204030204" pitchFamily="49" charset="0"/>
                <a:cs typeface="Calibri" panose="020F0502020204030204" pitchFamily="34" charset="0"/>
              </a:rPr>
              <a:t>10</a:t>
            </a:r>
          </a:p>
          <a:p>
            <a:pPr marL="0" indent="0">
              <a:buNone/>
            </a:pPr>
            <a:r>
              <a:rPr lang="en-US" sz="1000" noProof="1">
                <a:latin typeface="Consolas" panose="020B0609020204030204" pitchFamily="49" charset="0"/>
                <a:cs typeface="Calibri" panose="020F0502020204030204" pitchFamily="34" charset="0"/>
              </a:rPr>
              <a:t>11     // Read data from a file</a:t>
            </a:r>
          </a:p>
          <a:p>
            <a:pPr marL="0" indent="0">
              <a:buNone/>
            </a:pPr>
            <a:r>
              <a:rPr lang="en-US" sz="1000" noProof="1">
                <a:latin typeface="Consolas" panose="020B0609020204030204" pitchFamily="49" charset="0"/>
                <a:cs typeface="Calibri" panose="020F0502020204030204" pitchFamily="34" charset="0"/>
              </a:rPr>
              <a:t>12     while (input.hasNext()) {</a:t>
            </a:r>
          </a:p>
          <a:p>
            <a:pPr marL="0" indent="0">
              <a:buNone/>
            </a:pPr>
            <a:r>
              <a:rPr lang="en-US" sz="1000" noProof="1">
                <a:latin typeface="Consolas" panose="020B0609020204030204" pitchFamily="49" charset="0"/>
                <a:cs typeface="Calibri" panose="020F0502020204030204" pitchFamily="34" charset="0"/>
              </a:rPr>
              <a:t>13       String firstName = input.next();</a:t>
            </a:r>
          </a:p>
          <a:p>
            <a:pPr marL="0" indent="0">
              <a:buNone/>
            </a:pPr>
            <a:r>
              <a:rPr lang="en-US" sz="1000" noProof="1">
                <a:latin typeface="Consolas" panose="020B0609020204030204" pitchFamily="49" charset="0"/>
                <a:cs typeface="Calibri" panose="020F0502020204030204" pitchFamily="34" charset="0"/>
              </a:rPr>
              <a:t>14       String mi = input.next();</a:t>
            </a:r>
          </a:p>
          <a:p>
            <a:pPr marL="0" indent="0">
              <a:buNone/>
            </a:pPr>
            <a:r>
              <a:rPr lang="en-US" sz="1000" noProof="1">
                <a:latin typeface="Consolas" panose="020B0609020204030204" pitchFamily="49" charset="0"/>
                <a:cs typeface="Calibri" panose="020F0502020204030204" pitchFamily="34" charset="0"/>
              </a:rPr>
              <a:t>15       String lastName = input.next();</a:t>
            </a:r>
          </a:p>
          <a:p>
            <a:pPr marL="0" indent="0">
              <a:buNone/>
            </a:pPr>
            <a:r>
              <a:rPr lang="en-US" sz="1000" noProof="1">
                <a:latin typeface="Consolas" panose="020B0609020204030204" pitchFamily="49" charset="0"/>
                <a:cs typeface="Calibri" panose="020F0502020204030204" pitchFamily="34" charset="0"/>
              </a:rPr>
              <a:t>16       int score = input.nextInt();</a:t>
            </a:r>
          </a:p>
          <a:p>
            <a:pPr marL="0" indent="0">
              <a:buNone/>
            </a:pPr>
            <a:r>
              <a:rPr lang="en-US" sz="1000" noProof="1">
                <a:latin typeface="Consolas" panose="020B0609020204030204" pitchFamily="49" charset="0"/>
                <a:cs typeface="Calibri" panose="020F0502020204030204" pitchFamily="34" charset="0"/>
              </a:rPr>
              <a:t>17       System.out.println(</a:t>
            </a:r>
          </a:p>
          <a:p>
            <a:pPr marL="0" indent="0">
              <a:buNone/>
            </a:pPr>
            <a:r>
              <a:rPr lang="en-US" sz="1000" noProof="1">
                <a:latin typeface="Consolas" panose="020B0609020204030204" pitchFamily="49" charset="0"/>
                <a:cs typeface="Calibri" panose="020F0502020204030204" pitchFamily="34" charset="0"/>
              </a:rPr>
              <a:t>18       firstName + " " + mi + " " + lastName + " " </a:t>
            </a:r>
            <a:br>
              <a:rPr lang="tr-TR" sz="1000" noProof="1">
                <a:latin typeface="Consolas" panose="020B0609020204030204" pitchFamily="49" charset="0"/>
                <a:cs typeface="Calibri" panose="020F0502020204030204" pitchFamily="34" charset="0"/>
              </a:rPr>
            </a:br>
            <a:r>
              <a:rPr lang="tr-TR" sz="1000" noProof="1">
                <a:latin typeface="Consolas" panose="020B0609020204030204" pitchFamily="49" charset="0"/>
                <a:cs typeface="Calibri" panose="020F0502020204030204" pitchFamily="34" charset="0"/>
              </a:rPr>
              <a:t>                                                 </a:t>
            </a:r>
            <a:r>
              <a:rPr lang="en-US" sz="1000" noProof="1">
                <a:latin typeface="Consolas" panose="020B0609020204030204" pitchFamily="49" charset="0"/>
                <a:cs typeface="Calibri" panose="020F0502020204030204" pitchFamily="34" charset="0"/>
              </a:rPr>
              <a:t>+ score);</a:t>
            </a:r>
          </a:p>
          <a:p>
            <a:pPr marL="0" indent="0">
              <a:buNone/>
            </a:pPr>
            <a:r>
              <a:rPr lang="en-US" sz="1000" noProof="1">
                <a:latin typeface="Consolas" panose="020B0609020204030204" pitchFamily="49" charset="0"/>
                <a:cs typeface="Calibri" panose="020F0502020204030204" pitchFamily="34" charset="0"/>
              </a:rPr>
              <a:t>19     }</a:t>
            </a:r>
          </a:p>
          <a:p>
            <a:pPr marL="0" indent="0">
              <a:buNone/>
            </a:pPr>
            <a:r>
              <a:rPr lang="en-US" sz="1000" noProof="1">
                <a:latin typeface="Consolas" panose="020B0609020204030204" pitchFamily="49" charset="0"/>
                <a:cs typeface="Calibri" panose="020F0502020204030204" pitchFamily="34" charset="0"/>
              </a:rPr>
              <a:t>20</a:t>
            </a:r>
          </a:p>
          <a:p>
            <a:pPr marL="0" indent="0">
              <a:buNone/>
            </a:pPr>
            <a:r>
              <a:rPr lang="en-US" sz="1000" noProof="1">
                <a:latin typeface="Consolas" panose="020B0609020204030204" pitchFamily="49" charset="0"/>
                <a:cs typeface="Calibri" panose="020F0502020204030204" pitchFamily="34" charset="0"/>
              </a:rPr>
              <a:t>21     // Close the file</a:t>
            </a:r>
          </a:p>
          <a:p>
            <a:pPr marL="0" indent="0">
              <a:buNone/>
            </a:pPr>
            <a:r>
              <a:rPr lang="en-US" sz="1000" noProof="1">
                <a:latin typeface="Consolas" panose="020B0609020204030204" pitchFamily="49" charset="0"/>
                <a:cs typeface="Calibri" panose="020F0502020204030204" pitchFamily="34" charset="0"/>
              </a:rPr>
              <a:t>22     input.close();</a:t>
            </a:r>
          </a:p>
          <a:p>
            <a:pPr marL="0" indent="0">
              <a:buNone/>
            </a:pPr>
            <a:r>
              <a:rPr lang="en-US" sz="1000" noProof="1">
                <a:latin typeface="Consolas" panose="020B0609020204030204" pitchFamily="49" charset="0"/>
                <a:cs typeface="Calibri" panose="020F0502020204030204" pitchFamily="34" charset="0"/>
              </a:rPr>
              <a:t>23   }</a:t>
            </a:r>
          </a:p>
          <a:p>
            <a:pPr marL="0" indent="0">
              <a:buNone/>
            </a:pPr>
            <a:r>
              <a:rPr lang="en-US" sz="1000" noProof="1">
                <a:latin typeface="Consolas" panose="020B0609020204030204" pitchFamily="49" charset="0"/>
                <a:cs typeface="Calibri" panose="020F0502020204030204" pitchFamily="34" charset="0"/>
              </a:rPr>
              <a:t>24 }</a:t>
            </a: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 name="Content Placeholder 2">
            <a:extLst>
              <a:ext uri="{FF2B5EF4-FFF2-40B4-BE49-F238E27FC236}">
                <a16:creationId xmlns:a16="http://schemas.microsoft.com/office/drawing/2014/main" id="{4199E12C-6B72-4324-87FF-480A57B90276}"/>
              </a:ext>
            </a:extLst>
          </p:cNvPr>
          <p:cNvSpPr txBox="1">
            <a:spLocks/>
          </p:cNvSpPr>
          <p:nvPr/>
        </p:nvSpPr>
        <p:spPr bwMode="auto">
          <a:xfrm>
            <a:off x="4343400" y="1658936"/>
            <a:ext cx="4419600" cy="512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noProof="1">
                <a:latin typeface="Calibri" panose="020F0502020204030204" pitchFamily="34" charset="0"/>
                <a:cs typeface="Calibri" panose="020F0502020204030204" pitchFamily="34" charset="0"/>
              </a:rPr>
              <a:t>How do you create a </a:t>
            </a:r>
            <a:r>
              <a:rPr lang="en-US" sz="1600" noProof="1">
                <a:solidFill>
                  <a:srgbClr val="0070C0"/>
                </a:solidFill>
                <a:latin typeface="Calibri" panose="020F0502020204030204" pitchFamily="34" charset="0"/>
                <a:cs typeface="Calibri" panose="020F0502020204030204" pitchFamily="34" charset="0"/>
              </a:rPr>
              <a:t>Scanner</a:t>
            </a:r>
            <a:r>
              <a:rPr lang="en-US" sz="1600" noProof="1">
                <a:latin typeface="Calibri" panose="020F0502020204030204" pitchFamily="34" charset="0"/>
                <a:cs typeface="Calibri" panose="020F0502020204030204" pitchFamily="34" charset="0"/>
              </a:rPr>
              <a:t> to read data from a file?</a:t>
            </a:r>
            <a:br>
              <a:rPr lang="tr-TR" sz="1600" noProof="1">
                <a:latin typeface="Calibri" panose="020F0502020204030204" pitchFamily="34" charset="0"/>
                <a:cs typeface="Calibri" panose="020F0502020204030204" pitchFamily="34" charset="0"/>
              </a:rPr>
            </a:br>
            <a:r>
              <a:rPr lang="en-US" sz="1600" noProof="1">
                <a:latin typeface="Calibri" panose="020F0502020204030204" pitchFamily="34" charset="0"/>
                <a:cs typeface="Calibri" panose="020F0502020204030204" pitchFamily="34" charset="0"/>
              </a:rPr>
              <a:t>What is the reason to define </a:t>
            </a:r>
            <a:r>
              <a:rPr lang="en-US" sz="1600" noProof="1">
                <a:solidFill>
                  <a:srgbClr val="0070C0"/>
                </a:solidFill>
                <a:latin typeface="Calibri" panose="020F0502020204030204" pitchFamily="34" charset="0"/>
                <a:cs typeface="Calibri" panose="020F0502020204030204" pitchFamily="34" charset="0"/>
              </a:rPr>
              <a:t>throws Exception </a:t>
            </a:r>
            <a:r>
              <a:rPr lang="en-US" sz="1600" noProof="1">
                <a:latin typeface="Calibri" panose="020F0502020204030204" pitchFamily="34" charset="0"/>
                <a:cs typeface="Calibri" panose="020F0502020204030204" pitchFamily="34" charset="0"/>
              </a:rPr>
              <a:t>in the main method?</a:t>
            </a:r>
            <a:br>
              <a:rPr lang="tr-TR" sz="1600" noProof="1">
                <a:latin typeface="Calibri" panose="020F0502020204030204" pitchFamily="34" charset="0"/>
                <a:cs typeface="Calibri" panose="020F0502020204030204" pitchFamily="34" charset="0"/>
              </a:rPr>
            </a:br>
            <a:r>
              <a:rPr lang="en-US" sz="1600" noProof="1">
                <a:latin typeface="Calibri" panose="020F0502020204030204" pitchFamily="34" charset="0"/>
                <a:cs typeface="Calibri" panose="020F0502020204030204" pitchFamily="34" charset="0"/>
              </a:rPr>
              <a:t>What would happen if the </a:t>
            </a:r>
            <a:r>
              <a:rPr lang="en-US" sz="1600" noProof="1">
                <a:solidFill>
                  <a:srgbClr val="0070C0"/>
                </a:solidFill>
                <a:latin typeface="Calibri" panose="020F0502020204030204" pitchFamily="34" charset="0"/>
                <a:cs typeface="Calibri" panose="020F0502020204030204" pitchFamily="34" charset="0"/>
              </a:rPr>
              <a:t>close() </a:t>
            </a:r>
            <a:r>
              <a:rPr lang="en-US" sz="1600" noProof="1">
                <a:latin typeface="Calibri" panose="020F0502020204030204" pitchFamily="34" charset="0"/>
                <a:cs typeface="Calibri" panose="020F0502020204030204" pitchFamily="34" charset="0"/>
              </a:rPr>
              <a:t>method were not invoked?</a:t>
            </a:r>
            <a:br>
              <a:rPr lang="en-US" sz="1100" noProof="1">
                <a:latin typeface="Consolas" panose="020B0609020204030204" pitchFamily="49" charset="0"/>
                <a:cs typeface="Calibri" panose="020F0502020204030204" pitchFamily="34" charset="0"/>
              </a:rPr>
            </a:br>
            <a:endParaRPr lang="en-US" sz="700" noProof="1">
              <a:latin typeface="Consolas" panose="020B0609020204030204" pitchFamily="49" charset="0"/>
              <a:cs typeface="Calibri" panose="020F0502020204030204" pitchFamily="34" charset="0"/>
            </a:endParaRPr>
          </a:p>
          <a:p>
            <a:pPr marL="0" indent="0">
              <a:buFont typeface="Monotype Sorts" pitchFamily="2" charset="2"/>
              <a:buNone/>
            </a:pPr>
            <a:r>
              <a:rPr lang="en-US" sz="1600" b="1" noProof="1">
                <a:solidFill>
                  <a:srgbClr val="92D050"/>
                </a:solidFill>
                <a:latin typeface="Calibri" panose="020F0502020204030204" pitchFamily="34" charset="0"/>
                <a:cs typeface="Calibri" panose="020F0502020204030204" pitchFamily="34" charset="0"/>
              </a:rPr>
              <a:t>      &lt;--- ANSWER ---&gt;</a:t>
            </a:r>
          </a:p>
          <a:p>
            <a:r>
              <a:rPr lang="en-US" sz="1400" noProof="1">
                <a:solidFill>
                  <a:srgbClr val="0070C0"/>
                </a:solidFill>
                <a:latin typeface="Consolas" panose="020B0609020204030204" pitchFamily="49" charset="0"/>
                <a:cs typeface="Calibri" panose="020F0502020204030204" pitchFamily="34" charset="0"/>
              </a:rPr>
              <a:t>To create a Scanner for a file, use new Scanner(new File(filename)).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This statement may throw an exception. Java forces you to write the code to deal with exceptions. </a:t>
            </a:r>
            <a:br>
              <a:rPr lang="tr-TR" sz="1400" noProof="1">
                <a:solidFill>
                  <a:srgbClr val="0070C0"/>
                </a:solidFill>
                <a:latin typeface="Consolas" panose="020B0609020204030204" pitchFamily="49" charset="0"/>
                <a:cs typeface="Calibri" panose="020F0502020204030204" pitchFamily="34" charset="0"/>
              </a:rPr>
            </a:br>
            <a:r>
              <a:rPr lang="en-US" sz="1400" noProof="1">
                <a:solidFill>
                  <a:srgbClr val="0070C0"/>
                </a:solidFill>
                <a:latin typeface="Consolas" panose="020B0609020204030204" pitchFamily="49" charset="0"/>
                <a:cs typeface="Calibri" panose="020F0502020204030204" pitchFamily="34" charset="0"/>
              </a:rPr>
              <a:t>One way to deal with it is to declare throws Exception in the method declaration. If the close() method is not invoked, the problem will run fine. But it is a good practice to close the file to release the resource on the file.</a:t>
            </a:r>
            <a:endParaRPr lang="tr-TR" sz="1400" noProof="1">
              <a:solidFill>
                <a:srgbClr val="0070C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37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8077200" cy="4741863"/>
          </a:xfrm>
        </p:spPr>
        <p:txBody>
          <a:bodyPr>
            <a:normAutofit/>
          </a:bodyPr>
          <a:lstStyle/>
          <a:p>
            <a:r>
              <a:rPr lang="en-US" sz="2000" noProof="1">
                <a:latin typeface="Calibri" panose="020F0502020204030204" pitchFamily="34" charset="0"/>
                <a:cs typeface="Calibri" panose="020F0502020204030204" pitchFamily="34" charset="0"/>
              </a:rPr>
              <a:t>What will happen if you attempt to create a </a:t>
            </a:r>
            <a:r>
              <a:rPr lang="en-US" sz="2000" noProof="1">
                <a:solidFill>
                  <a:srgbClr val="0070C0"/>
                </a:solidFill>
                <a:latin typeface="Calibri" panose="020F0502020204030204" pitchFamily="34" charset="0"/>
                <a:cs typeface="Calibri" panose="020F0502020204030204" pitchFamily="34" charset="0"/>
              </a:rPr>
              <a:t>Scanner</a:t>
            </a:r>
            <a:r>
              <a:rPr lang="en-US" sz="2000" noProof="1">
                <a:latin typeface="Calibri" panose="020F0502020204030204" pitchFamily="34" charset="0"/>
                <a:cs typeface="Calibri" panose="020F0502020204030204" pitchFamily="34" charset="0"/>
              </a:rPr>
              <a:t> for a nonexistent file?</a:t>
            </a: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What will happen if you attempt to create a </a:t>
            </a:r>
            <a:r>
              <a:rPr lang="en-US" sz="2000" noProof="1">
                <a:solidFill>
                  <a:srgbClr val="0070C0"/>
                </a:solidFill>
                <a:latin typeface="Calibri" panose="020F0502020204030204" pitchFamily="34" charset="0"/>
                <a:cs typeface="Calibri" panose="020F0502020204030204" pitchFamily="34" charset="0"/>
              </a:rPr>
              <a:t>PrintWriter</a:t>
            </a:r>
            <a:r>
              <a:rPr lang="en-US" sz="2000" noProof="1">
                <a:latin typeface="Calibri" panose="020F0502020204030204" pitchFamily="34" charset="0"/>
                <a:cs typeface="Calibri" panose="020F0502020204030204" pitchFamily="34" charset="0"/>
              </a:rPr>
              <a:t> for an existing file</a:t>
            </a:r>
            <a:r>
              <a:rPr lang="tr-TR" sz="2000" noProof="1">
                <a:latin typeface="Calibri" panose="020F0502020204030204" pitchFamily="34" charset="0"/>
                <a:cs typeface="Calibri" panose="020F0502020204030204" pitchFamily="34" charset="0"/>
              </a:rPr>
              <a:t>?</a:t>
            </a:r>
          </a:p>
          <a:p>
            <a:r>
              <a:rPr lang="en-US" sz="2000" noProof="1">
                <a:latin typeface="Calibri" panose="020F0502020204030204" pitchFamily="34" charset="0"/>
                <a:cs typeface="Calibri" panose="020F0502020204030204" pitchFamily="34" charset="0"/>
              </a:rPr>
              <a:t>Is the line separator the same on all platforms? What is the line separator on Windows?</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en-US" sz="1600" noProof="1">
                <a:solidFill>
                  <a:srgbClr val="0070C0"/>
                </a:solidFill>
                <a:latin typeface="Consolas" panose="020B0609020204030204" pitchFamily="49" charset="0"/>
                <a:cs typeface="Calibri" panose="020F0502020204030204" pitchFamily="34" charset="0"/>
              </a:rPr>
              <a:t>If you attempt to create a Scanner for a nonexistent file, an exception will occur.</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If you attempt to create a PrintWriter for an existing file, the contents of the existing file will be gone.</a:t>
            </a: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No. The line separator on Windows is \r\n.</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7700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Unvan 1">
            <a:extLst>
              <a:ext uri="{FF2B5EF4-FFF2-40B4-BE49-F238E27FC236}">
                <a16:creationId xmlns:a16="http://schemas.microsoft.com/office/drawing/2014/main" id="{96FEEA4E-7853-49F7-994D-3720914D8812}"/>
              </a:ext>
            </a:extLst>
          </p:cNvPr>
          <p:cNvSpPr>
            <a:spLocks noGrp="1" noChangeArrowheads="1"/>
          </p:cNvSpPr>
          <p:nvPr>
            <p:ph type="title"/>
          </p:nvPr>
        </p:nvSpPr>
        <p:spPr>
          <a:xfrm>
            <a:off x="685800" y="114300"/>
            <a:ext cx="7772400" cy="628650"/>
          </a:xfrm>
        </p:spPr>
        <p:txBody>
          <a:bodyPr/>
          <a:lstStyle/>
          <a:p>
            <a:r>
              <a:rPr lang="en-US" altLang="en-US"/>
              <a:t>Exception-Handling</a:t>
            </a:r>
          </a:p>
        </p:txBody>
      </p:sp>
      <p:sp>
        <p:nvSpPr>
          <p:cNvPr id="17411" name="Slayt Numarası Yer Tutucusu 3">
            <a:extLst>
              <a:ext uri="{FF2B5EF4-FFF2-40B4-BE49-F238E27FC236}">
                <a16:creationId xmlns:a16="http://schemas.microsoft.com/office/drawing/2014/main" id="{05BC421D-E4FA-42FC-9BED-971D65729FC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EDE16A-7A4C-43E0-BD8D-DC0886F87D6F}" type="slidenum">
              <a:rPr lang="en-US" altLang="en-US" sz="1400"/>
              <a:pPr>
                <a:spcBef>
                  <a:spcPct val="0"/>
                </a:spcBef>
                <a:buClrTx/>
                <a:buSzTx/>
                <a:buFontTx/>
                <a:buNone/>
              </a:pPr>
              <a:t>9</a:t>
            </a:fld>
            <a:endParaRPr lang="en-US" altLang="en-US" sz="1400"/>
          </a:p>
        </p:txBody>
      </p:sp>
      <p:pic>
        <p:nvPicPr>
          <p:cNvPr id="17412" name="Resim 4">
            <a:extLst>
              <a:ext uri="{FF2B5EF4-FFF2-40B4-BE49-F238E27FC236}">
                <a16:creationId xmlns:a16="http://schemas.microsoft.com/office/drawing/2014/main" id="{A3A6D2F0-3CB8-49A9-8939-28FDAEAD8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939800"/>
            <a:ext cx="512445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Metin kutusu 6">
            <a:extLst>
              <a:ext uri="{FF2B5EF4-FFF2-40B4-BE49-F238E27FC236}">
                <a16:creationId xmlns:a16="http://schemas.microsoft.com/office/drawing/2014/main" id="{59E0FFE4-38E1-4091-AEAB-5A227F4091F4}"/>
              </a:ext>
            </a:extLst>
          </p:cNvPr>
          <p:cNvSpPr txBox="1">
            <a:spLocks noChangeArrowheads="1"/>
          </p:cNvSpPr>
          <p:nvPr/>
        </p:nvSpPr>
        <p:spPr bwMode="auto">
          <a:xfrm>
            <a:off x="5992813" y="1433513"/>
            <a:ext cx="2895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The </a:t>
            </a:r>
            <a:r>
              <a:rPr lang="en-US" altLang="en-US" sz="2000" b="1"/>
              <a:t>try </a:t>
            </a:r>
            <a:r>
              <a:rPr lang="en-US" altLang="en-US" sz="2000"/>
              <a:t>block contains</a:t>
            </a:r>
            <a:br>
              <a:rPr lang="en-US" altLang="en-US" sz="2000"/>
            </a:br>
            <a:r>
              <a:rPr lang="en-US" altLang="en-US" sz="2000"/>
              <a:t>the code that is executed</a:t>
            </a:r>
            <a:br>
              <a:rPr lang="en-US" altLang="en-US" sz="2000"/>
            </a:br>
            <a:r>
              <a:rPr lang="en-US" altLang="en-US" sz="2000"/>
              <a:t>in normal circumstances.</a:t>
            </a:r>
            <a:r>
              <a:rPr lang="en-US" altLang="en-US" sz="1800"/>
              <a:t> </a:t>
            </a:r>
            <a:br>
              <a:rPr lang="en-US" altLang="en-US" sz="1800"/>
            </a:br>
            <a:endParaRPr lang="en-US" altLang="en-US" sz="1800"/>
          </a:p>
        </p:txBody>
      </p:sp>
      <p:cxnSp>
        <p:nvCxnSpPr>
          <p:cNvPr id="17414" name="Düz Ok Bağlayıcısı 8">
            <a:extLst>
              <a:ext uri="{FF2B5EF4-FFF2-40B4-BE49-F238E27FC236}">
                <a16:creationId xmlns:a16="http://schemas.microsoft.com/office/drawing/2014/main" id="{220C043E-2E14-4804-B485-2307C1C90CF5}"/>
              </a:ext>
            </a:extLst>
          </p:cNvPr>
          <p:cNvCxnSpPr>
            <a:cxnSpLocks/>
          </p:cNvCxnSpPr>
          <p:nvPr/>
        </p:nvCxnSpPr>
        <p:spPr bwMode="auto">
          <a:xfrm flipH="1">
            <a:off x="3971925" y="2062163"/>
            <a:ext cx="1895475" cy="1641475"/>
          </a:xfrm>
          <a:prstGeom prst="straightConnector1">
            <a:avLst/>
          </a:prstGeom>
          <a:noFill/>
          <a:ln w="12700" algn="ctr">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5" name="Metin kutusu 9">
            <a:extLst>
              <a:ext uri="{FF2B5EF4-FFF2-40B4-BE49-F238E27FC236}">
                <a16:creationId xmlns:a16="http://schemas.microsoft.com/office/drawing/2014/main" id="{5976D50C-CFE5-468C-B2AA-61C352119FD1}"/>
              </a:ext>
            </a:extLst>
          </p:cNvPr>
          <p:cNvSpPr txBox="1">
            <a:spLocks noChangeArrowheads="1"/>
          </p:cNvSpPr>
          <p:nvPr/>
        </p:nvSpPr>
        <p:spPr bwMode="auto">
          <a:xfrm>
            <a:off x="5992813" y="2908300"/>
            <a:ext cx="28416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t>The exception is caught by the </a:t>
            </a:r>
            <a:r>
              <a:rPr lang="en-US" altLang="en-US" sz="2000" b="1"/>
              <a:t>catch </a:t>
            </a:r>
            <a:r>
              <a:rPr lang="en-US" altLang="en-US" sz="2000"/>
              <a:t>block.</a:t>
            </a:r>
            <a:r>
              <a:rPr lang="en-US" altLang="en-US" sz="1800"/>
              <a:t> </a:t>
            </a:r>
            <a:br>
              <a:rPr lang="en-US" altLang="en-US" sz="1800"/>
            </a:br>
            <a:endParaRPr lang="en-US" altLang="en-US" sz="1800"/>
          </a:p>
        </p:txBody>
      </p:sp>
      <p:cxnSp>
        <p:nvCxnSpPr>
          <p:cNvPr id="17416" name="Düz Ok Bağlayıcısı 10">
            <a:extLst>
              <a:ext uri="{FF2B5EF4-FFF2-40B4-BE49-F238E27FC236}">
                <a16:creationId xmlns:a16="http://schemas.microsoft.com/office/drawing/2014/main" id="{017C179C-7526-4301-8F73-19A6B17CFC79}"/>
              </a:ext>
            </a:extLst>
          </p:cNvPr>
          <p:cNvCxnSpPr>
            <a:cxnSpLocks/>
          </p:cNvCxnSpPr>
          <p:nvPr/>
        </p:nvCxnSpPr>
        <p:spPr bwMode="auto">
          <a:xfrm flipH="1">
            <a:off x="3971925" y="3330575"/>
            <a:ext cx="1895475" cy="1123950"/>
          </a:xfrm>
          <a:prstGeom prst="straightConnector1">
            <a:avLst/>
          </a:prstGeom>
          <a:noFill/>
          <a:ln w="12700" algn="ctr">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17" name="Dikdörtgen 11">
            <a:extLst>
              <a:ext uri="{FF2B5EF4-FFF2-40B4-BE49-F238E27FC236}">
                <a16:creationId xmlns:a16="http://schemas.microsoft.com/office/drawing/2014/main" id="{21F282DF-6339-4FB4-BE9B-C15788650982}"/>
              </a:ext>
            </a:extLst>
          </p:cNvPr>
          <p:cNvSpPr>
            <a:spLocks noChangeArrowheads="1"/>
          </p:cNvSpPr>
          <p:nvPr/>
        </p:nvSpPr>
        <p:spPr bwMode="auto">
          <a:xfrm>
            <a:off x="4876800" y="4343400"/>
            <a:ext cx="35909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rgbClr val="000000"/>
                </a:solidFill>
              </a:rPr>
              <a:t>The code in the </a:t>
            </a:r>
            <a:r>
              <a:rPr lang="en-US" altLang="en-US" sz="2000" b="1" dirty="0">
                <a:solidFill>
                  <a:srgbClr val="000000"/>
                </a:solidFill>
              </a:rPr>
              <a:t>catch </a:t>
            </a:r>
            <a:r>
              <a:rPr lang="en-US" altLang="en-US" sz="2000" dirty="0">
                <a:solidFill>
                  <a:srgbClr val="000000"/>
                </a:solidFill>
              </a:rPr>
              <a:t>block is</a:t>
            </a:r>
            <a:br>
              <a:rPr lang="en-US" altLang="en-US" sz="2000" dirty="0">
                <a:solidFill>
                  <a:srgbClr val="000000"/>
                </a:solidFill>
              </a:rPr>
            </a:br>
            <a:r>
              <a:rPr lang="en-US" altLang="en-US" sz="2000" dirty="0">
                <a:solidFill>
                  <a:srgbClr val="000000"/>
                </a:solidFill>
              </a:rPr>
              <a:t>executed to </a:t>
            </a:r>
            <a:r>
              <a:rPr lang="en-US" altLang="en-US" sz="2000" i="1" dirty="0">
                <a:solidFill>
                  <a:srgbClr val="000000"/>
                </a:solidFill>
              </a:rPr>
              <a:t>handle the exception</a:t>
            </a:r>
            <a:r>
              <a:rPr lang="en-US" altLang="en-US" sz="2000" dirty="0">
                <a:solidFill>
                  <a:srgbClr val="000000"/>
                </a:solidFill>
              </a:rPr>
              <a:t>.</a:t>
            </a:r>
            <a:br>
              <a:rPr lang="en-US" altLang="en-US" sz="2000" dirty="0">
                <a:solidFill>
                  <a:srgbClr val="000000"/>
                </a:solidFill>
              </a:rPr>
            </a:br>
            <a:r>
              <a:rPr lang="en-US" altLang="en-US" sz="2000" dirty="0">
                <a:solidFill>
                  <a:srgbClr val="000000"/>
                </a:solidFill>
              </a:rPr>
              <a:t>Afterward, the statement after the </a:t>
            </a:r>
            <a:r>
              <a:rPr lang="en-US" altLang="en-US" sz="2000" b="1" dirty="0">
                <a:solidFill>
                  <a:srgbClr val="000000"/>
                </a:solidFill>
              </a:rPr>
              <a:t>catch </a:t>
            </a:r>
            <a:r>
              <a:rPr lang="en-US" altLang="en-US" sz="2000" dirty="0">
                <a:solidFill>
                  <a:srgbClr val="000000"/>
                </a:solidFill>
              </a:rPr>
              <a:t>block is executed.</a:t>
            </a:r>
            <a:r>
              <a:rPr lang="en-US" altLang="en-US" sz="2000" dirty="0"/>
              <a:t> </a:t>
            </a:r>
            <a:br>
              <a:rPr lang="en-US" altLang="en-US" sz="2000" dirty="0"/>
            </a:br>
            <a:endParaRPr lang="en-US"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sym typeface="Wingdings" panose="05000000000000000000" pitchFamily="2" charset="2"/>
              </a:rPr>
              <a:t></a:t>
            </a:r>
            <a:r>
              <a:rPr lang="en-US" dirty="0"/>
              <a:t>  </a:t>
            </a:r>
            <a:r>
              <a:rPr lang="en-US" b="1" dirty="0">
                <a:latin typeface="Bell MT" panose="02020503060305020303" pitchFamily="18" charset="0"/>
              </a:rPr>
              <a:t>Check Point</a:t>
            </a:r>
          </a:p>
        </p:txBody>
      </p:sp>
      <p:sp>
        <p:nvSpPr>
          <p:cNvPr id="3" name="Content Placeholder 2"/>
          <p:cNvSpPr>
            <a:spLocks noGrp="1"/>
          </p:cNvSpPr>
          <p:nvPr>
            <p:ph idx="1"/>
          </p:nvPr>
        </p:nvSpPr>
        <p:spPr>
          <a:xfrm>
            <a:off x="685800" y="1657349"/>
            <a:ext cx="8077200" cy="4741863"/>
          </a:xfrm>
        </p:spPr>
        <p:txBody>
          <a:bodyPr>
            <a:normAutofit lnSpcReduction="10000"/>
          </a:bodyPr>
          <a:lstStyle/>
          <a:p>
            <a:r>
              <a:rPr lang="en-US" sz="2000" noProof="1">
                <a:latin typeface="Calibri" panose="020F0502020204030204" pitchFamily="34" charset="0"/>
                <a:cs typeface="Calibri" panose="020F0502020204030204" pitchFamily="34" charset="0"/>
              </a:rPr>
              <a:t>Show the contents of the variables after the following code is executed</a:t>
            </a:r>
            <a:r>
              <a:rPr lang="tr-TR" sz="2000" noProof="1">
                <a:latin typeface="Calibri" panose="020F0502020204030204" pitchFamily="34" charset="0"/>
                <a:cs typeface="Calibri" panose="020F0502020204030204" pitchFamily="34" charset="0"/>
              </a:rPr>
              <a:t> for the cases given below</a:t>
            </a:r>
            <a:r>
              <a:rPr lang="en-US"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br>
              <a:rPr lang="tr-TR" sz="1100" noProof="1">
                <a:latin typeface="Calibri" panose="020F0502020204030204" pitchFamily="34" charset="0"/>
                <a:cs typeface="Calibri" panose="020F0502020204030204" pitchFamily="34" charset="0"/>
              </a:rPr>
            </a:br>
            <a:r>
              <a:rPr lang="en-US" sz="1700" noProof="1">
                <a:latin typeface="Consolas" panose="020B0609020204030204" pitchFamily="49" charset="0"/>
                <a:cs typeface="Calibri" panose="020F0502020204030204" pitchFamily="34" charset="0"/>
              </a:rPr>
              <a:t>Scanner input = new Scanner(System.in);</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int intValue = input.nextInt();</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double doubleValue = input.nextDouble();</a:t>
            </a:r>
            <a:br>
              <a:rPr lang="tr-TR" sz="1700" noProof="1">
                <a:latin typeface="Consolas" panose="020B0609020204030204" pitchFamily="49" charset="0"/>
                <a:cs typeface="Calibri" panose="020F0502020204030204" pitchFamily="34" charset="0"/>
              </a:rPr>
            </a:br>
            <a:r>
              <a:rPr lang="en-US" sz="1700" noProof="1">
                <a:latin typeface="Consolas" panose="020B0609020204030204" pitchFamily="49" charset="0"/>
                <a:cs typeface="Calibri" panose="020F0502020204030204" pitchFamily="34" charset="0"/>
              </a:rPr>
              <a:t>String line = input.nextLine();</a:t>
            </a:r>
            <a:br>
              <a:rPr lang="tr-TR" sz="1700" noProof="1">
                <a:latin typeface="Consolas" panose="020B0609020204030204" pitchFamily="49" charset="0"/>
                <a:cs typeface="Calibri" panose="020F0502020204030204" pitchFamily="34" charset="0"/>
              </a:rPr>
            </a:br>
            <a:endParaRPr lang="tr-TR" sz="1050" noProof="1">
              <a:latin typeface="Consolas" panose="020B0609020204030204" pitchFamily="49"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Suppose you enter </a:t>
            </a:r>
            <a:r>
              <a:rPr lang="en-US" sz="1800" noProof="1">
                <a:solidFill>
                  <a:srgbClr val="0070C0"/>
                </a:solidFill>
                <a:latin typeface="Consolas" panose="020B0609020204030204" pitchFamily="49" charset="0"/>
                <a:cs typeface="Calibri" panose="020F0502020204030204" pitchFamily="34" charset="0"/>
              </a:rPr>
              <a:t>45 57.8 789</a:t>
            </a:r>
            <a:r>
              <a:rPr lang="en-US" sz="2000" noProof="1">
                <a:latin typeface="Calibri" panose="020F0502020204030204" pitchFamily="34" charset="0"/>
                <a:cs typeface="Calibri" panose="020F0502020204030204" pitchFamily="34" charset="0"/>
              </a:rPr>
              <a:t>, then press the Enter key</a:t>
            </a:r>
            <a:r>
              <a:rPr lang="tr-TR" sz="2000" noProof="1">
                <a:latin typeface="Calibri" panose="020F0502020204030204" pitchFamily="34" charset="0"/>
                <a:cs typeface="Calibri" panose="020F0502020204030204" pitchFamily="34" charset="0"/>
              </a:rPr>
              <a:t>.</a:t>
            </a:r>
            <a:br>
              <a:rPr lang="tr-TR" sz="2000" noProof="1">
                <a:latin typeface="Calibri" panose="020F0502020204030204" pitchFamily="34" charset="0"/>
                <a:cs typeface="Calibri" panose="020F0502020204030204" pitchFamily="34" charset="0"/>
              </a:rPr>
            </a:br>
            <a:endParaRPr lang="tr-TR" sz="2000" noProof="1">
              <a:latin typeface="Calibri" panose="020F0502020204030204" pitchFamily="34" charset="0"/>
              <a:cs typeface="Calibri" panose="020F0502020204030204" pitchFamily="34" charset="0"/>
            </a:endParaRPr>
          </a:p>
          <a:p>
            <a:r>
              <a:rPr lang="en-US" sz="2000" noProof="1">
                <a:latin typeface="Calibri" panose="020F0502020204030204" pitchFamily="34" charset="0"/>
                <a:cs typeface="Calibri" panose="020F0502020204030204" pitchFamily="34" charset="0"/>
              </a:rPr>
              <a:t>Suppose you enter </a:t>
            </a:r>
            <a:r>
              <a:rPr lang="en-US" sz="1800" noProof="1">
                <a:solidFill>
                  <a:srgbClr val="0070C0"/>
                </a:solidFill>
                <a:latin typeface="Consolas" panose="020B0609020204030204" pitchFamily="49" charset="0"/>
                <a:cs typeface="Calibri" panose="020F0502020204030204" pitchFamily="34" charset="0"/>
              </a:rPr>
              <a:t>45</a:t>
            </a:r>
            <a:r>
              <a:rPr lang="en-US" sz="2000" noProof="1">
                <a:latin typeface="Calibri" panose="020F0502020204030204" pitchFamily="34" charset="0"/>
                <a:cs typeface="Calibri" panose="020F0502020204030204" pitchFamily="34" charset="0"/>
              </a:rPr>
              <a:t>, press the Enter key, </a:t>
            </a:r>
            <a:r>
              <a:rPr lang="en-US" sz="1800" noProof="1">
                <a:solidFill>
                  <a:srgbClr val="0070C0"/>
                </a:solidFill>
                <a:latin typeface="Consolas" panose="020B0609020204030204" pitchFamily="49" charset="0"/>
                <a:cs typeface="Calibri" panose="020F0502020204030204" pitchFamily="34" charset="0"/>
              </a:rPr>
              <a:t>57.8</a:t>
            </a:r>
            <a:r>
              <a:rPr lang="en-US" sz="2000" noProof="1">
                <a:latin typeface="Calibri" panose="020F0502020204030204" pitchFamily="34" charset="0"/>
                <a:cs typeface="Calibri" panose="020F0502020204030204" pitchFamily="34" charset="0"/>
              </a:rPr>
              <a:t>, press the Enter key, </a:t>
            </a:r>
            <a:r>
              <a:rPr lang="en-US" sz="1800" noProof="1">
                <a:solidFill>
                  <a:srgbClr val="0070C0"/>
                </a:solidFill>
                <a:latin typeface="Consolas" panose="020B0609020204030204" pitchFamily="49" charset="0"/>
                <a:cs typeface="Calibri" panose="020F0502020204030204" pitchFamily="34" charset="0"/>
              </a:rPr>
              <a:t>789</a:t>
            </a:r>
            <a:r>
              <a:rPr lang="en-US" sz="2000" noProof="1">
                <a:latin typeface="Calibri" panose="020F0502020204030204" pitchFamily="34" charset="0"/>
                <a:cs typeface="Calibri" panose="020F0502020204030204" pitchFamily="34" charset="0"/>
              </a:rPr>
              <a:t>, and press the Enter key.</a:t>
            </a:r>
            <a:br>
              <a:rPr lang="en-US" sz="1600" noProof="1">
                <a:latin typeface="Consolas" panose="020B0609020204030204" pitchFamily="49" charset="0"/>
                <a:cs typeface="Calibri" panose="020F0502020204030204" pitchFamily="34" charset="0"/>
              </a:rPr>
            </a:br>
            <a:endParaRPr lang="en-US" sz="2000" noProof="1">
              <a:latin typeface="Consolas" panose="020B0609020204030204" pitchFamily="49" charset="0"/>
              <a:cs typeface="Calibri" panose="020F0502020204030204" pitchFamily="34" charset="0"/>
            </a:endParaRPr>
          </a:p>
          <a:p>
            <a:pPr marL="0" indent="0">
              <a:buNone/>
            </a:pPr>
            <a:r>
              <a:rPr lang="en-US" sz="2000" b="1" noProof="1">
                <a:solidFill>
                  <a:srgbClr val="92D050"/>
                </a:solidFill>
                <a:latin typeface="Calibri" panose="020F0502020204030204" pitchFamily="34" charset="0"/>
                <a:cs typeface="Calibri" panose="020F0502020204030204" pitchFamily="34" charset="0"/>
              </a:rPr>
              <a:t>      &lt;--- ANSWER ---&gt;</a:t>
            </a:r>
          </a:p>
          <a:p>
            <a:r>
              <a:rPr lang="tr-TR" sz="1600" noProof="1">
                <a:solidFill>
                  <a:srgbClr val="0070C0"/>
                </a:solidFill>
                <a:latin typeface="Consolas" panose="020B0609020204030204" pitchFamily="49" charset="0"/>
                <a:cs typeface="Calibri" panose="020F0502020204030204" pitchFamily="34" charset="0"/>
              </a:rPr>
              <a:t>intValue contains 45. doubleValue contains 57.8, and line contains </a:t>
            </a:r>
            <a:br>
              <a:rPr lang="tr-TR" sz="1600" noProof="1">
                <a:solidFill>
                  <a:srgbClr val="0070C0"/>
                </a:solidFill>
                <a:latin typeface="Consolas" panose="020B0609020204030204" pitchFamily="49" charset="0"/>
                <a:cs typeface="Calibri" panose="020F0502020204030204" pitchFamily="34" charset="0"/>
              </a:rPr>
            </a:br>
            <a:r>
              <a:rPr lang="tr-TR" sz="1600" noProof="1">
                <a:solidFill>
                  <a:srgbClr val="0070C0"/>
                </a:solidFill>
                <a:latin typeface="Consolas" panose="020B0609020204030204" pitchFamily="49" charset="0"/>
                <a:cs typeface="Calibri" panose="020F0502020204030204" pitchFamily="34" charset="0"/>
              </a:rPr>
              <a:t>' ', '7', '8', '9’.</a:t>
            </a:r>
            <a:br>
              <a:rPr lang="tr-TR" sz="1600" noProof="1">
                <a:solidFill>
                  <a:srgbClr val="0070C0"/>
                </a:solidFill>
                <a:latin typeface="Consolas" panose="020B0609020204030204" pitchFamily="49" charset="0"/>
                <a:cs typeface="Calibri" panose="020F0502020204030204" pitchFamily="34" charset="0"/>
              </a:rPr>
            </a:br>
            <a:endParaRPr lang="tr-TR" sz="1600" noProof="1">
              <a:solidFill>
                <a:srgbClr val="0070C0"/>
              </a:solidFill>
              <a:latin typeface="Consolas" panose="020B0609020204030204" pitchFamily="49" charset="0"/>
              <a:cs typeface="Calibri" panose="020F0502020204030204" pitchFamily="34" charset="0"/>
            </a:endParaRPr>
          </a:p>
          <a:p>
            <a:r>
              <a:rPr lang="en-US" sz="1600" noProof="1">
                <a:solidFill>
                  <a:srgbClr val="0070C0"/>
                </a:solidFill>
                <a:latin typeface="Consolas" panose="020B0609020204030204" pitchFamily="49" charset="0"/>
                <a:cs typeface="Calibri" panose="020F0502020204030204" pitchFamily="34" charset="0"/>
              </a:rPr>
              <a:t>intValue contains 45. doubleValue contains 57.8, and line is empty.</a:t>
            </a:r>
            <a:endParaRPr lang="tr-TR" sz="1600" noProof="1">
              <a:solidFill>
                <a:srgbClr val="0070C0"/>
              </a:solidFill>
              <a:latin typeface="Consolas" panose="020B0609020204030204" pitchFamily="49" charset="0"/>
              <a:cs typeface="Calibri" panose="020F0502020204030204" pitchFamily="34" charset="0"/>
            </a:endParaRPr>
          </a:p>
        </p:txBody>
      </p:sp>
      <p:sp>
        <p:nvSpPr>
          <p:cNvPr id="4" name="Slide Number Placeholder 3"/>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B4AF139-9E8A-44AE-81CA-17BD068C250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90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2668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24717</TotalTime>
  <Words>8278</Words>
  <Application>Microsoft Office PowerPoint</Application>
  <PresentationFormat>On-screen Show (4:3)</PresentationFormat>
  <Paragraphs>830</Paragraphs>
  <Slides>90</Slides>
  <Notes>12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104" baseType="lpstr">
      <vt:lpstr>Arial</vt:lpstr>
      <vt:lpstr>Bell MT</vt:lpstr>
      <vt:lpstr>Book Antiqua</vt:lpstr>
      <vt:lpstr>Calibri</vt:lpstr>
      <vt:lpstr>Consolas</vt:lpstr>
      <vt:lpstr>Courier</vt:lpstr>
      <vt:lpstr>Courier New</vt:lpstr>
      <vt:lpstr>Forte</vt:lpstr>
      <vt:lpstr>GoudySansStd-Book</vt:lpstr>
      <vt:lpstr>LucidaSansTypewriterStd-Bd</vt:lpstr>
      <vt:lpstr>Monotype Sorts</vt:lpstr>
      <vt:lpstr>Times New Roman</vt:lpstr>
      <vt:lpstr>International</vt:lpstr>
      <vt:lpstr>Picture</vt:lpstr>
      <vt:lpstr>Chapter 12 Exception Handling and Text IO</vt:lpstr>
      <vt:lpstr>Motivations</vt:lpstr>
      <vt:lpstr>Objectives</vt:lpstr>
      <vt:lpstr>Programming Errors</vt:lpstr>
      <vt:lpstr>Exception-Handling Overview </vt:lpstr>
      <vt:lpstr>Exception-Handling Overview </vt:lpstr>
      <vt:lpstr>Exception-Handling Example</vt:lpstr>
      <vt:lpstr>Exception-Handling</vt:lpstr>
      <vt:lpstr>Exception-Handling</vt:lpstr>
      <vt:lpstr>A template for a try-throw-catch block </vt:lpstr>
      <vt:lpstr>Exception Advantages </vt:lpstr>
      <vt:lpstr>Handling InputMismatchException</vt:lpstr>
      <vt:lpstr>  Check Point</vt:lpstr>
      <vt:lpstr>  Check Point</vt:lpstr>
      <vt:lpstr>  Check Point</vt:lpstr>
      <vt:lpstr>  Check Point</vt:lpstr>
      <vt:lpstr>Exception Types</vt:lpstr>
      <vt:lpstr>System Errors</vt:lpstr>
      <vt:lpstr>Exceptions</vt:lpstr>
      <vt:lpstr>Runtime Exceptions</vt:lpstr>
      <vt:lpstr>Checked Exceptions vs. Unchecked Exceptions</vt:lpstr>
      <vt:lpstr>Unchecked Exceptions</vt:lpstr>
      <vt:lpstr>Unchecked Exceptions</vt:lpstr>
      <vt:lpstr>  Check Point</vt:lpstr>
      <vt:lpstr>  Check Point</vt:lpstr>
      <vt:lpstr>  Check Point</vt:lpstr>
      <vt:lpstr>Declaring, Throwing, and Catching Exceptions</vt:lpstr>
      <vt:lpstr>Declaring Exceptions</vt:lpstr>
      <vt:lpstr>Throwing Exceptions</vt:lpstr>
      <vt:lpstr>Throwing Exceptions Example</vt:lpstr>
      <vt:lpstr>Notes &amp; Tips</vt:lpstr>
      <vt:lpstr>Catching Exceptions</vt:lpstr>
      <vt:lpstr>Catching Exceptions</vt:lpstr>
      <vt:lpstr>Catch or Declare Checked Exceptions</vt:lpstr>
      <vt:lpstr>Catch or Declare Checked Exceptions</vt:lpstr>
      <vt:lpstr>Order of Exception Handlers </vt:lpstr>
      <vt:lpstr>Example: Declaring, Throwing, and Catching Exceptions</vt:lpstr>
      <vt:lpstr>  Check Point</vt:lpstr>
      <vt:lpstr>  Check Point</vt:lpstr>
      <vt:lpstr>  Check Point</vt:lpstr>
      <vt:lpstr>  Check Point</vt:lpstr>
      <vt:lpstr>  Check Point</vt:lpstr>
      <vt:lpstr>  Check Point</vt:lpstr>
      <vt:lpstr>  Check Point</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  Check Point</vt:lpstr>
      <vt:lpstr>  Check Point</vt:lpstr>
      <vt:lpstr>Cautions When Using Exceptions</vt:lpstr>
      <vt:lpstr>When to Throw Exceptions</vt:lpstr>
      <vt:lpstr>When to Use Exceptions</vt:lpstr>
      <vt:lpstr>  Check Point</vt:lpstr>
      <vt:lpstr>Rethrowing Exceptions</vt:lpstr>
      <vt:lpstr>  Check Point</vt:lpstr>
      <vt:lpstr>  Check Point</vt:lpstr>
      <vt:lpstr>Defining Custom Exception Classes</vt:lpstr>
      <vt:lpstr>Custom Exception Class Example</vt:lpstr>
      <vt:lpstr>  Check Point</vt:lpstr>
      <vt:lpstr>  Check Point</vt:lpstr>
      <vt:lpstr>Text I/O</vt:lpstr>
      <vt:lpstr>Objectives</vt:lpstr>
      <vt:lpstr>The File Class</vt:lpstr>
      <vt:lpstr>The File Class</vt:lpstr>
      <vt:lpstr>Obtaining file properties and manipulating file</vt:lpstr>
      <vt:lpstr>Explore File Properties </vt:lpstr>
      <vt:lpstr>  Check Point</vt:lpstr>
      <vt:lpstr>Text I/O</vt:lpstr>
      <vt:lpstr>Writing Data Using PrintWriter </vt:lpstr>
      <vt:lpstr>Writing Data Using PrintWriter </vt:lpstr>
      <vt:lpstr>Try-with-resources</vt:lpstr>
      <vt:lpstr>Reading Data Using Scanner </vt:lpstr>
      <vt:lpstr>Reading Data Using Scanner </vt:lpstr>
      <vt:lpstr>Example</vt:lpstr>
      <vt:lpstr>Problem: Replacing Text</vt:lpstr>
      <vt:lpstr>  Check Point</vt:lpstr>
      <vt:lpstr>  Check Point</vt:lpstr>
      <vt:lpstr>  Check Point</vt:lpstr>
      <vt:lpstr>  Check Point</vt:lpstr>
      <vt:lpstr>  Check Point</vt:lpstr>
      <vt:lpstr>  Check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Mustafa Agaoglu</cp:lastModifiedBy>
  <cp:revision>271</cp:revision>
  <dcterms:created xsi:type="dcterms:W3CDTF">1995-06-10T17:31:50Z</dcterms:created>
  <dcterms:modified xsi:type="dcterms:W3CDTF">2022-03-13T21:05:37Z</dcterms:modified>
</cp:coreProperties>
</file>