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7"/>
  </p:notesMasterIdLst>
  <p:handoutMasterIdLst>
    <p:handoutMasterId r:id="rId88"/>
  </p:handoutMasterIdLst>
  <p:sldIdLst>
    <p:sldId id="443" r:id="rId2"/>
    <p:sldId id="517" r:id="rId3"/>
    <p:sldId id="518" r:id="rId4"/>
    <p:sldId id="542" r:id="rId5"/>
    <p:sldId id="543" r:id="rId6"/>
    <p:sldId id="446" r:id="rId7"/>
    <p:sldId id="447" r:id="rId8"/>
    <p:sldId id="448" r:id="rId9"/>
    <p:sldId id="449" r:id="rId10"/>
    <p:sldId id="450" r:id="rId11"/>
    <p:sldId id="520" r:id="rId12"/>
    <p:sldId id="826" r:id="rId13"/>
    <p:sldId id="827" r:id="rId14"/>
    <p:sldId id="828" r:id="rId15"/>
    <p:sldId id="825" r:id="rId16"/>
    <p:sldId id="829" r:id="rId17"/>
    <p:sldId id="835" r:id="rId18"/>
    <p:sldId id="836" r:id="rId19"/>
    <p:sldId id="838" r:id="rId20"/>
    <p:sldId id="837" r:id="rId21"/>
    <p:sldId id="452" r:id="rId22"/>
    <p:sldId id="521" r:id="rId23"/>
    <p:sldId id="522" r:id="rId24"/>
    <p:sldId id="523" r:id="rId25"/>
    <p:sldId id="524" r:id="rId26"/>
    <p:sldId id="525" r:id="rId27"/>
    <p:sldId id="526" r:id="rId28"/>
    <p:sldId id="528" r:id="rId29"/>
    <p:sldId id="529" r:id="rId30"/>
    <p:sldId id="458" r:id="rId31"/>
    <p:sldId id="550" r:id="rId32"/>
    <p:sldId id="459" r:id="rId33"/>
    <p:sldId id="460" r:id="rId34"/>
    <p:sldId id="461" r:id="rId35"/>
    <p:sldId id="462" r:id="rId36"/>
    <p:sldId id="463" r:id="rId37"/>
    <p:sldId id="530" r:id="rId38"/>
    <p:sldId id="834" r:id="rId39"/>
    <p:sldId id="840" r:id="rId40"/>
    <p:sldId id="839" r:id="rId41"/>
    <p:sldId id="841" r:id="rId42"/>
    <p:sldId id="464" r:id="rId43"/>
    <p:sldId id="532" r:id="rId44"/>
    <p:sldId id="465" r:id="rId45"/>
    <p:sldId id="505" r:id="rId46"/>
    <p:sldId id="533" r:id="rId47"/>
    <p:sldId id="467" r:id="rId48"/>
    <p:sldId id="842" r:id="rId49"/>
    <p:sldId id="844" r:id="rId50"/>
    <p:sldId id="845" r:id="rId51"/>
    <p:sldId id="846" r:id="rId52"/>
    <p:sldId id="473" r:id="rId53"/>
    <p:sldId id="474" r:id="rId54"/>
    <p:sldId id="544" r:id="rId55"/>
    <p:sldId id="545" r:id="rId56"/>
    <p:sldId id="475" r:id="rId57"/>
    <p:sldId id="476" r:id="rId58"/>
    <p:sldId id="535" r:id="rId59"/>
    <p:sldId id="516" r:id="rId60"/>
    <p:sldId id="847" r:id="rId61"/>
    <p:sldId id="848" r:id="rId62"/>
    <p:sldId id="843" r:id="rId63"/>
    <p:sldId id="849" r:id="rId64"/>
    <p:sldId id="850" r:id="rId65"/>
    <p:sldId id="851" r:id="rId66"/>
    <p:sldId id="547" r:id="rId67"/>
    <p:sldId id="536" r:id="rId68"/>
    <p:sldId id="478" r:id="rId69"/>
    <p:sldId id="548" r:id="rId70"/>
    <p:sldId id="480" r:id="rId71"/>
    <p:sldId id="537" r:id="rId72"/>
    <p:sldId id="853" r:id="rId73"/>
    <p:sldId id="498" r:id="rId74"/>
    <p:sldId id="854" r:id="rId75"/>
    <p:sldId id="855" r:id="rId76"/>
    <p:sldId id="856" r:id="rId77"/>
    <p:sldId id="538" r:id="rId78"/>
    <p:sldId id="506" r:id="rId79"/>
    <p:sldId id="507" r:id="rId80"/>
    <p:sldId id="508" r:id="rId81"/>
    <p:sldId id="540" r:id="rId82"/>
    <p:sldId id="539" r:id="rId83"/>
    <p:sldId id="541" r:id="rId84"/>
    <p:sldId id="511" r:id="rId85"/>
    <p:sldId id="514" r:id="rId86"/>
  </p:sldIdLst>
  <p:sldSz cx="9144000" cy="6858000" type="screen4x3"/>
  <p:notesSz cx="6858000" cy="9144000"/>
  <p:custShowLst>
    <p:custShow name="Custom Show 1" id="0">
      <p:sldLst/>
    </p:custShow>
  </p:custShowLst>
  <p:custDataLst>
    <p:tags r:id="rId89"/>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2" autoAdjust="0"/>
    <p:restoredTop sz="88515" autoAdjust="0"/>
  </p:normalViewPr>
  <p:slideViewPr>
    <p:cSldViewPr>
      <p:cViewPr varScale="1">
        <p:scale>
          <a:sx n="107" d="100"/>
          <a:sy n="107" d="100"/>
        </p:scale>
        <p:origin x="1592" y="68"/>
      </p:cViewPr>
      <p:guideLst>
        <p:guide orient="horz" pos="864"/>
        <p:guide pos="576"/>
      </p:guideLst>
    </p:cSldViewPr>
  </p:slideViewPr>
  <p:outlineViewPr>
    <p:cViewPr>
      <p:scale>
        <a:sx n="33" d="100"/>
        <a:sy n="33" d="100"/>
      </p:scale>
      <p:origin x="0" y="-1707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41ECF8-187E-4B27-AF5F-076B0CD56C7B}"/>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 name="Date Placeholder 2">
            <a:extLst>
              <a:ext uri="{FF2B5EF4-FFF2-40B4-BE49-F238E27FC236}">
                <a16:creationId xmlns:a16="http://schemas.microsoft.com/office/drawing/2014/main" id="{252CBCD2-D3E1-4636-9303-E7EC53BA7C94}"/>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7ACB947-B50D-4943-ADAC-7BE865495B01}" type="datetimeFigureOut">
              <a:rPr lang="en-US" altLang="en-US"/>
              <a:pPr>
                <a:defRPr/>
              </a:pPr>
              <a:t>3/20/2022</a:t>
            </a:fld>
            <a:endParaRPr lang="en-US" altLang="en-US"/>
          </a:p>
        </p:txBody>
      </p:sp>
      <p:sp>
        <p:nvSpPr>
          <p:cNvPr id="4" name="Footer Placeholder 3">
            <a:extLst>
              <a:ext uri="{FF2B5EF4-FFF2-40B4-BE49-F238E27FC236}">
                <a16:creationId xmlns:a16="http://schemas.microsoft.com/office/drawing/2014/main" id="{33809F5A-BCAA-4C52-B9D5-DDA4479FE627}"/>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 name="Slide Number Placeholder 4">
            <a:extLst>
              <a:ext uri="{FF2B5EF4-FFF2-40B4-BE49-F238E27FC236}">
                <a16:creationId xmlns:a16="http://schemas.microsoft.com/office/drawing/2014/main" id="{96869586-3640-4507-A7D2-CECA2DAF762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E021BD-2780-4838-ADC7-D8F46477768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CC60A45-DE99-4C82-8B7B-C1946973F7D0}"/>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a16="http://schemas.microsoft.com/office/drawing/2014/main" id="{F4EED90B-3149-4AB6-B7F4-13FD1FA4516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B5F7FCF-CDC8-4692-8B26-DCABCDD5AD9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CF1BEAA-8828-4EA4-AC43-3995DAA17534}" type="slidenum">
              <a:rPr lang="en-US" altLang="en-US" sz="1000" i="1"/>
              <a:pPr algn="r"/>
              <a:t>59</a:t>
            </a:fld>
            <a:endParaRPr lang="en-US" altLang="en-US" sz="1000" i="1"/>
          </a:p>
        </p:txBody>
      </p:sp>
      <p:sp>
        <p:nvSpPr>
          <p:cNvPr id="59395" name="Rectangle 2">
            <a:extLst>
              <a:ext uri="{FF2B5EF4-FFF2-40B4-BE49-F238E27FC236}">
                <a16:creationId xmlns:a16="http://schemas.microsoft.com/office/drawing/2014/main" id="{DC49D67E-C07F-43D0-AAD4-3C68B1C2D946}"/>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9396" name="Rectangle 3">
            <a:extLst>
              <a:ext uri="{FF2B5EF4-FFF2-40B4-BE49-F238E27FC236}">
                <a16:creationId xmlns:a16="http://schemas.microsoft.com/office/drawing/2014/main" id="{35E0AFCC-D307-427E-884A-6D3770B2C5C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76CB198-50D6-45F8-A51C-650D468268CF}"/>
              </a:ext>
            </a:extLst>
          </p:cNvPr>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CAD4B30C-2C24-4574-B860-6F2F5A93D51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br>
              <a:rPr lang="en-US" altLang="en-US"/>
            </a:br>
            <a:br>
              <a:rPr lang="en-US" altLang="en-US"/>
            </a:br>
            <a:br>
              <a:rPr lang="en-US" altLang="en-US"/>
            </a:b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4A9BE01-FCDA-4233-AD07-F55305D224B5}"/>
              </a:ext>
            </a:extLst>
          </p:cNvPr>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46C9134B-0D0D-498F-A571-40C900364C1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en-US" altLang="en-US"/>
            </a:b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55A96FA-F3DB-4984-9717-87D5CAD3A546}"/>
              </a:ext>
            </a:extLst>
          </p:cNvPr>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4FD52E14-6BE9-4FC3-B44E-6E4B509299C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have learned how to design classes from the preceding two examples and from many other examples in the preceding chapters. </a:t>
            </a:r>
          </a:p>
          <a:p>
            <a:r>
              <a:rPr lang="en-US" altLang="en-US"/>
              <a:t>-This section summarizes some of the guidelines. </a:t>
            </a:r>
            <a:br>
              <a:rPr lang="en-US" altLang="en-US"/>
            </a:b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7C72A4AA-8934-4D4C-82DF-533E4B5CF820}"/>
              </a:ext>
            </a:extLst>
          </p:cNvPr>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8CDC3D97-1191-4196-B3B6-8B536B9F840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 Suppose you want to design a generic method to find the larger of two objects of the same type, such as two students, two dates, two circles, two rectangles, or two squares. </a:t>
            </a:r>
          </a:p>
          <a:p>
            <a:r>
              <a:rPr lang="en-US" altLang="en-US"/>
              <a:t> - In order to accomplish this, the two objects must be comparable, so the common behavior for the objects must be comparable. </a:t>
            </a:r>
            <a:br>
              <a:rPr lang="en-US" altLang="en-US"/>
            </a:b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C84543-B441-4DDC-B688-395C13C0F5E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1F0BF87-3C38-4B98-B7BE-81EBABC04E69}" type="slidenum">
              <a:rPr lang="en-US" altLang="en-US" sz="1000" i="1"/>
              <a:pPr algn="r"/>
              <a:t>47</a:t>
            </a:fld>
            <a:endParaRPr lang="en-US" altLang="en-US" sz="1000" i="1"/>
          </a:p>
        </p:txBody>
      </p:sp>
      <p:sp>
        <p:nvSpPr>
          <p:cNvPr id="41987" name="Rectangle 2">
            <a:extLst>
              <a:ext uri="{FF2B5EF4-FFF2-40B4-BE49-F238E27FC236}">
                <a16:creationId xmlns:a16="http://schemas.microsoft.com/office/drawing/2014/main" id="{B1A6B5B0-180E-42B8-B733-EC8AE8EA75B8}"/>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1988" name="Rectangle 3">
            <a:extLst>
              <a:ext uri="{FF2B5EF4-FFF2-40B4-BE49-F238E27FC236}">
                <a16:creationId xmlns:a16="http://schemas.microsoft.com/office/drawing/2014/main" id="{C25AB8BC-5856-46C7-8DF3-26FDC34E4E57}"/>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r>
              <a:rPr lang="en-US" altLang="en-US"/>
              <a:t>You cannot use the </a:t>
            </a:r>
            <a:r>
              <a:rPr lang="en-US" altLang="en-US" b="1"/>
              <a:t>sort </a:t>
            </a:r>
            <a:r>
              <a:rPr lang="en-US" altLang="en-US"/>
              <a:t>method to sort an array of </a:t>
            </a:r>
            <a:r>
              <a:rPr lang="en-US" altLang="en-US" b="1"/>
              <a:t>Rectangle </a:t>
            </a:r>
            <a:r>
              <a:rPr lang="en-US" altLang="en-US"/>
              <a:t>objects, because </a:t>
            </a:r>
            <a:r>
              <a:rPr lang="en-US" altLang="en-US" b="1"/>
              <a:t>Rectangle </a:t>
            </a:r>
            <a:r>
              <a:rPr lang="en-US" altLang="en-US"/>
              <a:t>does not implement </a:t>
            </a:r>
            <a:r>
              <a:rPr lang="en-US" altLang="en-US" b="1"/>
              <a:t>Comparable</a:t>
            </a:r>
            <a:r>
              <a:rPr lang="en-US" altLang="en-US"/>
              <a:t>. However, you can define a new rectangle class that implements </a:t>
            </a:r>
            <a:r>
              <a:rPr lang="en-US" altLang="en-US" b="1"/>
              <a:t>Comparable</a:t>
            </a:r>
            <a:r>
              <a:rPr lang="en-US" altLang="en-US"/>
              <a:t>. The instances of this new class are comparable. </a:t>
            </a:r>
            <a:br>
              <a:rPr lang="en-US" altLang="en-US"/>
            </a:br>
            <a:br>
              <a:rPr lang="en-US" altLang="en-US"/>
            </a:b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E1EA9D9-03CA-462D-8B78-81A5134F25D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23EB108-804B-4E1B-BFAA-5992F928D3CB}" type="slidenum">
              <a:rPr lang="en-US" altLang="en-US" sz="1000" i="1"/>
              <a:pPr algn="r"/>
              <a:t>53</a:t>
            </a:fld>
            <a:endParaRPr lang="en-US" altLang="en-US" sz="1000" i="1"/>
          </a:p>
        </p:txBody>
      </p:sp>
      <p:sp>
        <p:nvSpPr>
          <p:cNvPr id="47107" name="Rectangle 2">
            <a:extLst>
              <a:ext uri="{FF2B5EF4-FFF2-40B4-BE49-F238E27FC236}">
                <a16:creationId xmlns:a16="http://schemas.microsoft.com/office/drawing/2014/main" id="{E762A20A-D56C-4258-9111-DACBAE7D0673}"/>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7108" name="Rectangle 3">
            <a:extLst>
              <a:ext uri="{FF2B5EF4-FFF2-40B4-BE49-F238E27FC236}">
                <a16:creationId xmlns:a16="http://schemas.microsoft.com/office/drawing/2014/main" id="{46EC7D7D-AC81-4E90-946F-DB58AD1540F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0791F4B-28C4-4073-ABC0-E201324C7A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5F1DF6E-99C1-4C8D-8E3A-850258D45A92}" type="slidenum">
              <a:rPr lang="en-US" altLang="en-US" sz="1000" i="1"/>
              <a:pPr algn="r"/>
              <a:t>54</a:t>
            </a:fld>
            <a:endParaRPr lang="en-US" altLang="en-US" sz="1000" i="1"/>
          </a:p>
        </p:txBody>
      </p:sp>
      <p:sp>
        <p:nvSpPr>
          <p:cNvPr id="49155" name="Rectangle 2">
            <a:extLst>
              <a:ext uri="{FF2B5EF4-FFF2-40B4-BE49-F238E27FC236}">
                <a16:creationId xmlns:a16="http://schemas.microsoft.com/office/drawing/2014/main" id="{0D2D5EA5-0886-46FC-BE15-2F1FE66447B7}"/>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9156" name="Rectangle 3">
            <a:extLst>
              <a:ext uri="{FF2B5EF4-FFF2-40B4-BE49-F238E27FC236}">
                <a16:creationId xmlns:a16="http://schemas.microsoft.com/office/drawing/2014/main" id="{716AECB7-03C4-4EA0-9AB3-B30AED86104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br>
              <a:rPr lang="en-US" altLang="en-US"/>
            </a:br>
            <a:br>
              <a:rPr lang="en-US" altLang="en-US"/>
            </a:b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35AE9EB-0AF4-450C-A590-FE26D874740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ECDCC80-59D9-47F2-AB37-B5F28BABA350}" type="slidenum">
              <a:rPr lang="en-US" altLang="en-US" sz="1000" i="1"/>
              <a:pPr algn="r"/>
              <a:t>55</a:t>
            </a:fld>
            <a:endParaRPr lang="en-US" altLang="en-US" sz="1000" i="1"/>
          </a:p>
        </p:txBody>
      </p:sp>
      <p:sp>
        <p:nvSpPr>
          <p:cNvPr id="51203" name="Rectangle 2">
            <a:extLst>
              <a:ext uri="{FF2B5EF4-FFF2-40B4-BE49-F238E27FC236}">
                <a16:creationId xmlns:a16="http://schemas.microsoft.com/office/drawing/2014/main" id="{3E87F815-DAB7-418E-A9F8-131D5D2A94BB}"/>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1204" name="Rectangle 3">
            <a:extLst>
              <a:ext uri="{FF2B5EF4-FFF2-40B4-BE49-F238E27FC236}">
                <a16:creationId xmlns:a16="http://schemas.microsoft.com/office/drawing/2014/main" id="{3C7C3312-B78D-44FA-A081-A46A0B06E03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br>
              <a:rPr lang="en-US" altLang="en-US"/>
            </a:br>
            <a:br>
              <a:rPr lang="en-US" altLang="en-US"/>
            </a:b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55713FB-8DED-4BE7-BF2D-2C53473D7EC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C1038B0-A761-49F6-BECC-FFD65716A2E1}" type="slidenum">
              <a:rPr lang="en-US" altLang="en-US" sz="1000" i="1"/>
              <a:pPr algn="r"/>
              <a:t>56</a:t>
            </a:fld>
            <a:endParaRPr lang="en-US" altLang="en-US" sz="1000" i="1"/>
          </a:p>
        </p:txBody>
      </p:sp>
      <p:sp>
        <p:nvSpPr>
          <p:cNvPr id="53251" name="Rectangle 2">
            <a:extLst>
              <a:ext uri="{FF2B5EF4-FFF2-40B4-BE49-F238E27FC236}">
                <a16:creationId xmlns:a16="http://schemas.microsoft.com/office/drawing/2014/main" id="{A6F08650-0F40-4ACF-A9C6-9A9BDF9D3118}"/>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3252" name="Rectangle 3">
            <a:extLst>
              <a:ext uri="{FF2B5EF4-FFF2-40B4-BE49-F238E27FC236}">
                <a16:creationId xmlns:a16="http://schemas.microsoft.com/office/drawing/2014/main" id="{04C9CFB5-DEBA-4EA8-9CF5-CFA32CCFCF6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br>
              <a:rPr lang="en-US" altLang="en-US"/>
            </a:br>
            <a:br>
              <a:rPr lang="en-US" altLang="en-US"/>
            </a:b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3B3D273-0997-47B2-905B-B0983CE36C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E2C65D7-946F-42D6-88DD-C0750BB2221E}" type="slidenum">
              <a:rPr lang="en-US" altLang="en-US" sz="1000" i="1"/>
              <a:pPr algn="r"/>
              <a:t>57</a:t>
            </a:fld>
            <a:endParaRPr lang="en-US" altLang="en-US" sz="1000" i="1"/>
          </a:p>
        </p:txBody>
      </p:sp>
      <p:sp>
        <p:nvSpPr>
          <p:cNvPr id="55299" name="Rectangle 2">
            <a:extLst>
              <a:ext uri="{FF2B5EF4-FFF2-40B4-BE49-F238E27FC236}">
                <a16:creationId xmlns:a16="http://schemas.microsoft.com/office/drawing/2014/main" id="{A40E3754-D5EC-4735-872E-3A4CD1F0A2A1}"/>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5300" name="Rectangle 3">
            <a:extLst>
              <a:ext uri="{FF2B5EF4-FFF2-40B4-BE49-F238E27FC236}">
                <a16:creationId xmlns:a16="http://schemas.microsoft.com/office/drawing/2014/main" id="{87685030-9AA3-45B7-AD5C-D2710D1C26B9}"/>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84086073-243E-4CF6-88D0-1C33582CC68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A594556-D1C6-47D5-B7AE-01CF9C7155B9}" type="slidenum">
              <a:rPr lang="en-US" altLang="en-US" sz="1000" i="1"/>
              <a:pPr algn="r"/>
              <a:t>58</a:t>
            </a:fld>
            <a:endParaRPr lang="en-US" altLang="en-US" sz="1000" i="1"/>
          </a:p>
        </p:txBody>
      </p:sp>
      <p:sp>
        <p:nvSpPr>
          <p:cNvPr id="57347" name="Rectangle 2">
            <a:extLst>
              <a:ext uri="{FF2B5EF4-FFF2-40B4-BE49-F238E27FC236}">
                <a16:creationId xmlns:a16="http://schemas.microsoft.com/office/drawing/2014/main" id="{FA9B7B0D-A585-49A5-8F67-EA7C3C07A00B}"/>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7348" name="Rectangle 3">
            <a:extLst>
              <a:ext uri="{FF2B5EF4-FFF2-40B4-BE49-F238E27FC236}">
                <a16:creationId xmlns:a16="http://schemas.microsoft.com/office/drawing/2014/main" id="{2E230573-BDF0-4C7D-8727-9877B3C020B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0F1CC9A-EDAF-4676-8DAE-28A4497C10AB}"/>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6395EC14-062D-4542-89B8-9A4EEF6591B4}"/>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B8499EA7-4DAC-41ED-8309-C1E8400A1238}"/>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FCE920C9-9104-4E6D-9D44-1FBEFE7E1D2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98C9374F-4A87-4D7E-8A86-4FB772B41CA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5E05AC2E-5526-4C4A-95A4-3320EBF0E663}"/>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8B92411-36AC-48BF-B075-A157E249DEB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A7101D14-9E74-43E0-A82F-5F600CFDE75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83F590-3F38-4872-A187-A5F772909576}"/>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564CFF94-D4F7-4FB1-A0AB-1DE6626B1443}"/>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5A366B7D-3DA8-4050-808B-06A3A46A8F9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D800C903-A9C3-4B0D-8CA6-21617434AEF2}"/>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901B872B-4208-40ED-8E70-DC9D82EA75AC}"/>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1F53116-C44F-49C8-8675-8440E17C968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FEB887C5-1FE1-46ED-AADC-5981060B8E20}"/>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4EDCF524-974B-42F4-BB4A-BA7A16A3E1B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256E5339-541E-4F8B-B52A-B9CDAD20C0A4}"/>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DA1E7AF4-EB4D-431B-9B6A-83B4CB4E9A18}"/>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337D237-DFB5-4A2B-8012-8706C4AA1C42}"/>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04B96D19-2680-47E7-B55E-6E9EB58387A1}"/>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7F4E432E-BD5D-4DFB-97EB-81958AE12BB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1824D13-7309-46BE-95F8-79C7F314137C}"/>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D446501B-B930-4AAB-A34D-0B8F113B2038}"/>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89D06A0A-6ACA-4F97-BFCE-835D2DA67729}"/>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2A24E81F-ABC1-4F9C-9BCF-C634A853AFF1}"/>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4B21E7B1-A1ED-4AC6-BA97-FC4EE6E8436C}"/>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1225834D-8F1B-4C96-91AD-9CD459167BD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767AE9D8-D7E0-435F-B697-34BA5CFA5493}"/>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33266CF-A5BD-4B5D-933A-8873566F3918}"/>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CD0E5E1F-A2FD-4482-9C52-A946E7BF82B0}"/>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CC65B59-4046-4DB8-8345-90C60D48FBF6}"/>
              </a:ext>
            </a:extLst>
          </p:cNvPr>
          <p:cNvSpPr>
            <a:spLocks noGrp="1" noChangeArrowheads="1"/>
          </p:cNvSpPr>
          <p:nvPr>
            <p:ph type="dt" sz="quarter" idx="10"/>
          </p:nvPr>
        </p:nvSpPr>
        <p:spPr/>
        <p:txBody>
          <a:bodyPr/>
          <a:lstStyle>
            <a:lvl1pPr>
              <a:defRPr/>
            </a:lvl1pPr>
          </a:lstStyle>
          <a:p>
            <a:pPr>
              <a:defRPr/>
            </a:pPr>
            <a:fld id="{157D76F5-85FB-4DCC-8268-9A528674695E}" type="datetime1">
              <a:rPr lang="en-US" altLang="en-US"/>
              <a:pPr>
                <a:defRPr/>
              </a:pPr>
              <a:t>3/20/2022</a:t>
            </a:fld>
            <a:endParaRPr lang="en-US" altLang="en-US"/>
          </a:p>
        </p:txBody>
      </p:sp>
      <p:sp>
        <p:nvSpPr>
          <p:cNvPr id="35" name="Rectangle 35">
            <a:extLst>
              <a:ext uri="{FF2B5EF4-FFF2-40B4-BE49-F238E27FC236}">
                <a16:creationId xmlns:a16="http://schemas.microsoft.com/office/drawing/2014/main" id="{78473769-2F99-40AD-949E-25E67FFDD63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904471A2-FF49-4BAB-9998-E33EA3E4468D}"/>
              </a:ext>
            </a:extLst>
          </p:cNvPr>
          <p:cNvSpPr>
            <a:spLocks noGrp="1" noChangeArrowheads="1"/>
          </p:cNvSpPr>
          <p:nvPr>
            <p:ph type="sldNum" sz="quarter" idx="12"/>
          </p:nvPr>
        </p:nvSpPr>
        <p:spPr>
          <a:xfrm>
            <a:off x="6553200" y="6400800"/>
            <a:ext cx="1905000" cy="457200"/>
          </a:xfrm>
        </p:spPr>
        <p:txBody>
          <a:bodyPr/>
          <a:lstStyle>
            <a:lvl1pPr>
              <a:defRPr/>
            </a:lvl1pPr>
          </a:lstStyle>
          <a:p>
            <a:fld id="{7EFA6FB4-01FB-4169-836E-148083258436}" type="slidenum">
              <a:rPr lang="en-US" altLang="en-US"/>
              <a:pPr/>
              <a:t>‹#›</a:t>
            </a:fld>
            <a:endParaRPr lang="en-US" altLang="en-US"/>
          </a:p>
        </p:txBody>
      </p:sp>
    </p:spTree>
    <p:extLst>
      <p:ext uri="{BB962C8B-B14F-4D97-AF65-F5344CB8AC3E}">
        <p14:creationId xmlns:p14="http://schemas.microsoft.com/office/powerpoint/2010/main" val="1593263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8B92DF0-9DCE-4D4E-8CCC-A36EFBE1DAC2}"/>
              </a:ext>
            </a:extLst>
          </p:cNvPr>
          <p:cNvSpPr>
            <a:spLocks noGrp="1" noChangeArrowheads="1"/>
          </p:cNvSpPr>
          <p:nvPr>
            <p:ph type="dt" sz="half" idx="10"/>
          </p:nvPr>
        </p:nvSpPr>
        <p:spPr>
          <a:ln/>
        </p:spPr>
        <p:txBody>
          <a:bodyPr/>
          <a:lstStyle>
            <a:lvl1pPr>
              <a:defRPr/>
            </a:lvl1pPr>
          </a:lstStyle>
          <a:p>
            <a:pPr>
              <a:defRPr/>
            </a:pPr>
            <a:fld id="{A500D85E-15A6-496B-8A7F-D1BC67067990}" type="datetime1">
              <a:rPr lang="en-US" altLang="en-US"/>
              <a:pPr>
                <a:defRPr/>
              </a:pPr>
              <a:t>3/20/2022</a:t>
            </a:fld>
            <a:endParaRPr lang="en-US" altLang="en-US"/>
          </a:p>
        </p:txBody>
      </p:sp>
      <p:sp>
        <p:nvSpPr>
          <p:cNvPr id="5" name="Rectangle 34">
            <a:extLst>
              <a:ext uri="{FF2B5EF4-FFF2-40B4-BE49-F238E27FC236}">
                <a16:creationId xmlns:a16="http://schemas.microsoft.com/office/drawing/2014/main" id="{37BEEAFA-F810-46B7-A02C-C39DFE1D0484}"/>
              </a:ext>
            </a:extLst>
          </p:cNvPr>
          <p:cNvSpPr>
            <a:spLocks noGrp="1" noChangeArrowheads="1"/>
          </p:cNvSpPr>
          <p:nvPr>
            <p:ph type="sldNum" sz="quarter" idx="11"/>
          </p:nvPr>
        </p:nvSpPr>
        <p:spPr>
          <a:ln/>
        </p:spPr>
        <p:txBody>
          <a:bodyPr/>
          <a:lstStyle>
            <a:lvl1pPr>
              <a:defRPr/>
            </a:lvl1pPr>
          </a:lstStyle>
          <a:p>
            <a:fld id="{CF69E17D-7733-4764-AF8D-006017CCDE0C}" type="slidenum">
              <a:rPr lang="en-US" altLang="en-US"/>
              <a:pPr/>
              <a:t>‹#›</a:t>
            </a:fld>
            <a:endParaRPr lang="en-US" altLang="en-US"/>
          </a:p>
        </p:txBody>
      </p:sp>
    </p:spTree>
    <p:extLst>
      <p:ext uri="{BB962C8B-B14F-4D97-AF65-F5344CB8AC3E}">
        <p14:creationId xmlns:p14="http://schemas.microsoft.com/office/powerpoint/2010/main" val="32028414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0E6D4D9-4A37-43F4-A16B-0D6D23BCAE53}"/>
              </a:ext>
            </a:extLst>
          </p:cNvPr>
          <p:cNvSpPr>
            <a:spLocks noGrp="1" noChangeArrowheads="1"/>
          </p:cNvSpPr>
          <p:nvPr>
            <p:ph type="dt" sz="half" idx="10"/>
          </p:nvPr>
        </p:nvSpPr>
        <p:spPr>
          <a:ln/>
        </p:spPr>
        <p:txBody>
          <a:bodyPr/>
          <a:lstStyle>
            <a:lvl1pPr>
              <a:defRPr/>
            </a:lvl1pPr>
          </a:lstStyle>
          <a:p>
            <a:pPr>
              <a:defRPr/>
            </a:pPr>
            <a:fld id="{379812DA-33B7-45EB-917C-63D03A5C3653}" type="datetime1">
              <a:rPr lang="en-US" altLang="en-US"/>
              <a:pPr>
                <a:defRPr/>
              </a:pPr>
              <a:t>3/20/2022</a:t>
            </a:fld>
            <a:endParaRPr lang="en-US" altLang="en-US"/>
          </a:p>
        </p:txBody>
      </p:sp>
      <p:sp>
        <p:nvSpPr>
          <p:cNvPr id="5" name="Rectangle 34">
            <a:extLst>
              <a:ext uri="{FF2B5EF4-FFF2-40B4-BE49-F238E27FC236}">
                <a16:creationId xmlns:a16="http://schemas.microsoft.com/office/drawing/2014/main" id="{903C7017-03BC-4FA2-8EE1-C53202524030}"/>
              </a:ext>
            </a:extLst>
          </p:cNvPr>
          <p:cNvSpPr>
            <a:spLocks noGrp="1" noChangeArrowheads="1"/>
          </p:cNvSpPr>
          <p:nvPr>
            <p:ph type="sldNum" sz="quarter" idx="11"/>
          </p:nvPr>
        </p:nvSpPr>
        <p:spPr>
          <a:ln/>
        </p:spPr>
        <p:txBody>
          <a:bodyPr/>
          <a:lstStyle>
            <a:lvl1pPr>
              <a:defRPr/>
            </a:lvl1pPr>
          </a:lstStyle>
          <a:p>
            <a:fld id="{31512BE0-5452-4288-809B-69B54307C205}" type="slidenum">
              <a:rPr lang="en-US" altLang="en-US"/>
              <a:pPr/>
              <a:t>‹#›</a:t>
            </a:fld>
            <a:endParaRPr lang="en-US" altLang="en-US"/>
          </a:p>
        </p:txBody>
      </p:sp>
    </p:spTree>
    <p:extLst>
      <p:ext uri="{BB962C8B-B14F-4D97-AF65-F5344CB8AC3E}">
        <p14:creationId xmlns:p14="http://schemas.microsoft.com/office/powerpoint/2010/main" val="11253654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EA61C12-3587-406B-BAAB-A2D0F7325AC7}"/>
              </a:ext>
            </a:extLst>
          </p:cNvPr>
          <p:cNvSpPr>
            <a:spLocks noGrp="1" noChangeArrowheads="1"/>
          </p:cNvSpPr>
          <p:nvPr>
            <p:ph type="dt" sz="half" idx="10"/>
          </p:nvPr>
        </p:nvSpPr>
        <p:spPr>
          <a:ln/>
        </p:spPr>
        <p:txBody>
          <a:bodyPr/>
          <a:lstStyle>
            <a:lvl1pPr>
              <a:defRPr/>
            </a:lvl1pPr>
          </a:lstStyle>
          <a:p>
            <a:pPr>
              <a:defRPr/>
            </a:pPr>
            <a:fld id="{D5A9585D-41DA-4BCE-8531-0A03F2AC8194}" type="datetime1">
              <a:rPr lang="en-US" altLang="en-US"/>
              <a:pPr>
                <a:defRPr/>
              </a:pPr>
              <a:t>3/20/2022</a:t>
            </a:fld>
            <a:endParaRPr lang="en-US" altLang="en-US"/>
          </a:p>
        </p:txBody>
      </p:sp>
      <p:sp>
        <p:nvSpPr>
          <p:cNvPr id="5" name="Rectangle 34">
            <a:extLst>
              <a:ext uri="{FF2B5EF4-FFF2-40B4-BE49-F238E27FC236}">
                <a16:creationId xmlns:a16="http://schemas.microsoft.com/office/drawing/2014/main" id="{B3A0C1FE-C3A1-4BBF-A11A-C1801867064C}"/>
              </a:ext>
            </a:extLst>
          </p:cNvPr>
          <p:cNvSpPr>
            <a:spLocks noGrp="1" noChangeArrowheads="1"/>
          </p:cNvSpPr>
          <p:nvPr>
            <p:ph type="sldNum" sz="quarter" idx="11"/>
          </p:nvPr>
        </p:nvSpPr>
        <p:spPr>
          <a:ln/>
        </p:spPr>
        <p:txBody>
          <a:bodyPr/>
          <a:lstStyle>
            <a:lvl1pPr>
              <a:defRPr/>
            </a:lvl1pPr>
          </a:lstStyle>
          <a:p>
            <a:fld id="{3BC83D91-EE77-4DB0-9859-136C53E46C82}" type="slidenum">
              <a:rPr lang="en-US" altLang="en-US"/>
              <a:pPr/>
              <a:t>‹#›</a:t>
            </a:fld>
            <a:endParaRPr lang="en-US" altLang="en-US"/>
          </a:p>
        </p:txBody>
      </p:sp>
    </p:spTree>
    <p:extLst>
      <p:ext uri="{BB962C8B-B14F-4D97-AF65-F5344CB8AC3E}">
        <p14:creationId xmlns:p14="http://schemas.microsoft.com/office/powerpoint/2010/main" val="36188646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1AED97F-0471-4563-B74E-B07C734EEE3D}"/>
              </a:ext>
            </a:extLst>
          </p:cNvPr>
          <p:cNvSpPr>
            <a:spLocks noGrp="1" noChangeArrowheads="1"/>
          </p:cNvSpPr>
          <p:nvPr>
            <p:ph type="dt" sz="half" idx="10"/>
          </p:nvPr>
        </p:nvSpPr>
        <p:spPr>
          <a:ln/>
        </p:spPr>
        <p:txBody>
          <a:bodyPr/>
          <a:lstStyle>
            <a:lvl1pPr>
              <a:defRPr/>
            </a:lvl1pPr>
          </a:lstStyle>
          <a:p>
            <a:pPr>
              <a:defRPr/>
            </a:pPr>
            <a:fld id="{31360B89-035F-408B-A2DB-34F7B89C87D3}" type="datetime1">
              <a:rPr lang="en-US" altLang="en-US"/>
              <a:pPr>
                <a:defRPr/>
              </a:pPr>
              <a:t>3/20/2022</a:t>
            </a:fld>
            <a:endParaRPr lang="en-US" altLang="en-US"/>
          </a:p>
        </p:txBody>
      </p:sp>
      <p:sp>
        <p:nvSpPr>
          <p:cNvPr id="5" name="Rectangle 34">
            <a:extLst>
              <a:ext uri="{FF2B5EF4-FFF2-40B4-BE49-F238E27FC236}">
                <a16:creationId xmlns:a16="http://schemas.microsoft.com/office/drawing/2014/main" id="{ED87C2F4-987E-40C9-AF2D-083C727D331D}"/>
              </a:ext>
            </a:extLst>
          </p:cNvPr>
          <p:cNvSpPr>
            <a:spLocks noGrp="1" noChangeArrowheads="1"/>
          </p:cNvSpPr>
          <p:nvPr>
            <p:ph type="sldNum" sz="quarter" idx="11"/>
          </p:nvPr>
        </p:nvSpPr>
        <p:spPr>
          <a:ln/>
        </p:spPr>
        <p:txBody>
          <a:bodyPr/>
          <a:lstStyle>
            <a:lvl1pPr>
              <a:defRPr/>
            </a:lvl1pPr>
          </a:lstStyle>
          <a:p>
            <a:fld id="{98A1887E-AC72-4CDA-8546-4750F9D8A1E2}" type="slidenum">
              <a:rPr lang="en-US" altLang="en-US"/>
              <a:pPr/>
              <a:t>‹#›</a:t>
            </a:fld>
            <a:endParaRPr lang="en-US" altLang="en-US"/>
          </a:p>
        </p:txBody>
      </p:sp>
    </p:spTree>
    <p:extLst>
      <p:ext uri="{BB962C8B-B14F-4D97-AF65-F5344CB8AC3E}">
        <p14:creationId xmlns:p14="http://schemas.microsoft.com/office/powerpoint/2010/main" val="40048830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8E9A7F7B-69E7-4A12-AC97-78AC86349B2C}"/>
              </a:ext>
            </a:extLst>
          </p:cNvPr>
          <p:cNvSpPr>
            <a:spLocks noGrp="1" noChangeArrowheads="1"/>
          </p:cNvSpPr>
          <p:nvPr>
            <p:ph type="dt" sz="half" idx="10"/>
          </p:nvPr>
        </p:nvSpPr>
        <p:spPr>
          <a:ln/>
        </p:spPr>
        <p:txBody>
          <a:bodyPr/>
          <a:lstStyle>
            <a:lvl1pPr>
              <a:defRPr/>
            </a:lvl1pPr>
          </a:lstStyle>
          <a:p>
            <a:pPr>
              <a:defRPr/>
            </a:pPr>
            <a:fld id="{0E2973C9-5454-4C4E-9A65-1BDAA6C9597A}" type="datetime1">
              <a:rPr lang="en-US" altLang="en-US"/>
              <a:pPr>
                <a:defRPr/>
              </a:pPr>
              <a:t>3/20/2022</a:t>
            </a:fld>
            <a:endParaRPr lang="en-US" altLang="en-US"/>
          </a:p>
        </p:txBody>
      </p:sp>
      <p:sp>
        <p:nvSpPr>
          <p:cNvPr id="6" name="Rectangle 34">
            <a:extLst>
              <a:ext uri="{FF2B5EF4-FFF2-40B4-BE49-F238E27FC236}">
                <a16:creationId xmlns:a16="http://schemas.microsoft.com/office/drawing/2014/main" id="{22E86590-D56F-4C8F-BAA0-8B235C430764}"/>
              </a:ext>
            </a:extLst>
          </p:cNvPr>
          <p:cNvSpPr>
            <a:spLocks noGrp="1" noChangeArrowheads="1"/>
          </p:cNvSpPr>
          <p:nvPr>
            <p:ph type="sldNum" sz="quarter" idx="11"/>
          </p:nvPr>
        </p:nvSpPr>
        <p:spPr>
          <a:ln/>
        </p:spPr>
        <p:txBody>
          <a:bodyPr/>
          <a:lstStyle>
            <a:lvl1pPr>
              <a:defRPr/>
            </a:lvl1pPr>
          </a:lstStyle>
          <a:p>
            <a:fld id="{84973858-01CA-41EF-8060-E4976E13E8E9}" type="slidenum">
              <a:rPr lang="en-US" altLang="en-US"/>
              <a:pPr/>
              <a:t>‹#›</a:t>
            </a:fld>
            <a:endParaRPr lang="en-US" altLang="en-US"/>
          </a:p>
        </p:txBody>
      </p:sp>
    </p:spTree>
    <p:extLst>
      <p:ext uri="{BB962C8B-B14F-4D97-AF65-F5344CB8AC3E}">
        <p14:creationId xmlns:p14="http://schemas.microsoft.com/office/powerpoint/2010/main" val="2752108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731D50F3-3F91-48FE-9367-9FE4E516EF94}"/>
              </a:ext>
            </a:extLst>
          </p:cNvPr>
          <p:cNvSpPr>
            <a:spLocks noGrp="1" noChangeArrowheads="1"/>
          </p:cNvSpPr>
          <p:nvPr>
            <p:ph type="dt" sz="half" idx="10"/>
          </p:nvPr>
        </p:nvSpPr>
        <p:spPr>
          <a:ln/>
        </p:spPr>
        <p:txBody>
          <a:bodyPr/>
          <a:lstStyle>
            <a:lvl1pPr>
              <a:defRPr/>
            </a:lvl1pPr>
          </a:lstStyle>
          <a:p>
            <a:pPr>
              <a:defRPr/>
            </a:pPr>
            <a:fld id="{501C9EC8-96A4-4F22-ADB0-4389369F2BDE}" type="datetime1">
              <a:rPr lang="en-US" altLang="en-US"/>
              <a:pPr>
                <a:defRPr/>
              </a:pPr>
              <a:t>3/20/2022</a:t>
            </a:fld>
            <a:endParaRPr lang="en-US" altLang="en-US"/>
          </a:p>
        </p:txBody>
      </p:sp>
      <p:sp>
        <p:nvSpPr>
          <p:cNvPr id="8" name="Rectangle 34">
            <a:extLst>
              <a:ext uri="{FF2B5EF4-FFF2-40B4-BE49-F238E27FC236}">
                <a16:creationId xmlns:a16="http://schemas.microsoft.com/office/drawing/2014/main" id="{84E8885B-1773-4794-99D6-FD7B8B50427D}"/>
              </a:ext>
            </a:extLst>
          </p:cNvPr>
          <p:cNvSpPr>
            <a:spLocks noGrp="1" noChangeArrowheads="1"/>
          </p:cNvSpPr>
          <p:nvPr>
            <p:ph type="sldNum" sz="quarter" idx="11"/>
          </p:nvPr>
        </p:nvSpPr>
        <p:spPr>
          <a:ln/>
        </p:spPr>
        <p:txBody>
          <a:bodyPr/>
          <a:lstStyle>
            <a:lvl1pPr>
              <a:defRPr/>
            </a:lvl1pPr>
          </a:lstStyle>
          <a:p>
            <a:fld id="{D6193AFF-8368-4BB7-BD1B-02D7FECDE15A}" type="slidenum">
              <a:rPr lang="en-US" altLang="en-US"/>
              <a:pPr/>
              <a:t>‹#›</a:t>
            </a:fld>
            <a:endParaRPr lang="en-US" altLang="en-US"/>
          </a:p>
        </p:txBody>
      </p:sp>
    </p:spTree>
    <p:extLst>
      <p:ext uri="{BB962C8B-B14F-4D97-AF65-F5344CB8AC3E}">
        <p14:creationId xmlns:p14="http://schemas.microsoft.com/office/powerpoint/2010/main" val="14100265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24282970-0921-4568-98CE-5413C527F7EA}"/>
              </a:ext>
            </a:extLst>
          </p:cNvPr>
          <p:cNvSpPr>
            <a:spLocks noGrp="1" noChangeArrowheads="1"/>
          </p:cNvSpPr>
          <p:nvPr>
            <p:ph type="dt" sz="half" idx="10"/>
          </p:nvPr>
        </p:nvSpPr>
        <p:spPr>
          <a:ln/>
        </p:spPr>
        <p:txBody>
          <a:bodyPr/>
          <a:lstStyle>
            <a:lvl1pPr>
              <a:defRPr/>
            </a:lvl1pPr>
          </a:lstStyle>
          <a:p>
            <a:pPr>
              <a:defRPr/>
            </a:pPr>
            <a:fld id="{5FA605AB-8CCF-48C2-9CCF-22A872BE3EFA}" type="datetime1">
              <a:rPr lang="en-US" altLang="en-US"/>
              <a:pPr>
                <a:defRPr/>
              </a:pPr>
              <a:t>3/20/2022</a:t>
            </a:fld>
            <a:endParaRPr lang="en-US" altLang="en-US"/>
          </a:p>
        </p:txBody>
      </p:sp>
      <p:sp>
        <p:nvSpPr>
          <p:cNvPr id="4" name="Rectangle 34">
            <a:extLst>
              <a:ext uri="{FF2B5EF4-FFF2-40B4-BE49-F238E27FC236}">
                <a16:creationId xmlns:a16="http://schemas.microsoft.com/office/drawing/2014/main" id="{3E5AC738-0574-4650-A46A-AA265F18086E}"/>
              </a:ext>
            </a:extLst>
          </p:cNvPr>
          <p:cNvSpPr>
            <a:spLocks noGrp="1" noChangeArrowheads="1"/>
          </p:cNvSpPr>
          <p:nvPr>
            <p:ph type="sldNum" sz="quarter" idx="11"/>
          </p:nvPr>
        </p:nvSpPr>
        <p:spPr>
          <a:ln/>
        </p:spPr>
        <p:txBody>
          <a:bodyPr/>
          <a:lstStyle>
            <a:lvl1pPr>
              <a:defRPr/>
            </a:lvl1pPr>
          </a:lstStyle>
          <a:p>
            <a:fld id="{C79B7C41-F02B-4D04-BFC5-D13CC07BFE3A}" type="slidenum">
              <a:rPr lang="en-US" altLang="en-US"/>
              <a:pPr/>
              <a:t>‹#›</a:t>
            </a:fld>
            <a:endParaRPr lang="en-US" altLang="en-US"/>
          </a:p>
        </p:txBody>
      </p:sp>
    </p:spTree>
    <p:extLst>
      <p:ext uri="{BB962C8B-B14F-4D97-AF65-F5344CB8AC3E}">
        <p14:creationId xmlns:p14="http://schemas.microsoft.com/office/powerpoint/2010/main" val="34291031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2AA0E979-2572-4AD1-A1BC-33C6E2F130AF}"/>
              </a:ext>
            </a:extLst>
          </p:cNvPr>
          <p:cNvSpPr>
            <a:spLocks noGrp="1" noChangeArrowheads="1"/>
          </p:cNvSpPr>
          <p:nvPr>
            <p:ph type="dt" sz="half" idx="10"/>
          </p:nvPr>
        </p:nvSpPr>
        <p:spPr>
          <a:ln/>
        </p:spPr>
        <p:txBody>
          <a:bodyPr/>
          <a:lstStyle>
            <a:lvl1pPr>
              <a:defRPr/>
            </a:lvl1pPr>
          </a:lstStyle>
          <a:p>
            <a:pPr>
              <a:defRPr/>
            </a:pPr>
            <a:fld id="{AFBE01F6-7A95-457D-B34A-0095CA4772B0}" type="datetime1">
              <a:rPr lang="en-US" altLang="en-US"/>
              <a:pPr>
                <a:defRPr/>
              </a:pPr>
              <a:t>3/20/2022</a:t>
            </a:fld>
            <a:endParaRPr lang="en-US" altLang="en-US"/>
          </a:p>
        </p:txBody>
      </p:sp>
      <p:sp>
        <p:nvSpPr>
          <p:cNvPr id="3" name="Rectangle 34">
            <a:extLst>
              <a:ext uri="{FF2B5EF4-FFF2-40B4-BE49-F238E27FC236}">
                <a16:creationId xmlns:a16="http://schemas.microsoft.com/office/drawing/2014/main" id="{53AC99D6-D469-4262-9185-AF48C04D8DBB}"/>
              </a:ext>
            </a:extLst>
          </p:cNvPr>
          <p:cNvSpPr>
            <a:spLocks noGrp="1" noChangeArrowheads="1"/>
          </p:cNvSpPr>
          <p:nvPr>
            <p:ph type="sldNum" sz="quarter" idx="11"/>
          </p:nvPr>
        </p:nvSpPr>
        <p:spPr>
          <a:ln/>
        </p:spPr>
        <p:txBody>
          <a:bodyPr/>
          <a:lstStyle>
            <a:lvl1pPr>
              <a:defRPr/>
            </a:lvl1pPr>
          </a:lstStyle>
          <a:p>
            <a:fld id="{AC2CFEDF-CF81-4D75-90E7-4DC3088D1A69}" type="slidenum">
              <a:rPr lang="en-US" altLang="en-US"/>
              <a:pPr/>
              <a:t>‹#›</a:t>
            </a:fld>
            <a:endParaRPr lang="en-US" altLang="en-US"/>
          </a:p>
        </p:txBody>
      </p:sp>
    </p:spTree>
    <p:extLst>
      <p:ext uri="{BB962C8B-B14F-4D97-AF65-F5344CB8AC3E}">
        <p14:creationId xmlns:p14="http://schemas.microsoft.com/office/powerpoint/2010/main" val="37958845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5F87194-D733-47F3-A6DF-1903A88BC6AE}"/>
              </a:ext>
            </a:extLst>
          </p:cNvPr>
          <p:cNvSpPr>
            <a:spLocks noGrp="1" noChangeArrowheads="1"/>
          </p:cNvSpPr>
          <p:nvPr>
            <p:ph type="dt" sz="half" idx="10"/>
          </p:nvPr>
        </p:nvSpPr>
        <p:spPr>
          <a:ln/>
        </p:spPr>
        <p:txBody>
          <a:bodyPr/>
          <a:lstStyle>
            <a:lvl1pPr>
              <a:defRPr/>
            </a:lvl1pPr>
          </a:lstStyle>
          <a:p>
            <a:pPr>
              <a:defRPr/>
            </a:pPr>
            <a:fld id="{F1A56FB1-97AD-449A-9955-0E7759421832}" type="datetime1">
              <a:rPr lang="en-US" altLang="en-US"/>
              <a:pPr>
                <a:defRPr/>
              </a:pPr>
              <a:t>3/20/2022</a:t>
            </a:fld>
            <a:endParaRPr lang="en-US" altLang="en-US"/>
          </a:p>
        </p:txBody>
      </p:sp>
      <p:sp>
        <p:nvSpPr>
          <p:cNvPr id="6" name="Rectangle 34">
            <a:extLst>
              <a:ext uri="{FF2B5EF4-FFF2-40B4-BE49-F238E27FC236}">
                <a16:creationId xmlns:a16="http://schemas.microsoft.com/office/drawing/2014/main" id="{D4D0C195-2AC2-4345-9E1A-38C803783774}"/>
              </a:ext>
            </a:extLst>
          </p:cNvPr>
          <p:cNvSpPr>
            <a:spLocks noGrp="1" noChangeArrowheads="1"/>
          </p:cNvSpPr>
          <p:nvPr>
            <p:ph type="sldNum" sz="quarter" idx="11"/>
          </p:nvPr>
        </p:nvSpPr>
        <p:spPr>
          <a:ln/>
        </p:spPr>
        <p:txBody>
          <a:bodyPr/>
          <a:lstStyle>
            <a:lvl1pPr>
              <a:defRPr/>
            </a:lvl1pPr>
          </a:lstStyle>
          <a:p>
            <a:fld id="{243C2035-C982-4026-96F6-9F06F4A64E69}" type="slidenum">
              <a:rPr lang="en-US" altLang="en-US"/>
              <a:pPr/>
              <a:t>‹#›</a:t>
            </a:fld>
            <a:endParaRPr lang="en-US" altLang="en-US"/>
          </a:p>
        </p:txBody>
      </p:sp>
    </p:spTree>
    <p:extLst>
      <p:ext uri="{BB962C8B-B14F-4D97-AF65-F5344CB8AC3E}">
        <p14:creationId xmlns:p14="http://schemas.microsoft.com/office/powerpoint/2010/main" val="939771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D873291-9A83-4503-8D8E-C279C6C0E4B8}"/>
              </a:ext>
            </a:extLst>
          </p:cNvPr>
          <p:cNvSpPr>
            <a:spLocks noGrp="1" noChangeArrowheads="1"/>
          </p:cNvSpPr>
          <p:nvPr>
            <p:ph type="dt" sz="half" idx="10"/>
          </p:nvPr>
        </p:nvSpPr>
        <p:spPr>
          <a:ln/>
        </p:spPr>
        <p:txBody>
          <a:bodyPr/>
          <a:lstStyle>
            <a:lvl1pPr>
              <a:defRPr/>
            </a:lvl1pPr>
          </a:lstStyle>
          <a:p>
            <a:pPr>
              <a:defRPr/>
            </a:pPr>
            <a:fld id="{DA274573-4409-44D0-876F-F3D5007AC024}" type="datetime1">
              <a:rPr lang="en-US" altLang="en-US"/>
              <a:pPr>
                <a:defRPr/>
              </a:pPr>
              <a:t>3/20/2022</a:t>
            </a:fld>
            <a:endParaRPr lang="en-US" altLang="en-US"/>
          </a:p>
        </p:txBody>
      </p:sp>
      <p:sp>
        <p:nvSpPr>
          <p:cNvPr id="6" name="Rectangle 34">
            <a:extLst>
              <a:ext uri="{FF2B5EF4-FFF2-40B4-BE49-F238E27FC236}">
                <a16:creationId xmlns:a16="http://schemas.microsoft.com/office/drawing/2014/main" id="{5D413A57-C7BF-44E8-BCDA-1608B6D9ADEB}"/>
              </a:ext>
            </a:extLst>
          </p:cNvPr>
          <p:cNvSpPr>
            <a:spLocks noGrp="1" noChangeArrowheads="1"/>
          </p:cNvSpPr>
          <p:nvPr>
            <p:ph type="sldNum" sz="quarter" idx="11"/>
          </p:nvPr>
        </p:nvSpPr>
        <p:spPr>
          <a:ln/>
        </p:spPr>
        <p:txBody>
          <a:bodyPr/>
          <a:lstStyle>
            <a:lvl1pPr>
              <a:defRPr/>
            </a:lvl1pPr>
          </a:lstStyle>
          <a:p>
            <a:fld id="{1F20DF8C-C385-4D34-8897-B0CA76C3F1B9}" type="slidenum">
              <a:rPr lang="en-US" altLang="en-US"/>
              <a:pPr/>
              <a:t>‹#›</a:t>
            </a:fld>
            <a:endParaRPr lang="en-US" altLang="en-US"/>
          </a:p>
        </p:txBody>
      </p:sp>
    </p:spTree>
    <p:extLst>
      <p:ext uri="{BB962C8B-B14F-4D97-AF65-F5344CB8AC3E}">
        <p14:creationId xmlns:p14="http://schemas.microsoft.com/office/powerpoint/2010/main" val="35176198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A92FF877-DA99-4DA6-B232-6CC1E41D9FF5}"/>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355A622-9D0A-4BF0-9C1B-3E007C569DF6}"/>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BD8A62E8-91DB-4398-9404-BC412DCEF6DB}"/>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7B16289-F81B-48F4-82D5-AA8C9980AEFD}"/>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E8C5C62C-8CE7-4B5A-8962-8FF71BB582F9}"/>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288C927D-F594-460D-A06E-A877926E675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A8DCA767-79CE-4075-BC6F-069763E48406}"/>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6FFAF46C-0F0B-433D-B470-20351D4EC9C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4B35D421-E975-48F4-8E2C-ACFD73527D7F}"/>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2890DCB5-FC8B-40BA-A68E-9705BAFC3FBA}"/>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E6207FF5-4F66-46EB-8FC3-37CA2110BDE8}"/>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E5D01A62-0D30-46B7-ADAF-509EA089E015}"/>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3A1B05A3-4B3A-464A-82F1-E070083DFEF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A8682C18-2DBF-4121-8F6F-E54D34438744}"/>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2B4C1CB7-5749-4F67-82E3-716C4EC12E3A}"/>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2A0C4744-49DE-4A6D-B40B-5A5D5DD2B82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4F0DACCE-9FDE-482C-8945-433E26F52811}"/>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B674AFF1-E84F-4004-A83B-AB9374495CC8}"/>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EBF73530-FC6C-450B-B3E7-8C0168D8A27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946FFC4F-F68A-4541-9543-EE1181A5467A}"/>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02CCA43E-177B-43B5-8510-EA9C12F66A3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9EB5A8F0-058E-45CE-9331-49F36B1D381D}"/>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10B52C7D-05E8-465B-B5AA-F2B5B5A7C6A0}"/>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89B12CEE-A45E-4A9E-B2D4-3A277FBFB16D}"/>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65AA2566-08EA-4747-B348-818139E7C953}"/>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2342E6CF-47FA-438C-8F36-E5BFAF836018}"/>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E71F1BE-6A01-4806-A31C-73DD4B449B5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44CBC68-21E2-45B3-B79A-581B2743C2E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37CE69A-3AEF-467F-9DC5-6C8F09DDC89C}"/>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E46C8996-1BA6-4E01-BA9A-98F1818BB2DE}"/>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311119DA-5895-4272-95C6-9E4553FA3331}"/>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35DBA253-0F50-466F-825E-3B5E0B020B52}" type="datetime1">
              <a:rPr lang="en-US" altLang="en-US"/>
              <a:pPr>
                <a:defRPr/>
              </a:pPr>
              <a:t>3/20/2022</a:t>
            </a:fld>
            <a:endParaRPr lang="en-US" altLang="en-US"/>
          </a:p>
        </p:txBody>
      </p:sp>
      <p:sp>
        <p:nvSpPr>
          <p:cNvPr id="1058" name="Rectangle 34">
            <a:extLst>
              <a:ext uri="{FF2B5EF4-FFF2-40B4-BE49-F238E27FC236}">
                <a16:creationId xmlns:a16="http://schemas.microsoft.com/office/drawing/2014/main" id="{4D20C7E5-1BA4-4106-BEBB-126FBD4B489A}"/>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91C63A75-F1A8-45DD-B7B4-2DDF98ECDD53}" type="slidenum">
              <a:rPr lang="en-US" altLang="en-US"/>
              <a:pPr/>
              <a:t>‹#›</a:t>
            </a:fld>
            <a:endParaRPr lang="en-US" altLang="en-US"/>
          </a:p>
        </p:txBody>
      </p:sp>
      <p:sp>
        <p:nvSpPr>
          <p:cNvPr id="35" name="Rectangle 35">
            <a:extLst>
              <a:ext uri="{FF2B5EF4-FFF2-40B4-BE49-F238E27FC236}">
                <a16:creationId xmlns:a16="http://schemas.microsoft.com/office/drawing/2014/main" id="{416286D3-B05D-4124-806E-ABD96C9B4B1E}"/>
              </a:ext>
            </a:extLst>
          </p:cNvPr>
          <p:cNvSpPr>
            <a:spLocks noChangeArrowheads="1"/>
          </p:cNvSpPr>
          <p:nvPr userDrawn="1"/>
        </p:nvSpPr>
        <p:spPr bwMode="auto">
          <a:xfrm>
            <a:off x="685800" y="6492875"/>
            <a:ext cx="77755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Global Edition. © Pearson Education Limited 2015</a:t>
            </a:r>
          </a:p>
        </p:txBody>
      </p:sp>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3" Type="http://schemas.openxmlformats.org/officeDocument/2006/relationships/hyperlink" Target="html/TestEdible.bat" TargetMode="External"/><Relationship Id="rId7" Type="http://schemas.openxmlformats.org/officeDocument/2006/relationships/image" Target="../media/image7.png"/><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6" Type="http://schemas.openxmlformats.org/officeDocument/2006/relationships/hyperlink" Target="https://liveexample.pearsoncmg.com/html/Edible.html" TargetMode="External"/><Relationship Id="rId5" Type="http://schemas.openxmlformats.org/officeDocument/2006/relationships/hyperlink" Target="https://liveexample.pearsoncmg.com/html/TestEdible.html" TargetMode="External"/><Relationship Id="rId4" Type="http://schemas.openxmlformats.org/officeDocument/2006/relationships/hyperlink" Target="html/Edible.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ml/ComparableRectangle.html" TargetMode="External"/><Relationship Id="rId7" Type="http://schemas.openxmlformats.org/officeDocument/2006/relationships/hyperlink" Target="https://liveexample.pearsoncmg.com/html/SortRectangle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liveexample.pearsoncmg.com/html/ComparableRectangle.html" TargetMode="External"/><Relationship Id="rId5" Type="http://schemas.openxmlformats.org/officeDocument/2006/relationships/hyperlink" Target="html/SortRectangles.bat" TargetMode="External"/><Relationship Id="rId4" Type="http://schemas.openxmlformats.org/officeDocument/2006/relationships/hyperlink" Target="html/SortRectangle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ml/House.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liveexample.pearsoncmg.com/html/House.html"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liveexample.pearsoncmg.com/html/GeometricObject.html" TargetMode="External"/><Relationship Id="rId3" Type="http://schemas.openxmlformats.org/officeDocument/2006/relationships/image" Target="../media/image1.png"/><Relationship Id="rId7" Type="http://schemas.openxmlformats.org/officeDocument/2006/relationships/hyperlink" Target="html/TestGeometricObject.html" TargetMode="External"/><Relationship Id="rId12" Type="http://schemas.openxmlformats.org/officeDocument/2006/relationships/hyperlink" Target="html/GeometricObject.html" TargetMode="External"/><Relationship Id="rId2" Type="http://schemas.openxmlformats.org/officeDocument/2006/relationships/hyperlink" Target="html/TestGeometricObject.bat" TargetMode="External"/><Relationship Id="rId1" Type="http://schemas.openxmlformats.org/officeDocument/2006/relationships/slideLayout" Target="../slideLayouts/slideLayout7.xml"/><Relationship Id="rId6" Type="http://schemas.openxmlformats.org/officeDocument/2006/relationships/hyperlink" Target="html/Rectangle.html" TargetMode="External"/><Relationship Id="rId11" Type="http://schemas.openxmlformats.org/officeDocument/2006/relationships/hyperlink" Target="https://liveexample.pearsoncmg.com/html/TestGeometricObject.html" TargetMode="External"/><Relationship Id="rId5" Type="http://schemas.openxmlformats.org/officeDocument/2006/relationships/hyperlink" Target="html/Circle.html" TargetMode="External"/><Relationship Id="rId10" Type="http://schemas.openxmlformats.org/officeDocument/2006/relationships/hyperlink" Target="https://liveexample.pearsoncmg.com/html/Rectangle.html" TargetMode="External"/><Relationship Id="rId4" Type="http://schemas.openxmlformats.org/officeDocument/2006/relationships/hyperlink" Target="html/Circle9.html" TargetMode="External"/><Relationship Id="rId9" Type="http://schemas.openxmlformats.org/officeDocument/2006/relationships/hyperlink" Target="https://liveexample.pearsoncmg.com/html/Circle.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ml/TestRationalClass.bat" TargetMode="External"/><Relationship Id="rId7" Type="http://schemas.openxmlformats.org/officeDocument/2006/relationships/image" Target="../media/image17.png"/><Relationship Id="rId2" Type="http://schemas.openxmlformats.org/officeDocument/2006/relationships/hyperlink" Target="html/Rational.html" TargetMode="External"/><Relationship Id="rId1" Type="http://schemas.openxmlformats.org/officeDocument/2006/relationships/slideLayout" Target="../slideLayouts/slideLayout7.xml"/><Relationship Id="rId6" Type="http://schemas.openxmlformats.org/officeDocument/2006/relationships/hyperlink" Target="https://liveexample.pearsoncmg.com/html/TestRationalClass.html" TargetMode="External"/><Relationship Id="rId5" Type="http://schemas.openxmlformats.org/officeDocument/2006/relationships/hyperlink" Target="https://liveexample.pearsoncmg.com/html/Rational.html" TargetMode="External"/><Relationship Id="rId4" Type="http://schemas.openxmlformats.org/officeDocument/2006/relationships/hyperlink" Target="html/TestRationalClass.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a16="http://schemas.microsoft.com/office/drawing/2014/main" id="{7B4BE0F0-8B5E-4D98-885C-CDE0A15F515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7D37BC-9254-4453-AA3A-851C07935782}" type="slidenum">
              <a:rPr lang="en-US" altLang="en-US" sz="1400"/>
              <a:pPr>
                <a:spcBef>
                  <a:spcPct val="0"/>
                </a:spcBef>
                <a:buClrTx/>
                <a:buSzTx/>
                <a:buFontTx/>
                <a:buNone/>
              </a:pPr>
              <a:t>1</a:t>
            </a:fld>
            <a:endParaRPr lang="en-US" altLang="en-US" sz="1400"/>
          </a:p>
        </p:txBody>
      </p:sp>
      <p:sp>
        <p:nvSpPr>
          <p:cNvPr id="4099" name="Slide Number Placeholder 4">
            <a:extLst>
              <a:ext uri="{FF2B5EF4-FFF2-40B4-BE49-F238E27FC236}">
                <a16:creationId xmlns:a16="http://schemas.microsoft.com/office/drawing/2014/main" id="{4DEF466E-1F68-48B6-856E-961305F76DB0}"/>
              </a:ext>
            </a:extLst>
          </p:cNvPr>
          <p:cNvSpPr txBox="1">
            <a:spLocks noGrp="1"/>
          </p:cNvSpPr>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2C3FD50-46D1-4021-9B43-E9068B426A85}" type="slidenum">
              <a:rPr lang="en-US" altLang="en-US" sz="1400"/>
              <a:pPr algn="r">
                <a:spcBef>
                  <a:spcPct val="0"/>
                </a:spcBef>
                <a:buClrTx/>
                <a:buSzTx/>
                <a:buFontTx/>
                <a:buNone/>
              </a:pPr>
              <a:t>1</a:t>
            </a:fld>
            <a:endParaRPr lang="en-US" altLang="en-US" sz="1400"/>
          </a:p>
        </p:txBody>
      </p:sp>
      <p:sp>
        <p:nvSpPr>
          <p:cNvPr id="4100" name="Rectangle 2">
            <a:extLst>
              <a:ext uri="{FF2B5EF4-FFF2-40B4-BE49-F238E27FC236}">
                <a16:creationId xmlns:a16="http://schemas.microsoft.com/office/drawing/2014/main" id="{0B185DE5-A72D-49D5-9A18-1F9AA62744C9}"/>
              </a:ext>
            </a:extLst>
          </p:cNvPr>
          <p:cNvSpPr>
            <a:spLocks noGrp="1" noChangeArrowheads="1"/>
          </p:cNvSpPr>
          <p:nvPr>
            <p:ph type="title" idx="4294967295"/>
          </p:nvPr>
        </p:nvSpPr>
        <p:spPr>
          <a:xfrm>
            <a:off x="609600" y="1295400"/>
            <a:ext cx="8153400" cy="1238250"/>
          </a:xfrm>
        </p:spPr>
        <p:txBody>
          <a:bodyPr/>
          <a:lstStyle/>
          <a:p>
            <a:r>
              <a:rPr lang="en-US" altLang="en-US" sz="3600"/>
              <a:t>Chapter 13 Abstract Classes and Interfaces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a:extLst>
              <a:ext uri="{FF2B5EF4-FFF2-40B4-BE49-F238E27FC236}">
                <a16:creationId xmlns:a16="http://schemas.microsoft.com/office/drawing/2014/main" id="{9A91A457-45B8-42F3-93ED-543C9F4E4B7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3CADCF-4149-46D7-AD0F-F0C8B45BF662}" type="slidenum">
              <a:rPr lang="en-US" altLang="en-US" sz="1400"/>
              <a:pPr>
                <a:spcBef>
                  <a:spcPct val="0"/>
                </a:spcBef>
                <a:buClrTx/>
                <a:buSzTx/>
                <a:buFontTx/>
                <a:buNone/>
              </a:pPr>
              <a:t>10</a:t>
            </a:fld>
            <a:endParaRPr lang="en-US" altLang="en-US" sz="1400"/>
          </a:p>
        </p:txBody>
      </p:sp>
      <p:sp>
        <p:nvSpPr>
          <p:cNvPr id="14339" name="Slide Number Placeholder 4">
            <a:extLst>
              <a:ext uri="{FF2B5EF4-FFF2-40B4-BE49-F238E27FC236}">
                <a16:creationId xmlns:a16="http://schemas.microsoft.com/office/drawing/2014/main" id="{55D4E542-C181-4CE5-B069-1B144B2E859F}"/>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6D8268B-C4A1-4E3A-90F7-53A840286213}" type="slidenum">
              <a:rPr lang="en-US" altLang="en-US" sz="1400"/>
              <a:pPr algn="r">
                <a:spcBef>
                  <a:spcPct val="0"/>
                </a:spcBef>
                <a:buClrTx/>
                <a:buSzTx/>
                <a:buFontTx/>
                <a:buNone/>
              </a:pPr>
              <a:t>10</a:t>
            </a:fld>
            <a:endParaRPr lang="en-US" altLang="en-US" sz="1400"/>
          </a:p>
        </p:txBody>
      </p:sp>
      <p:sp>
        <p:nvSpPr>
          <p:cNvPr id="14340" name="Rectangle 2">
            <a:extLst>
              <a:ext uri="{FF2B5EF4-FFF2-40B4-BE49-F238E27FC236}">
                <a16:creationId xmlns:a16="http://schemas.microsoft.com/office/drawing/2014/main" id="{2061DF06-F971-4198-9D02-C8F3CF70141F}"/>
              </a:ext>
            </a:extLst>
          </p:cNvPr>
          <p:cNvSpPr>
            <a:spLocks noGrp="1" noChangeArrowheads="1"/>
          </p:cNvSpPr>
          <p:nvPr>
            <p:ph type="title" idx="4294967295"/>
          </p:nvPr>
        </p:nvSpPr>
        <p:spPr>
          <a:xfrm>
            <a:off x="228600" y="228600"/>
            <a:ext cx="8686800" cy="1143000"/>
          </a:xfrm>
        </p:spPr>
        <p:txBody>
          <a:bodyPr/>
          <a:lstStyle/>
          <a:p>
            <a:r>
              <a:rPr lang="en-US" altLang="en-US"/>
              <a:t>superclass of </a:t>
            </a:r>
            <a:r>
              <a:rPr lang="en-US" altLang="en-US" i="1"/>
              <a:t>abstract</a:t>
            </a:r>
            <a:r>
              <a:rPr lang="en-US" altLang="en-US"/>
              <a:t> class may be concrete </a:t>
            </a:r>
          </a:p>
        </p:txBody>
      </p:sp>
      <p:sp>
        <p:nvSpPr>
          <p:cNvPr id="14341" name="Text Box 3">
            <a:extLst>
              <a:ext uri="{FF2B5EF4-FFF2-40B4-BE49-F238E27FC236}">
                <a16:creationId xmlns:a16="http://schemas.microsoft.com/office/drawing/2014/main" id="{14FB48DF-83E5-4BAA-A211-CAE80F9B5A32}"/>
              </a:ext>
            </a:extLst>
          </p:cNvPr>
          <p:cNvSpPr txBox="1">
            <a:spLocks noChangeArrowheads="1"/>
          </p:cNvSpPr>
          <p:nvPr/>
        </p:nvSpPr>
        <p:spPr bwMode="auto">
          <a:xfrm>
            <a:off x="304800" y="1828800"/>
            <a:ext cx="8534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en-US">
                <a:cs typeface="Times New Roman" panose="02020603050405020304" pitchFamily="18" charset="0"/>
              </a:rPr>
              <a:t>A subclass can be abstract even if its superclass is concrete. </a:t>
            </a:r>
          </a:p>
          <a:p>
            <a:pPr>
              <a:spcBef>
                <a:spcPct val="50000"/>
              </a:spcBef>
              <a:buClrTx/>
              <a:buSzTx/>
              <a:buFont typeface="Arial" panose="020B0604020202020204" pitchFamily="34" charset="0"/>
              <a:buChar char="•"/>
            </a:pPr>
            <a:r>
              <a:rPr lang="en-US" altLang="en-US">
                <a:cs typeface="Times New Roman" panose="02020603050405020304" pitchFamily="18" charset="0"/>
              </a:rPr>
              <a:t>For example, the </a:t>
            </a:r>
            <a:r>
              <a:rPr lang="en-US" altLang="en-US" u="sng">
                <a:cs typeface="Times New Roman" panose="02020603050405020304" pitchFamily="18" charset="0"/>
              </a:rPr>
              <a:t>Object</a:t>
            </a:r>
            <a:r>
              <a:rPr lang="en-US" altLang="en-US">
                <a:cs typeface="Times New Roman" panose="02020603050405020304" pitchFamily="18" charset="0"/>
              </a:rPr>
              <a:t> class is concrete, but its subclasses, such as </a:t>
            </a:r>
            <a:r>
              <a:rPr lang="en-US" altLang="en-US" u="sng">
                <a:cs typeface="Times New Roman" panose="02020603050405020304" pitchFamily="18" charset="0"/>
              </a:rPr>
              <a:t>GeometricObject</a:t>
            </a:r>
            <a:r>
              <a:rPr lang="en-US" altLang="en-US">
                <a:cs typeface="Times New Roman" panose="02020603050405020304" pitchFamily="18" charset="0"/>
              </a:rPr>
              <a:t>, may be abstract.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a:extLst>
              <a:ext uri="{FF2B5EF4-FFF2-40B4-BE49-F238E27FC236}">
                <a16:creationId xmlns:a16="http://schemas.microsoft.com/office/drawing/2014/main" id="{E7EABA15-122E-4F31-81C5-1E2B8750A40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78372B-7ADF-4337-88FF-FFA23B37F893}" type="slidenum">
              <a:rPr lang="en-US" altLang="en-US" sz="1400"/>
              <a:pPr>
                <a:spcBef>
                  <a:spcPct val="0"/>
                </a:spcBef>
                <a:buClrTx/>
                <a:buSzTx/>
                <a:buFontTx/>
                <a:buNone/>
              </a:pPr>
              <a:t>11</a:t>
            </a:fld>
            <a:endParaRPr lang="en-US" altLang="en-US" sz="1400"/>
          </a:p>
        </p:txBody>
      </p:sp>
      <p:sp>
        <p:nvSpPr>
          <p:cNvPr id="15363" name="Slide Number Placeholder 4">
            <a:extLst>
              <a:ext uri="{FF2B5EF4-FFF2-40B4-BE49-F238E27FC236}">
                <a16:creationId xmlns:a16="http://schemas.microsoft.com/office/drawing/2014/main" id="{1215C5B0-2D5E-4029-8308-A27756D44314}"/>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8296C0F-2DC6-46E6-B59D-2EEB284C34DC}" type="slidenum">
              <a:rPr lang="en-US" altLang="en-US" sz="1400"/>
              <a:pPr algn="r">
                <a:spcBef>
                  <a:spcPct val="0"/>
                </a:spcBef>
                <a:buClrTx/>
                <a:buSzTx/>
                <a:buFontTx/>
                <a:buNone/>
              </a:pPr>
              <a:t>11</a:t>
            </a:fld>
            <a:endParaRPr lang="en-US" altLang="en-US" sz="1400"/>
          </a:p>
        </p:txBody>
      </p:sp>
      <p:sp>
        <p:nvSpPr>
          <p:cNvPr id="15364" name="Rectangle 2">
            <a:extLst>
              <a:ext uri="{FF2B5EF4-FFF2-40B4-BE49-F238E27FC236}">
                <a16:creationId xmlns:a16="http://schemas.microsoft.com/office/drawing/2014/main" id="{E466FC82-033E-4434-B126-AD879A736F00}"/>
              </a:ext>
            </a:extLst>
          </p:cNvPr>
          <p:cNvSpPr>
            <a:spLocks noGrp="1" noChangeArrowheads="1"/>
          </p:cNvSpPr>
          <p:nvPr>
            <p:ph type="title" idx="4294967295"/>
          </p:nvPr>
        </p:nvSpPr>
        <p:spPr>
          <a:xfrm>
            <a:off x="685800" y="228600"/>
            <a:ext cx="7772400" cy="685800"/>
          </a:xfrm>
        </p:spPr>
        <p:txBody>
          <a:bodyPr/>
          <a:lstStyle/>
          <a:p>
            <a:r>
              <a:rPr lang="en-US" altLang="en-US" i="1"/>
              <a:t>abstract</a:t>
            </a:r>
            <a:r>
              <a:rPr lang="en-US" altLang="en-US"/>
              <a:t> class as type </a:t>
            </a:r>
          </a:p>
        </p:txBody>
      </p:sp>
      <p:sp>
        <p:nvSpPr>
          <p:cNvPr id="12293" name="Text Box 3">
            <a:extLst>
              <a:ext uri="{FF2B5EF4-FFF2-40B4-BE49-F238E27FC236}">
                <a16:creationId xmlns:a16="http://schemas.microsoft.com/office/drawing/2014/main" id="{E876221A-5C49-4C36-AAA3-FF4EBA9D8C10}"/>
              </a:ext>
            </a:extLst>
          </p:cNvPr>
          <p:cNvSpPr txBox="1">
            <a:spLocks noChangeArrowheads="1"/>
          </p:cNvSpPr>
          <p:nvPr/>
        </p:nvSpPr>
        <p:spPr bwMode="auto">
          <a:xfrm>
            <a:off x="228600" y="1066800"/>
            <a:ext cx="8686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571500" indent="-571500" algn="just">
              <a:spcBef>
                <a:spcPct val="50000"/>
              </a:spcBef>
              <a:buClrTx/>
              <a:buSzTx/>
              <a:buFont typeface="Arial" panose="020B0604020202020204" pitchFamily="34" charset="0"/>
              <a:buChar char="•"/>
              <a:defRPr/>
            </a:pPr>
            <a:r>
              <a:rPr lang="en-US" altLang="en-US" sz="2800" dirty="0">
                <a:cs typeface="Times New Roman" panose="02020603050405020304" pitchFamily="18" charset="0"/>
              </a:rPr>
              <a:t>You cannot create an instance from an abstract class using the new operator, but an abstract class can be used as a data type.</a:t>
            </a:r>
          </a:p>
          <a:p>
            <a:pPr algn="just">
              <a:spcBef>
                <a:spcPct val="50000"/>
              </a:spcBef>
              <a:buClrTx/>
              <a:buSzTx/>
              <a:buFont typeface="Monotype Sorts" pitchFamily="2" charset="2"/>
              <a:buNone/>
              <a:defRPr/>
            </a:pPr>
            <a:r>
              <a:rPr lang="en-US" altLang="en-US" sz="2000" b="1" dirty="0">
                <a:solidFill>
                  <a:srgbClr val="FF0000"/>
                </a:solidFill>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GeometricObject</a:t>
            </a:r>
            <a:r>
              <a:rPr lang="en-US" altLang="en-US" sz="2000" b="1" dirty="0">
                <a:solidFill>
                  <a:srgbClr val="FF0000"/>
                </a:solidFill>
                <a:latin typeface="Courier New" panose="02070309020205020404" pitchFamily="49" charset="0"/>
                <a:cs typeface="Courier New" panose="02070309020205020404" pitchFamily="49" charset="0"/>
              </a:rPr>
              <a:t> c = new Circle(2);</a:t>
            </a:r>
          </a:p>
          <a:p>
            <a:pPr algn="just">
              <a:spcBef>
                <a:spcPct val="50000"/>
              </a:spcBef>
              <a:buClrTx/>
              <a:buSzTx/>
              <a:buFont typeface="Monotype Sorts" pitchFamily="2" charset="2"/>
              <a:buNone/>
              <a:defRPr/>
            </a:pPr>
            <a:endParaRPr lang="en-US" altLang="en-US" sz="2000" b="1" dirty="0">
              <a:solidFill>
                <a:srgbClr val="FF0000"/>
              </a:solidFill>
              <a:latin typeface="Courier New" panose="02070309020205020404" pitchFamily="49" charset="0"/>
              <a:cs typeface="Courier New" panose="02070309020205020404" pitchFamily="49" charset="0"/>
            </a:endParaRPr>
          </a:p>
          <a:p>
            <a:pPr marL="571500" indent="-571500" algn="just">
              <a:spcBef>
                <a:spcPct val="50000"/>
              </a:spcBef>
              <a:buClrTx/>
              <a:buSzTx/>
              <a:buFont typeface="Arial" panose="020B0604020202020204" pitchFamily="34" charset="0"/>
              <a:buChar char="•"/>
              <a:defRPr/>
            </a:pPr>
            <a:r>
              <a:rPr lang="en-US" altLang="en-US" sz="2800" dirty="0">
                <a:cs typeface="Times New Roman" panose="02020603050405020304" pitchFamily="18" charset="0"/>
              </a:rPr>
              <a:t>The following statement, which creates an array whose elements are of </a:t>
            </a:r>
            <a:r>
              <a:rPr lang="en-US" altLang="en-US" sz="2800" dirty="0" err="1">
                <a:cs typeface="Times New Roman" panose="02020603050405020304" pitchFamily="18" charset="0"/>
              </a:rPr>
              <a:t>GeometricObject</a:t>
            </a:r>
            <a:r>
              <a:rPr lang="en-US" altLang="en-US" sz="2800" dirty="0">
                <a:cs typeface="Times New Roman" panose="02020603050405020304" pitchFamily="18" charset="0"/>
              </a:rPr>
              <a:t> type, is correct. </a:t>
            </a:r>
          </a:p>
          <a:p>
            <a:pPr>
              <a:spcBef>
                <a:spcPct val="50000"/>
              </a:spcBef>
              <a:buClrTx/>
              <a:buSzTx/>
              <a:buFontTx/>
              <a:buNone/>
              <a:defRPr/>
            </a:pPr>
            <a:r>
              <a:rPr lang="en-US" altLang="en-US" sz="2800" dirty="0">
                <a:cs typeface="Times New Roman" panose="02020603050405020304" pitchFamily="18" charset="0"/>
              </a:rPr>
              <a:t>      </a:t>
            </a:r>
            <a:r>
              <a:rPr lang="en-US" altLang="en-US" sz="2000" b="1" dirty="0" err="1">
                <a:solidFill>
                  <a:srgbClr val="FF0000"/>
                </a:solidFill>
                <a:latin typeface="Courier New" panose="02070309020205020404" pitchFamily="49" charset="0"/>
                <a:cs typeface="Courier New" panose="02070309020205020404" pitchFamily="49" charset="0"/>
              </a:rPr>
              <a:t>GeometricObject</a:t>
            </a:r>
            <a:r>
              <a:rPr lang="en-US" altLang="en-US" sz="2000" b="1" dirty="0">
                <a:solidFill>
                  <a:srgbClr val="FF0000"/>
                </a:solidFill>
                <a:latin typeface="Courier New" panose="02070309020205020404" pitchFamily="49" charset="0"/>
                <a:cs typeface="Courier New" panose="02070309020205020404" pitchFamily="49" charset="0"/>
              </a:rPr>
              <a:t>[] geo = new </a:t>
            </a:r>
            <a:r>
              <a:rPr lang="en-US" altLang="en-US" sz="2000" b="1" dirty="0" err="1">
                <a:solidFill>
                  <a:srgbClr val="FF0000"/>
                </a:solidFill>
                <a:latin typeface="Courier New" panose="02070309020205020404" pitchFamily="49" charset="0"/>
                <a:cs typeface="Courier New" panose="02070309020205020404" pitchFamily="49" charset="0"/>
              </a:rPr>
              <a:t>GeometricObject</a:t>
            </a:r>
            <a:r>
              <a:rPr lang="en-US" altLang="en-US" sz="2000" b="1" dirty="0">
                <a:solidFill>
                  <a:srgbClr val="FF0000"/>
                </a:solidFill>
                <a:latin typeface="Courier New" panose="02070309020205020404" pitchFamily="49" charset="0"/>
                <a:cs typeface="Courier New" panose="02070309020205020404" pitchFamily="49"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6D79A6-07E1-4BE0-9671-2C0D2EF48AAD}"/>
              </a:ext>
            </a:extLst>
          </p:cNvPr>
          <p:cNvSpPr>
            <a:spLocks noGrp="1"/>
          </p:cNvSpPr>
          <p:nvPr>
            <p:ph type="title"/>
          </p:nvPr>
        </p:nvSpPr>
        <p:spPr/>
        <p:txBody>
          <a:bodyPr>
            <a:normAutofit/>
          </a:bodyPr>
          <a:lstStyle/>
          <a:p>
            <a:r>
              <a:rPr lang="en-US" sz="3600" dirty="0"/>
              <a:t>Interesting Points about Abstract Classes</a:t>
            </a:r>
          </a:p>
        </p:txBody>
      </p:sp>
      <p:sp>
        <p:nvSpPr>
          <p:cNvPr id="4" name="Content Placeholder 3">
            <a:extLst>
              <a:ext uri="{FF2B5EF4-FFF2-40B4-BE49-F238E27FC236}">
                <a16:creationId xmlns:a16="http://schemas.microsoft.com/office/drawing/2014/main" id="{D53952CB-29A0-448F-9E47-656A46F238A3}"/>
              </a:ext>
            </a:extLst>
          </p:cNvPr>
          <p:cNvSpPr>
            <a:spLocks noGrp="1"/>
          </p:cNvSpPr>
          <p:nvPr>
            <p:ph idx="1"/>
          </p:nvPr>
        </p:nvSpPr>
        <p:spPr>
          <a:xfrm>
            <a:off x="685800" y="1371600"/>
            <a:ext cx="7772400" cy="5105400"/>
          </a:xfrm>
        </p:spPr>
        <p:txBody>
          <a:bodyPr>
            <a:normAutofit fontScale="62500" lnSpcReduction="20000"/>
          </a:bodyPr>
          <a:lstStyle/>
          <a:p>
            <a:r>
              <a:rPr lang="tr-TR" dirty="0" err="1"/>
              <a:t>Abstract</a:t>
            </a:r>
            <a:r>
              <a:rPr lang="tr-TR" dirty="0"/>
              <a:t> – </a:t>
            </a:r>
            <a:r>
              <a:rPr lang="tr-TR" dirty="0" err="1"/>
              <a:t>Super</a:t>
            </a:r>
            <a:r>
              <a:rPr lang="tr-TR" dirty="0"/>
              <a:t>/</a:t>
            </a:r>
            <a:r>
              <a:rPr lang="tr-TR" dirty="0" err="1"/>
              <a:t>Subclass</a:t>
            </a:r>
            <a:r>
              <a:rPr lang="tr-TR" dirty="0"/>
              <a:t> – </a:t>
            </a:r>
            <a:r>
              <a:rPr lang="tr-TR" dirty="0" err="1"/>
              <a:t>Static</a:t>
            </a:r>
            <a:endParaRPr lang="tr-TR" dirty="0"/>
          </a:p>
          <a:p>
            <a:pPr lvl="1"/>
            <a:r>
              <a:rPr lang="en-US" dirty="0"/>
              <a:t>An abstract method cannot be contained in a nonabstract class.</a:t>
            </a:r>
            <a:endParaRPr lang="tr-TR" dirty="0"/>
          </a:p>
          <a:p>
            <a:pPr lvl="1"/>
            <a:r>
              <a:rPr lang="en-US" dirty="0"/>
              <a:t>If a subclass of an</a:t>
            </a:r>
            <a:r>
              <a:rPr lang="tr-TR" dirty="0"/>
              <a:t> </a:t>
            </a:r>
            <a:r>
              <a:rPr lang="en-US" dirty="0"/>
              <a:t>abstract superclass does not implement all the abstract methods, the subclass must</a:t>
            </a:r>
            <a:r>
              <a:rPr lang="tr-TR" dirty="0"/>
              <a:t> </a:t>
            </a:r>
            <a:r>
              <a:rPr lang="en-US" dirty="0"/>
              <a:t>be defined as abstract.</a:t>
            </a:r>
            <a:endParaRPr lang="tr-TR" dirty="0"/>
          </a:p>
          <a:p>
            <a:pPr lvl="1"/>
            <a:r>
              <a:rPr lang="en-US" dirty="0"/>
              <a:t>In other words, in a nonabstract subclass extended from an</a:t>
            </a:r>
            <a:r>
              <a:rPr lang="tr-TR" dirty="0"/>
              <a:t> </a:t>
            </a:r>
            <a:r>
              <a:rPr lang="en-US" dirty="0"/>
              <a:t>abstract class, all the abstract methods must be implemented.</a:t>
            </a:r>
            <a:endParaRPr lang="tr-TR" dirty="0"/>
          </a:p>
          <a:p>
            <a:pPr lvl="1"/>
            <a:r>
              <a:rPr lang="en-US" dirty="0"/>
              <a:t>Also note that abstract</a:t>
            </a:r>
            <a:r>
              <a:rPr lang="tr-TR" dirty="0"/>
              <a:t> </a:t>
            </a:r>
            <a:r>
              <a:rPr lang="en-US" dirty="0"/>
              <a:t>methods are </a:t>
            </a:r>
            <a:r>
              <a:rPr lang="en-US" dirty="0" err="1"/>
              <a:t>nonstatic</a:t>
            </a:r>
            <a:r>
              <a:rPr lang="en-US" dirty="0"/>
              <a:t>.</a:t>
            </a:r>
            <a:endParaRPr lang="tr-TR" dirty="0"/>
          </a:p>
          <a:p>
            <a:r>
              <a:rPr lang="tr-TR" dirty="0" err="1"/>
              <a:t>Instance</a:t>
            </a:r>
            <a:r>
              <a:rPr lang="tr-TR" dirty="0"/>
              <a:t> – </a:t>
            </a:r>
            <a:r>
              <a:rPr lang="tr-TR" dirty="0" err="1"/>
              <a:t>Constructors</a:t>
            </a:r>
            <a:endParaRPr lang="tr-TR" dirty="0"/>
          </a:p>
          <a:p>
            <a:pPr lvl="1"/>
            <a:r>
              <a:rPr lang="en-US" dirty="0"/>
              <a:t>An abstract class cannot be instantiated using the new operator, </a:t>
            </a:r>
            <a:endParaRPr lang="tr-TR" dirty="0"/>
          </a:p>
          <a:p>
            <a:pPr lvl="1"/>
            <a:r>
              <a:rPr lang="en-US" dirty="0"/>
              <a:t>but you can still</a:t>
            </a:r>
            <a:r>
              <a:rPr lang="tr-TR" dirty="0"/>
              <a:t> </a:t>
            </a:r>
            <a:r>
              <a:rPr lang="en-US" dirty="0"/>
              <a:t>define its constructors, which are invoked in the constructors of its subclasses.</a:t>
            </a:r>
            <a:endParaRPr lang="tr-TR" dirty="0"/>
          </a:p>
          <a:p>
            <a:pPr lvl="1"/>
            <a:r>
              <a:rPr lang="en-US" dirty="0"/>
              <a:t>For</a:t>
            </a:r>
            <a:r>
              <a:rPr lang="tr-TR" dirty="0"/>
              <a:t> </a:t>
            </a:r>
            <a:r>
              <a:rPr lang="en-US" dirty="0"/>
              <a:t>instance, the constructors of </a:t>
            </a:r>
            <a:r>
              <a:rPr lang="en-US" dirty="0" err="1"/>
              <a:t>GeometricObject</a:t>
            </a:r>
            <a:r>
              <a:rPr lang="en-US" dirty="0"/>
              <a:t> are invoked in the Circle class</a:t>
            </a:r>
            <a:r>
              <a:rPr lang="tr-TR" dirty="0"/>
              <a:t> </a:t>
            </a:r>
            <a:r>
              <a:rPr lang="en-US" dirty="0"/>
              <a:t>and the Rectangle class.</a:t>
            </a:r>
            <a:endParaRPr lang="tr-TR" dirty="0"/>
          </a:p>
          <a:p>
            <a:r>
              <a:rPr lang="tr-TR" dirty="0" err="1"/>
              <a:t>Abstract</a:t>
            </a:r>
            <a:r>
              <a:rPr lang="tr-TR" dirty="0"/>
              <a:t> Class – </a:t>
            </a:r>
            <a:r>
              <a:rPr lang="tr-TR" dirty="0" err="1"/>
              <a:t>Method</a:t>
            </a:r>
            <a:endParaRPr lang="tr-TR" dirty="0"/>
          </a:p>
          <a:p>
            <a:pPr lvl="1"/>
            <a:r>
              <a:rPr lang="en-US" dirty="0"/>
              <a:t>A class that contains abstract methods must be abstract.</a:t>
            </a:r>
            <a:endParaRPr lang="tr-TR" dirty="0"/>
          </a:p>
          <a:p>
            <a:pPr lvl="1"/>
            <a:r>
              <a:rPr lang="en-US" dirty="0"/>
              <a:t>However, it is possible to</a:t>
            </a:r>
            <a:r>
              <a:rPr lang="tr-TR" dirty="0"/>
              <a:t> </a:t>
            </a:r>
            <a:r>
              <a:rPr lang="en-US" dirty="0"/>
              <a:t>define an abstract class that does</a:t>
            </a:r>
            <a:r>
              <a:rPr lang="tr-TR" dirty="0"/>
              <a:t> </a:t>
            </a:r>
            <a:r>
              <a:rPr lang="en-US" dirty="0"/>
              <a:t>n</a:t>
            </a:r>
            <a:r>
              <a:rPr lang="tr-TR" dirty="0"/>
              <a:t>o</a:t>
            </a:r>
            <a:r>
              <a:rPr lang="en-US" dirty="0"/>
              <a:t>t contain any abstract methods.</a:t>
            </a:r>
            <a:endParaRPr lang="tr-TR" dirty="0"/>
          </a:p>
          <a:p>
            <a:pPr lvl="1"/>
            <a:r>
              <a:rPr lang="en-US" dirty="0"/>
              <a:t>In this case, you</a:t>
            </a:r>
            <a:r>
              <a:rPr lang="tr-TR" dirty="0"/>
              <a:t> </a:t>
            </a:r>
            <a:r>
              <a:rPr lang="en-US" dirty="0"/>
              <a:t>cannot create instances of the class using the new operator. This class is used as a</a:t>
            </a:r>
            <a:r>
              <a:rPr lang="tr-TR" dirty="0"/>
              <a:t> </a:t>
            </a:r>
            <a:r>
              <a:rPr lang="en-US" dirty="0"/>
              <a:t>base class for defining subclasses.</a:t>
            </a:r>
          </a:p>
        </p:txBody>
      </p:sp>
      <p:sp>
        <p:nvSpPr>
          <p:cNvPr id="2" name="Slide Number Placeholder 1">
            <a:extLst>
              <a:ext uri="{FF2B5EF4-FFF2-40B4-BE49-F238E27FC236}">
                <a16:creationId xmlns:a16="http://schemas.microsoft.com/office/drawing/2014/main" id="{8D7201E4-1AC7-4594-A163-7C86A8B5C011}"/>
              </a:ext>
            </a:extLst>
          </p:cNvPr>
          <p:cNvSpPr>
            <a:spLocks noGrp="1"/>
          </p:cNvSpPr>
          <p:nvPr>
            <p:ph type="sldNum" sz="quarter" idx="11"/>
          </p:nvPr>
        </p:nvSpPr>
        <p:spPr/>
        <p:txBody>
          <a:bodyPr/>
          <a:lstStyle/>
          <a:p>
            <a:fld id="{AC2CFEDF-CF81-4D75-90E7-4DC3088D1A69}" type="slidenum">
              <a:rPr lang="en-US" altLang="en-US" smtClean="0"/>
              <a:pPr/>
              <a:t>12</a:t>
            </a:fld>
            <a:endParaRPr lang="en-US" altLang="en-US"/>
          </a:p>
        </p:txBody>
      </p:sp>
    </p:spTree>
    <p:extLst>
      <p:ext uri="{BB962C8B-B14F-4D97-AF65-F5344CB8AC3E}">
        <p14:creationId xmlns:p14="http://schemas.microsoft.com/office/powerpoint/2010/main" val="34262760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6D79A6-07E1-4BE0-9671-2C0D2EF48AAD}"/>
              </a:ext>
            </a:extLst>
          </p:cNvPr>
          <p:cNvSpPr>
            <a:spLocks noGrp="1"/>
          </p:cNvSpPr>
          <p:nvPr>
            <p:ph type="title"/>
          </p:nvPr>
        </p:nvSpPr>
        <p:spPr/>
        <p:txBody>
          <a:bodyPr>
            <a:normAutofit/>
          </a:bodyPr>
          <a:lstStyle/>
          <a:p>
            <a:r>
              <a:rPr lang="en-US" sz="3600" dirty="0"/>
              <a:t>Interesting Points about Abstract Classes</a:t>
            </a:r>
          </a:p>
        </p:txBody>
      </p:sp>
      <p:sp>
        <p:nvSpPr>
          <p:cNvPr id="4" name="Content Placeholder 3">
            <a:extLst>
              <a:ext uri="{FF2B5EF4-FFF2-40B4-BE49-F238E27FC236}">
                <a16:creationId xmlns:a16="http://schemas.microsoft.com/office/drawing/2014/main" id="{D53952CB-29A0-448F-9E47-656A46F238A3}"/>
              </a:ext>
            </a:extLst>
          </p:cNvPr>
          <p:cNvSpPr>
            <a:spLocks noGrp="1"/>
          </p:cNvSpPr>
          <p:nvPr>
            <p:ph idx="1"/>
          </p:nvPr>
        </p:nvSpPr>
        <p:spPr>
          <a:xfrm>
            <a:off x="685800" y="1371600"/>
            <a:ext cx="7772400" cy="5105400"/>
          </a:xfrm>
        </p:spPr>
        <p:txBody>
          <a:bodyPr>
            <a:normAutofit fontScale="62500" lnSpcReduction="20000"/>
          </a:bodyPr>
          <a:lstStyle/>
          <a:p>
            <a:r>
              <a:rPr lang="tr-TR" dirty="0" err="1"/>
              <a:t>Override</a:t>
            </a:r>
            <a:endParaRPr lang="tr-TR" dirty="0"/>
          </a:p>
          <a:p>
            <a:pPr lvl="1"/>
            <a:r>
              <a:rPr lang="en-US" dirty="0"/>
              <a:t>A subclass can override a method from its superclass to define it as abstract.</a:t>
            </a:r>
            <a:endParaRPr lang="tr-TR" dirty="0"/>
          </a:p>
          <a:p>
            <a:pPr lvl="1"/>
            <a:r>
              <a:rPr lang="en-US" dirty="0"/>
              <a:t>This is</a:t>
            </a:r>
            <a:r>
              <a:rPr lang="tr-TR" dirty="0"/>
              <a:t> </a:t>
            </a:r>
            <a:r>
              <a:rPr lang="en-US" dirty="0"/>
              <a:t>very unusual, but it is useful when the implementation of the method in the superclass</a:t>
            </a:r>
            <a:r>
              <a:rPr lang="tr-TR" dirty="0"/>
              <a:t> </a:t>
            </a:r>
            <a:r>
              <a:rPr lang="en-US" dirty="0"/>
              <a:t>becomes invalid in the subclass.</a:t>
            </a:r>
            <a:endParaRPr lang="tr-TR" dirty="0"/>
          </a:p>
          <a:p>
            <a:pPr lvl="1"/>
            <a:r>
              <a:rPr lang="en-US" dirty="0"/>
              <a:t>In this case, the subclass must be defined as</a:t>
            </a:r>
            <a:r>
              <a:rPr lang="tr-TR" dirty="0"/>
              <a:t> </a:t>
            </a:r>
            <a:r>
              <a:rPr lang="en-US" dirty="0"/>
              <a:t>abstract.</a:t>
            </a:r>
          </a:p>
          <a:p>
            <a:r>
              <a:rPr lang="tr-TR" dirty="0" err="1"/>
              <a:t>Abstract</a:t>
            </a:r>
            <a:r>
              <a:rPr lang="tr-TR" dirty="0"/>
              <a:t> – </a:t>
            </a:r>
            <a:r>
              <a:rPr lang="tr-TR" dirty="0" err="1"/>
              <a:t>Super</a:t>
            </a:r>
            <a:r>
              <a:rPr lang="tr-TR" dirty="0"/>
              <a:t>/</a:t>
            </a:r>
            <a:r>
              <a:rPr lang="tr-TR" dirty="0" err="1"/>
              <a:t>Subclasses</a:t>
            </a:r>
            <a:endParaRPr lang="tr-TR" dirty="0"/>
          </a:p>
          <a:p>
            <a:pPr lvl="1"/>
            <a:r>
              <a:rPr lang="en-US" dirty="0"/>
              <a:t>A subclass can be abstract even if its superclass is concrete.</a:t>
            </a:r>
            <a:endParaRPr lang="tr-TR" dirty="0"/>
          </a:p>
          <a:p>
            <a:pPr lvl="1"/>
            <a:r>
              <a:rPr lang="en-US" dirty="0"/>
              <a:t>For example, the Object</a:t>
            </a:r>
            <a:r>
              <a:rPr lang="tr-TR" dirty="0"/>
              <a:t> </a:t>
            </a:r>
            <a:r>
              <a:rPr lang="en-US" dirty="0"/>
              <a:t>class is concrete, but its subclasses, such as </a:t>
            </a:r>
            <a:r>
              <a:rPr lang="en-US" dirty="0" err="1"/>
              <a:t>GeometricObject</a:t>
            </a:r>
            <a:r>
              <a:rPr lang="en-US" dirty="0"/>
              <a:t>, may be abstract.</a:t>
            </a:r>
          </a:p>
          <a:p>
            <a:r>
              <a:rPr lang="tr-TR" dirty="0" err="1"/>
              <a:t>Instance</a:t>
            </a:r>
            <a:r>
              <a:rPr lang="tr-TR" dirty="0"/>
              <a:t> – Data </a:t>
            </a:r>
            <a:r>
              <a:rPr lang="tr-TR" dirty="0" err="1"/>
              <a:t>type</a:t>
            </a:r>
            <a:endParaRPr lang="tr-TR" dirty="0"/>
          </a:p>
          <a:p>
            <a:pPr lvl="1"/>
            <a:r>
              <a:rPr lang="en-US" dirty="0"/>
              <a:t>You cannot create an instance from an abstract class using the new operator, but an</a:t>
            </a:r>
            <a:r>
              <a:rPr lang="tr-TR" dirty="0"/>
              <a:t> </a:t>
            </a:r>
            <a:r>
              <a:rPr lang="en-US" dirty="0"/>
              <a:t>abstract class can be used as a data type.</a:t>
            </a:r>
            <a:endParaRPr lang="tr-TR" dirty="0"/>
          </a:p>
          <a:p>
            <a:pPr lvl="1"/>
            <a:r>
              <a:rPr lang="en-US" dirty="0"/>
              <a:t>Therefore, the following statement, which</a:t>
            </a:r>
            <a:r>
              <a:rPr lang="tr-TR" dirty="0"/>
              <a:t> </a:t>
            </a:r>
            <a:r>
              <a:rPr lang="en-US" dirty="0"/>
              <a:t>creates an array whose elements are of the </a:t>
            </a:r>
            <a:r>
              <a:rPr lang="en-US" dirty="0" err="1"/>
              <a:t>GeometricObject</a:t>
            </a:r>
            <a:r>
              <a:rPr lang="en-US" dirty="0"/>
              <a:t> type, is correct.</a:t>
            </a:r>
            <a:endParaRPr lang="tr-TR" dirty="0"/>
          </a:p>
          <a:p>
            <a:pPr lvl="2"/>
            <a:r>
              <a:rPr lang="en-US" dirty="0" err="1"/>
              <a:t>GeometricObject</a:t>
            </a:r>
            <a:r>
              <a:rPr lang="en-US" dirty="0"/>
              <a:t>[] objects = new </a:t>
            </a:r>
            <a:r>
              <a:rPr lang="en-US" dirty="0" err="1"/>
              <a:t>GeometricObject</a:t>
            </a:r>
            <a:r>
              <a:rPr lang="en-US" dirty="0"/>
              <a:t>[10];</a:t>
            </a:r>
          </a:p>
          <a:p>
            <a:pPr lvl="1"/>
            <a:r>
              <a:rPr lang="en-US" dirty="0"/>
              <a:t>You can then create an instance of </a:t>
            </a:r>
            <a:r>
              <a:rPr lang="en-US" dirty="0" err="1"/>
              <a:t>GeometricObject</a:t>
            </a:r>
            <a:r>
              <a:rPr lang="en-US" dirty="0"/>
              <a:t> and assign its reference to</a:t>
            </a:r>
            <a:r>
              <a:rPr lang="tr-TR" dirty="0"/>
              <a:t> </a:t>
            </a:r>
            <a:r>
              <a:rPr lang="en-US" dirty="0"/>
              <a:t>the array like this:</a:t>
            </a:r>
            <a:endParaRPr lang="tr-TR" dirty="0"/>
          </a:p>
          <a:p>
            <a:pPr lvl="2"/>
            <a:r>
              <a:rPr lang="en-US" dirty="0"/>
              <a:t>objects[0] = new Circle();</a:t>
            </a:r>
          </a:p>
        </p:txBody>
      </p:sp>
      <p:sp>
        <p:nvSpPr>
          <p:cNvPr id="2" name="Slide Number Placeholder 1">
            <a:extLst>
              <a:ext uri="{FF2B5EF4-FFF2-40B4-BE49-F238E27FC236}">
                <a16:creationId xmlns:a16="http://schemas.microsoft.com/office/drawing/2014/main" id="{8D7201E4-1AC7-4594-A163-7C86A8B5C011}"/>
              </a:ext>
            </a:extLst>
          </p:cNvPr>
          <p:cNvSpPr>
            <a:spLocks noGrp="1"/>
          </p:cNvSpPr>
          <p:nvPr>
            <p:ph type="sldNum" sz="quarter" idx="11"/>
          </p:nvPr>
        </p:nvSpPr>
        <p:spPr/>
        <p:txBody>
          <a:bodyPr/>
          <a:lstStyle/>
          <a:p>
            <a:fld id="{AC2CFEDF-CF81-4D75-90E7-4DC3088D1A69}" type="slidenum">
              <a:rPr lang="en-US" altLang="en-US" smtClean="0"/>
              <a:pPr/>
              <a:t>13</a:t>
            </a:fld>
            <a:endParaRPr lang="en-US" altLang="en-US"/>
          </a:p>
        </p:txBody>
      </p:sp>
    </p:spTree>
    <p:extLst>
      <p:ext uri="{BB962C8B-B14F-4D97-AF65-F5344CB8AC3E}">
        <p14:creationId xmlns:p14="http://schemas.microsoft.com/office/powerpoint/2010/main" val="24751693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114800" cy="4741863"/>
          </a:xfrm>
        </p:spPr>
        <p:txBody>
          <a:bodyPr>
            <a:normAutofit fontScale="77500" lnSpcReduction="20000"/>
          </a:bodyPr>
          <a:lstStyle/>
          <a:p>
            <a:r>
              <a:rPr lang="tr-TR" sz="2000" noProof="1">
                <a:latin typeface="Calibri" panose="020F0502020204030204" pitchFamily="34" charset="0"/>
                <a:cs typeface="Calibri" panose="020F0502020204030204" pitchFamily="34" charset="0"/>
              </a:rPr>
              <a:t>Which of the following classes defines a legal abstract class?</a:t>
            </a:r>
            <a:br>
              <a:rPr lang="tr-TR" sz="2000" noProof="1">
                <a:latin typeface="Calibri" panose="020F0502020204030204" pitchFamily="34"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a:p>
            <a:r>
              <a:rPr lang="tr-TR" sz="1900" noProof="1">
                <a:latin typeface="Consolas" panose="020B0609020204030204" pitchFamily="49" charset="0"/>
                <a:cs typeface="Calibri" panose="020F0502020204030204" pitchFamily="34" charset="0"/>
              </a:rPr>
              <a:t>(a)</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A {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abstract void unfinished() {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a:p>
            <a:r>
              <a:rPr lang="tr-TR" sz="1900" noProof="1">
                <a:latin typeface="Consolas" panose="020B0609020204030204" pitchFamily="49" charset="0"/>
                <a:cs typeface="Calibri" panose="020F0502020204030204" pitchFamily="34" charset="0"/>
              </a:rPr>
              <a:t>(b)</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public class abstract A {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abstract void unfinished();</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a:p>
            <a:r>
              <a:rPr lang="tr-TR" sz="1900" noProof="1">
                <a:latin typeface="Consolas" panose="020B0609020204030204" pitchFamily="49" charset="0"/>
                <a:cs typeface="Calibri" panose="020F0502020204030204" pitchFamily="34" charset="0"/>
              </a:rPr>
              <a:t>(c)</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abstract void unfinished();</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a:p>
            <a:r>
              <a:rPr lang="en-US" sz="1900" noProof="1">
                <a:latin typeface="Consolas" panose="020B0609020204030204" pitchFamily="49" charset="0"/>
                <a:cs typeface="Calibri" panose="020F0502020204030204" pitchFamily="34" charset="0"/>
              </a:rPr>
              <a:t>(</a:t>
            </a:r>
            <a:r>
              <a:rPr lang="tr-TR" sz="1900" noProof="1">
                <a:latin typeface="Consolas" panose="020B0609020204030204" pitchFamily="49" charset="0"/>
                <a:cs typeface="Calibri" panose="020F0502020204030204" pitchFamily="34" charset="0"/>
              </a:rPr>
              <a:t>d</a:t>
            </a: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abstract class A {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protected void unfinished();</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7"/>
            <a:ext cx="4800600" cy="4740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sz="1600" noProof="1">
              <a:latin typeface="Consolas" panose="020B0609020204030204" pitchFamily="49" charset="0"/>
              <a:cs typeface="Calibri" panose="020F0502020204030204" pitchFamily="34" charset="0"/>
            </a:endParaRPr>
          </a:p>
          <a:p>
            <a:r>
              <a:rPr lang="en-US" sz="1500" noProof="1">
                <a:latin typeface="Consolas" panose="020B0609020204030204" pitchFamily="49" charset="0"/>
                <a:cs typeface="Calibri" panose="020F0502020204030204" pitchFamily="34" charset="0"/>
              </a:rPr>
              <a:t>(</a:t>
            </a:r>
            <a:r>
              <a:rPr lang="tr-TR" sz="1500" noProof="1">
                <a:latin typeface="Consolas" panose="020B0609020204030204" pitchFamily="49" charset="0"/>
                <a:cs typeface="Calibri" panose="020F0502020204030204" pitchFamily="34" charset="0"/>
              </a:rPr>
              <a:t>e</a:t>
            </a:r>
            <a:r>
              <a:rPr lang="en-US" sz="1500" noProof="1">
                <a:latin typeface="Consolas" panose="020B0609020204030204" pitchFamily="49" charset="0"/>
                <a:cs typeface="Calibri" panose="020F0502020204030204" pitchFamily="34" charset="0"/>
              </a:rPr>
              <a:t>)</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abstract class A {    </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  abstract void unfinished();</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a:t>
            </a:r>
            <a:br>
              <a:rPr lang="tr-TR" sz="1500" noProof="1">
                <a:latin typeface="Consolas" panose="020B0609020204030204" pitchFamily="49" charset="0"/>
                <a:cs typeface="Calibri" panose="020F0502020204030204" pitchFamily="34" charset="0"/>
              </a:rPr>
            </a:br>
            <a:endParaRPr lang="en-US" sz="1500" noProof="1">
              <a:latin typeface="Consolas" panose="020B0609020204030204" pitchFamily="49" charset="0"/>
              <a:cs typeface="Calibri" panose="020F0502020204030204" pitchFamily="34" charset="0"/>
            </a:endParaRPr>
          </a:p>
          <a:p>
            <a:r>
              <a:rPr lang="en-US" sz="1500" noProof="1">
                <a:latin typeface="Consolas" panose="020B0609020204030204" pitchFamily="49" charset="0"/>
                <a:cs typeface="Calibri" panose="020F0502020204030204" pitchFamily="34" charset="0"/>
              </a:rPr>
              <a:t>(</a:t>
            </a:r>
            <a:r>
              <a:rPr lang="tr-TR" sz="1500" noProof="1">
                <a:latin typeface="Consolas" panose="020B0609020204030204" pitchFamily="49" charset="0"/>
                <a:cs typeface="Calibri" panose="020F0502020204030204" pitchFamily="34" charset="0"/>
              </a:rPr>
              <a:t>f</a:t>
            </a:r>
            <a:r>
              <a:rPr lang="en-US" sz="1500" noProof="1">
                <a:latin typeface="Consolas" panose="020B0609020204030204" pitchFamily="49" charset="0"/>
                <a:cs typeface="Calibri" panose="020F0502020204030204" pitchFamily="34" charset="0"/>
              </a:rPr>
              <a:t>)</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abstract class A {    </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  abstract int unfinished();</a:t>
            </a:r>
            <a:br>
              <a:rPr lang="tr-TR" sz="1500" noProof="1">
                <a:latin typeface="Consolas" panose="020B0609020204030204" pitchFamily="49" charset="0"/>
                <a:cs typeface="Calibri" panose="020F0502020204030204" pitchFamily="34" charset="0"/>
              </a:rPr>
            </a:br>
            <a:r>
              <a:rPr lang="en-US" sz="1500" noProof="1">
                <a:latin typeface="Consolas" panose="020B0609020204030204" pitchFamily="49" charset="0"/>
                <a:cs typeface="Calibri" panose="020F0502020204030204" pitchFamily="34" charset="0"/>
              </a:rPr>
              <a:t>}</a:t>
            </a:r>
            <a:br>
              <a:rPr lang="en-US" sz="1500" noProof="1">
                <a:latin typeface="Consolas" panose="020B0609020204030204" pitchFamily="49" charset="0"/>
                <a:cs typeface="Calibri" panose="020F0502020204030204" pitchFamily="34" charset="0"/>
              </a:rPr>
            </a:br>
            <a:endParaRPr lang="en-US" sz="15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a -&gt; illegal</a:t>
            </a:r>
          </a:p>
          <a:p>
            <a:r>
              <a:rPr lang="tr-TR" sz="1600" noProof="1">
                <a:solidFill>
                  <a:srgbClr val="0070C0"/>
                </a:solidFill>
                <a:latin typeface="Consolas" panose="020B0609020204030204" pitchFamily="49" charset="0"/>
                <a:cs typeface="Calibri" panose="020F0502020204030204" pitchFamily="34" charset="0"/>
              </a:rPr>
              <a:t>b -&gt; illegal</a:t>
            </a:r>
          </a:p>
          <a:p>
            <a:r>
              <a:rPr lang="tr-TR" sz="1600" noProof="1">
                <a:solidFill>
                  <a:srgbClr val="0070C0"/>
                </a:solidFill>
                <a:latin typeface="Consolas" panose="020B0609020204030204" pitchFamily="49" charset="0"/>
                <a:cs typeface="Calibri" panose="020F0502020204030204" pitchFamily="34" charset="0"/>
              </a:rPr>
              <a:t>c -&gt; illegal</a:t>
            </a:r>
          </a:p>
          <a:p>
            <a:r>
              <a:rPr lang="tr-TR" sz="1600" noProof="1">
                <a:solidFill>
                  <a:srgbClr val="0070C0"/>
                </a:solidFill>
                <a:latin typeface="Consolas" panose="020B0609020204030204" pitchFamily="49" charset="0"/>
                <a:cs typeface="Calibri" panose="020F0502020204030204" pitchFamily="34" charset="0"/>
              </a:rPr>
              <a:t>d -&gt; illegal</a:t>
            </a:r>
          </a:p>
          <a:p>
            <a:r>
              <a:rPr lang="tr-TR" sz="1600" noProof="1">
                <a:solidFill>
                  <a:srgbClr val="0070C0"/>
                </a:solidFill>
                <a:latin typeface="Consolas" panose="020B0609020204030204" pitchFamily="49" charset="0"/>
                <a:cs typeface="Calibri" panose="020F0502020204030204" pitchFamily="34" charset="0"/>
              </a:rPr>
              <a:t>e -&gt; legal</a:t>
            </a:r>
          </a:p>
          <a:p>
            <a:r>
              <a:rPr lang="tr-TR" sz="1600" noProof="1">
                <a:solidFill>
                  <a:srgbClr val="0070C0"/>
                </a:solidFill>
                <a:latin typeface="Consolas" panose="020B0609020204030204" pitchFamily="49" charset="0"/>
                <a:cs typeface="Calibri" panose="020F0502020204030204" pitchFamily="34" charset="0"/>
              </a:rPr>
              <a:t>f -&gt; legal</a:t>
            </a:r>
            <a:endParaRPr lang="tr-TR" sz="18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945648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 calcmode="lin" valueType="num">
                                      <p:cBhvr additive="base">
                                        <p:cTn id="4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 calcmode="lin" valueType="num">
                                      <p:cBhvr additive="base">
                                        <p:cTn id="5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anim calcmode="lin" valueType="num">
                                      <p:cBhvr additive="base">
                                        <p:cTn id="6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 calcmode="lin" valueType="num">
                                      <p:cBhvr additive="base">
                                        <p:cTn id="7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anim calcmode="lin" valueType="num">
                                      <p:cBhvr additive="base">
                                        <p:cTn id="8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The getArea() and getPerimeter() methods may be removed from the GeometricObject class. What are the benefits of defining getArea() and getPerimeter() as abstract methods in the GeometricObject class?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benefits are for generic programming. A variable of GeometricObject type can use the getArea and getPerimeter methods at compilation time.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253901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92500" lnSpcReduction="10000"/>
          </a:bodyPr>
          <a:lstStyle/>
          <a:p>
            <a:r>
              <a:rPr lang="en-US" sz="2000" noProof="1">
                <a:latin typeface="Calibri" panose="020F0502020204030204" pitchFamily="34" charset="0"/>
                <a:cs typeface="Calibri" panose="020F0502020204030204" pitchFamily="34" charset="0"/>
              </a:rPr>
              <a:t>True or false?</a:t>
            </a:r>
          </a:p>
          <a:p>
            <a:r>
              <a:rPr lang="en-US" sz="2000" noProof="1">
                <a:latin typeface="Calibri" panose="020F0502020204030204" pitchFamily="34" charset="0"/>
                <a:cs typeface="Calibri" panose="020F0502020204030204" pitchFamily="34" charset="0"/>
              </a:rPr>
              <a:t>a. An abstract class can be used just like a nonabstract class except that you cannot use the new operator to create an instance from the abstract class.</a:t>
            </a:r>
          </a:p>
          <a:p>
            <a:r>
              <a:rPr lang="en-US" sz="2000" noProof="1">
                <a:latin typeface="Calibri" panose="020F0502020204030204" pitchFamily="34" charset="0"/>
                <a:cs typeface="Calibri" panose="020F0502020204030204" pitchFamily="34" charset="0"/>
              </a:rPr>
              <a:t>b. An abstract class can be extended.</a:t>
            </a:r>
          </a:p>
          <a:p>
            <a:r>
              <a:rPr lang="en-US" sz="2000" noProof="1">
                <a:latin typeface="Calibri" panose="020F0502020204030204" pitchFamily="34" charset="0"/>
                <a:cs typeface="Calibri" panose="020F0502020204030204" pitchFamily="34" charset="0"/>
              </a:rPr>
              <a:t>c. A subclass of a nonabstract superclass cannot be abstract.</a:t>
            </a:r>
          </a:p>
          <a:p>
            <a:r>
              <a:rPr lang="en-US" sz="2000" noProof="1">
                <a:latin typeface="Calibri" panose="020F0502020204030204" pitchFamily="34" charset="0"/>
                <a:cs typeface="Calibri" panose="020F0502020204030204" pitchFamily="34" charset="0"/>
              </a:rPr>
              <a:t>d. A subclass cannot override a concrete method in a superclass to define it as abstract.</a:t>
            </a:r>
          </a:p>
          <a:p>
            <a:r>
              <a:rPr lang="en-US" sz="2000" noProof="1">
                <a:latin typeface="Calibri" panose="020F0502020204030204" pitchFamily="34" charset="0"/>
                <a:cs typeface="Calibri" panose="020F0502020204030204" pitchFamily="34" charset="0"/>
              </a:rPr>
              <a:t>e. An abstract method must be nonstatic.</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da-DK" sz="1600" noProof="1">
                <a:solidFill>
                  <a:srgbClr val="0070C0"/>
                </a:solidFill>
                <a:latin typeface="Consolas" panose="020B0609020204030204" pitchFamily="49" charset="0"/>
                <a:cs typeface="Calibri" panose="020F0502020204030204" pitchFamily="34" charset="0"/>
              </a:rPr>
              <a:t>a. True</a:t>
            </a:r>
          </a:p>
          <a:p>
            <a:r>
              <a:rPr lang="da-DK" sz="1600" noProof="1">
                <a:solidFill>
                  <a:srgbClr val="0070C0"/>
                </a:solidFill>
                <a:latin typeface="Consolas" panose="020B0609020204030204" pitchFamily="49" charset="0"/>
                <a:cs typeface="Calibri" panose="020F0502020204030204" pitchFamily="34" charset="0"/>
              </a:rPr>
              <a:t>b. True</a:t>
            </a:r>
          </a:p>
          <a:p>
            <a:r>
              <a:rPr lang="da-DK" sz="1600" noProof="1">
                <a:solidFill>
                  <a:srgbClr val="0070C0"/>
                </a:solidFill>
                <a:latin typeface="Consolas" panose="020B0609020204030204" pitchFamily="49" charset="0"/>
                <a:cs typeface="Calibri" panose="020F0502020204030204" pitchFamily="34" charset="0"/>
              </a:rPr>
              <a:t>c. False</a:t>
            </a:r>
          </a:p>
          <a:p>
            <a:r>
              <a:rPr lang="da-DK" sz="1600" noProof="1">
                <a:solidFill>
                  <a:srgbClr val="0070C0"/>
                </a:solidFill>
                <a:latin typeface="Consolas" panose="020B0609020204030204" pitchFamily="49" charset="0"/>
                <a:cs typeface="Calibri" panose="020F0502020204030204" pitchFamily="34" charset="0"/>
              </a:rPr>
              <a:t>d. False</a:t>
            </a:r>
          </a:p>
          <a:p>
            <a:r>
              <a:rPr lang="da-DK" sz="1600" noProof="1">
                <a:solidFill>
                  <a:srgbClr val="0070C0"/>
                </a:solidFill>
                <a:latin typeface="Consolas" panose="020B0609020204030204" pitchFamily="49" charset="0"/>
                <a:cs typeface="Calibri" panose="020F0502020204030204" pitchFamily="34" charset="0"/>
              </a:rPr>
              <a:t>e. True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58595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Why do the following two lines of code compile but cause a runtime error?</a:t>
            </a:r>
            <a:br>
              <a:rPr lang="tr-TR" sz="2000" noProof="1">
                <a:latin typeface="Calibri" panose="020F0502020204030204" pitchFamily="34" charset="0"/>
                <a:cs typeface="Calibri" panose="020F0502020204030204" pitchFamily="34" charset="0"/>
              </a:rPr>
            </a:br>
            <a:r>
              <a:rPr lang="en-US" sz="1800" noProof="1">
                <a:latin typeface="Consolas" panose="020B0609020204030204" pitchFamily="49" charset="0"/>
                <a:cs typeface="Calibri" panose="020F0502020204030204" pitchFamily="34" charset="0"/>
              </a:rPr>
              <a:t>Number numberRef = new Integer(0);</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Double doubleRef = (Double)numberRef</a:t>
            </a:r>
            <a:r>
              <a:rPr lang="tr-TR" sz="1800" noProof="1">
                <a:latin typeface="Consolas" panose="020B0609020204030204" pitchFamily="49" charset="0"/>
                <a:cs typeface="Calibri" panose="020F0502020204030204" pitchFamily="34" charset="0"/>
              </a:rPr>
              <a:t>;</a:t>
            </a: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Why do the following two lines of code compile but cause a runtime error?</a:t>
            </a:r>
            <a:br>
              <a:rPr lang="tr-TR" sz="2000" noProof="1">
                <a:latin typeface="Calibri" panose="020F0502020204030204" pitchFamily="34" charset="0"/>
                <a:cs typeface="Calibri" panose="020F0502020204030204" pitchFamily="34" charset="0"/>
              </a:rPr>
            </a:br>
            <a:r>
              <a:rPr lang="en-US" sz="1800" noProof="1">
                <a:latin typeface="Consolas" panose="020B0609020204030204" pitchFamily="49" charset="0"/>
                <a:cs typeface="Calibri" panose="020F0502020204030204" pitchFamily="34" charset="0"/>
              </a:rPr>
              <a:t>Number[] numberArray = new Integer[2];</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numberArray[0] = new Double(1.5);</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At runtime, JVM attempts to convert numberRef to a Double object, but numberRef is an instance of Integer, not Double.</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numberArray[0] is of the Integer type. It will be a casting error at runtime.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68424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tr-TR"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public class Test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public static void main(String[] args)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Number x = 3;</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System.out.println(x.intValue());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System.out.println(x.doubleValue());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3</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3.0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62984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tr-TR" sz="2000" noProof="1">
                <a:latin typeface="Calibri" panose="020F0502020204030204" pitchFamily="34" charset="0"/>
                <a:cs typeface="Calibri" panose="020F0502020204030204" pitchFamily="34" charset="0"/>
              </a:rPr>
              <a:t>What is wrong in the following code? (Note that the compareTo method for the Integer and Double classes was introduced in Section 10.7.)</a:t>
            </a:r>
            <a:br>
              <a:rPr lang="tr-TR" sz="2000" noProof="1">
                <a:latin typeface="Calibri" panose="020F0502020204030204" pitchFamily="34" charset="0"/>
                <a:cs typeface="Calibri" panose="020F0502020204030204" pitchFamily="34" charset="0"/>
              </a:rPr>
            </a:br>
            <a:r>
              <a:rPr lang="tr-TR" sz="1800" noProof="1">
                <a:latin typeface="Consolas" panose="020B0609020204030204" pitchFamily="49" charset="0"/>
                <a:cs typeface="Calibri" panose="020F0502020204030204" pitchFamily="34" charset="0"/>
              </a:rPr>
              <a:t>public class Test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public static void main(String[] args)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Number x = new Integer(3);</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System.out.println(x.intValue());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System.out.println(x.compareTo(new Integer(4)));</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p>
          <a:p>
            <a:r>
              <a:rPr lang="tr-TR" sz="2000" noProof="1">
                <a:latin typeface="Calibri" panose="020F0502020204030204" pitchFamily="34" charset="0"/>
                <a:cs typeface="Calibri" panose="020F0502020204030204" pitchFamily="34" charset="0"/>
              </a:rPr>
              <a:t>What is wrong in the following code?</a:t>
            </a:r>
            <a:br>
              <a:rPr lang="tr-TR" sz="2000" noProof="1">
                <a:latin typeface="Calibri" panose="020F0502020204030204" pitchFamily="34" charset="0"/>
                <a:cs typeface="Calibri" panose="020F0502020204030204" pitchFamily="34" charset="0"/>
              </a:rPr>
            </a:br>
            <a:r>
              <a:rPr lang="tr-TR" sz="1800" noProof="1">
                <a:latin typeface="Consolas" panose="020B0609020204030204" pitchFamily="49" charset="0"/>
                <a:cs typeface="Calibri" panose="020F0502020204030204" pitchFamily="34" charset="0"/>
              </a:rPr>
              <a:t>public class Test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public static void main(String[] args)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Number x = new Integer(3);</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System.out.println(x.intValue());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System.out.println((Integer)x.compareTo(new Integer(4)));</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program has a syntax error because x does not have the compareTo method.</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program has a syntax error because the member access operator (.) is executed before the casting operator.</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56456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a:extLst>
              <a:ext uri="{FF2B5EF4-FFF2-40B4-BE49-F238E27FC236}">
                <a16:creationId xmlns:a16="http://schemas.microsoft.com/office/drawing/2014/main" id="{7A5AAB22-9DD9-4BE1-975E-16452E196A9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18CE18-249A-46E2-AF3A-06CBA7F9C57C}" type="slidenum">
              <a:rPr lang="en-US" altLang="en-US" sz="1400"/>
              <a:pPr>
                <a:spcBef>
                  <a:spcPct val="0"/>
                </a:spcBef>
                <a:buClrTx/>
                <a:buSzTx/>
                <a:buFontTx/>
                <a:buNone/>
              </a:pPr>
              <a:t>2</a:t>
            </a:fld>
            <a:endParaRPr lang="en-US" altLang="en-US" sz="1400"/>
          </a:p>
        </p:txBody>
      </p:sp>
      <p:sp>
        <p:nvSpPr>
          <p:cNvPr id="6147" name="Slide Number Placeholder 4">
            <a:extLst>
              <a:ext uri="{FF2B5EF4-FFF2-40B4-BE49-F238E27FC236}">
                <a16:creationId xmlns:a16="http://schemas.microsoft.com/office/drawing/2014/main" id="{39FA6A53-F998-4768-834B-3A0BBD16395C}"/>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E6AE982-A201-44C5-9069-C9145D0873A1}" type="slidenum">
              <a:rPr lang="en-US" altLang="en-US" sz="1400"/>
              <a:pPr algn="r">
                <a:spcBef>
                  <a:spcPct val="0"/>
                </a:spcBef>
                <a:buClrTx/>
                <a:buSzTx/>
                <a:buFontTx/>
                <a:buNone/>
              </a:pPr>
              <a:t>2</a:t>
            </a:fld>
            <a:endParaRPr lang="en-US" altLang="en-US" sz="1400"/>
          </a:p>
        </p:txBody>
      </p:sp>
      <p:sp>
        <p:nvSpPr>
          <p:cNvPr id="6148" name="Rectangle 2">
            <a:extLst>
              <a:ext uri="{FF2B5EF4-FFF2-40B4-BE49-F238E27FC236}">
                <a16:creationId xmlns:a16="http://schemas.microsoft.com/office/drawing/2014/main" id="{7B8E78FD-EC6B-4DF2-8C56-35E1FA19CD4E}"/>
              </a:ext>
            </a:extLst>
          </p:cNvPr>
          <p:cNvSpPr>
            <a:spLocks noGrp="1" noChangeArrowheads="1"/>
          </p:cNvSpPr>
          <p:nvPr>
            <p:ph type="title" idx="4294967295"/>
          </p:nvPr>
        </p:nvSpPr>
        <p:spPr>
          <a:xfrm>
            <a:off x="685800" y="381000"/>
            <a:ext cx="7772400" cy="457200"/>
          </a:xfrm>
        </p:spPr>
        <p:txBody>
          <a:bodyPr/>
          <a:lstStyle/>
          <a:p>
            <a:r>
              <a:rPr lang="en-US" altLang="en-US"/>
              <a:t>Abstract Classes </a:t>
            </a:r>
          </a:p>
        </p:txBody>
      </p:sp>
      <p:sp>
        <p:nvSpPr>
          <p:cNvPr id="6149" name="Rectangle 3">
            <a:extLst>
              <a:ext uri="{FF2B5EF4-FFF2-40B4-BE49-F238E27FC236}">
                <a16:creationId xmlns:a16="http://schemas.microsoft.com/office/drawing/2014/main" id="{D463CE79-245F-4973-A45B-77E95D616DE3}"/>
              </a:ext>
            </a:extLst>
          </p:cNvPr>
          <p:cNvSpPr>
            <a:spLocks noGrp="1" noChangeArrowheads="1"/>
          </p:cNvSpPr>
          <p:nvPr>
            <p:ph type="body" idx="4294967295"/>
          </p:nvPr>
        </p:nvSpPr>
        <p:spPr>
          <a:xfrm>
            <a:off x="838200" y="1079500"/>
            <a:ext cx="7772400" cy="4953000"/>
          </a:xfrm>
        </p:spPr>
        <p:txBody>
          <a:bodyPr/>
          <a:lstStyle/>
          <a:p>
            <a:pPr marL="358775" lvl="2" indent="-355600" algn="just">
              <a:buFont typeface="Arial" panose="020B0604020202020204" pitchFamily="34" charset="0"/>
              <a:buChar char="•"/>
              <a:defRPr/>
            </a:pPr>
            <a:r>
              <a:rPr lang="en-US" altLang="en-US" sz="2800" dirty="0">
                <a:solidFill>
                  <a:srgbClr val="000000"/>
                </a:solidFill>
                <a:latin typeface="TimesNewRomanPSMT"/>
              </a:rPr>
              <a:t>In inheritance, classes become more specific and concrete </a:t>
            </a:r>
            <a:r>
              <a:rPr lang="en-US" altLang="en-US" sz="2800" i="1" dirty="0">
                <a:solidFill>
                  <a:srgbClr val="000000"/>
                </a:solidFill>
                <a:latin typeface="TimesNewRomanPS-ItalicMT"/>
              </a:rPr>
              <a:t>with each new subclass</a:t>
            </a:r>
            <a:r>
              <a:rPr lang="en-US" altLang="en-US" sz="2800" dirty="0">
                <a:solidFill>
                  <a:srgbClr val="000000"/>
                </a:solidFill>
                <a:latin typeface="TimesNewRomanPSMT"/>
              </a:rPr>
              <a:t>.</a:t>
            </a:r>
          </a:p>
          <a:p>
            <a:pPr marL="815975" lvl="3" indent="-355600" algn="just">
              <a:buFont typeface="Arial" panose="020B0604020202020204" pitchFamily="34" charset="0"/>
              <a:buChar char="•"/>
              <a:defRPr/>
            </a:pPr>
            <a:r>
              <a:rPr lang="en-US" altLang="en-US" sz="2400" dirty="0" err="1">
                <a:solidFill>
                  <a:srgbClr val="000000"/>
                </a:solidFill>
                <a:latin typeface="TimesNewRomanPSMT"/>
              </a:rPr>
              <a:t>GeometricObject</a:t>
            </a:r>
            <a:endParaRPr lang="en-US" altLang="en-US" sz="2400" dirty="0">
              <a:solidFill>
                <a:srgbClr val="000000"/>
              </a:solidFill>
              <a:latin typeface="TimesNewRomanPSMT"/>
            </a:endParaRPr>
          </a:p>
          <a:p>
            <a:pPr marL="815975" lvl="3" indent="-355600" algn="just">
              <a:buFont typeface="Arial" panose="020B0604020202020204" pitchFamily="34" charset="0"/>
              <a:buChar char="•"/>
              <a:defRPr/>
            </a:pPr>
            <a:r>
              <a:rPr lang="en-US" altLang="en-US" sz="2400" dirty="0">
                <a:solidFill>
                  <a:srgbClr val="000000"/>
                </a:solidFill>
                <a:latin typeface="TimesNewRomanPSMT"/>
              </a:rPr>
              <a:t>Rectangle, Circle</a:t>
            </a:r>
          </a:p>
          <a:p>
            <a:pPr marL="358775" lvl="2" indent="-355600" algn="just">
              <a:buFont typeface="Arial" panose="020B0604020202020204" pitchFamily="34" charset="0"/>
              <a:buChar char="•"/>
              <a:defRPr/>
            </a:pPr>
            <a:endParaRPr lang="en-US" altLang="en-US" sz="2800" dirty="0">
              <a:solidFill>
                <a:srgbClr val="000000"/>
              </a:solidFill>
              <a:latin typeface="TimesNewRomanPSMT"/>
            </a:endParaRPr>
          </a:p>
          <a:p>
            <a:pPr marL="358775" lvl="2" indent="-355600" algn="just">
              <a:buFont typeface="Arial" panose="020B0604020202020204" pitchFamily="34" charset="0"/>
              <a:buChar char="•"/>
              <a:defRPr/>
            </a:pPr>
            <a:r>
              <a:rPr lang="en-US" altLang="en-US" sz="2800" dirty="0">
                <a:solidFill>
                  <a:srgbClr val="000000"/>
                </a:solidFill>
                <a:latin typeface="TimesNewRomanPSMT"/>
              </a:rPr>
              <a:t>If you move from a subclass back up to a superclass, the classes become more general and less specific.</a:t>
            </a:r>
          </a:p>
          <a:p>
            <a:pPr marL="3175" lvl="2" indent="0" algn="just">
              <a:buFont typeface="Monotype Sorts"/>
              <a:buNone/>
              <a:defRPr/>
            </a:pPr>
            <a:br>
              <a:rPr lang="en-US" altLang="en-US" sz="1600" dirty="0"/>
            </a:br>
            <a:endParaRPr lang="en-US" alt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Can you create a Calendar object using the Calendar class?</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Which method in the Calendar class is abstract?</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How do you create a Calendar object for the current time?</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For a Calendar object c, how do you get its year, month, date, hour, minute, and second?</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No. Calendar is an abstract class.</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add method in the Calendar class is abstract.</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Use the GregorianCalendar class's no-arg constructor, you can create an instance of Calendar.</a:t>
            </a:r>
            <a:endParaRPr lang="tr-TR" sz="1600" noProof="1">
              <a:solidFill>
                <a:srgbClr val="0070C0"/>
              </a:solidFill>
              <a:latin typeface="Consolas" panose="020B0609020204030204" pitchFamily="49" charset="0"/>
              <a:cs typeface="Calibri" panose="020F0502020204030204" pitchFamily="34" charset="0"/>
            </a:endParaRPr>
          </a:p>
          <a:p>
            <a:r>
              <a:rPr lang="tr-TR" sz="1600" noProof="1">
                <a:solidFill>
                  <a:srgbClr val="0070C0"/>
                </a:solidFill>
                <a:latin typeface="Consolas" panose="020B0609020204030204" pitchFamily="49" charset="0"/>
                <a:cs typeface="Calibri" panose="020F0502020204030204" pitchFamily="34" charset="0"/>
              </a:rPr>
              <a:t>c.get(Calendar.YEAR)</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c.get(Calendar.MONTH)</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c.get(Calendar.DAY_OF_MONTH)</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c.get(Calendar.HOUR)</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c.get(Calendar.MINUTE)</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c.get(Calendar.SECOND)</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26147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511757C6-6F8D-4302-BE73-E9F8AA93564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66D64-61A6-4C77-9193-12F1457EA3BA}" type="slidenum">
              <a:rPr lang="en-US" altLang="en-US" sz="1400"/>
              <a:pPr>
                <a:spcBef>
                  <a:spcPct val="0"/>
                </a:spcBef>
                <a:buClrTx/>
                <a:buSzTx/>
                <a:buFontTx/>
                <a:buNone/>
              </a:pPr>
              <a:t>21</a:t>
            </a:fld>
            <a:endParaRPr lang="en-US" altLang="en-US" sz="1400"/>
          </a:p>
        </p:txBody>
      </p:sp>
      <p:sp>
        <p:nvSpPr>
          <p:cNvPr id="16387" name="Slide Number Placeholder 4">
            <a:extLst>
              <a:ext uri="{FF2B5EF4-FFF2-40B4-BE49-F238E27FC236}">
                <a16:creationId xmlns:a16="http://schemas.microsoft.com/office/drawing/2014/main" id="{8C4E6BB3-40EE-494F-81E3-42E46F8DEFED}"/>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9B8C792-7AE0-4824-871F-CDFEE675142B}" type="slidenum">
              <a:rPr lang="en-US" altLang="en-US" sz="1400"/>
              <a:pPr algn="r">
                <a:spcBef>
                  <a:spcPct val="0"/>
                </a:spcBef>
                <a:buClrTx/>
                <a:buSzTx/>
                <a:buFontTx/>
                <a:buNone/>
              </a:pPr>
              <a:t>21</a:t>
            </a:fld>
            <a:endParaRPr lang="en-US" altLang="en-US" sz="1400"/>
          </a:p>
        </p:txBody>
      </p:sp>
      <p:sp>
        <p:nvSpPr>
          <p:cNvPr id="16388" name="Rectangle 2">
            <a:extLst>
              <a:ext uri="{FF2B5EF4-FFF2-40B4-BE49-F238E27FC236}">
                <a16:creationId xmlns:a16="http://schemas.microsoft.com/office/drawing/2014/main" id="{6B657A6F-F461-4505-8D30-31E03199548A}"/>
              </a:ext>
            </a:extLst>
          </p:cNvPr>
          <p:cNvSpPr>
            <a:spLocks noGrp="1" noChangeArrowheads="1"/>
          </p:cNvSpPr>
          <p:nvPr>
            <p:ph type="title" idx="4294967295"/>
          </p:nvPr>
        </p:nvSpPr>
        <p:spPr>
          <a:xfrm>
            <a:off x="685800" y="228600"/>
            <a:ext cx="7772400" cy="685800"/>
          </a:xfrm>
        </p:spPr>
        <p:txBody>
          <a:bodyPr/>
          <a:lstStyle/>
          <a:p>
            <a:r>
              <a:rPr lang="en-US" altLang="en-US" sz="2800" b="1"/>
              <a:t>*Case Study: Payroll System Using Polymorphism</a:t>
            </a:r>
            <a:r>
              <a:rPr lang="en-US" altLang="en-US" sz="2800"/>
              <a:t> </a:t>
            </a:r>
          </a:p>
        </p:txBody>
      </p:sp>
      <p:sp>
        <p:nvSpPr>
          <p:cNvPr id="16389" name="Text Box 3">
            <a:extLst>
              <a:ext uri="{FF2B5EF4-FFF2-40B4-BE49-F238E27FC236}">
                <a16:creationId xmlns:a16="http://schemas.microsoft.com/office/drawing/2014/main" id="{A0D028A8-786F-4247-A662-F8AD58A2A4FC}"/>
              </a:ext>
            </a:extLst>
          </p:cNvPr>
          <p:cNvSpPr txBox="1">
            <a:spLocks noChangeArrowheads="1"/>
          </p:cNvSpPr>
          <p:nvPr/>
        </p:nvSpPr>
        <p:spPr bwMode="auto">
          <a:xfrm>
            <a:off x="228600" y="1066800"/>
            <a:ext cx="86868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1314450" indent="-5715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 typeface="Arial" panose="020B0604020202020204" pitchFamily="34" charset="0"/>
              <a:buChar char="•"/>
            </a:pPr>
            <a:r>
              <a:rPr lang="en-US" altLang="en-US" sz="2000"/>
              <a:t>A company pays its employees on a weekly basis. </a:t>
            </a:r>
          </a:p>
          <a:p>
            <a:pPr algn="just">
              <a:spcBef>
                <a:spcPct val="50000"/>
              </a:spcBef>
              <a:buClrTx/>
              <a:buSzTx/>
              <a:buFont typeface="Arial" panose="020B0604020202020204" pitchFamily="34" charset="0"/>
              <a:buChar char="•"/>
            </a:pPr>
            <a:r>
              <a:rPr lang="en-US" altLang="en-US" sz="2000"/>
              <a:t>The employees are of four types: </a:t>
            </a:r>
          </a:p>
          <a:p>
            <a:pPr lvl="1" algn="just">
              <a:spcBef>
                <a:spcPct val="50000"/>
              </a:spcBef>
              <a:buClrTx/>
              <a:buFont typeface="Arial" panose="020B0604020202020204" pitchFamily="34" charset="0"/>
              <a:buChar char="•"/>
            </a:pPr>
            <a:r>
              <a:rPr lang="en-US" altLang="en-US" sz="1600" b="1" i="1"/>
              <a:t>Salaried</a:t>
            </a:r>
            <a:r>
              <a:rPr lang="en-US" altLang="en-US" sz="1600"/>
              <a:t> employees are paid a fixed weekly salary regardless of the number of hours worked,</a:t>
            </a:r>
          </a:p>
          <a:p>
            <a:pPr lvl="1" algn="just">
              <a:spcBef>
                <a:spcPct val="50000"/>
              </a:spcBef>
              <a:buClrTx/>
              <a:buFont typeface="Arial" panose="020B0604020202020204" pitchFamily="34" charset="0"/>
              <a:buChar char="•"/>
            </a:pPr>
            <a:r>
              <a:rPr lang="en-US" altLang="en-US" sz="1600" b="1" i="1"/>
              <a:t>Hourly</a:t>
            </a:r>
            <a:r>
              <a:rPr lang="en-US" altLang="en-US" sz="1600"/>
              <a:t> employees are paid by the hour and receive overtime pay (i.e., 1.5 times their</a:t>
            </a:r>
            <a:br>
              <a:rPr lang="en-US" altLang="en-US" sz="1600"/>
            </a:br>
            <a:r>
              <a:rPr lang="en-US" altLang="en-US" sz="1600"/>
              <a:t>hourly salary rate) for all hours worked in excess of 40 hours, </a:t>
            </a:r>
          </a:p>
          <a:p>
            <a:pPr lvl="1" algn="just">
              <a:spcBef>
                <a:spcPct val="50000"/>
              </a:spcBef>
              <a:buClrTx/>
              <a:buFont typeface="Arial" panose="020B0604020202020204" pitchFamily="34" charset="0"/>
              <a:buChar char="•"/>
            </a:pPr>
            <a:r>
              <a:rPr lang="en-US" altLang="en-US" sz="1600" b="1" i="1"/>
              <a:t>Commission</a:t>
            </a:r>
            <a:r>
              <a:rPr lang="en-US" altLang="en-US" sz="1600"/>
              <a:t> employees are paid a percentage of their sales and </a:t>
            </a:r>
          </a:p>
          <a:p>
            <a:pPr lvl="1" algn="just">
              <a:spcBef>
                <a:spcPct val="50000"/>
              </a:spcBef>
              <a:buClrTx/>
              <a:buFont typeface="Arial" panose="020B0604020202020204" pitchFamily="34" charset="0"/>
              <a:buChar char="•"/>
            </a:pPr>
            <a:r>
              <a:rPr lang="en-US" altLang="en-US" sz="1600" b="1" i="1"/>
              <a:t>Base-salaried commission </a:t>
            </a:r>
            <a:r>
              <a:rPr lang="en-US" altLang="en-US" sz="1600"/>
              <a:t>employees receive a base salary plus a percentage of their sales. </a:t>
            </a:r>
          </a:p>
          <a:p>
            <a:pPr algn="just">
              <a:spcBef>
                <a:spcPct val="50000"/>
              </a:spcBef>
              <a:buClrTx/>
              <a:buSzTx/>
              <a:buFont typeface="Arial" panose="020B0604020202020204" pitchFamily="34" charset="0"/>
              <a:buChar char="•"/>
            </a:pPr>
            <a:r>
              <a:rPr lang="en-US" altLang="en-US" sz="2000"/>
              <a:t>For the current pay period, the company has decided to reward salaried-commission employees by adding </a:t>
            </a:r>
            <a:r>
              <a:rPr lang="en-US" altLang="en-US" sz="2000" b="1"/>
              <a:t>10%</a:t>
            </a:r>
            <a:r>
              <a:rPr lang="en-US" altLang="en-US" sz="2000"/>
              <a:t> to their base salaries. The company wants to write an application that performs its payroll calculations polymorphically.</a:t>
            </a:r>
            <a:r>
              <a:rPr lang="en-US" altLang="en-US" sz="1800"/>
              <a:t> </a:t>
            </a:r>
            <a:endParaRPr lang="en-US" altLang="en-US" sz="2000"/>
          </a:p>
        </p:txBody>
      </p:sp>
      <p:sp>
        <p:nvSpPr>
          <p:cNvPr id="16390" name="Metin kutusu 1">
            <a:extLst>
              <a:ext uri="{FF2B5EF4-FFF2-40B4-BE49-F238E27FC236}">
                <a16:creationId xmlns:a16="http://schemas.microsoft.com/office/drawing/2014/main" id="{23AEF1FD-DB9B-4625-AF57-97C84F33C1CD}"/>
              </a:ext>
            </a:extLst>
          </p:cNvPr>
          <p:cNvSpPr txBox="1">
            <a:spLocks noChangeArrowheads="1"/>
          </p:cNvSpPr>
          <p:nvPr/>
        </p:nvSpPr>
        <p:spPr bwMode="auto">
          <a:xfrm>
            <a:off x="685800" y="59436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t>
            </a:r>
            <a:r>
              <a:rPr lang="en-US" altLang="en-US" sz="2400" b="1"/>
              <a:t>Java : How To Program </a:t>
            </a:r>
            <a:r>
              <a:rPr lang="en-US" altLang="en-US" sz="2400"/>
              <a:t>P.J. </a:t>
            </a:r>
            <a:r>
              <a:rPr lang="en-US" altLang="en-US" sz="2400" b="1"/>
              <a:t>Deitel</a:t>
            </a:r>
            <a:r>
              <a:rPr lang="en-US" altLang="en-US" sz="2400"/>
              <a:t>, H.M. </a:t>
            </a:r>
            <a:r>
              <a:rPr lang="en-US" altLang="en-US" sz="2400" b="1"/>
              <a:t>Deitel</a:t>
            </a:r>
            <a:r>
              <a:rPr lang="en-US" altLang="en-US" sz="2400"/>
              <a:t>., 9th ed. </a:t>
            </a:r>
            <a:br>
              <a:rPr lang="en-US" altLang="en-US" sz="2400"/>
            </a:b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3A8BA9B8-56CC-46DB-8C45-CA377E5403D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46DA12-025F-4AD0-A17D-6D1C4992B679}" type="slidenum">
              <a:rPr lang="en-US" altLang="en-US" sz="1400"/>
              <a:pPr>
                <a:spcBef>
                  <a:spcPct val="0"/>
                </a:spcBef>
                <a:buClrTx/>
                <a:buSzTx/>
                <a:buFontTx/>
                <a:buNone/>
              </a:pPr>
              <a:t>22</a:t>
            </a:fld>
            <a:endParaRPr lang="en-US" altLang="en-US" sz="1400"/>
          </a:p>
        </p:txBody>
      </p:sp>
      <p:sp>
        <p:nvSpPr>
          <p:cNvPr id="17411" name="Slide Number Placeholder 4">
            <a:extLst>
              <a:ext uri="{FF2B5EF4-FFF2-40B4-BE49-F238E27FC236}">
                <a16:creationId xmlns:a16="http://schemas.microsoft.com/office/drawing/2014/main" id="{EC101EE0-0123-4613-8B57-940778A1114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6BAA445-670A-4B70-A6E2-84A12C3A2087}" type="slidenum">
              <a:rPr lang="en-US" altLang="en-US" sz="1400"/>
              <a:pPr algn="r">
                <a:spcBef>
                  <a:spcPct val="0"/>
                </a:spcBef>
                <a:buClrTx/>
                <a:buSzTx/>
                <a:buFontTx/>
                <a:buNone/>
              </a:pPr>
              <a:t>22</a:t>
            </a:fld>
            <a:endParaRPr lang="en-US" altLang="en-US" sz="1400"/>
          </a:p>
        </p:txBody>
      </p:sp>
      <p:sp>
        <p:nvSpPr>
          <p:cNvPr id="17412" name="Rectangle 2">
            <a:extLst>
              <a:ext uri="{FF2B5EF4-FFF2-40B4-BE49-F238E27FC236}">
                <a16:creationId xmlns:a16="http://schemas.microsoft.com/office/drawing/2014/main" id="{760AC6BD-9537-4626-A907-8874623E4CB4}"/>
              </a:ext>
            </a:extLst>
          </p:cNvPr>
          <p:cNvSpPr>
            <a:spLocks noGrp="1" noChangeArrowheads="1"/>
          </p:cNvSpPr>
          <p:nvPr>
            <p:ph type="title" idx="4294967295"/>
          </p:nvPr>
        </p:nvSpPr>
        <p:spPr>
          <a:xfrm>
            <a:off x="685800" y="228600"/>
            <a:ext cx="7772400" cy="685800"/>
          </a:xfrm>
        </p:spPr>
        <p:txBody>
          <a:bodyPr/>
          <a:lstStyle/>
          <a:p>
            <a:r>
              <a:rPr lang="en-US" altLang="en-US" sz="2800" b="1"/>
              <a:t>*Case Study: Payroll System Using Polymorphism</a:t>
            </a:r>
            <a:r>
              <a:rPr lang="en-US" altLang="en-US" sz="2800"/>
              <a:t> </a:t>
            </a:r>
          </a:p>
        </p:txBody>
      </p:sp>
      <p:sp>
        <p:nvSpPr>
          <p:cNvPr id="17413" name="Metin kutusu 1">
            <a:extLst>
              <a:ext uri="{FF2B5EF4-FFF2-40B4-BE49-F238E27FC236}">
                <a16:creationId xmlns:a16="http://schemas.microsoft.com/office/drawing/2014/main" id="{1DC1A42F-34CE-4D8C-B910-F73BCC522664}"/>
              </a:ext>
            </a:extLst>
          </p:cNvPr>
          <p:cNvSpPr txBox="1">
            <a:spLocks noChangeArrowheads="1"/>
          </p:cNvSpPr>
          <p:nvPr/>
        </p:nvSpPr>
        <p:spPr bwMode="auto">
          <a:xfrm>
            <a:off x="685800" y="59436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t>
            </a:r>
            <a:r>
              <a:rPr lang="en-US" altLang="en-US" sz="2400" b="1"/>
              <a:t>Java : How To Program </a:t>
            </a:r>
            <a:r>
              <a:rPr lang="en-US" altLang="en-US" sz="2400"/>
              <a:t>P.J. </a:t>
            </a:r>
            <a:r>
              <a:rPr lang="en-US" altLang="en-US" sz="2400" b="1"/>
              <a:t>Deitel</a:t>
            </a:r>
            <a:r>
              <a:rPr lang="en-US" altLang="en-US" sz="2400"/>
              <a:t>, H.M. </a:t>
            </a:r>
            <a:r>
              <a:rPr lang="en-US" altLang="en-US" sz="2400" b="1"/>
              <a:t>Deitel</a:t>
            </a:r>
            <a:r>
              <a:rPr lang="en-US" altLang="en-US" sz="2400"/>
              <a:t>., 9th ed. </a:t>
            </a:r>
            <a:br>
              <a:rPr lang="en-US" altLang="en-US" sz="2400"/>
            </a:br>
            <a:endParaRPr lang="en-US" altLang="en-US" sz="2400"/>
          </a:p>
        </p:txBody>
      </p:sp>
      <p:pic>
        <p:nvPicPr>
          <p:cNvPr id="17414" name="Resim 2">
            <a:extLst>
              <a:ext uri="{FF2B5EF4-FFF2-40B4-BE49-F238E27FC236}">
                <a16:creationId xmlns:a16="http://schemas.microsoft.com/office/drawing/2014/main" id="{E33DBCAC-5E4B-4AEE-96AB-4F8B8CC8B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600200"/>
            <a:ext cx="67151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3A85A154-22E2-467D-87FE-F7FF4E5503B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08F5A7-4704-436A-A3AE-5BBB442484A1}" type="slidenum">
              <a:rPr lang="en-US" altLang="en-US" sz="1400"/>
              <a:pPr>
                <a:spcBef>
                  <a:spcPct val="0"/>
                </a:spcBef>
                <a:buClrTx/>
                <a:buSzTx/>
                <a:buFontTx/>
                <a:buNone/>
              </a:pPr>
              <a:t>23</a:t>
            </a:fld>
            <a:endParaRPr lang="en-US" altLang="en-US" sz="1400"/>
          </a:p>
        </p:txBody>
      </p:sp>
      <p:sp>
        <p:nvSpPr>
          <p:cNvPr id="18435" name="Slide Number Placeholder 4">
            <a:extLst>
              <a:ext uri="{FF2B5EF4-FFF2-40B4-BE49-F238E27FC236}">
                <a16:creationId xmlns:a16="http://schemas.microsoft.com/office/drawing/2014/main" id="{F160449F-83E2-4F0B-B65F-6A75F901364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3FE5207-994E-481A-9BCB-8EA82132BCF3}" type="slidenum">
              <a:rPr lang="en-US" altLang="en-US" sz="1400"/>
              <a:pPr algn="r">
                <a:spcBef>
                  <a:spcPct val="0"/>
                </a:spcBef>
                <a:buClrTx/>
                <a:buSzTx/>
                <a:buFontTx/>
                <a:buNone/>
              </a:pPr>
              <a:t>23</a:t>
            </a:fld>
            <a:endParaRPr lang="en-US" altLang="en-US" sz="1400"/>
          </a:p>
        </p:txBody>
      </p:sp>
      <p:sp>
        <p:nvSpPr>
          <p:cNvPr id="18436" name="Rectangle 2">
            <a:extLst>
              <a:ext uri="{FF2B5EF4-FFF2-40B4-BE49-F238E27FC236}">
                <a16:creationId xmlns:a16="http://schemas.microsoft.com/office/drawing/2014/main" id="{28AA62E5-8B9C-40F3-93B2-DFFDB4C4D7B0}"/>
              </a:ext>
            </a:extLst>
          </p:cNvPr>
          <p:cNvSpPr>
            <a:spLocks noGrp="1" noChangeArrowheads="1"/>
          </p:cNvSpPr>
          <p:nvPr>
            <p:ph type="title" idx="4294967295"/>
          </p:nvPr>
        </p:nvSpPr>
        <p:spPr>
          <a:xfrm>
            <a:off x="685800" y="228600"/>
            <a:ext cx="7772400" cy="685800"/>
          </a:xfrm>
        </p:spPr>
        <p:txBody>
          <a:bodyPr/>
          <a:lstStyle/>
          <a:p>
            <a:r>
              <a:rPr lang="en-US" altLang="en-US" b="1"/>
              <a:t>Abstract Superclass </a:t>
            </a:r>
            <a:r>
              <a:rPr lang="en-US" altLang="en-US" b="1" i="1"/>
              <a:t>Employee</a:t>
            </a:r>
            <a:r>
              <a:rPr lang="en-US" altLang="en-US"/>
              <a:t> </a:t>
            </a:r>
          </a:p>
        </p:txBody>
      </p:sp>
      <p:sp>
        <p:nvSpPr>
          <p:cNvPr id="18437" name="Rectangle 3">
            <a:extLst>
              <a:ext uri="{FF2B5EF4-FFF2-40B4-BE49-F238E27FC236}">
                <a16:creationId xmlns:a16="http://schemas.microsoft.com/office/drawing/2014/main" id="{087ADAE0-629A-474C-9574-2DD16E60BF87}"/>
              </a:ext>
            </a:extLst>
          </p:cNvPr>
          <p:cNvSpPr>
            <a:spLocks noGrp="1" noChangeArrowheads="1"/>
          </p:cNvSpPr>
          <p:nvPr>
            <p:ph type="body" idx="4294967295"/>
          </p:nvPr>
        </p:nvSpPr>
        <p:spPr>
          <a:xfrm>
            <a:off x="304800" y="1219200"/>
            <a:ext cx="8610600" cy="3048000"/>
          </a:xfrm>
        </p:spPr>
        <p:txBody>
          <a:bodyPr/>
          <a:lstStyle/>
          <a:p>
            <a:pPr algn="just">
              <a:buFont typeface="Arial" panose="020B0604020202020204" pitchFamily="34" charset="0"/>
              <a:buChar char="•"/>
              <a:defRPr/>
            </a:pPr>
            <a:r>
              <a:rPr lang="en-US" altLang="en-US" dirty="0"/>
              <a:t>a constructor that takes the first name, last</a:t>
            </a:r>
            <a:br>
              <a:rPr lang="en-US" altLang="en-US" dirty="0"/>
            </a:br>
            <a:r>
              <a:rPr lang="en-US" altLang="en-US" dirty="0"/>
              <a:t>name and social security number as arguments</a:t>
            </a:r>
          </a:p>
          <a:p>
            <a:pPr algn="just">
              <a:buFont typeface="Arial" panose="020B0604020202020204" pitchFamily="34" charset="0"/>
              <a:buChar char="•"/>
              <a:defRPr/>
            </a:pPr>
            <a:r>
              <a:rPr lang="en-US" altLang="en-US" dirty="0"/>
              <a:t>get/set methods </a:t>
            </a:r>
          </a:p>
          <a:p>
            <a:pPr algn="just">
              <a:buFont typeface="Arial" panose="020B0604020202020204" pitchFamily="34" charset="0"/>
              <a:buChar char="•"/>
              <a:defRPr/>
            </a:pPr>
            <a:r>
              <a:rPr lang="en-US" altLang="en-US" dirty="0"/>
              <a:t>Method </a:t>
            </a:r>
            <a:r>
              <a:rPr lang="en-US" altLang="en-US" dirty="0" err="1"/>
              <a:t>toString</a:t>
            </a:r>
            <a:r>
              <a:rPr lang="en-US" altLang="en-US" dirty="0"/>
              <a:t>()</a:t>
            </a:r>
          </a:p>
          <a:p>
            <a:pPr algn="just">
              <a:buFont typeface="Arial" panose="020B0604020202020204" pitchFamily="34" charset="0"/>
              <a:buChar char="•"/>
              <a:defRPr/>
            </a:pPr>
            <a:r>
              <a:rPr lang="en-US" altLang="en-US" dirty="0"/>
              <a:t>abstract method </a:t>
            </a:r>
            <a:r>
              <a:rPr lang="en-US" altLang="en-US" i="1" dirty="0"/>
              <a:t>earnings</a:t>
            </a:r>
          </a:p>
          <a:p>
            <a:pPr marL="0" indent="0" algn="just">
              <a:buFont typeface="Monotype Sorts"/>
              <a:buNone/>
              <a:defRPr/>
            </a:pPr>
            <a:r>
              <a:rPr lang="en-US" altLang="en-US" sz="2800" dirty="0"/>
              <a:t> </a:t>
            </a:r>
            <a:br>
              <a:rPr lang="en-US" altLang="en-US" sz="2800" dirty="0"/>
            </a:br>
            <a:endParaRPr lang="en-US" altLang="en-US" sz="2800" dirty="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ayt Numarası Yer Tutucusu 1">
            <a:extLst>
              <a:ext uri="{FF2B5EF4-FFF2-40B4-BE49-F238E27FC236}">
                <a16:creationId xmlns:a16="http://schemas.microsoft.com/office/drawing/2014/main" id="{E2BA09BC-002C-4A64-A5E1-3A83D926CAC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89DA78-44AD-45E4-B560-2CCB3134063D}" type="slidenum">
              <a:rPr lang="en-US" altLang="en-US" sz="1400"/>
              <a:pPr>
                <a:spcBef>
                  <a:spcPct val="0"/>
                </a:spcBef>
                <a:buClrTx/>
                <a:buSzTx/>
                <a:buFontTx/>
                <a:buNone/>
              </a:pPr>
              <a:t>24</a:t>
            </a:fld>
            <a:endParaRPr lang="en-US" altLang="en-US" sz="1400"/>
          </a:p>
        </p:txBody>
      </p:sp>
      <p:pic>
        <p:nvPicPr>
          <p:cNvPr id="19459" name="Resim 2">
            <a:extLst>
              <a:ext uri="{FF2B5EF4-FFF2-40B4-BE49-F238E27FC236}">
                <a16:creationId xmlns:a16="http://schemas.microsoft.com/office/drawing/2014/main" id="{A59E4452-E9AD-4B22-84D6-0AEF4BD2A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6557963"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a:extLst>
              <a:ext uri="{FF2B5EF4-FFF2-40B4-BE49-F238E27FC236}">
                <a16:creationId xmlns:a16="http://schemas.microsoft.com/office/drawing/2014/main" id="{C578B200-685B-4BDF-AE02-9DA4BAEB8A8B}"/>
              </a:ext>
            </a:extLst>
          </p:cNvPr>
          <p:cNvSpPr txBox="1">
            <a:spLocks noChangeArrowheads="1"/>
          </p:cNvSpPr>
          <p:nvPr/>
        </p:nvSpPr>
        <p:spPr bwMode="auto">
          <a:xfrm>
            <a:off x="457200" y="762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800">
                <a:solidFill>
                  <a:schemeClr val="tx2"/>
                </a:solidFill>
                <a:latin typeface="Courier New" panose="02070309020205020404" pitchFamily="49" charset="0"/>
                <a:cs typeface="Courier New" panose="02070309020205020404" pitchFamily="49" charset="0"/>
              </a:rPr>
              <a:t>earnings</a:t>
            </a:r>
            <a:r>
              <a:rPr lang="en-US" altLang="en-US" sz="2800">
                <a:solidFill>
                  <a:schemeClr val="tx2"/>
                </a:solidFill>
              </a:rPr>
              <a:t> and </a:t>
            </a:r>
            <a:r>
              <a:rPr lang="en-US" altLang="en-US" sz="2800">
                <a:solidFill>
                  <a:schemeClr val="tx2"/>
                </a:solidFill>
                <a:latin typeface="Courier New" panose="02070309020205020404" pitchFamily="49" charset="0"/>
                <a:cs typeface="Courier New" panose="02070309020205020404" pitchFamily="49" charset="0"/>
              </a:rPr>
              <a:t>toString</a:t>
            </a:r>
            <a:r>
              <a:rPr lang="en-US" altLang="en-US" sz="2800">
                <a:solidFill>
                  <a:schemeClr val="tx2"/>
                </a:solidFill>
              </a:rPr>
              <a:t> methods in class hierarchy </a:t>
            </a:r>
            <a:br>
              <a:rPr lang="en-US" altLang="en-US" sz="2800">
                <a:solidFill>
                  <a:schemeClr val="tx2"/>
                </a:solidFill>
              </a:rPr>
            </a:br>
            <a:endParaRPr lang="en-US" altLang="en-US" sz="2800">
              <a:solidFill>
                <a:schemeClr val="tx2"/>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AEBA8FF1-C87B-42B3-BF91-55ED8810D82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396C1A-FD28-46F4-B08A-6A6C51774415}" type="slidenum">
              <a:rPr lang="en-US" altLang="en-US" sz="1400"/>
              <a:pPr>
                <a:spcBef>
                  <a:spcPct val="0"/>
                </a:spcBef>
                <a:buClrTx/>
                <a:buSzTx/>
                <a:buFontTx/>
                <a:buNone/>
              </a:pPr>
              <a:t>25</a:t>
            </a:fld>
            <a:endParaRPr lang="en-US" altLang="en-US" sz="1400"/>
          </a:p>
        </p:txBody>
      </p:sp>
      <p:sp>
        <p:nvSpPr>
          <p:cNvPr id="20483" name="Slide Number Placeholder 4">
            <a:extLst>
              <a:ext uri="{FF2B5EF4-FFF2-40B4-BE49-F238E27FC236}">
                <a16:creationId xmlns:a16="http://schemas.microsoft.com/office/drawing/2014/main" id="{9C970892-6489-4DAF-BAFA-F54894F69CDF}"/>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DF738DE-70D1-4B26-A914-02C3D92AAC38}" type="slidenum">
              <a:rPr lang="en-US" altLang="en-US" sz="1400"/>
              <a:pPr algn="r">
                <a:spcBef>
                  <a:spcPct val="0"/>
                </a:spcBef>
                <a:buClrTx/>
                <a:buSzTx/>
                <a:buFontTx/>
                <a:buNone/>
              </a:pPr>
              <a:t>25</a:t>
            </a:fld>
            <a:endParaRPr lang="en-US" altLang="en-US" sz="1400"/>
          </a:p>
        </p:txBody>
      </p:sp>
      <p:sp>
        <p:nvSpPr>
          <p:cNvPr id="20484" name="Rectangle 2">
            <a:extLst>
              <a:ext uri="{FF2B5EF4-FFF2-40B4-BE49-F238E27FC236}">
                <a16:creationId xmlns:a16="http://schemas.microsoft.com/office/drawing/2014/main" id="{F85CDE5C-B4E1-44BE-9951-5B844BDC6529}"/>
              </a:ext>
            </a:extLst>
          </p:cNvPr>
          <p:cNvSpPr>
            <a:spLocks noGrp="1" noChangeArrowheads="1"/>
          </p:cNvSpPr>
          <p:nvPr>
            <p:ph type="title" idx="4294967295"/>
          </p:nvPr>
        </p:nvSpPr>
        <p:spPr>
          <a:xfrm>
            <a:off x="685800" y="228600"/>
            <a:ext cx="7772400" cy="685800"/>
          </a:xfrm>
        </p:spPr>
        <p:txBody>
          <a:bodyPr/>
          <a:lstStyle/>
          <a:p>
            <a:r>
              <a:rPr lang="en-US" altLang="en-US" sz="3600" b="1"/>
              <a:t>Concrete Subclass SalariedEmployee</a:t>
            </a:r>
            <a:r>
              <a:rPr lang="en-US" altLang="en-US" sz="3600"/>
              <a:t> </a:t>
            </a:r>
          </a:p>
        </p:txBody>
      </p:sp>
      <p:sp>
        <p:nvSpPr>
          <p:cNvPr id="20485" name="Rectangle 3">
            <a:extLst>
              <a:ext uri="{FF2B5EF4-FFF2-40B4-BE49-F238E27FC236}">
                <a16:creationId xmlns:a16="http://schemas.microsoft.com/office/drawing/2014/main" id="{02504414-F415-41BF-8FBB-ADBA99536F59}"/>
              </a:ext>
            </a:extLst>
          </p:cNvPr>
          <p:cNvSpPr>
            <a:spLocks noGrp="1" noChangeArrowheads="1"/>
          </p:cNvSpPr>
          <p:nvPr>
            <p:ph type="body" idx="4294967295"/>
          </p:nvPr>
        </p:nvSpPr>
        <p:spPr>
          <a:xfrm>
            <a:off x="304800" y="1219200"/>
            <a:ext cx="8610600" cy="3048000"/>
          </a:xfrm>
        </p:spPr>
        <p:txBody>
          <a:bodyPr/>
          <a:lstStyle/>
          <a:p>
            <a:pPr algn="just">
              <a:buFont typeface="Arial" panose="020B0604020202020204" pitchFamily="34" charset="0"/>
              <a:buChar char="•"/>
              <a:defRPr/>
            </a:pPr>
            <a:r>
              <a:rPr lang="en-US" altLang="en-US" dirty="0" err="1"/>
              <a:t>SalariedEmployee</a:t>
            </a:r>
            <a:r>
              <a:rPr lang="en-US" altLang="en-US" dirty="0"/>
              <a:t> extends class Employee</a:t>
            </a:r>
          </a:p>
          <a:p>
            <a:pPr algn="just">
              <a:buFont typeface="Arial" panose="020B0604020202020204" pitchFamily="34" charset="0"/>
              <a:buChar char="•"/>
              <a:defRPr/>
            </a:pPr>
            <a:r>
              <a:rPr lang="en-US" altLang="en-US" dirty="0"/>
              <a:t>constructor that takes a first name, a last</a:t>
            </a:r>
            <a:br>
              <a:rPr lang="en-US" altLang="en-US" dirty="0"/>
            </a:br>
            <a:r>
              <a:rPr lang="en-US" altLang="en-US" dirty="0"/>
              <a:t>name, a social security number and a weekly</a:t>
            </a:r>
            <a:br>
              <a:rPr lang="en-US" altLang="en-US" dirty="0"/>
            </a:br>
            <a:r>
              <a:rPr lang="en-US" altLang="en-US" dirty="0"/>
              <a:t>salary as arguments</a:t>
            </a:r>
          </a:p>
          <a:p>
            <a:pPr algn="just">
              <a:buFont typeface="Arial" panose="020B0604020202020204" pitchFamily="34" charset="0"/>
              <a:buChar char="•"/>
              <a:defRPr/>
            </a:pPr>
            <a:r>
              <a:rPr lang="en-US" altLang="en-US" dirty="0"/>
              <a:t>get/set methods</a:t>
            </a:r>
          </a:p>
          <a:p>
            <a:pPr algn="just">
              <a:buFont typeface="Arial" panose="020B0604020202020204" pitchFamily="34" charset="0"/>
              <a:buChar char="•"/>
              <a:defRPr/>
            </a:pPr>
            <a:r>
              <a:rPr lang="en-US" altLang="en-US" dirty="0"/>
              <a:t>Method </a:t>
            </a:r>
            <a:r>
              <a:rPr lang="en-US" altLang="en-US" dirty="0" err="1"/>
              <a:t>toString</a:t>
            </a:r>
            <a:r>
              <a:rPr lang="en-US" altLang="en-US" dirty="0"/>
              <a:t>()</a:t>
            </a:r>
          </a:p>
          <a:p>
            <a:pPr algn="just">
              <a:buFont typeface="Arial" panose="020B0604020202020204" pitchFamily="34" charset="0"/>
              <a:buChar char="•"/>
              <a:defRPr/>
            </a:pPr>
            <a:r>
              <a:rPr lang="en-US" altLang="en-US" dirty="0"/>
              <a:t>Method earnings</a:t>
            </a:r>
          </a:p>
          <a:p>
            <a:pPr marL="0" indent="0" algn="just">
              <a:buFont typeface="Monotype Sorts"/>
              <a:buNone/>
              <a:defRPr/>
            </a:pPr>
            <a:r>
              <a:rPr lang="en-US" altLang="en-US" dirty="0"/>
              <a:t> </a:t>
            </a:r>
            <a:br>
              <a:rPr lang="en-US" altLang="en-US" dirty="0"/>
            </a:br>
            <a:endParaRPr lang="en-US" altLang="en-US" sz="2800" dirty="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FDEC38CF-21BF-43F2-9D5B-66A829E8D48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E50F90-5129-4321-ABB3-B5E9BCB54985}" type="slidenum">
              <a:rPr lang="en-US" altLang="en-US" sz="1400"/>
              <a:pPr>
                <a:spcBef>
                  <a:spcPct val="0"/>
                </a:spcBef>
                <a:buClrTx/>
                <a:buSzTx/>
                <a:buFontTx/>
                <a:buNone/>
              </a:pPr>
              <a:t>26</a:t>
            </a:fld>
            <a:endParaRPr lang="en-US" altLang="en-US" sz="1400"/>
          </a:p>
        </p:txBody>
      </p:sp>
      <p:sp>
        <p:nvSpPr>
          <p:cNvPr id="21507" name="Slide Number Placeholder 4">
            <a:extLst>
              <a:ext uri="{FF2B5EF4-FFF2-40B4-BE49-F238E27FC236}">
                <a16:creationId xmlns:a16="http://schemas.microsoft.com/office/drawing/2014/main" id="{91D9F7AB-0BA4-41A4-BADD-E186CA0F1389}"/>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E513AB8-F96D-4156-935C-8B15D6C9860F}" type="slidenum">
              <a:rPr lang="en-US" altLang="en-US" sz="1400"/>
              <a:pPr algn="r">
                <a:spcBef>
                  <a:spcPct val="0"/>
                </a:spcBef>
                <a:buClrTx/>
                <a:buSzTx/>
                <a:buFontTx/>
                <a:buNone/>
              </a:pPr>
              <a:t>26</a:t>
            </a:fld>
            <a:endParaRPr lang="en-US" altLang="en-US" sz="1400"/>
          </a:p>
        </p:txBody>
      </p:sp>
      <p:sp>
        <p:nvSpPr>
          <p:cNvPr id="21508" name="Rectangle 2">
            <a:extLst>
              <a:ext uri="{FF2B5EF4-FFF2-40B4-BE49-F238E27FC236}">
                <a16:creationId xmlns:a16="http://schemas.microsoft.com/office/drawing/2014/main" id="{2E34BC85-2950-4DAE-9ED7-FB2CFF7C345C}"/>
              </a:ext>
            </a:extLst>
          </p:cNvPr>
          <p:cNvSpPr>
            <a:spLocks noGrp="1" noChangeArrowheads="1"/>
          </p:cNvSpPr>
          <p:nvPr>
            <p:ph type="title" idx="4294967295"/>
          </p:nvPr>
        </p:nvSpPr>
        <p:spPr>
          <a:xfrm>
            <a:off x="685800" y="228600"/>
            <a:ext cx="7772400" cy="685800"/>
          </a:xfrm>
        </p:spPr>
        <p:txBody>
          <a:bodyPr/>
          <a:lstStyle/>
          <a:p>
            <a:r>
              <a:rPr lang="en-US" altLang="en-US" sz="3600" b="1"/>
              <a:t>Concrete Subclass HourlyEmployee</a:t>
            </a:r>
            <a:endParaRPr lang="en-US" altLang="en-US" sz="3600"/>
          </a:p>
        </p:txBody>
      </p:sp>
      <p:sp>
        <p:nvSpPr>
          <p:cNvPr id="21509" name="Rectangle 3">
            <a:extLst>
              <a:ext uri="{FF2B5EF4-FFF2-40B4-BE49-F238E27FC236}">
                <a16:creationId xmlns:a16="http://schemas.microsoft.com/office/drawing/2014/main" id="{7DCD1779-808E-49FA-96C8-55705695BB2D}"/>
              </a:ext>
            </a:extLst>
          </p:cNvPr>
          <p:cNvSpPr>
            <a:spLocks noGrp="1" noChangeArrowheads="1"/>
          </p:cNvSpPr>
          <p:nvPr>
            <p:ph type="body" idx="4294967295"/>
          </p:nvPr>
        </p:nvSpPr>
        <p:spPr>
          <a:xfrm>
            <a:off x="304800" y="1219200"/>
            <a:ext cx="8610600" cy="3048000"/>
          </a:xfrm>
        </p:spPr>
        <p:txBody>
          <a:bodyPr/>
          <a:lstStyle/>
          <a:p>
            <a:pPr algn="just">
              <a:buFont typeface="Arial" panose="020B0604020202020204" pitchFamily="34" charset="0"/>
              <a:buChar char="•"/>
              <a:defRPr/>
            </a:pPr>
            <a:r>
              <a:rPr lang="en-US" altLang="en-US" dirty="0" err="1"/>
              <a:t>HourlyEmployee</a:t>
            </a:r>
            <a:r>
              <a:rPr lang="en-US" altLang="en-US" dirty="0"/>
              <a:t> extends class Employee</a:t>
            </a:r>
          </a:p>
          <a:p>
            <a:pPr algn="just">
              <a:buFont typeface="Arial" panose="020B0604020202020204" pitchFamily="34" charset="0"/>
              <a:buChar char="•"/>
              <a:defRPr/>
            </a:pPr>
            <a:r>
              <a:rPr lang="en-US" altLang="en-US" dirty="0"/>
              <a:t>constructor that takes a first name, a last</a:t>
            </a:r>
            <a:br>
              <a:rPr lang="en-US" altLang="en-US" dirty="0"/>
            </a:br>
            <a:r>
              <a:rPr lang="en-US" altLang="en-US" dirty="0"/>
              <a:t>name, a social security number, an hourly</a:t>
            </a:r>
            <a:br>
              <a:rPr lang="en-US" altLang="en-US" dirty="0"/>
            </a:br>
            <a:r>
              <a:rPr lang="en-US" altLang="en-US" dirty="0"/>
              <a:t>wage and the number of hours worked.</a:t>
            </a:r>
          </a:p>
          <a:p>
            <a:pPr algn="just">
              <a:buFont typeface="Arial" panose="020B0604020202020204" pitchFamily="34" charset="0"/>
              <a:buChar char="•"/>
              <a:defRPr/>
            </a:pPr>
            <a:r>
              <a:rPr lang="en-US" altLang="en-US" dirty="0"/>
              <a:t>get/set methods</a:t>
            </a:r>
          </a:p>
          <a:p>
            <a:pPr algn="just">
              <a:buFont typeface="Arial" panose="020B0604020202020204" pitchFamily="34" charset="0"/>
              <a:buChar char="•"/>
              <a:defRPr/>
            </a:pPr>
            <a:r>
              <a:rPr lang="en-US" altLang="en-US" dirty="0"/>
              <a:t>Method </a:t>
            </a:r>
            <a:r>
              <a:rPr lang="en-US" altLang="en-US" dirty="0" err="1"/>
              <a:t>toString</a:t>
            </a:r>
            <a:r>
              <a:rPr lang="en-US" altLang="en-US" dirty="0"/>
              <a:t>()</a:t>
            </a:r>
          </a:p>
          <a:p>
            <a:pPr algn="just">
              <a:buFont typeface="Arial" panose="020B0604020202020204" pitchFamily="34" charset="0"/>
              <a:buChar char="•"/>
              <a:defRPr/>
            </a:pPr>
            <a:r>
              <a:rPr lang="en-US" altLang="en-US" dirty="0"/>
              <a:t>Method earnings</a:t>
            </a:r>
          </a:p>
          <a:p>
            <a:pPr marL="0" indent="0" algn="just">
              <a:buFont typeface="Monotype Sorts"/>
              <a:buNone/>
              <a:defRPr/>
            </a:pPr>
            <a:r>
              <a:rPr lang="en-US" altLang="en-US" dirty="0"/>
              <a:t> </a:t>
            </a:r>
            <a:br>
              <a:rPr lang="en-US" altLang="en-US" dirty="0"/>
            </a:br>
            <a:endParaRPr lang="en-US" altLang="en-US" sz="2800" dirty="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0280DCE4-CBDE-4E12-AAE4-72251784B64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F1F532-6701-4026-B70C-BD6FFFA4A4A2}" type="slidenum">
              <a:rPr lang="en-US" altLang="en-US" sz="1400"/>
              <a:pPr>
                <a:spcBef>
                  <a:spcPct val="0"/>
                </a:spcBef>
                <a:buClrTx/>
                <a:buSzTx/>
                <a:buFontTx/>
                <a:buNone/>
              </a:pPr>
              <a:t>27</a:t>
            </a:fld>
            <a:endParaRPr lang="en-US" altLang="en-US" sz="1400"/>
          </a:p>
        </p:txBody>
      </p:sp>
      <p:sp>
        <p:nvSpPr>
          <p:cNvPr id="22531" name="Slide Number Placeholder 4">
            <a:extLst>
              <a:ext uri="{FF2B5EF4-FFF2-40B4-BE49-F238E27FC236}">
                <a16:creationId xmlns:a16="http://schemas.microsoft.com/office/drawing/2014/main" id="{D011DD6B-D02B-4913-9CF6-660B893CC04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7BF5E7C-42D1-4EB8-9B0D-B7A3085B0F9F}" type="slidenum">
              <a:rPr lang="en-US" altLang="en-US" sz="1400"/>
              <a:pPr algn="r">
                <a:spcBef>
                  <a:spcPct val="0"/>
                </a:spcBef>
                <a:buClrTx/>
                <a:buSzTx/>
                <a:buFontTx/>
                <a:buNone/>
              </a:pPr>
              <a:t>27</a:t>
            </a:fld>
            <a:endParaRPr lang="en-US" altLang="en-US" sz="1400"/>
          </a:p>
        </p:txBody>
      </p:sp>
      <p:sp>
        <p:nvSpPr>
          <p:cNvPr id="22532" name="Rectangle 2">
            <a:extLst>
              <a:ext uri="{FF2B5EF4-FFF2-40B4-BE49-F238E27FC236}">
                <a16:creationId xmlns:a16="http://schemas.microsoft.com/office/drawing/2014/main" id="{79E86F6F-84BE-4EDA-ACE6-1E0B1D0EFD61}"/>
              </a:ext>
            </a:extLst>
          </p:cNvPr>
          <p:cNvSpPr>
            <a:spLocks noGrp="1" noChangeArrowheads="1"/>
          </p:cNvSpPr>
          <p:nvPr>
            <p:ph type="title" idx="4294967295"/>
          </p:nvPr>
        </p:nvSpPr>
        <p:spPr>
          <a:xfrm>
            <a:off x="685800" y="381000"/>
            <a:ext cx="7772400" cy="685800"/>
          </a:xfrm>
        </p:spPr>
        <p:txBody>
          <a:bodyPr/>
          <a:lstStyle/>
          <a:p>
            <a:r>
              <a:rPr lang="en-US" altLang="en-US" sz="3200" b="1"/>
              <a:t>Concrete Subclass CommissionEmployee</a:t>
            </a:r>
            <a:r>
              <a:rPr lang="en-US" altLang="en-US" sz="2400"/>
              <a:t> </a:t>
            </a:r>
            <a:br>
              <a:rPr lang="en-US" altLang="en-US" sz="2400"/>
            </a:br>
            <a:r>
              <a:rPr lang="en-US" altLang="en-US" sz="2400" b="1"/>
              <a:t> </a:t>
            </a:r>
            <a:endParaRPr lang="en-US" altLang="en-US" sz="2400"/>
          </a:p>
        </p:txBody>
      </p:sp>
      <p:sp>
        <p:nvSpPr>
          <p:cNvPr id="22533" name="Rectangle 3">
            <a:extLst>
              <a:ext uri="{FF2B5EF4-FFF2-40B4-BE49-F238E27FC236}">
                <a16:creationId xmlns:a16="http://schemas.microsoft.com/office/drawing/2014/main" id="{72FE6CA3-C80A-42B3-BF28-A8F82D8C2C97}"/>
              </a:ext>
            </a:extLst>
          </p:cNvPr>
          <p:cNvSpPr>
            <a:spLocks noGrp="1" noChangeArrowheads="1"/>
          </p:cNvSpPr>
          <p:nvPr>
            <p:ph type="body" idx="4294967295"/>
          </p:nvPr>
        </p:nvSpPr>
        <p:spPr>
          <a:xfrm>
            <a:off x="304800" y="1219200"/>
            <a:ext cx="8610600" cy="3048000"/>
          </a:xfrm>
        </p:spPr>
        <p:txBody>
          <a:bodyPr/>
          <a:lstStyle/>
          <a:p>
            <a:pPr algn="just">
              <a:buFont typeface="Arial" panose="020B0604020202020204" pitchFamily="34" charset="0"/>
              <a:buChar char="•"/>
              <a:defRPr/>
            </a:pPr>
            <a:r>
              <a:rPr lang="en-US" altLang="en-US" dirty="0" err="1"/>
              <a:t>CommissionEmployee</a:t>
            </a:r>
            <a:r>
              <a:rPr lang="en-US" altLang="en-US" dirty="0"/>
              <a:t> extends class Employee</a:t>
            </a:r>
          </a:p>
          <a:p>
            <a:pPr algn="just">
              <a:buFont typeface="Arial" panose="020B0604020202020204" pitchFamily="34" charset="0"/>
              <a:buChar char="•"/>
              <a:defRPr/>
            </a:pPr>
            <a:r>
              <a:rPr lang="en-US" altLang="en-US" dirty="0"/>
              <a:t>constructor that takes a first name, a last</a:t>
            </a:r>
            <a:br>
              <a:rPr lang="en-US" altLang="en-US" dirty="0"/>
            </a:br>
            <a:r>
              <a:rPr lang="en-US" altLang="en-US" dirty="0"/>
              <a:t>name, a social security number, a sales</a:t>
            </a:r>
            <a:br>
              <a:rPr lang="en-US" altLang="en-US" dirty="0"/>
            </a:br>
            <a:r>
              <a:rPr lang="en-US" altLang="en-US" dirty="0"/>
              <a:t>amount and a commission rate;</a:t>
            </a:r>
          </a:p>
          <a:p>
            <a:pPr algn="just">
              <a:buFont typeface="Arial" panose="020B0604020202020204" pitchFamily="34" charset="0"/>
              <a:buChar char="•"/>
              <a:defRPr/>
            </a:pPr>
            <a:r>
              <a:rPr lang="en-US" altLang="en-US" dirty="0"/>
              <a:t>get/set methods</a:t>
            </a:r>
          </a:p>
          <a:p>
            <a:pPr algn="just">
              <a:buFont typeface="Arial" panose="020B0604020202020204" pitchFamily="34" charset="0"/>
              <a:buChar char="•"/>
              <a:defRPr/>
            </a:pPr>
            <a:r>
              <a:rPr lang="en-US" altLang="en-US" dirty="0"/>
              <a:t>Method </a:t>
            </a:r>
            <a:r>
              <a:rPr lang="en-US" altLang="en-US" dirty="0" err="1"/>
              <a:t>toString</a:t>
            </a:r>
            <a:r>
              <a:rPr lang="en-US" altLang="en-US" dirty="0"/>
              <a:t>()</a:t>
            </a:r>
          </a:p>
          <a:p>
            <a:pPr algn="just">
              <a:buFont typeface="Arial" panose="020B0604020202020204" pitchFamily="34" charset="0"/>
              <a:buChar char="•"/>
              <a:defRPr/>
            </a:pPr>
            <a:r>
              <a:rPr lang="en-US" altLang="en-US" dirty="0"/>
              <a:t>Method earnings</a:t>
            </a:r>
          </a:p>
          <a:p>
            <a:pPr marL="0" indent="0" algn="just">
              <a:buFont typeface="Monotype Sorts"/>
              <a:buNone/>
              <a:defRPr/>
            </a:pPr>
            <a:r>
              <a:rPr lang="en-US" altLang="en-US" dirty="0"/>
              <a:t> </a:t>
            </a:r>
            <a:br>
              <a:rPr lang="en-US" altLang="en-US" dirty="0"/>
            </a:br>
            <a:endParaRPr lang="en-US" altLang="en-US" sz="2800" dirty="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a:extLst>
              <a:ext uri="{FF2B5EF4-FFF2-40B4-BE49-F238E27FC236}">
                <a16:creationId xmlns:a16="http://schemas.microsoft.com/office/drawing/2014/main" id="{4415A1F0-7C4E-4735-B5B8-1DA3479FDDC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41E4CD-73BE-4738-8B18-7238AD57CBAE}" type="slidenum">
              <a:rPr lang="en-US" altLang="en-US" sz="1400"/>
              <a:pPr>
                <a:spcBef>
                  <a:spcPct val="0"/>
                </a:spcBef>
                <a:buClrTx/>
                <a:buSzTx/>
                <a:buFontTx/>
                <a:buNone/>
              </a:pPr>
              <a:t>28</a:t>
            </a:fld>
            <a:endParaRPr lang="en-US" altLang="en-US" sz="1400"/>
          </a:p>
        </p:txBody>
      </p:sp>
      <p:sp>
        <p:nvSpPr>
          <p:cNvPr id="23555" name="Slide Number Placeholder 4">
            <a:extLst>
              <a:ext uri="{FF2B5EF4-FFF2-40B4-BE49-F238E27FC236}">
                <a16:creationId xmlns:a16="http://schemas.microsoft.com/office/drawing/2014/main" id="{206E842B-9EFF-4708-8098-D9A3431BF77E}"/>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A346132-352E-43A1-B87F-2237FAEE6778}" type="slidenum">
              <a:rPr lang="en-US" altLang="en-US" sz="1400"/>
              <a:pPr algn="r">
                <a:spcBef>
                  <a:spcPct val="0"/>
                </a:spcBef>
                <a:buClrTx/>
                <a:buSzTx/>
                <a:buFontTx/>
                <a:buNone/>
              </a:pPr>
              <a:t>28</a:t>
            </a:fld>
            <a:endParaRPr lang="en-US" altLang="en-US" sz="1400"/>
          </a:p>
        </p:txBody>
      </p:sp>
      <p:sp>
        <p:nvSpPr>
          <p:cNvPr id="23556" name="Rectangle 2">
            <a:extLst>
              <a:ext uri="{FF2B5EF4-FFF2-40B4-BE49-F238E27FC236}">
                <a16:creationId xmlns:a16="http://schemas.microsoft.com/office/drawing/2014/main" id="{E942F80B-3372-4B7C-B15F-6AF0FE4644C4}"/>
              </a:ext>
            </a:extLst>
          </p:cNvPr>
          <p:cNvSpPr>
            <a:spLocks noGrp="1" noChangeArrowheads="1"/>
          </p:cNvSpPr>
          <p:nvPr>
            <p:ph type="title" idx="4294967295"/>
          </p:nvPr>
        </p:nvSpPr>
        <p:spPr>
          <a:xfrm>
            <a:off x="495300" y="304800"/>
            <a:ext cx="8153400" cy="762000"/>
          </a:xfrm>
        </p:spPr>
        <p:txBody>
          <a:bodyPr/>
          <a:lstStyle/>
          <a:p>
            <a:r>
              <a:rPr lang="en-US" altLang="en-US" sz="2400" b="1"/>
              <a:t>Indirect Concrete Subclass BasePlusCommissionEmployee</a:t>
            </a:r>
            <a:r>
              <a:rPr lang="en-US" altLang="en-US" sz="1600"/>
              <a:t> </a:t>
            </a:r>
            <a:br>
              <a:rPr lang="en-US" altLang="en-US" sz="1200"/>
            </a:br>
            <a:r>
              <a:rPr lang="en-US" altLang="en-US" sz="1200" b="1"/>
              <a:t> </a:t>
            </a:r>
            <a:endParaRPr lang="en-US" altLang="en-US" sz="1200"/>
          </a:p>
        </p:txBody>
      </p:sp>
      <p:sp>
        <p:nvSpPr>
          <p:cNvPr id="23557" name="Rectangle 3">
            <a:extLst>
              <a:ext uri="{FF2B5EF4-FFF2-40B4-BE49-F238E27FC236}">
                <a16:creationId xmlns:a16="http://schemas.microsoft.com/office/drawing/2014/main" id="{EAAC595F-FE3F-4CC7-A7AA-F88D4CE44C21}"/>
              </a:ext>
            </a:extLst>
          </p:cNvPr>
          <p:cNvSpPr>
            <a:spLocks noGrp="1" noChangeArrowheads="1"/>
          </p:cNvSpPr>
          <p:nvPr>
            <p:ph type="body" idx="4294967295"/>
          </p:nvPr>
        </p:nvSpPr>
        <p:spPr>
          <a:xfrm>
            <a:off x="304800" y="1219200"/>
            <a:ext cx="8610600" cy="3048000"/>
          </a:xfrm>
        </p:spPr>
        <p:txBody>
          <a:bodyPr/>
          <a:lstStyle/>
          <a:p>
            <a:pPr algn="just">
              <a:buFont typeface="Arial" panose="020B0604020202020204" pitchFamily="34" charset="0"/>
              <a:buChar char="•"/>
              <a:defRPr/>
            </a:pPr>
            <a:r>
              <a:rPr lang="en-US" altLang="en-US" dirty="0" err="1"/>
              <a:t>BasePlusCommissionEmployee</a:t>
            </a:r>
            <a:r>
              <a:rPr lang="en-US" altLang="en-US" dirty="0"/>
              <a:t> extends class</a:t>
            </a:r>
            <a:br>
              <a:rPr lang="en-US" altLang="en-US" dirty="0"/>
            </a:br>
            <a:r>
              <a:rPr lang="en-US" altLang="en-US" dirty="0" err="1"/>
              <a:t>CommissionEmployee</a:t>
            </a:r>
            <a:endParaRPr lang="en-US" altLang="en-US" dirty="0"/>
          </a:p>
          <a:p>
            <a:pPr algn="just">
              <a:buFont typeface="Arial" panose="020B0604020202020204" pitchFamily="34" charset="0"/>
              <a:buChar char="•"/>
              <a:defRPr/>
            </a:pPr>
            <a:r>
              <a:rPr lang="en-US" altLang="en-US" dirty="0"/>
              <a:t>constructor that takes a first name, a last</a:t>
            </a:r>
            <a:br>
              <a:rPr lang="en-US" altLang="en-US" dirty="0"/>
            </a:br>
            <a:r>
              <a:rPr lang="en-US" altLang="en-US" dirty="0"/>
              <a:t>name, a social security number, a sales</a:t>
            </a:r>
            <a:br>
              <a:rPr lang="en-US" altLang="en-US" dirty="0"/>
            </a:br>
            <a:r>
              <a:rPr lang="en-US" altLang="en-US" dirty="0"/>
              <a:t>amount, a commission rate and a base salary.</a:t>
            </a:r>
          </a:p>
          <a:p>
            <a:pPr algn="just">
              <a:buFont typeface="Arial" panose="020B0604020202020204" pitchFamily="34" charset="0"/>
              <a:buChar char="•"/>
              <a:defRPr/>
            </a:pPr>
            <a:r>
              <a:rPr lang="en-US" altLang="en-US" dirty="0"/>
              <a:t>get/set methods</a:t>
            </a:r>
          </a:p>
          <a:p>
            <a:pPr algn="just">
              <a:buFont typeface="Arial" panose="020B0604020202020204" pitchFamily="34" charset="0"/>
              <a:buChar char="•"/>
              <a:defRPr/>
            </a:pPr>
            <a:r>
              <a:rPr lang="en-US" altLang="en-US" dirty="0"/>
              <a:t>Method </a:t>
            </a:r>
            <a:r>
              <a:rPr lang="en-US" altLang="en-US" dirty="0" err="1"/>
              <a:t>toString</a:t>
            </a:r>
            <a:r>
              <a:rPr lang="en-US" altLang="en-US" dirty="0"/>
              <a:t>()</a:t>
            </a:r>
          </a:p>
          <a:p>
            <a:pPr algn="just">
              <a:buFont typeface="Arial" panose="020B0604020202020204" pitchFamily="34" charset="0"/>
              <a:buChar char="•"/>
              <a:defRPr/>
            </a:pPr>
            <a:r>
              <a:rPr lang="en-US" altLang="en-US" dirty="0"/>
              <a:t>Method earnings</a:t>
            </a:r>
          </a:p>
          <a:p>
            <a:pPr marL="0" indent="0" algn="just">
              <a:buFont typeface="Monotype Sorts"/>
              <a:buNone/>
              <a:defRPr/>
            </a:pPr>
            <a:r>
              <a:rPr lang="en-US" altLang="en-US" dirty="0"/>
              <a:t> </a:t>
            </a:r>
            <a:br>
              <a:rPr lang="en-US" altLang="en-US" dirty="0"/>
            </a:br>
            <a:endParaRPr lang="en-US" altLang="en-US" sz="2800" dirty="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CBD4CF44-F0EB-4748-8DD3-C7F12CBC75B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9DFA5C-1886-4C1E-8139-43DD57125912}" type="slidenum">
              <a:rPr lang="en-US" altLang="en-US" sz="1400"/>
              <a:pPr>
                <a:spcBef>
                  <a:spcPct val="0"/>
                </a:spcBef>
                <a:buClrTx/>
                <a:buSzTx/>
                <a:buFontTx/>
                <a:buNone/>
              </a:pPr>
              <a:t>29</a:t>
            </a:fld>
            <a:endParaRPr lang="en-US" altLang="en-US" sz="1400"/>
          </a:p>
        </p:txBody>
      </p:sp>
      <p:sp>
        <p:nvSpPr>
          <p:cNvPr id="24579" name="Slide Number Placeholder 4">
            <a:extLst>
              <a:ext uri="{FF2B5EF4-FFF2-40B4-BE49-F238E27FC236}">
                <a16:creationId xmlns:a16="http://schemas.microsoft.com/office/drawing/2014/main" id="{83F7D05E-E0F7-4ED2-AF2E-BB61B536AD1C}"/>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9734DB1-2B1E-4491-99F9-8E436B3D584F}" type="slidenum">
              <a:rPr lang="en-US" altLang="en-US" sz="1400"/>
              <a:pPr algn="r">
                <a:spcBef>
                  <a:spcPct val="0"/>
                </a:spcBef>
                <a:buClrTx/>
                <a:buSzTx/>
                <a:buFontTx/>
                <a:buNone/>
              </a:pPr>
              <a:t>29</a:t>
            </a:fld>
            <a:endParaRPr lang="en-US" altLang="en-US" sz="1400"/>
          </a:p>
        </p:txBody>
      </p:sp>
      <p:sp>
        <p:nvSpPr>
          <p:cNvPr id="24580" name="Rectangle 2">
            <a:extLst>
              <a:ext uri="{FF2B5EF4-FFF2-40B4-BE49-F238E27FC236}">
                <a16:creationId xmlns:a16="http://schemas.microsoft.com/office/drawing/2014/main" id="{18C15C8C-C3D7-4C8F-A08B-07492C7A596E}"/>
              </a:ext>
            </a:extLst>
          </p:cNvPr>
          <p:cNvSpPr>
            <a:spLocks noGrp="1" noChangeArrowheads="1"/>
          </p:cNvSpPr>
          <p:nvPr>
            <p:ph type="title" idx="4294967295"/>
          </p:nvPr>
        </p:nvSpPr>
        <p:spPr>
          <a:xfrm>
            <a:off x="495300" y="25400"/>
            <a:ext cx="8153400" cy="762000"/>
          </a:xfrm>
        </p:spPr>
        <p:txBody>
          <a:bodyPr/>
          <a:lstStyle/>
          <a:p>
            <a:r>
              <a:rPr lang="en-US" altLang="en-US" sz="2400" b="1"/>
              <a:t>Sample Output:</a:t>
            </a:r>
            <a:endParaRPr lang="en-US" altLang="en-US" sz="1200"/>
          </a:p>
        </p:txBody>
      </p:sp>
      <p:pic>
        <p:nvPicPr>
          <p:cNvPr id="24581" name="Resim 2">
            <a:extLst>
              <a:ext uri="{FF2B5EF4-FFF2-40B4-BE49-F238E27FC236}">
                <a16:creationId xmlns:a16="http://schemas.microsoft.com/office/drawing/2014/main" id="{4824A01B-64F1-4048-A822-A0CB097EF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685800"/>
            <a:ext cx="43561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Resim 5">
            <a:extLst>
              <a:ext uri="{FF2B5EF4-FFF2-40B4-BE49-F238E27FC236}">
                <a16:creationId xmlns:a16="http://schemas.microsoft.com/office/drawing/2014/main" id="{72C4168D-EB18-40DE-861A-0BF26D013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5495925"/>
            <a:ext cx="44100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a:extLst>
              <a:ext uri="{FF2B5EF4-FFF2-40B4-BE49-F238E27FC236}">
                <a16:creationId xmlns:a16="http://schemas.microsoft.com/office/drawing/2014/main" id="{C522EFF5-DEE5-4F82-A008-656EAF3B665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D87123-7763-4369-9FCB-35EF7C1837BF}" type="slidenum">
              <a:rPr lang="en-US" altLang="en-US" sz="1400"/>
              <a:pPr>
                <a:spcBef>
                  <a:spcPct val="0"/>
                </a:spcBef>
                <a:buClrTx/>
                <a:buSzTx/>
                <a:buFontTx/>
                <a:buNone/>
              </a:pPr>
              <a:t>3</a:t>
            </a:fld>
            <a:endParaRPr lang="en-US" altLang="en-US" sz="1400"/>
          </a:p>
        </p:txBody>
      </p:sp>
      <p:sp>
        <p:nvSpPr>
          <p:cNvPr id="7171" name="Slide Number Placeholder 4">
            <a:extLst>
              <a:ext uri="{FF2B5EF4-FFF2-40B4-BE49-F238E27FC236}">
                <a16:creationId xmlns:a16="http://schemas.microsoft.com/office/drawing/2014/main" id="{DA39098B-0987-49AD-90FB-EFC03627F99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02F7977-0BB3-4F5F-9518-A0FD5B844EB3}" type="slidenum">
              <a:rPr lang="en-US" altLang="en-US" sz="1400"/>
              <a:pPr algn="r">
                <a:spcBef>
                  <a:spcPct val="0"/>
                </a:spcBef>
                <a:buClrTx/>
                <a:buSzTx/>
                <a:buFontTx/>
                <a:buNone/>
              </a:pPr>
              <a:t>3</a:t>
            </a:fld>
            <a:endParaRPr lang="en-US" altLang="en-US" sz="1400"/>
          </a:p>
        </p:txBody>
      </p:sp>
      <p:sp>
        <p:nvSpPr>
          <p:cNvPr id="7172" name="Rectangle 2">
            <a:extLst>
              <a:ext uri="{FF2B5EF4-FFF2-40B4-BE49-F238E27FC236}">
                <a16:creationId xmlns:a16="http://schemas.microsoft.com/office/drawing/2014/main" id="{8DDAB4DF-FF15-4E58-912C-3DF97A5BB6AB}"/>
              </a:ext>
            </a:extLst>
          </p:cNvPr>
          <p:cNvSpPr>
            <a:spLocks noGrp="1" noChangeArrowheads="1"/>
          </p:cNvSpPr>
          <p:nvPr>
            <p:ph type="title" idx="4294967295"/>
          </p:nvPr>
        </p:nvSpPr>
        <p:spPr>
          <a:xfrm>
            <a:off x="685800" y="152400"/>
            <a:ext cx="7772400" cy="457200"/>
          </a:xfrm>
        </p:spPr>
        <p:txBody>
          <a:bodyPr/>
          <a:lstStyle/>
          <a:p>
            <a:r>
              <a:rPr lang="en-US" altLang="en-US"/>
              <a:t>Abstract Classes </a:t>
            </a:r>
          </a:p>
        </p:txBody>
      </p:sp>
      <p:sp>
        <p:nvSpPr>
          <p:cNvPr id="7173" name="Rectangle 3">
            <a:extLst>
              <a:ext uri="{FF2B5EF4-FFF2-40B4-BE49-F238E27FC236}">
                <a16:creationId xmlns:a16="http://schemas.microsoft.com/office/drawing/2014/main" id="{7EA26A71-F1A6-4BEC-9C6E-8D5E58AC5DCC}"/>
              </a:ext>
            </a:extLst>
          </p:cNvPr>
          <p:cNvSpPr>
            <a:spLocks noGrp="1" noChangeArrowheads="1"/>
          </p:cNvSpPr>
          <p:nvPr>
            <p:ph type="body" idx="4294967295"/>
          </p:nvPr>
        </p:nvSpPr>
        <p:spPr>
          <a:xfrm>
            <a:off x="838200" y="1079500"/>
            <a:ext cx="7772400" cy="4953000"/>
          </a:xfrm>
        </p:spPr>
        <p:txBody>
          <a:bodyPr/>
          <a:lstStyle/>
          <a:p>
            <a:pPr marL="358775" lvl="2" indent="-355600" algn="just">
              <a:buFont typeface="Arial" panose="020B0604020202020204" pitchFamily="34" charset="0"/>
              <a:buChar char="•"/>
            </a:pPr>
            <a:r>
              <a:rPr lang="en-US" altLang="en-US" sz="2800">
                <a:solidFill>
                  <a:srgbClr val="000000"/>
                </a:solidFill>
                <a:latin typeface="TimesNewRomanPSMT"/>
              </a:rPr>
              <a:t>Class design should ensure that a superclass contains common features of its subclasses.</a:t>
            </a:r>
          </a:p>
          <a:p>
            <a:pPr marL="358775" lvl="2" indent="-355600" algn="just">
              <a:buFont typeface="Arial" panose="020B0604020202020204" pitchFamily="34" charset="0"/>
              <a:buChar char="•"/>
            </a:pPr>
            <a:endParaRPr lang="en-US" altLang="en-US" sz="2800">
              <a:solidFill>
                <a:srgbClr val="000000"/>
              </a:solidFill>
              <a:latin typeface="TimesNewRomanPSMT"/>
            </a:endParaRPr>
          </a:p>
          <a:p>
            <a:pPr marL="358775" lvl="2" indent="-355600" algn="just">
              <a:buFont typeface="Arial" panose="020B0604020202020204" pitchFamily="34" charset="0"/>
              <a:buChar char="•"/>
            </a:pPr>
            <a:r>
              <a:rPr lang="en-US" altLang="en-US" sz="2800">
                <a:solidFill>
                  <a:srgbClr val="000000"/>
                </a:solidFill>
                <a:latin typeface="TimesNewRomanPSMT"/>
              </a:rPr>
              <a:t>Sometimes a superclass is so abstract that it cannot be used to create any specific instances.</a:t>
            </a:r>
          </a:p>
          <a:p>
            <a:pPr marL="815975" lvl="3" indent="-355600" algn="just">
              <a:buFont typeface="Arial" panose="020B0604020202020204" pitchFamily="34" charset="0"/>
              <a:buChar char="•"/>
            </a:pPr>
            <a:r>
              <a:rPr lang="en-US" altLang="en-US" sz="2400">
                <a:solidFill>
                  <a:srgbClr val="000000"/>
                </a:solidFill>
                <a:latin typeface="TimesNewRomanPSMT"/>
              </a:rPr>
              <a:t>Creating a GeometricObject ?</a:t>
            </a:r>
          </a:p>
          <a:p>
            <a:pPr marL="815975" lvl="3" indent="-355600" algn="just">
              <a:buFont typeface="Arial" panose="020B0604020202020204" pitchFamily="34" charset="0"/>
              <a:buChar char="•"/>
            </a:pPr>
            <a:endParaRPr lang="en-US" altLang="en-US" sz="2400">
              <a:solidFill>
                <a:srgbClr val="000000"/>
              </a:solidFill>
              <a:latin typeface="TimesNewRomanPSMT"/>
            </a:endParaRPr>
          </a:p>
          <a:p>
            <a:pPr marL="358775" lvl="2" indent="-355600" algn="just">
              <a:buFont typeface="Arial" panose="020B0604020202020204" pitchFamily="34" charset="0"/>
              <a:buChar char="•"/>
            </a:pPr>
            <a:r>
              <a:rPr lang="en-US" altLang="en-US" sz="2800">
                <a:solidFill>
                  <a:srgbClr val="000000"/>
                </a:solidFill>
                <a:latin typeface="TimesNewRomanPSMT"/>
              </a:rPr>
              <a:t> Such a class is referred to as an </a:t>
            </a:r>
            <a:r>
              <a:rPr lang="en-US" altLang="en-US" sz="2800" i="1">
                <a:solidFill>
                  <a:srgbClr val="000000"/>
                </a:solidFill>
                <a:latin typeface="TimesNewRomanPSMT"/>
              </a:rPr>
              <a:t>abstract class</a:t>
            </a:r>
            <a:r>
              <a:rPr lang="en-US" altLang="en-US" sz="2800">
                <a:solidFill>
                  <a:srgbClr val="000000"/>
                </a:solidFill>
                <a:latin typeface="TimesNewRomanPSMT"/>
              </a:rPr>
              <a:t>.</a:t>
            </a:r>
            <a:endParaRPr lang="en-US" altLang="en-US"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E0D3653E-D42A-4FC8-854C-5885913C28E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C6EBF8-4D76-46DC-A244-C3BDC748B7D3}" type="slidenum">
              <a:rPr lang="en-US" altLang="en-US" sz="1400"/>
              <a:pPr>
                <a:spcBef>
                  <a:spcPct val="0"/>
                </a:spcBef>
                <a:buClrTx/>
                <a:buSzTx/>
                <a:buFontTx/>
                <a:buNone/>
              </a:pPr>
              <a:t>30</a:t>
            </a:fld>
            <a:endParaRPr lang="en-US" altLang="en-US" sz="1400"/>
          </a:p>
        </p:txBody>
      </p:sp>
      <p:sp>
        <p:nvSpPr>
          <p:cNvPr id="25603" name="Slide Number Placeholder 4">
            <a:extLst>
              <a:ext uri="{FF2B5EF4-FFF2-40B4-BE49-F238E27FC236}">
                <a16:creationId xmlns:a16="http://schemas.microsoft.com/office/drawing/2014/main" id="{A4F49FF2-00EB-4BB4-B234-43AF8E0F8A3A}"/>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CB775E5-72FE-4D96-BF25-20397EA03284}" type="slidenum">
              <a:rPr lang="en-US" altLang="en-US" sz="1400"/>
              <a:pPr algn="r">
                <a:spcBef>
                  <a:spcPct val="0"/>
                </a:spcBef>
                <a:buClrTx/>
                <a:buSzTx/>
                <a:buFontTx/>
                <a:buNone/>
              </a:pPr>
              <a:t>30</a:t>
            </a:fld>
            <a:endParaRPr lang="en-US" altLang="en-US" sz="1400"/>
          </a:p>
        </p:txBody>
      </p:sp>
      <p:sp>
        <p:nvSpPr>
          <p:cNvPr id="25604" name="Rectangle 2">
            <a:extLst>
              <a:ext uri="{FF2B5EF4-FFF2-40B4-BE49-F238E27FC236}">
                <a16:creationId xmlns:a16="http://schemas.microsoft.com/office/drawing/2014/main" id="{2AB30BCF-2A4A-4B48-8EA8-2F210A50F193}"/>
              </a:ext>
            </a:extLst>
          </p:cNvPr>
          <p:cNvSpPr>
            <a:spLocks noGrp="1" noChangeArrowheads="1"/>
          </p:cNvSpPr>
          <p:nvPr>
            <p:ph type="title" idx="4294967295"/>
          </p:nvPr>
        </p:nvSpPr>
        <p:spPr>
          <a:xfrm>
            <a:off x="685800" y="228600"/>
            <a:ext cx="7772400" cy="685800"/>
          </a:xfrm>
        </p:spPr>
        <p:txBody>
          <a:bodyPr/>
          <a:lstStyle/>
          <a:p>
            <a:r>
              <a:rPr lang="en-US" altLang="en-US" sz="4000"/>
              <a:t>Abstract Classes &amp; Methods Review</a:t>
            </a:r>
          </a:p>
        </p:txBody>
      </p:sp>
      <p:sp>
        <p:nvSpPr>
          <p:cNvPr id="25605" name="Rectangle 3">
            <a:extLst>
              <a:ext uri="{FF2B5EF4-FFF2-40B4-BE49-F238E27FC236}">
                <a16:creationId xmlns:a16="http://schemas.microsoft.com/office/drawing/2014/main" id="{4AA07E14-A448-4AB0-B4F4-247897BC53F0}"/>
              </a:ext>
            </a:extLst>
          </p:cNvPr>
          <p:cNvSpPr>
            <a:spLocks noGrp="1" noChangeArrowheads="1"/>
          </p:cNvSpPr>
          <p:nvPr>
            <p:ph type="body" idx="4294967295"/>
          </p:nvPr>
        </p:nvSpPr>
        <p:spPr>
          <a:xfrm>
            <a:off x="304800" y="1219200"/>
            <a:ext cx="8610600" cy="5180013"/>
          </a:xfrm>
        </p:spPr>
        <p:txBody>
          <a:bodyPr/>
          <a:lstStyle/>
          <a:p>
            <a:pPr>
              <a:buFont typeface="Arial" panose="020B0604020202020204" pitchFamily="34" charset="0"/>
              <a:buChar char="•"/>
              <a:defRPr/>
            </a:pPr>
            <a:r>
              <a:rPr lang="en-US" altLang="en-US" sz="2800" dirty="0">
                <a:cs typeface="Courier New" panose="02070309020205020404" pitchFamily="49" charset="0"/>
              </a:rPr>
              <a:t>What is an abstract method?</a:t>
            </a:r>
          </a:p>
          <a:p>
            <a:pPr>
              <a:buFont typeface="Arial" panose="020B0604020202020204" pitchFamily="34" charset="0"/>
              <a:buChar char="•"/>
              <a:defRPr/>
            </a:pPr>
            <a:r>
              <a:rPr lang="en-US" altLang="en-US" sz="2800" dirty="0">
                <a:cs typeface="Courier New" panose="02070309020205020404" pitchFamily="49" charset="0"/>
              </a:rPr>
              <a:t>What is an abstract class?</a:t>
            </a:r>
          </a:p>
          <a:p>
            <a:pPr>
              <a:buFont typeface="Arial" panose="020B0604020202020204" pitchFamily="34" charset="0"/>
              <a:buChar char="•"/>
              <a:defRPr/>
            </a:pPr>
            <a:r>
              <a:rPr lang="en-US" altLang="en-US" sz="2800" u="sng" dirty="0">
                <a:cs typeface="Courier New" panose="02070309020205020404" pitchFamily="49" charset="0"/>
              </a:rPr>
              <a:t>Answer the following questions </a:t>
            </a:r>
            <a:r>
              <a:rPr lang="en-US" altLang="en-US" sz="2800" dirty="0">
                <a:cs typeface="Courier New" panose="02070309020205020404" pitchFamily="49" charset="0"/>
              </a:rPr>
              <a:t>(</a:t>
            </a:r>
            <a:r>
              <a:rPr lang="en-US" altLang="en-US" sz="2800" dirty="0">
                <a:solidFill>
                  <a:srgbClr val="00B050"/>
                </a:solidFill>
                <a:cs typeface="Courier New" panose="02070309020205020404" pitchFamily="49" charset="0"/>
              </a:rPr>
              <a:t>True</a:t>
            </a:r>
            <a:r>
              <a:rPr lang="en-US" altLang="en-US" sz="2800" dirty="0">
                <a:cs typeface="Courier New" panose="02070309020205020404" pitchFamily="49" charset="0"/>
              </a:rPr>
              <a:t>/</a:t>
            </a:r>
            <a:r>
              <a:rPr lang="en-US" altLang="en-US" sz="2800" dirty="0">
                <a:solidFill>
                  <a:srgbClr val="FF0000"/>
                </a:solidFill>
                <a:cs typeface="Courier New" panose="02070309020205020404" pitchFamily="49" charset="0"/>
              </a:rPr>
              <a:t>False</a:t>
            </a:r>
            <a:r>
              <a:rPr lang="en-US" altLang="en-US" sz="2800" dirty="0">
                <a:cs typeface="Courier New" panose="02070309020205020404" pitchFamily="49" charset="0"/>
              </a:rPr>
              <a:t>)? </a:t>
            </a:r>
          </a:p>
          <a:p>
            <a:pPr marL="914400" lvl="1" indent="-457200">
              <a:buFont typeface="+mj-lt"/>
              <a:buAutoNum type="arabicPeriod"/>
              <a:defRPr/>
            </a:pPr>
            <a:r>
              <a:rPr lang="en-US" altLang="en-US" sz="2400" dirty="0">
                <a:cs typeface="Courier New" panose="02070309020205020404" pitchFamily="49" charset="0"/>
              </a:rPr>
              <a:t>An abstract class can be instantiated.</a:t>
            </a:r>
          </a:p>
          <a:p>
            <a:pPr marL="914400" lvl="1" indent="-457200">
              <a:buFont typeface="+mj-lt"/>
              <a:buAutoNum type="arabicPeriod"/>
              <a:defRPr/>
            </a:pPr>
            <a:r>
              <a:rPr lang="en-US" altLang="en-US" sz="2400" dirty="0">
                <a:cs typeface="Courier New" panose="02070309020205020404" pitchFamily="49" charset="0"/>
              </a:rPr>
              <a:t>An abstract class must have at least one abstract method.</a:t>
            </a:r>
          </a:p>
          <a:p>
            <a:pPr marL="914400" lvl="1" indent="-457200">
              <a:buFont typeface="+mj-lt"/>
              <a:buAutoNum type="arabicPeriod"/>
              <a:defRPr/>
            </a:pPr>
            <a:r>
              <a:rPr lang="en-US" altLang="en-US" sz="2400" dirty="0">
                <a:cs typeface="Courier New" panose="02070309020205020404" pitchFamily="49" charset="0"/>
              </a:rPr>
              <a:t>The subclasses of an abstract class must implement all the abstract methods defined in the superclass.</a:t>
            </a:r>
          </a:p>
          <a:p>
            <a:pPr lvl="2">
              <a:buFont typeface="Arial" panose="020B0604020202020204" pitchFamily="34" charset="0"/>
              <a:buChar char="•"/>
              <a:defRPr/>
            </a:pPr>
            <a:r>
              <a:rPr lang="en-US" altLang="en-US" sz="2000" dirty="0">
                <a:cs typeface="Courier New" panose="02070309020205020404" pitchFamily="49" charset="0"/>
              </a:rPr>
              <a:t>What happens if the subclass of an abstract class does not implement all the abstract methods?</a:t>
            </a:r>
          </a:p>
          <a:p>
            <a:pPr marL="914400" lvl="1" indent="-457200">
              <a:buFont typeface="+mj-lt"/>
              <a:buAutoNum type="arabicPeriod"/>
              <a:defRPr/>
            </a:pPr>
            <a:r>
              <a:rPr lang="en-US" altLang="en-US" sz="2400" dirty="0">
                <a:cs typeface="Courier New" panose="02070309020205020404" pitchFamily="49" charset="0"/>
              </a:rPr>
              <a:t>A subclass of a concrete class cannot be abstract.</a:t>
            </a:r>
          </a:p>
          <a:p>
            <a:pPr marL="914400" lvl="1" indent="-457200">
              <a:buFont typeface="+mj-lt"/>
              <a:buAutoNum type="arabicPeriod"/>
              <a:defRPr/>
            </a:pPr>
            <a:r>
              <a:rPr lang="en-US" altLang="en-US" sz="2400" dirty="0">
                <a:cs typeface="Courier New" panose="02070309020205020404" pitchFamily="49" charset="0"/>
              </a:rPr>
              <a:t>An abstract class cannot be used as a data type.</a:t>
            </a:r>
          </a:p>
          <a:p>
            <a:pPr lvl="1">
              <a:buFont typeface="Arial" panose="020B0604020202020204" pitchFamily="34" charset="0"/>
              <a:buChar char="•"/>
              <a:defRPr/>
            </a:pPr>
            <a:endParaRPr lang="en-US" altLang="en-US" dirty="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0165B0C4-E007-4256-AFBE-EBB30098E03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FAB981-D8BC-4C27-8D6A-18DAB4B870B0}" type="slidenum">
              <a:rPr lang="en-US" altLang="en-US" sz="1400"/>
              <a:pPr>
                <a:spcBef>
                  <a:spcPct val="0"/>
                </a:spcBef>
                <a:buClrTx/>
                <a:buSzTx/>
                <a:buFontTx/>
                <a:buNone/>
              </a:pPr>
              <a:t>31</a:t>
            </a:fld>
            <a:endParaRPr lang="en-US" altLang="en-US" sz="1400"/>
          </a:p>
        </p:txBody>
      </p:sp>
      <p:sp>
        <p:nvSpPr>
          <p:cNvPr id="26627" name="Slide Number Placeholder 4">
            <a:extLst>
              <a:ext uri="{FF2B5EF4-FFF2-40B4-BE49-F238E27FC236}">
                <a16:creationId xmlns:a16="http://schemas.microsoft.com/office/drawing/2014/main" id="{DA908F5F-F56E-4EA5-83E2-5D5F615B28FD}"/>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05433FD-A97A-499A-B153-884CC7D34F07}" type="slidenum">
              <a:rPr lang="en-US" altLang="en-US" sz="1400"/>
              <a:pPr algn="r">
                <a:spcBef>
                  <a:spcPct val="0"/>
                </a:spcBef>
                <a:buClrTx/>
                <a:buSzTx/>
                <a:buFontTx/>
                <a:buNone/>
              </a:pPr>
              <a:t>31</a:t>
            </a:fld>
            <a:endParaRPr lang="en-US" altLang="en-US" sz="1400"/>
          </a:p>
        </p:txBody>
      </p:sp>
      <p:sp>
        <p:nvSpPr>
          <p:cNvPr id="26628" name="Rectangle 2">
            <a:extLst>
              <a:ext uri="{FF2B5EF4-FFF2-40B4-BE49-F238E27FC236}">
                <a16:creationId xmlns:a16="http://schemas.microsoft.com/office/drawing/2014/main" id="{94D32D56-DB08-40F4-8B9C-C4BC0E0F24F0}"/>
              </a:ext>
            </a:extLst>
          </p:cNvPr>
          <p:cNvSpPr>
            <a:spLocks noGrp="1" noChangeArrowheads="1"/>
          </p:cNvSpPr>
          <p:nvPr>
            <p:ph type="title" idx="4294967295"/>
          </p:nvPr>
        </p:nvSpPr>
        <p:spPr>
          <a:xfrm>
            <a:off x="685800" y="228600"/>
            <a:ext cx="7772400" cy="685800"/>
          </a:xfrm>
        </p:spPr>
        <p:txBody>
          <a:bodyPr/>
          <a:lstStyle/>
          <a:p>
            <a:r>
              <a:rPr lang="en-US" altLang="en-US"/>
              <a:t>Interfaces</a:t>
            </a:r>
          </a:p>
        </p:txBody>
      </p:sp>
      <p:sp>
        <p:nvSpPr>
          <p:cNvPr id="26629" name="Rectangle 3">
            <a:extLst>
              <a:ext uri="{FF2B5EF4-FFF2-40B4-BE49-F238E27FC236}">
                <a16:creationId xmlns:a16="http://schemas.microsoft.com/office/drawing/2014/main" id="{34BB8810-0662-4F16-BA55-9A6FCF6880BE}"/>
              </a:ext>
            </a:extLst>
          </p:cNvPr>
          <p:cNvSpPr>
            <a:spLocks noGrp="1" noChangeArrowheads="1"/>
          </p:cNvSpPr>
          <p:nvPr>
            <p:ph type="body" idx="4294967295"/>
          </p:nvPr>
        </p:nvSpPr>
        <p:spPr>
          <a:xfrm>
            <a:off x="304800" y="1219200"/>
            <a:ext cx="8610600" cy="3048000"/>
          </a:xfrm>
        </p:spPr>
        <p:txBody>
          <a:bodyPr/>
          <a:lstStyle/>
          <a:p>
            <a:pPr marL="0" indent="0">
              <a:buFont typeface="Monotype Sorts"/>
              <a:buNone/>
            </a:pPr>
            <a:r>
              <a:rPr lang="en-US" altLang="en-US" sz="2800">
                <a:cs typeface="Courier New" panose="02070309020205020404" pitchFamily="49" charset="0"/>
              </a:rPr>
              <a:t>What is an interface?</a:t>
            </a:r>
          </a:p>
          <a:p>
            <a:pPr marL="0" indent="0">
              <a:buFont typeface="Monotype Sorts"/>
              <a:buNone/>
            </a:pPr>
            <a:r>
              <a:rPr lang="en-US" altLang="en-US" sz="2800">
                <a:cs typeface="Courier New" panose="02070309020205020404" pitchFamily="49" charset="0"/>
              </a:rPr>
              <a:t>Why is an interface useful?</a:t>
            </a:r>
          </a:p>
          <a:p>
            <a:pPr marL="0" indent="0">
              <a:buFont typeface="Monotype Sorts"/>
              <a:buNone/>
            </a:pPr>
            <a:r>
              <a:rPr lang="en-US" altLang="en-US" sz="2800">
                <a:cs typeface="Courier New" panose="02070309020205020404" pitchFamily="49" charset="0"/>
              </a:rPr>
              <a:t>How do you define an interface?</a:t>
            </a:r>
          </a:p>
          <a:p>
            <a:pPr marL="0" indent="0">
              <a:buFont typeface="Monotype Sorts"/>
              <a:buNone/>
            </a:pPr>
            <a:r>
              <a:rPr lang="en-US" altLang="en-US" sz="2800">
                <a:cs typeface="Courier New" panose="02070309020205020404" pitchFamily="49" charset="0"/>
              </a:rPr>
              <a:t>How do you use an interface?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9A05428B-F69B-4564-BEA8-DA2AE325C96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EBC5F7-31E8-4136-B218-645E2553D42D}" type="slidenum">
              <a:rPr lang="en-US" altLang="en-US" sz="1400"/>
              <a:pPr>
                <a:spcBef>
                  <a:spcPct val="0"/>
                </a:spcBef>
                <a:buClrTx/>
                <a:buSzTx/>
                <a:buFontTx/>
                <a:buNone/>
              </a:pPr>
              <a:t>32</a:t>
            </a:fld>
            <a:endParaRPr lang="en-US" altLang="en-US" sz="1400"/>
          </a:p>
        </p:txBody>
      </p:sp>
      <p:sp>
        <p:nvSpPr>
          <p:cNvPr id="27651" name="Slide Number Placeholder 4">
            <a:extLst>
              <a:ext uri="{FF2B5EF4-FFF2-40B4-BE49-F238E27FC236}">
                <a16:creationId xmlns:a16="http://schemas.microsoft.com/office/drawing/2014/main" id="{A7A34DC5-5311-48BA-A4D7-45882A4DAE55}"/>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5D347A3-D099-44DC-91B6-A2F4CF7D636A}" type="slidenum">
              <a:rPr lang="en-US" altLang="en-US" sz="1400"/>
              <a:pPr algn="r">
                <a:spcBef>
                  <a:spcPct val="0"/>
                </a:spcBef>
                <a:buClrTx/>
                <a:buSzTx/>
                <a:buFontTx/>
                <a:buNone/>
              </a:pPr>
              <a:t>32</a:t>
            </a:fld>
            <a:endParaRPr lang="en-US" altLang="en-US" sz="1400"/>
          </a:p>
        </p:txBody>
      </p:sp>
      <p:sp>
        <p:nvSpPr>
          <p:cNvPr id="27652" name="Rectangle 2">
            <a:extLst>
              <a:ext uri="{FF2B5EF4-FFF2-40B4-BE49-F238E27FC236}">
                <a16:creationId xmlns:a16="http://schemas.microsoft.com/office/drawing/2014/main" id="{8C31D598-FBEF-4BB1-8231-2CBE3A2810B0}"/>
              </a:ext>
            </a:extLst>
          </p:cNvPr>
          <p:cNvSpPr>
            <a:spLocks noGrp="1" noChangeArrowheads="1"/>
          </p:cNvSpPr>
          <p:nvPr>
            <p:ph type="title" idx="4294967295"/>
          </p:nvPr>
        </p:nvSpPr>
        <p:spPr>
          <a:xfrm>
            <a:off x="419100" y="0"/>
            <a:ext cx="8305800" cy="1295400"/>
          </a:xfrm>
        </p:spPr>
        <p:txBody>
          <a:bodyPr/>
          <a:lstStyle/>
          <a:p>
            <a:r>
              <a:rPr lang="en-US" altLang="en-US" sz="4000">
                <a:cs typeface="Courier New" panose="02070309020205020404" pitchFamily="49" charset="0"/>
              </a:rPr>
              <a:t>What is an interface?</a:t>
            </a:r>
            <a:br>
              <a:rPr lang="en-US" altLang="en-US" sz="4000">
                <a:cs typeface="Courier New" panose="02070309020205020404" pitchFamily="49" charset="0"/>
              </a:rPr>
            </a:br>
            <a:r>
              <a:rPr lang="en-US" altLang="en-US" sz="4000">
                <a:cs typeface="Courier New" panose="02070309020205020404" pitchFamily="49" charset="0"/>
              </a:rPr>
              <a:t> Why is an interface useful?</a:t>
            </a:r>
          </a:p>
        </p:txBody>
      </p:sp>
      <p:sp>
        <p:nvSpPr>
          <p:cNvPr id="26629" name="Rectangle 3">
            <a:extLst>
              <a:ext uri="{FF2B5EF4-FFF2-40B4-BE49-F238E27FC236}">
                <a16:creationId xmlns:a16="http://schemas.microsoft.com/office/drawing/2014/main" id="{3CECFD1E-DAF8-423E-B915-6B995B045260}"/>
              </a:ext>
            </a:extLst>
          </p:cNvPr>
          <p:cNvSpPr>
            <a:spLocks noGrp="1" noChangeArrowheads="1"/>
          </p:cNvSpPr>
          <p:nvPr>
            <p:ph type="body" idx="4294967295"/>
          </p:nvPr>
        </p:nvSpPr>
        <p:spPr>
          <a:xfrm>
            <a:off x="266700" y="1485900"/>
            <a:ext cx="8610600" cy="3886200"/>
          </a:xfrm>
        </p:spPr>
        <p:txBody>
          <a:bodyPr/>
          <a:lstStyle/>
          <a:p>
            <a:pPr algn="just">
              <a:buFont typeface="Arial" panose="020B0604020202020204" pitchFamily="34" charset="0"/>
              <a:buChar char="•"/>
            </a:pPr>
            <a:r>
              <a:rPr lang="en-US" altLang="en-US" sz="2800"/>
              <a:t>An interface is a class-like construct that contains only </a:t>
            </a:r>
            <a:r>
              <a:rPr lang="en-US" altLang="en-US" sz="2800" i="1"/>
              <a:t>constants</a:t>
            </a:r>
            <a:r>
              <a:rPr lang="en-US" altLang="en-US" sz="2800"/>
              <a:t> and </a:t>
            </a:r>
            <a:r>
              <a:rPr lang="en-US" altLang="en-US" sz="2800" i="1"/>
              <a:t>abstract</a:t>
            </a:r>
            <a:r>
              <a:rPr lang="en-US" altLang="en-US" sz="2800"/>
              <a:t> </a:t>
            </a:r>
            <a:r>
              <a:rPr lang="en-US" altLang="en-US" sz="2800" i="1"/>
              <a:t>methods</a:t>
            </a:r>
            <a:r>
              <a:rPr lang="en-US" altLang="en-US" sz="2800"/>
              <a:t>. </a:t>
            </a:r>
          </a:p>
          <a:p>
            <a:pPr algn="just">
              <a:buFont typeface="Arial" panose="020B0604020202020204" pitchFamily="34" charset="0"/>
              <a:buChar char="•"/>
            </a:pPr>
            <a:r>
              <a:rPr lang="en-US" altLang="en-US" sz="2800"/>
              <a:t>In many ways, an interface is similar to an abstract class, but the intent of an interface is to specify common behavior for objects of </a:t>
            </a:r>
            <a:r>
              <a:rPr lang="en-US" altLang="en-US" sz="2800" i="1"/>
              <a:t>related classes </a:t>
            </a:r>
            <a:r>
              <a:rPr lang="en-US" altLang="en-US" sz="2800"/>
              <a:t>or </a:t>
            </a:r>
            <a:r>
              <a:rPr lang="en-US" altLang="en-US" sz="2800" i="1"/>
              <a:t>unrelated classes</a:t>
            </a:r>
            <a:r>
              <a:rPr lang="en-US" altLang="en-US" sz="2800"/>
              <a:t>. </a:t>
            </a:r>
          </a:p>
          <a:p>
            <a:pPr algn="just">
              <a:buFont typeface="Arial" panose="020B0604020202020204" pitchFamily="34" charset="0"/>
              <a:buChar char="•"/>
            </a:pPr>
            <a:r>
              <a:rPr lang="en-US" altLang="en-US" sz="2800"/>
              <a:t>For example, you can specify that the objects are </a:t>
            </a:r>
            <a:r>
              <a:rPr lang="en-US" altLang="en-US" sz="2800">
                <a:solidFill>
                  <a:srgbClr val="FF0000"/>
                </a:solidFill>
              </a:rPr>
              <a:t>comparable</a:t>
            </a:r>
            <a:r>
              <a:rPr lang="en-US" altLang="en-US" sz="2800"/>
              <a:t>, </a:t>
            </a:r>
            <a:r>
              <a:rPr lang="en-US" altLang="en-US" sz="2800">
                <a:solidFill>
                  <a:srgbClr val="FF0000"/>
                </a:solidFill>
              </a:rPr>
              <a:t>edible</a:t>
            </a:r>
            <a:r>
              <a:rPr lang="en-US" altLang="en-US" sz="2800"/>
              <a:t>, </a:t>
            </a:r>
            <a:r>
              <a:rPr lang="en-US" altLang="en-US" sz="2800">
                <a:solidFill>
                  <a:srgbClr val="FF0000"/>
                </a:solidFill>
              </a:rPr>
              <a:t>cloneable</a:t>
            </a:r>
            <a:r>
              <a:rPr lang="en-US" altLang="en-US" sz="2800"/>
              <a:t> using appropriate interfaces. </a:t>
            </a:r>
            <a:endParaRPr lang="en-US" altLang="en-US" sz="2400">
              <a:ea typeface="PMingLiU" panose="020B0604030504040204"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3871FD69-2455-4F85-B3A8-148B21F2E4C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67C08C-DE34-44E0-9B5A-CB4DC9695F3C}" type="slidenum">
              <a:rPr lang="en-US" altLang="en-US" sz="1200"/>
              <a:pPr>
                <a:spcBef>
                  <a:spcPct val="0"/>
                </a:spcBef>
                <a:buClrTx/>
                <a:buSzTx/>
                <a:buFontTx/>
                <a:buNone/>
              </a:pPr>
              <a:t>33</a:t>
            </a:fld>
            <a:endParaRPr lang="en-US" altLang="en-US" sz="1200"/>
          </a:p>
        </p:txBody>
      </p:sp>
      <p:sp>
        <p:nvSpPr>
          <p:cNvPr id="28675" name="Slide Number Placeholder 4">
            <a:extLst>
              <a:ext uri="{FF2B5EF4-FFF2-40B4-BE49-F238E27FC236}">
                <a16:creationId xmlns:a16="http://schemas.microsoft.com/office/drawing/2014/main" id="{2F7EA35D-EDDC-4112-BDD9-17077DCFF14D}"/>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22CD01F-9CB9-4F00-8A7A-62B58A288AB9}" type="slidenum">
              <a:rPr lang="en-US" altLang="en-US" sz="1200"/>
              <a:pPr algn="r">
                <a:spcBef>
                  <a:spcPct val="0"/>
                </a:spcBef>
                <a:buClrTx/>
                <a:buSzTx/>
                <a:buFontTx/>
                <a:buNone/>
              </a:pPr>
              <a:t>33</a:t>
            </a:fld>
            <a:endParaRPr lang="en-US" altLang="en-US" sz="1200"/>
          </a:p>
        </p:txBody>
      </p:sp>
      <p:sp>
        <p:nvSpPr>
          <p:cNvPr id="28676" name="Rectangle 2">
            <a:extLst>
              <a:ext uri="{FF2B5EF4-FFF2-40B4-BE49-F238E27FC236}">
                <a16:creationId xmlns:a16="http://schemas.microsoft.com/office/drawing/2014/main" id="{F482A144-A5B4-4850-8330-EEE651CDD280}"/>
              </a:ext>
            </a:extLst>
          </p:cNvPr>
          <p:cNvSpPr>
            <a:spLocks noGrp="1" noChangeArrowheads="1"/>
          </p:cNvSpPr>
          <p:nvPr>
            <p:ph type="title" idx="4294967295"/>
          </p:nvPr>
        </p:nvSpPr>
        <p:spPr>
          <a:xfrm>
            <a:off x="685800" y="228600"/>
            <a:ext cx="7772400" cy="685800"/>
          </a:xfrm>
        </p:spPr>
        <p:txBody>
          <a:bodyPr/>
          <a:lstStyle/>
          <a:p>
            <a:r>
              <a:rPr lang="en-US" altLang="en-US" sz="4000">
                <a:cs typeface="Courier New" panose="02070309020205020404" pitchFamily="49" charset="0"/>
              </a:rPr>
              <a:t>Define an Interface</a:t>
            </a:r>
          </a:p>
        </p:txBody>
      </p:sp>
      <p:sp>
        <p:nvSpPr>
          <p:cNvPr id="28677" name="Rectangle 3">
            <a:extLst>
              <a:ext uri="{FF2B5EF4-FFF2-40B4-BE49-F238E27FC236}">
                <a16:creationId xmlns:a16="http://schemas.microsoft.com/office/drawing/2014/main" id="{4EBA1C9F-E5A6-45D9-B503-E908835EF48F}"/>
              </a:ext>
            </a:extLst>
          </p:cNvPr>
          <p:cNvSpPr>
            <a:spLocks noGrp="1" noChangeArrowheads="1"/>
          </p:cNvSpPr>
          <p:nvPr>
            <p:ph type="body" idx="4294967295"/>
          </p:nvPr>
        </p:nvSpPr>
        <p:spPr>
          <a:xfrm>
            <a:off x="152400" y="914400"/>
            <a:ext cx="8763000" cy="990600"/>
          </a:xfrm>
        </p:spPr>
        <p:txBody>
          <a:bodyPr/>
          <a:lstStyle/>
          <a:p>
            <a:pPr marL="0" indent="0">
              <a:buFont typeface="Monotype Sorts"/>
              <a:buNone/>
            </a:pPr>
            <a:r>
              <a:rPr lang="en-US" altLang="en-US" sz="2400">
                <a:cs typeface="Courier New" panose="02070309020205020404" pitchFamily="49" charset="0"/>
              </a:rPr>
              <a:t>To distinguish an interface from a class, Java uses the following syntax to define an interface:</a:t>
            </a:r>
          </a:p>
        </p:txBody>
      </p:sp>
      <p:sp>
        <p:nvSpPr>
          <p:cNvPr id="28678" name="Rectangle 4">
            <a:extLst>
              <a:ext uri="{FF2B5EF4-FFF2-40B4-BE49-F238E27FC236}">
                <a16:creationId xmlns:a16="http://schemas.microsoft.com/office/drawing/2014/main" id="{D37F1A7A-B8F6-46D3-A3EF-837FED67FDDD}"/>
              </a:ext>
            </a:extLst>
          </p:cNvPr>
          <p:cNvSpPr>
            <a:spLocks noChangeArrowheads="1"/>
          </p:cNvSpPr>
          <p:nvPr/>
        </p:nvSpPr>
        <p:spPr bwMode="auto">
          <a:xfrm>
            <a:off x="228600" y="1981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solidFill>
                  <a:schemeClr val="tx2"/>
                </a:solidFill>
                <a:latin typeface="Courier New" panose="02070309020205020404" pitchFamily="49" charset="0"/>
              </a:rPr>
              <a:t>public</a:t>
            </a:r>
            <a:r>
              <a:rPr lang="en-US" altLang="en-US" sz="2400" b="1">
                <a:solidFill>
                  <a:schemeClr val="tx2"/>
                </a:solidFill>
                <a:latin typeface="Courier New" panose="02070309020205020404" pitchFamily="49" charset="0"/>
              </a:rPr>
              <a:t> interface </a:t>
            </a:r>
            <a:r>
              <a:rPr lang="en-US" altLang="en-US" sz="2400">
                <a:solidFill>
                  <a:schemeClr val="tx2"/>
                </a:solidFill>
                <a:latin typeface="Courier New" panose="02070309020205020404" pitchFamily="49" charset="0"/>
              </a:rPr>
              <a:t>InterfaceName { </a:t>
            </a:r>
          </a:p>
          <a:p>
            <a:pPr>
              <a:lnSpc>
                <a:spcPct val="90000"/>
              </a:lnSpc>
              <a:spcBef>
                <a:spcPct val="0"/>
              </a:spcBef>
              <a:buFont typeface="Monotype Sorts"/>
              <a:buNone/>
            </a:pPr>
            <a:r>
              <a:rPr lang="en-US" altLang="en-US" sz="2400">
                <a:solidFill>
                  <a:schemeClr val="tx2"/>
                </a:solidFill>
                <a:latin typeface="Courier New" panose="02070309020205020404" pitchFamily="49" charset="0"/>
              </a:rPr>
              <a:t>  constant declarations;</a:t>
            </a:r>
          </a:p>
          <a:p>
            <a:pPr>
              <a:lnSpc>
                <a:spcPct val="90000"/>
              </a:lnSpc>
              <a:spcBef>
                <a:spcPct val="0"/>
              </a:spcBef>
              <a:buFont typeface="Monotype Sorts"/>
              <a:buNone/>
            </a:pPr>
            <a:r>
              <a:rPr lang="en-US" altLang="en-US" sz="2400">
                <a:solidFill>
                  <a:schemeClr val="tx2"/>
                </a:solidFill>
                <a:latin typeface="Courier New" panose="02070309020205020404" pitchFamily="49" charset="0"/>
              </a:rPr>
              <a:t>  abstract method signatures;</a:t>
            </a:r>
          </a:p>
          <a:p>
            <a:pPr>
              <a:lnSpc>
                <a:spcPct val="90000"/>
              </a:lnSpc>
              <a:spcBef>
                <a:spcPct val="0"/>
              </a:spcBef>
              <a:buFont typeface="Monotype Sorts"/>
              <a:buNone/>
            </a:pPr>
            <a:r>
              <a:rPr lang="en-US" altLang="en-US" sz="2400">
                <a:solidFill>
                  <a:schemeClr val="tx2"/>
                </a:solidFill>
                <a:latin typeface="Courier New" panose="02070309020205020404" pitchFamily="49" charset="0"/>
              </a:rPr>
              <a:t>}</a:t>
            </a:r>
            <a:endParaRPr lang="en-US" altLang="en-US" sz="2800">
              <a:solidFill>
                <a:schemeClr val="tx2"/>
              </a:solidFill>
            </a:endParaRPr>
          </a:p>
        </p:txBody>
      </p:sp>
      <p:sp>
        <p:nvSpPr>
          <p:cNvPr id="28679" name="Rectangle 5">
            <a:extLst>
              <a:ext uri="{FF2B5EF4-FFF2-40B4-BE49-F238E27FC236}">
                <a16:creationId xmlns:a16="http://schemas.microsoft.com/office/drawing/2014/main" id="{04D56DFA-36AE-43C2-84D1-900922DBD512}"/>
              </a:ext>
            </a:extLst>
          </p:cNvPr>
          <p:cNvSpPr>
            <a:spLocks noChangeArrowheads="1"/>
          </p:cNvSpPr>
          <p:nvPr/>
        </p:nvSpPr>
        <p:spPr bwMode="auto">
          <a:xfrm>
            <a:off x="228600" y="33528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Example</a:t>
            </a:r>
            <a:r>
              <a:rPr lang="en-US" altLang="en-US" sz="2000">
                <a:cs typeface="Courier New" panose="02070309020205020404" pitchFamily="49" charset="0"/>
              </a:rPr>
              <a:t>:</a:t>
            </a:r>
          </a:p>
        </p:txBody>
      </p:sp>
      <p:sp>
        <p:nvSpPr>
          <p:cNvPr id="28680" name="Rectangle 6">
            <a:extLst>
              <a:ext uri="{FF2B5EF4-FFF2-40B4-BE49-F238E27FC236}">
                <a16:creationId xmlns:a16="http://schemas.microsoft.com/office/drawing/2014/main" id="{7E23CA46-5D9D-4815-8CBF-52737AAE6BC4}"/>
              </a:ext>
            </a:extLst>
          </p:cNvPr>
          <p:cNvSpPr>
            <a:spLocks noChangeArrowheads="1"/>
          </p:cNvSpPr>
          <p:nvPr/>
        </p:nvSpPr>
        <p:spPr bwMode="auto">
          <a:xfrm>
            <a:off x="228600" y="37719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b="1">
                <a:solidFill>
                  <a:schemeClr val="tx2"/>
                </a:solidFill>
                <a:latin typeface="Courier New" panose="02070309020205020404" pitchFamily="49" charset="0"/>
              </a:rPr>
              <a:t>public interface Edible {</a:t>
            </a:r>
          </a:p>
          <a:p>
            <a:pPr>
              <a:buFont typeface="Monotype Sorts"/>
              <a:buNone/>
            </a:pPr>
            <a:r>
              <a:rPr lang="en-US" altLang="en-US" sz="2000" b="1">
                <a:solidFill>
                  <a:schemeClr val="tx2"/>
                </a:solidFill>
                <a:latin typeface="Courier New" panose="02070309020205020404" pitchFamily="49" charset="0"/>
              </a:rPr>
              <a:t>  /** Describe how to eat */</a:t>
            </a:r>
          </a:p>
          <a:p>
            <a:pPr>
              <a:buFont typeface="Monotype Sorts"/>
              <a:buNone/>
            </a:pPr>
            <a:r>
              <a:rPr lang="en-US" altLang="en-US" sz="2000" b="1">
                <a:solidFill>
                  <a:schemeClr val="tx2"/>
                </a:solidFill>
                <a:latin typeface="Courier New" panose="02070309020205020404" pitchFamily="49" charset="0"/>
              </a:rPr>
              <a:t>  public abstract String howToEat();</a:t>
            </a:r>
          </a:p>
          <a:p>
            <a:pPr>
              <a:buFont typeface="Monotype Sorts"/>
              <a:buNone/>
            </a:pPr>
            <a:r>
              <a:rPr lang="en-US" altLang="en-US" sz="2000" b="1">
                <a:solidFill>
                  <a:schemeClr val="tx2"/>
                </a:solidFill>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8638575E-EB86-4FF4-8824-E5D2D7A783C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881D41-EFF2-4E25-9F0D-10D5B86E3A1C}" type="slidenum">
              <a:rPr lang="en-US" altLang="en-US" sz="1400"/>
              <a:pPr>
                <a:spcBef>
                  <a:spcPct val="0"/>
                </a:spcBef>
                <a:buClrTx/>
                <a:buSzTx/>
                <a:buFontTx/>
                <a:buNone/>
              </a:pPr>
              <a:t>34</a:t>
            </a:fld>
            <a:endParaRPr lang="en-US" altLang="en-US" sz="1400"/>
          </a:p>
        </p:txBody>
      </p:sp>
      <p:sp>
        <p:nvSpPr>
          <p:cNvPr id="29699" name="Slide Number Placeholder 4">
            <a:extLst>
              <a:ext uri="{FF2B5EF4-FFF2-40B4-BE49-F238E27FC236}">
                <a16:creationId xmlns:a16="http://schemas.microsoft.com/office/drawing/2014/main" id="{1FC38766-09BD-4D90-A7F5-66B2EF62738E}"/>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CB3C8F6-D50B-4D0E-8D35-33F8C80E7C53}" type="slidenum">
              <a:rPr lang="en-US" altLang="en-US" sz="1400"/>
              <a:pPr algn="r">
                <a:spcBef>
                  <a:spcPct val="0"/>
                </a:spcBef>
                <a:buClrTx/>
                <a:buSzTx/>
                <a:buFontTx/>
                <a:buNone/>
              </a:pPr>
              <a:t>34</a:t>
            </a:fld>
            <a:endParaRPr lang="en-US" altLang="en-US" sz="1400"/>
          </a:p>
        </p:txBody>
      </p:sp>
      <p:sp>
        <p:nvSpPr>
          <p:cNvPr id="29700" name="Rectangle 2">
            <a:extLst>
              <a:ext uri="{FF2B5EF4-FFF2-40B4-BE49-F238E27FC236}">
                <a16:creationId xmlns:a16="http://schemas.microsoft.com/office/drawing/2014/main" id="{3B72654B-30D9-4AF5-AD4D-DF79CCABB5A6}"/>
              </a:ext>
            </a:extLst>
          </p:cNvPr>
          <p:cNvSpPr>
            <a:spLocks noGrp="1" noChangeArrowheads="1"/>
          </p:cNvSpPr>
          <p:nvPr>
            <p:ph type="title" idx="4294967295"/>
          </p:nvPr>
        </p:nvSpPr>
        <p:spPr>
          <a:xfrm>
            <a:off x="685800" y="228600"/>
            <a:ext cx="7772400" cy="685800"/>
          </a:xfrm>
        </p:spPr>
        <p:txBody>
          <a:bodyPr/>
          <a:lstStyle/>
          <a:p>
            <a:r>
              <a:rPr lang="en-US" altLang="en-US"/>
              <a:t>Interface is a Special Class</a:t>
            </a:r>
          </a:p>
        </p:txBody>
      </p:sp>
      <p:sp>
        <p:nvSpPr>
          <p:cNvPr id="28677" name="Rectangle 3">
            <a:extLst>
              <a:ext uri="{FF2B5EF4-FFF2-40B4-BE49-F238E27FC236}">
                <a16:creationId xmlns:a16="http://schemas.microsoft.com/office/drawing/2014/main" id="{788E4425-263D-46D5-9A3E-347CAC79F316}"/>
              </a:ext>
            </a:extLst>
          </p:cNvPr>
          <p:cNvSpPr>
            <a:spLocks noGrp="1" noChangeArrowheads="1"/>
          </p:cNvSpPr>
          <p:nvPr>
            <p:ph type="body" idx="4294967295"/>
          </p:nvPr>
        </p:nvSpPr>
        <p:spPr>
          <a:xfrm>
            <a:off x="304800" y="1143000"/>
            <a:ext cx="8610600" cy="5257800"/>
          </a:xfrm>
        </p:spPr>
        <p:txBody>
          <a:bodyPr/>
          <a:lstStyle/>
          <a:p>
            <a:pPr algn="just">
              <a:buFont typeface="Arial" panose="020B0604020202020204" pitchFamily="34" charset="0"/>
              <a:buChar char="•"/>
            </a:pPr>
            <a:r>
              <a:rPr lang="en-US" altLang="en-US" sz="2800">
                <a:cs typeface="Courier New" panose="02070309020205020404" pitchFamily="49" charset="0"/>
              </a:rPr>
              <a:t>An interface is treated like a special class in Java. </a:t>
            </a:r>
          </a:p>
          <a:p>
            <a:pPr algn="just">
              <a:buFont typeface="Arial" panose="020B0604020202020204" pitchFamily="34" charset="0"/>
              <a:buChar char="•"/>
            </a:pPr>
            <a:endParaRPr lang="en-US" altLang="en-US" sz="2800">
              <a:cs typeface="Courier New" panose="02070309020205020404" pitchFamily="49" charset="0"/>
            </a:endParaRPr>
          </a:p>
          <a:p>
            <a:pPr algn="just">
              <a:buFont typeface="Arial" panose="020B0604020202020204" pitchFamily="34" charset="0"/>
              <a:buChar char="•"/>
            </a:pPr>
            <a:r>
              <a:rPr lang="en-US" altLang="en-US" sz="2800">
                <a:cs typeface="Courier New" panose="02070309020205020404" pitchFamily="49" charset="0"/>
              </a:rPr>
              <a:t>Each interface is compiled into a separate bytecode file, just like a regular class. </a:t>
            </a:r>
          </a:p>
          <a:p>
            <a:pPr algn="just">
              <a:buFont typeface="Arial" panose="020B0604020202020204" pitchFamily="34" charset="0"/>
              <a:buChar char="•"/>
            </a:pPr>
            <a:endParaRPr lang="en-US" altLang="en-US" sz="2800">
              <a:cs typeface="Courier New" panose="02070309020205020404" pitchFamily="49" charset="0"/>
            </a:endParaRPr>
          </a:p>
          <a:p>
            <a:pPr algn="just">
              <a:buFont typeface="Arial" panose="020B0604020202020204" pitchFamily="34" charset="0"/>
              <a:buChar char="•"/>
            </a:pPr>
            <a:r>
              <a:rPr lang="en-US" altLang="en-US" sz="2800">
                <a:cs typeface="Courier New" panose="02070309020205020404" pitchFamily="49" charset="0"/>
              </a:rPr>
              <a:t>Like an abstract class, you cannot create an instance from an interface using the </a:t>
            </a:r>
            <a:r>
              <a:rPr lang="en-US" altLang="en-US" sz="2800" b="1">
                <a:cs typeface="Courier New" panose="02070309020205020404" pitchFamily="49" charset="0"/>
              </a:rPr>
              <a:t>new</a:t>
            </a:r>
            <a:r>
              <a:rPr lang="en-US" altLang="en-US" sz="2800">
                <a:cs typeface="Courier New" panose="02070309020205020404" pitchFamily="49" charset="0"/>
              </a:rPr>
              <a:t> operator.</a:t>
            </a:r>
          </a:p>
          <a:p>
            <a:pPr algn="just">
              <a:buFont typeface="Arial" panose="020B0604020202020204" pitchFamily="34" charset="0"/>
              <a:buChar char="•"/>
            </a:pPr>
            <a:endParaRPr lang="en-US" altLang="en-US" sz="2800">
              <a:cs typeface="Courier New" panose="02070309020205020404" pitchFamily="49" charset="0"/>
            </a:endParaRPr>
          </a:p>
          <a:p>
            <a:pPr algn="just">
              <a:buFont typeface="Arial" panose="020B0604020202020204" pitchFamily="34" charset="0"/>
              <a:buChar char="•"/>
            </a:pPr>
            <a:r>
              <a:rPr lang="en-US" altLang="en-US" sz="2800">
                <a:cs typeface="Courier New" panose="02070309020205020404" pitchFamily="49" charset="0"/>
              </a:rPr>
              <a:t>You can use an interface as a data type for a variable, as the result of casting, and so on.</a:t>
            </a:r>
            <a:endParaRPr lang="en-US" altLang="en-US" sz="2800">
              <a:ea typeface="PMingLiU" panose="020B0604030504040204"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85C0A52A-7518-4BBE-A9D5-B3315034ADB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6019BC-C924-44F2-87E3-92F058486FEB}" type="slidenum">
              <a:rPr lang="en-US" altLang="en-US" sz="1400"/>
              <a:pPr>
                <a:spcBef>
                  <a:spcPct val="0"/>
                </a:spcBef>
                <a:buClrTx/>
                <a:buSzTx/>
                <a:buFontTx/>
                <a:buNone/>
              </a:pPr>
              <a:t>35</a:t>
            </a:fld>
            <a:endParaRPr lang="en-US" altLang="en-US" sz="1400"/>
          </a:p>
        </p:txBody>
      </p:sp>
      <p:sp>
        <p:nvSpPr>
          <p:cNvPr id="30723" name="Slide Number Placeholder 4">
            <a:extLst>
              <a:ext uri="{FF2B5EF4-FFF2-40B4-BE49-F238E27FC236}">
                <a16:creationId xmlns:a16="http://schemas.microsoft.com/office/drawing/2014/main" id="{C14EA763-7289-4A2F-9CC1-123F07C4C819}"/>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EC6E1B3-1C6A-4BCE-9E12-3DB87EF51230}" type="slidenum">
              <a:rPr lang="en-US" altLang="en-US" sz="1400"/>
              <a:pPr algn="r">
                <a:spcBef>
                  <a:spcPct val="0"/>
                </a:spcBef>
                <a:buClrTx/>
                <a:buSzTx/>
                <a:buFontTx/>
                <a:buNone/>
              </a:pPr>
              <a:t>35</a:t>
            </a:fld>
            <a:endParaRPr lang="en-US" altLang="en-US" sz="1400"/>
          </a:p>
        </p:txBody>
      </p:sp>
      <p:sp>
        <p:nvSpPr>
          <p:cNvPr id="30724" name="Rectangle 2">
            <a:extLst>
              <a:ext uri="{FF2B5EF4-FFF2-40B4-BE49-F238E27FC236}">
                <a16:creationId xmlns:a16="http://schemas.microsoft.com/office/drawing/2014/main" id="{3C654533-DB16-4A38-92B3-3B421EAA1A1E}"/>
              </a:ext>
            </a:extLst>
          </p:cNvPr>
          <p:cNvSpPr>
            <a:spLocks noGrp="1" noChangeArrowheads="1"/>
          </p:cNvSpPr>
          <p:nvPr>
            <p:ph type="title" idx="4294967295"/>
          </p:nvPr>
        </p:nvSpPr>
        <p:spPr>
          <a:xfrm>
            <a:off x="685800" y="228600"/>
            <a:ext cx="7772400" cy="609600"/>
          </a:xfrm>
        </p:spPr>
        <p:txBody>
          <a:bodyPr/>
          <a:lstStyle/>
          <a:p>
            <a:r>
              <a:rPr lang="en-US" altLang="en-US"/>
              <a:t>Example</a:t>
            </a:r>
          </a:p>
        </p:txBody>
      </p:sp>
      <p:sp>
        <p:nvSpPr>
          <p:cNvPr id="29701" name="Rectangle 3">
            <a:extLst>
              <a:ext uri="{FF2B5EF4-FFF2-40B4-BE49-F238E27FC236}">
                <a16:creationId xmlns:a16="http://schemas.microsoft.com/office/drawing/2014/main" id="{2E20AC35-E5A1-4282-B3EC-B56BAC7D6F00}"/>
              </a:ext>
            </a:extLst>
          </p:cNvPr>
          <p:cNvSpPr>
            <a:spLocks noGrp="1" noChangeArrowheads="1"/>
          </p:cNvSpPr>
          <p:nvPr>
            <p:ph type="body" idx="4294967295"/>
          </p:nvPr>
        </p:nvSpPr>
        <p:spPr>
          <a:xfrm>
            <a:off x="152400" y="914400"/>
            <a:ext cx="8991600" cy="1981200"/>
          </a:xfrm>
        </p:spPr>
        <p:txBody>
          <a:bodyPr/>
          <a:lstStyle/>
          <a:p>
            <a:pPr algn="just">
              <a:buFont typeface="Arial" panose="020B0604020202020204" pitchFamily="34" charset="0"/>
              <a:buChar char="•"/>
              <a:defRPr/>
            </a:pPr>
            <a:r>
              <a:rPr lang="en-US" altLang="en-US" sz="2800" dirty="0"/>
              <a:t>You can now use the </a:t>
            </a:r>
            <a:r>
              <a:rPr lang="en-US" altLang="en-US" sz="2800" b="1" dirty="0"/>
              <a:t>Edible</a:t>
            </a:r>
            <a:r>
              <a:rPr lang="en-US" altLang="en-US" sz="2800" dirty="0"/>
              <a:t> interface to specify whether an object is edible. </a:t>
            </a:r>
          </a:p>
          <a:p>
            <a:pPr algn="just">
              <a:buFont typeface="Arial" panose="020B0604020202020204" pitchFamily="34" charset="0"/>
              <a:buChar char="•"/>
              <a:defRPr/>
            </a:pPr>
            <a:endParaRPr lang="en-US" altLang="en-US" sz="2800" dirty="0"/>
          </a:p>
          <a:p>
            <a:pPr algn="just">
              <a:buFont typeface="Arial" panose="020B0604020202020204" pitchFamily="34" charset="0"/>
              <a:buChar char="•"/>
              <a:defRPr/>
            </a:pPr>
            <a:r>
              <a:rPr lang="en-US" altLang="en-US" sz="2800" dirty="0"/>
              <a:t>This is accomplished by letting the class for the object implement this interface using the </a:t>
            </a:r>
            <a:r>
              <a:rPr lang="en-US" altLang="en-US" sz="2800" b="1" dirty="0"/>
              <a:t>implements</a:t>
            </a:r>
            <a:r>
              <a:rPr lang="en-US" altLang="en-US" sz="2800" dirty="0"/>
              <a:t> keyword. </a:t>
            </a:r>
          </a:p>
          <a:p>
            <a:pPr algn="just">
              <a:buFont typeface="Arial" panose="020B0604020202020204" pitchFamily="34" charset="0"/>
              <a:buChar char="•"/>
              <a:defRPr/>
            </a:pPr>
            <a:endParaRPr lang="en-US" altLang="en-US" sz="2800" dirty="0"/>
          </a:p>
          <a:p>
            <a:pPr algn="just">
              <a:buFont typeface="Arial" panose="020B0604020202020204" pitchFamily="34" charset="0"/>
              <a:buChar char="•"/>
              <a:defRPr/>
            </a:pPr>
            <a:r>
              <a:rPr lang="en-US" altLang="en-US" sz="2800" dirty="0"/>
              <a:t>For example, the classes </a:t>
            </a:r>
            <a:r>
              <a:rPr lang="en-US" altLang="en-US" sz="2800" u="sng" dirty="0"/>
              <a:t>Chicken</a:t>
            </a:r>
            <a:r>
              <a:rPr lang="en-US" altLang="en-US" sz="2800" dirty="0"/>
              <a:t> and </a:t>
            </a:r>
            <a:r>
              <a:rPr lang="en-US" altLang="en-US" sz="2800" u="sng" dirty="0"/>
              <a:t>Fruit</a:t>
            </a:r>
            <a:r>
              <a:rPr lang="en-US" altLang="en-US" sz="2800" dirty="0"/>
              <a:t> implement the </a:t>
            </a:r>
            <a:r>
              <a:rPr lang="en-US" altLang="en-US" sz="2800" u="sng" dirty="0"/>
              <a:t>Edible</a:t>
            </a:r>
            <a:r>
              <a:rPr lang="en-US" altLang="en-US" sz="2800" dirty="0"/>
              <a:t> interface (See </a:t>
            </a:r>
            <a:r>
              <a:rPr lang="en-US" altLang="en-US" sz="2800" dirty="0" err="1"/>
              <a:t>TestEdible</a:t>
            </a:r>
            <a:r>
              <a:rPr lang="en-US" altLang="en-US" sz="2800" dirty="0"/>
              <a:t>). </a:t>
            </a:r>
          </a:p>
          <a:p>
            <a:pPr marL="0" indent="0">
              <a:buFont typeface="Monotype Sorts"/>
              <a:buNone/>
              <a:defRPr/>
            </a:pPr>
            <a:r>
              <a:rPr lang="en-US" sz="2800" dirty="0">
                <a:solidFill>
                  <a:srgbClr val="000000"/>
                </a:solidFill>
                <a:latin typeface="CourierNewPSMT"/>
              </a:rPr>
              <a:t>	</a:t>
            </a:r>
            <a:r>
              <a:rPr lang="en-US" sz="2800" b="1" dirty="0">
                <a:solidFill>
                  <a:srgbClr val="000000"/>
                </a:solidFill>
                <a:latin typeface="Courier New" panose="02070309020205020404" pitchFamily="49" charset="0"/>
                <a:cs typeface="Courier New" panose="02070309020205020404" pitchFamily="49" charset="0"/>
              </a:rPr>
              <a:t>class Fruit implements Edible</a:t>
            </a:r>
            <a:r>
              <a:rPr lang="en-US" sz="2800" b="1" dirty="0">
                <a:latin typeface="Courier New" panose="02070309020205020404" pitchFamily="49" charset="0"/>
                <a:cs typeface="Courier New" panose="02070309020205020404" pitchFamily="49" charset="0"/>
              </a:rPr>
              <a:t> </a:t>
            </a:r>
            <a:br>
              <a:rPr lang="en-US" sz="2800" dirty="0"/>
            </a:br>
            <a:endParaRPr lang="en-US" altLang="en-US" sz="2800" dirty="0"/>
          </a:p>
        </p:txBody>
      </p:sp>
      <p:sp>
        <p:nvSpPr>
          <p:cNvPr id="30726" name="Rectangle 9">
            <a:extLst>
              <a:ext uri="{FF2B5EF4-FFF2-40B4-BE49-F238E27FC236}">
                <a16:creationId xmlns:a16="http://schemas.microsoft.com/office/drawing/2014/main" id="{5505F099-06B6-46FD-BA91-49DA2B940509}"/>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FAEE7FFA-6C61-47CA-BF7B-2A3C326F6B5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3C1833-5A27-4D6E-B53A-A22B54842E6F}" type="slidenum">
              <a:rPr lang="en-US" altLang="en-US" sz="1400"/>
              <a:pPr>
                <a:spcBef>
                  <a:spcPct val="0"/>
                </a:spcBef>
                <a:buClrTx/>
                <a:buSzTx/>
                <a:buFontTx/>
                <a:buNone/>
              </a:pPr>
              <a:t>36</a:t>
            </a:fld>
            <a:endParaRPr lang="en-US" altLang="en-US" sz="1400"/>
          </a:p>
        </p:txBody>
      </p:sp>
      <p:sp>
        <p:nvSpPr>
          <p:cNvPr id="31747" name="Slide Number Placeholder 4">
            <a:extLst>
              <a:ext uri="{FF2B5EF4-FFF2-40B4-BE49-F238E27FC236}">
                <a16:creationId xmlns:a16="http://schemas.microsoft.com/office/drawing/2014/main" id="{4D40BA59-D856-4610-A03D-A118FD80B26D}"/>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2735D5D-5388-458A-8A16-E94CFF868442}" type="slidenum">
              <a:rPr lang="en-US" altLang="en-US" sz="1400"/>
              <a:pPr algn="r">
                <a:spcBef>
                  <a:spcPct val="0"/>
                </a:spcBef>
                <a:buClrTx/>
                <a:buSzTx/>
                <a:buFontTx/>
                <a:buNone/>
              </a:pPr>
              <a:t>36</a:t>
            </a:fld>
            <a:endParaRPr lang="en-US" altLang="en-US" sz="1400"/>
          </a:p>
        </p:txBody>
      </p:sp>
      <p:sp>
        <p:nvSpPr>
          <p:cNvPr id="31748" name="Rectangle 2">
            <a:extLst>
              <a:ext uri="{FF2B5EF4-FFF2-40B4-BE49-F238E27FC236}">
                <a16:creationId xmlns:a16="http://schemas.microsoft.com/office/drawing/2014/main" id="{79BAAF34-0A72-4547-8B43-117269E508AB}"/>
              </a:ext>
            </a:extLst>
          </p:cNvPr>
          <p:cNvSpPr>
            <a:spLocks noGrp="1" noChangeArrowheads="1"/>
          </p:cNvSpPr>
          <p:nvPr>
            <p:ph type="title" idx="4294967295"/>
          </p:nvPr>
        </p:nvSpPr>
        <p:spPr>
          <a:xfrm>
            <a:off x="152400" y="304800"/>
            <a:ext cx="8839200" cy="609600"/>
          </a:xfrm>
        </p:spPr>
        <p:txBody>
          <a:bodyPr/>
          <a:lstStyle/>
          <a:p>
            <a:r>
              <a:rPr lang="en-US" altLang="en-US"/>
              <a:t>Omitting Modifiers in Interfaces</a:t>
            </a:r>
            <a:endParaRPr lang="en-US" altLang="en-US" b="1">
              <a:latin typeface="Courier"/>
            </a:endParaRPr>
          </a:p>
        </p:txBody>
      </p:sp>
      <p:sp>
        <p:nvSpPr>
          <p:cNvPr id="31749" name="Rectangle 3">
            <a:extLst>
              <a:ext uri="{FF2B5EF4-FFF2-40B4-BE49-F238E27FC236}">
                <a16:creationId xmlns:a16="http://schemas.microsoft.com/office/drawing/2014/main" id="{9913888F-5AA3-42C5-AF0A-F667AECEAA5A}"/>
              </a:ext>
            </a:extLst>
          </p:cNvPr>
          <p:cNvSpPr>
            <a:spLocks noGrp="1" noChangeArrowheads="1"/>
          </p:cNvSpPr>
          <p:nvPr>
            <p:ph type="body" idx="4294967295"/>
          </p:nvPr>
        </p:nvSpPr>
        <p:spPr>
          <a:xfrm>
            <a:off x="152400" y="1143000"/>
            <a:ext cx="8839200" cy="1447800"/>
          </a:xfrm>
        </p:spPr>
        <p:txBody>
          <a:bodyPr/>
          <a:lstStyle/>
          <a:p>
            <a:pPr marL="571500" lvl="1" indent="-457200">
              <a:spcAft>
                <a:spcPts val="1200"/>
              </a:spcAft>
              <a:buFont typeface="Arial" panose="020B0604020202020204" pitchFamily="34" charset="0"/>
              <a:buChar char="•"/>
            </a:pPr>
            <a:r>
              <a:rPr lang="en-US" altLang="en-US" sz="2600">
                <a:cs typeface="Times New Roman" panose="02020603050405020304" pitchFamily="18" charset="0"/>
              </a:rPr>
              <a:t>All data fields are </a:t>
            </a:r>
            <a:r>
              <a:rPr lang="en-US" altLang="en-US" sz="2600" i="1" u="sng">
                <a:cs typeface="Times New Roman" panose="02020603050405020304" pitchFamily="18" charset="0"/>
              </a:rPr>
              <a:t>public final static</a:t>
            </a:r>
            <a:r>
              <a:rPr lang="en-US" altLang="en-US" sz="2600">
                <a:cs typeface="Times New Roman" panose="02020603050405020304" pitchFamily="18" charset="0"/>
              </a:rPr>
              <a:t> in an interface.</a:t>
            </a:r>
          </a:p>
          <a:p>
            <a:pPr marL="571500" lvl="1" indent="-457200">
              <a:spcAft>
                <a:spcPts val="1200"/>
              </a:spcAft>
              <a:buFont typeface="Arial" panose="020B0604020202020204" pitchFamily="34" charset="0"/>
              <a:buChar char="•"/>
            </a:pPr>
            <a:r>
              <a:rPr lang="en-US" altLang="en-US" sz="2600">
                <a:cs typeface="Times New Roman" panose="02020603050405020304" pitchFamily="18" charset="0"/>
              </a:rPr>
              <a:t>All methods are </a:t>
            </a:r>
            <a:r>
              <a:rPr lang="en-US" altLang="en-US" sz="2600" i="1" u="sng">
                <a:cs typeface="Times New Roman" panose="02020603050405020304" pitchFamily="18" charset="0"/>
              </a:rPr>
              <a:t>public abstract </a:t>
            </a:r>
            <a:r>
              <a:rPr lang="en-US" altLang="en-US" sz="2600">
                <a:cs typeface="Times New Roman" panose="02020603050405020304" pitchFamily="18" charset="0"/>
              </a:rPr>
              <a:t>in an interface. </a:t>
            </a:r>
          </a:p>
          <a:p>
            <a:pPr marL="571500" lvl="1" indent="-457200">
              <a:spcAft>
                <a:spcPts val="1200"/>
              </a:spcAft>
              <a:buFont typeface="Arial" panose="020B0604020202020204" pitchFamily="34" charset="0"/>
              <a:buChar char="•"/>
            </a:pPr>
            <a:r>
              <a:rPr lang="en-US" altLang="en-US" sz="2600">
                <a:cs typeface="Times New Roman" panose="02020603050405020304" pitchFamily="18" charset="0"/>
              </a:rPr>
              <a:t>For this reason, these modifiers can be omitted, as shown below:</a:t>
            </a:r>
          </a:p>
        </p:txBody>
      </p:sp>
      <p:sp>
        <p:nvSpPr>
          <p:cNvPr id="31750" name="Rectangle 5">
            <a:extLst>
              <a:ext uri="{FF2B5EF4-FFF2-40B4-BE49-F238E27FC236}">
                <a16:creationId xmlns:a16="http://schemas.microsoft.com/office/drawing/2014/main" id="{AFC7A179-1EC3-46B3-8869-D3B1A3D9A993}"/>
              </a:ext>
            </a:extLst>
          </p:cNvPr>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1" name="Object 4">
            <a:extLst>
              <a:ext uri="{FF2B5EF4-FFF2-40B4-BE49-F238E27FC236}">
                <a16:creationId xmlns:a16="http://schemas.microsoft.com/office/drawing/2014/main" id="{06B6BF88-583C-4171-9242-9B29C9C2D6DB}"/>
              </a:ext>
            </a:extLst>
          </p:cNvPr>
          <p:cNvGraphicFramePr>
            <a:graphicFrameLocks noChangeAspect="1"/>
          </p:cNvGraphicFramePr>
          <p:nvPr/>
        </p:nvGraphicFramePr>
        <p:xfrm>
          <a:off x="873125" y="3386138"/>
          <a:ext cx="7397750" cy="1327150"/>
        </p:xfrm>
        <a:graphic>
          <a:graphicData uri="http://schemas.openxmlformats.org/presentationml/2006/ole">
            <mc:AlternateContent xmlns:mc="http://schemas.openxmlformats.org/markup-compatibility/2006">
              <mc:Choice xmlns:v="urn:schemas-microsoft-com:vml" Requires="v">
                <p:oleObj spid="_x0000_s31790" name="Picture" r:id="rId3" imgW="4225682" imgH="753393" progId="Word.Picture.8">
                  <p:embed/>
                </p:oleObj>
              </mc:Choice>
              <mc:Fallback>
                <p:oleObj name="Picture" r:id="rId3" imgW="4225682" imgH="75339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386138"/>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6">
            <a:extLst>
              <a:ext uri="{FF2B5EF4-FFF2-40B4-BE49-F238E27FC236}">
                <a16:creationId xmlns:a16="http://schemas.microsoft.com/office/drawing/2014/main" id="{956F692F-A6D7-417A-933E-7AAD1B460E3D}"/>
              </a:ext>
            </a:extLst>
          </p:cNvPr>
          <p:cNvSpPr>
            <a:spLocks noChangeArrowheads="1"/>
          </p:cNvSpPr>
          <p:nvPr/>
        </p:nvSpPr>
        <p:spPr bwMode="auto">
          <a:xfrm>
            <a:off x="273050" y="5000625"/>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600">
                <a:cs typeface="Times New Roman" panose="02020603050405020304" pitchFamily="18" charset="0"/>
              </a:rPr>
              <a:t>A constant defined in an interface can be accessed using syntax InterfaceName.CONSTANT_NAME (e.g., T1.K).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a:extLst>
              <a:ext uri="{FF2B5EF4-FFF2-40B4-BE49-F238E27FC236}">
                <a16:creationId xmlns:a16="http://schemas.microsoft.com/office/drawing/2014/main" id="{2BD66159-844D-477A-B88E-C53C3080DAC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7D61A6-4CEB-4239-A67E-ECEA8CC5778C}" type="slidenum">
              <a:rPr lang="en-US" altLang="en-US" sz="1400"/>
              <a:pPr>
                <a:spcBef>
                  <a:spcPct val="0"/>
                </a:spcBef>
                <a:buClrTx/>
                <a:buSzTx/>
                <a:buFontTx/>
                <a:buNone/>
              </a:pPr>
              <a:t>37</a:t>
            </a:fld>
            <a:endParaRPr lang="en-US" altLang="en-US" sz="1400"/>
          </a:p>
        </p:txBody>
      </p:sp>
      <p:sp>
        <p:nvSpPr>
          <p:cNvPr id="32771" name="Slide Number Placeholder 4">
            <a:extLst>
              <a:ext uri="{FF2B5EF4-FFF2-40B4-BE49-F238E27FC236}">
                <a16:creationId xmlns:a16="http://schemas.microsoft.com/office/drawing/2014/main" id="{62871159-70E0-48EF-AD47-6333A3408494}"/>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1BA907B-D245-495D-B28A-6F375B8A4475}" type="slidenum">
              <a:rPr lang="en-US" altLang="en-US" sz="1400"/>
              <a:pPr algn="r">
                <a:spcBef>
                  <a:spcPct val="0"/>
                </a:spcBef>
                <a:buClrTx/>
                <a:buSzTx/>
                <a:buFontTx/>
                <a:buNone/>
              </a:pPr>
              <a:t>37</a:t>
            </a:fld>
            <a:endParaRPr lang="en-US" altLang="en-US" sz="1400"/>
          </a:p>
        </p:txBody>
      </p:sp>
      <p:sp>
        <p:nvSpPr>
          <p:cNvPr id="32772" name="Rectangle 2">
            <a:extLst>
              <a:ext uri="{FF2B5EF4-FFF2-40B4-BE49-F238E27FC236}">
                <a16:creationId xmlns:a16="http://schemas.microsoft.com/office/drawing/2014/main" id="{9D8603F4-8065-4F78-B199-4FB0F2A1E7D4}"/>
              </a:ext>
            </a:extLst>
          </p:cNvPr>
          <p:cNvSpPr>
            <a:spLocks noGrp="1" noChangeArrowheads="1"/>
          </p:cNvSpPr>
          <p:nvPr>
            <p:ph type="title" idx="4294967295"/>
          </p:nvPr>
        </p:nvSpPr>
        <p:spPr>
          <a:xfrm>
            <a:off x="685800" y="228600"/>
            <a:ext cx="7772400" cy="609600"/>
          </a:xfrm>
        </p:spPr>
        <p:txBody>
          <a:bodyPr/>
          <a:lstStyle/>
          <a:p>
            <a:r>
              <a:rPr lang="en-US" altLang="en-US"/>
              <a:t>Example</a:t>
            </a:r>
          </a:p>
        </p:txBody>
      </p:sp>
      <p:sp>
        <p:nvSpPr>
          <p:cNvPr id="409604" name="AutoShape 4">
            <a:hlinkClick r:id="" action="ppaction://noaction" highlightClick="1"/>
            <a:extLst>
              <a:ext uri="{FF2B5EF4-FFF2-40B4-BE49-F238E27FC236}">
                <a16:creationId xmlns:a16="http://schemas.microsoft.com/office/drawing/2014/main" id="{33C6AB86-5D74-441D-A0C5-0FEC15C969D8}"/>
              </a:ext>
            </a:extLst>
          </p:cNvPr>
          <p:cNvSpPr>
            <a:spLocks noChangeArrowheads="1"/>
          </p:cNvSpPr>
          <p:nvPr/>
        </p:nvSpPr>
        <p:spPr bwMode="auto">
          <a:xfrm>
            <a:off x="4572000" y="4383088"/>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2" action="ppaction://program"/>
              </a:rPr>
              <a:t>TestEdible</a:t>
            </a:r>
            <a:endParaRPr lang="en-US" altLang="en-US" sz="1800">
              <a:solidFill>
                <a:schemeClr val="accent1"/>
              </a:solidFill>
            </a:endParaRPr>
          </a:p>
        </p:txBody>
      </p:sp>
      <p:sp>
        <p:nvSpPr>
          <p:cNvPr id="32774" name="AutoShape 5">
            <a:hlinkClick r:id="rId3" action="ppaction://program" highlightClick="1"/>
            <a:extLst>
              <a:ext uri="{FF2B5EF4-FFF2-40B4-BE49-F238E27FC236}">
                <a16:creationId xmlns:a16="http://schemas.microsoft.com/office/drawing/2014/main" id="{4B8AF47D-5F57-4261-A7FA-E6183A937834}"/>
              </a:ext>
            </a:extLst>
          </p:cNvPr>
          <p:cNvSpPr>
            <a:spLocks noChangeArrowheads="1"/>
          </p:cNvSpPr>
          <p:nvPr/>
        </p:nvSpPr>
        <p:spPr bwMode="auto">
          <a:xfrm>
            <a:off x="7391400" y="438308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606" name="AutoShape 6">
            <a:hlinkClick r:id="" action="ppaction://noaction" highlightClick="1"/>
            <a:extLst>
              <a:ext uri="{FF2B5EF4-FFF2-40B4-BE49-F238E27FC236}">
                <a16:creationId xmlns:a16="http://schemas.microsoft.com/office/drawing/2014/main" id="{8337A80A-5F5A-4B6D-B89F-A7543232D89D}"/>
              </a:ext>
            </a:extLst>
          </p:cNvPr>
          <p:cNvSpPr>
            <a:spLocks noChangeArrowheads="1"/>
          </p:cNvSpPr>
          <p:nvPr/>
        </p:nvSpPr>
        <p:spPr bwMode="auto">
          <a:xfrm>
            <a:off x="914400" y="4383088"/>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4" action="ppaction://program"/>
              </a:rPr>
              <a:t>Edible</a:t>
            </a:r>
            <a:endParaRPr lang="en-US" altLang="en-US" sz="1800">
              <a:solidFill>
                <a:schemeClr val="accent1"/>
              </a:solidFill>
            </a:endParaRPr>
          </a:p>
        </p:txBody>
      </p:sp>
      <p:sp>
        <p:nvSpPr>
          <p:cNvPr id="32776" name="Rectangle 9">
            <a:extLst>
              <a:ext uri="{FF2B5EF4-FFF2-40B4-BE49-F238E27FC236}">
                <a16:creationId xmlns:a16="http://schemas.microsoft.com/office/drawing/2014/main" id="{BC8000E4-A2FE-4EE0-ADFE-E81CDD18B2FF}"/>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AutoShape 10">
            <a:hlinkClick r:id="rId5" highlightClick="1"/>
            <a:extLst>
              <a:ext uri="{FF2B5EF4-FFF2-40B4-BE49-F238E27FC236}">
                <a16:creationId xmlns:a16="http://schemas.microsoft.com/office/drawing/2014/main" id="{BB955714-D110-4DDD-ADCC-26C71E189F62}"/>
              </a:ext>
            </a:extLst>
          </p:cNvPr>
          <p:cNvSpPr>
            <a:spLocks noChangeArrowheads="1"/>
          </p:cNvSpPr>
          <p:nvPr/>
        </p:nvSpPr>
        <p:spPr bwMode="auto">
          <a:xfrm>
            <a:off x="3962400" y="4306888"/>
            <a:ext cx="468313" cy="577850"/>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AutoShape 11">
            <a:hlinkClick r:id="rId6" highlightClick="1"/>
            <a:extLst>
              <a:ext uri="{FF2B5EF4-FFF2-40B4-BE49-F238E27FC236}">
                <a16:creationId xmlns:a16="http://schemas.microsoft.com/office/drawing/2014/main" id="{D4B86C08-F448-4B28-9C92-8DA9906B2335}"/>
              </a:ext>
            </a:extLst>
          </p:cNvPr>
          <p:cNvSpPr>
            <a:spLocks noChangeArrowheads="1"/>
          </p:cNvSpPr>
          <p:nvPr/>
        </p:nvSpPr>
        <p:spPr bwMode="auto">
          <a:xfrm>
            <a:off x="304800" y="4306888"/>
            <a:ext cx="468313" cy="577850"/>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9" name="Picture 13">
            <a:extLst>
              <a:ext uri="{FF2B5EF4-FFF2-40B4-BE49-F238E27FC236}">
                <a16:creationId xmlns:a16="http://schemas.microsoft.com/office/drawing/2014/main" id="{9D0E77E0-7052-488B-9673-585D9CDED0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3" y="1119188"/>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Suppose A is an interface. Can you create an instance using new A()?</a:t>
            </a:r>
            <a:br>
              <a:rPr lang="tr-TR"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Suppose A is an interface. Can you declare a reference variable x with type A like this?</a:t>
            </a:r>
            <a:br>
              <a:rPr lang="tr-TR" sz="2000" noProof="1">
                <a:latin typeface="Calibri" panose="020F0502020204030204" pitchFamily="34" charset="0"/>
                <a:cs typeface="Calibri" panose="020F0502020204030204" pitchFamily="34" charset="0"/>
              </a:rPr>
            </a:br>
            <a:r>
              <a:rPr lang="en-US" sz="1800" noProof="1">
                <a:latin typeface="Consolas" panose="020B0609020204030204" pitchFamily="49" charset="0"/>
                <a:cs typeface="Calibri" panose="020F0502020204030204" pitchFamily="34" charset="0"/>
              </a:rPr>
              <a:t>A x;</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No</a:t>
            </a:r>
            <a:br>
              <a:rPr lang="tr-TR" sz="1600" noProof="1">
                <a:solidFill>
                  <a:srgbClr val="0070C0"/>
                </a:solidFill>
                <a:latin typeface="Consolas" panose="020B0609020204030204" pitchFamily="49" charset="0"/>
                <a:cs typeface="Calibri" panose="020F0502020204030204" pitchFamily="34" charset="0"/>
              </a:rPr>
            </a:b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Yes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1988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rmAutofit fontScale="85000" lnSpcReduction="20000"/>
          </a:bodyPr>
          <a:lstStyle/>
          <a:p>
            <a:r>
              <a:rPr lang="tr-TR" sz="2000" noProof="1">
                <a:latin typeface="Calibri" panose="020F0502020204030204" pitchFamily="34" charset="0"/>
                <a:cs typeface="Calibri" panose="020F0502020204030204" pitchFamily="34" charset="0"/>
              </a:rPr>
              <a:t>Which of the following is a correct interface?</a:t>
            </a:r>
            <a:br>
              <a:rPr lang="tr-TR" sz="2000" noProof="1">
                <a:latin typeface="Calibri" panose="020F0502020204030204" pitchFamily="34" charset="0"/>
                <a:cs typeface="Calibri" panose="020F0502020204030204" pitchFamily="34" charset="0"/>
              </a:rPr>
            </a:br>
            <a:endParaRPr lang="tr-TR" sz="1800" noProof="1">
              <a:latin typeface="Consolas" panose="020B0609020204030204" pitchFamily="49" charset="0"/>
              <a:cs typeface="Calibri" panose="020F0502020204030204" pitchFamily="34" charset="0"/>
            </a:endParaRPr>
          </a:p>
          <a:p>
            <a:r>
              <a:rPr lang="tr-TR" sz="1800" noProof="1">
                <a:latin typeface="Consolas" panose="020B0609020204030204" pitchFamily="49" charset="0"/>
                <a:cs typeface="Calibri" panose="020F0502020204030204" pitchFamily="34" charset="0"/>
              </a:rPr>
              <a:t>(a)</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interface A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void print() {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br>
              <a:rPr lang="tr-TR" sz="1800" noProof="1">
                <a:latin typeface="Consolas" panose="020B0609020204030204" pitchFamily="49" charset="0"/>
                <a:cs typeface="Calibri" panose="020F0502020204030204" pitchFamily="34" charset="0"/>
              </a:rPr>
            </a:br>
            <a:endParaRPr lang="tr-TR" sz="1800" noProof="1">
              <a:latin typeface="Consolas" panose="020B0609020204030204" pitchFamily="49" charset="0"/>
              <a:cs typeface="Calibri" panose="020F0502020204030204" pitchFamily="34" charset="0"/>
            </a:endParaRPr>
          </a:p>
          <a:p>
            <a:r>
              <a:rPr lang="tr-TR" sz="1800" noProof="1">
                <a:latin typeface="Consolas" panose="020B0609020204030204" pitchFamily="49" charset="0"/>
                <a:cs typeface="Calibri" panose="020F0502020204030204" pitchFamily="34" charset="0"/>
              </a:rPr>
              <a:t>(b)</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abstract interface A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abstract void print() {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br>
              <a:rPr lang="tr-TR" sz="1800" noProof="1">
                <a:latin typeface="Consolas" panose="020B0609020204030204" pitchFamily="49" charset="0"/>
                <a:cs typeface="Calibri" panose="020F0502020204030204" pitchFamily="34" charset="0"/>
              </a:rPr>
            </a:br>
            <a:endParaRPr lang="tr-TR" sz="1800" noProof="1">
              <a:latin typeface="Consolas" panose="020B0609020204030204" pitchFamily="49" charset="0"/>
              <a:cs typeface="Calibri" panose="020F0502020204030204" pitchFamily="34" charset="0"/>
            </a:endParaRPr>
          </a:p>
          <a:p>
            <a:r>
              <a:rPr lang="tr-TR" sz="1800" noProof="1">
                <a:latin typeface="Consolas" panose="020B0609020204030204" pitchFamily="49" charset="0"/>
                <a:cs typeface="Calibri" panose="020F0502020204030204" pitchFamily="34" charset="0"/>
              </a:rPr>
              <a:t>(c)</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abstract interface A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print();</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br>
              <a:rPr lang="tr-TR" sz="1800" noProof="1">
                <a:latin typeface="Consolas" panose="020B0609020204030204" pitchFamily="49" charset="0"/>
                <a:cs typeface="Calibri" panose="020F0502020204030204" pitchFamily="34" charset="0"/>
              </a:rPr>
            </a:br>
            <a:endParaRPr lang="tr-TR" sz="1800" noProof="1">
              <a:latin typeface="Consolas" panose="020B0609020204030204" pitchFamily="49" charset="0"/>
              <a:cs typeface="Calibri" panose="020F0502020204030204" pitchFamily="34" charset="0"/>
            </a:endParaRPr>
          </a:p>
          <a:p>
            <a:r>
              <a:rPr lang="tr-TR" sz="1800" noProof="1">
                <a:latin typeface="Consolas" panose="020B0609020204030204" pitchFamily="49" charset="0"/>
                <a:cs typeface="Calibri" panose="020F0502020204030204" pitchFamily="34" charset="0"/>
              </a:rPr>
              <a:t>(d)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interface A {   </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  void print();</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a:t>
            </a:r>
            <a:endParaRPr lang="en-US" sz="18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800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00" noProof="1">
              <a:latin typeface="Consolas" panose="020B0609020204030204" pitchFamily="49" charset="0"/>
              <a:cs typeface="Calibri" panose="020F0502020204030204" pitchFamily="34" charset="0"/>
            </a:endParaRPr>
          </a:p>
          <a:p>
            <a:r>
              <a:rPr lang="en-US" sz="2100" noProof="1">
                <a:latin typeface="Consolas" panose="020B0609020204030204" pitchFamily="49" charset="0"/>
                <a:cs typeface="Calibri" panose="020F0502020204030204" pitchFamily="34" charset="0"/>
              </a:rPr>
              <a:t>(e)</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interface A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  default void print()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a:t>
            </a:r>
            <a:br>
              <a:rPr lang="tr-TR" sz="2100" noProof="1">
                <a:latin typeface="Consolas" panose="020B0609020204030204" pitchFamily="49" charset="0"/>
                <a:cs typeface="Calibri" panose="020F0502020204030204" pitchFamily="34" charset="0"/>
              </a:rPr>
            </a:br>
            <a:endParaRPr lang="en-US" sz="2100" noProof="1">
              <a:latin typeface="Consolas" panose="020B0609020204030204" pitchFamily="49" charset="0"/>
              <a:cs typeface="Calibri" panose="020F0502020204030204" pitchFamily="34" charset="0"/>
            </a:endParaRPr>
          </a:p>
          <a:p>
            <a:r>
              <a:rPr lang="en-US" sz="2100" noProof="1">
                <a:latin typeface="Consolas" panose="020B0609020204030204" pitchFamily="49" charset="0"/>
                <a:cs typeface="Calibri" panose="020F0502020204030204" pitchFamily="34" charset="0"/>
              </a:rPr>
              <a:t>(f)</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interface A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  static int get()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    return 0;</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  }</a:t>
            </a:r>
            <a:br>
              <a:rPr lang="tr-TR" sz="2100" noProof="1">
                <a:latin typeface="Consolas" panose="020B0609020204030204" pitchFamily="49" charset="0"/>
                <a:cs typeface="Calibri" panose="020F0502020204030204" pitchFamily="34" charset="0"/>
              </a:rPr>
            </a:br>
            <a:r>
              <a:rPr lang="en-US" sz="2100" noProof="1">
                <a:latin typeface="Consolas" panose="020B0609020204030204" pitchFamily="49" charset="0"/>
                <a:cs typeface="Calibri" panose="020F0502020204030204" pitchFamily="34" charset="0"/>
              </a:rPr>
              <a:t>}</a:t>
            </a:r>
            <a:br>
              <a:rPr lang="en-US" sz="1500" noProof="1">
                <a:latin typeface="Consolas" panose="020B0609020204030204" pitchFamily="49" charset="0"/>
                <a:cs typeface="Calibri" panose="020F0502020204030204" pitchFamily="34" charset="0"/>
              </a:rPr>
            </a:br>
            <a:endParaRPr lang="en-US" sz="10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800" noProof="1">
                <a:solidFill>
                  <a:srgbClr val="0070C0"/>
                </a:solidFill>
                <a:latin typeface="Consolas" panose="020B0609020204030204" pitchFamily="49" charset="0"/>
                <a:cs typeface="Calibri" panose="020F0502020204030204" pitchFamily="34" charset="0"/>
              </a:rPr>
              <a:t>(a) is wrong, because the print() method has a body.</a:t>
            </a:r>
          </a:p>
          <a:p>
            <a:r>
              <a:rPr lang="en-US" sz="1800" noProof="1">
                <a:solidFill>
                  <a:srgbClr val="0070C0"/>
                </a:solidFill>
                <a:latin typeface="Consolas" panose="020B0609020204030204" pitchFamily="49" charset="0"/>
                <a:cs typeface="Calibri" panose="020F0502020204030204" pitchFamily="34" charset="0"/>
              </a:rPr>
              <a:t>(b) is wrong, because the interface cannot have the abstract keyword.</a:t>
            </a:r>
          </a:p>
          <a:p>
            <a:r>
              <a:rPr lang="en-US" sz="1800" noProof="1">
                <a:solidFill>
                  <a:srgbClr val="0070C0"/>
                </a:solidFill>
                <a:latin typeface="Consolas" panose="020B0609020204030204" pitchFamily="49" charset="0"/>
                <a:cs typeface="Calibri" panose="020F0502020204030204" pitchFamily="34" charset="0"/>
              </a:rPr>
              <a:t>(c) is wrong, because the interface cannot have the abstract keyword.</a:t>
            </a:r>
          </a:p>
          <a:p>
            <a:r>
              <a:rPr lang="en-US" sz="1800" noProof="1">
                <a:solidFill>
                  <a:srgbClr val="0070C0"/>
                </a:solidFill>
                <a:latin typeface="Consolas" panose="020B0609020204030204" pitchFamily="49" charset="0"/>
                <a:cs typeface="Calibri" panose="020F0502020204030204" pitchFamily="34" charset="0"/>
              </a:rPr>
              <a:t>(d) is correct.</a:t>
            </a:r>
          </a:p>
          <a:p>
            <a:r>
              <a:rPr lang="en-US" sz="1800" noProof="1">
                <a:solidFill>
                  <a:srgbClr val="0070C0"/>
                </a:solidFill>
                <a:latin typeface="Consolas" panose="020B0609020204030204" pitchFamily="49" charset="0"/>
                <a:cs typeface="Calibri" panose="020F0502020204030204" pitchFamily="34" charset="0"/>
              </a:rPr>
              <a:t>(e) is correct. JDK 8 allows default methods in the interface.</a:t>
            </a:r>
          </a:p>
          <a:p>
            <a:r>
              <a:rPr lang="en-US" sz="1800" noProof="1">
                <a:solidFill>
                  <a:srgbClr val="0070C0"/>
                </a:solidFill>
                <a:latin typeface="Consolas" panose="020B0609020204030204" pitchFamily="49" charset="0"/>
                <a:cs typeface="Calibri" panose="020F0502020204030204" pitchFamily="34" charset="0"/>
              </a:rPr>
              <a:t>(f) is correct. JDK 8 allows static methods in the interface.</a:t>
            </a:r>
            <a:endParaRPr lang="tr-TR" sz="18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04593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 calcmode="lin" valueType="num">
                                      <p:cBhvr additive="base">
                                        <p:cTn id="4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 calcmode="lin" valueType="num">
                                      <p:cBhvr additive="base">
                                        <p:cTn id="5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anim calcmode="lin" valueType="num">
                                      <p:cBhvr additive="base">
                                        <p:cTn id="6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 calcmode="lin" valueType="num">
                                      <p:cBhvr additive="base">
                                        <p:cTn id="7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anim calcmode="lin" valueType="num">
                                      <p:cBhvr additive="base">
                                        <p:cTn id="8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a:extLst>
              <a:ext uri="{FF2B5EF4-FFF2-40B4-BE49-F238E27FC236}">
                <a16:creationId xmlns:a16="http://schemas.microsoft.com/office/drawing/2014/main" id="{CE2DDF28-CFE3-4BC0-887D-F96D8C1DFBF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7E8F8E-63CA-45A6-B944-5E0475052AC7}" type="slidenum">
              <a:rPr lang="en-US" altLang="en-US" sz="1400"/>
              <a:pPr>
                <a:spcBef>
                  <a:spcPct val="0"/>
                </a:spcBef>
                <a:buClrTx/>
                <a:buSzTx/>
                <a:buFontTx/>
                <a:buNone/>
              </a:pPr>
              <a:t>4</a:t>
            </a:fld>
            <a:endParaRPr lang="en-US" altLang="en-US" sz="1400"/>
          </a:p>
        </p:txBody>
      </p:sp>
      <p:sp>
        <p:nvSpPr>
          <p:cNvPr id="8195" name="Slide Number Placeholder 4">
            <a:extLst>
              <a:ext uri="{FF2B5EF4-FFF2-40B4-BE49-F238E27FC236}">
                <a16:creationId xmlns:a16="http://schemas.microsoft.com/office/drawing/2014/main" id="{785CA6B5-318F-44A6-B18D-A2590271CBF2}"/>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2924066-DB69-4E06-ACC8-32E0A98891DF}" type="slidenum">
              <a:rPr lang="en-US" altLang="en-US" sz="1400"/>
              <a:pPr algn="r">
                <a:spcBef>
                  <a:spcPct val="0"/>
                </a:spcBef>
                <a:buClrTx/>
                <a:buSzTx/>
                <a:buFontTx/>
                <a:buNone/>
              </a:pPr>
              <a:t>4</a:t>
            </a:fld>
            <a:endParaRPr lang="en-US" altLang="en-US" sz="1400"/>
          </a:p>
        </p:txBody>
      </p:sp>
      <p:sp>
        <p:nvSpPr>
          <p:cNvPr id="8196" name="Rectangle 2">
            <a:extLst>
              <a:ext uri="{FF2B5EF4-FFF2-40B4-BE49-F238E27FC236}">
                <a16:creationId xmlns:a16="http://schemas.microsoft.com/office/drawing/2014/main" id="{4A454912-F623-43AD-B11B-5FFD0CB69BDE}"/>
              </a:ext>
            </a:extLst>
          </p:cNvPr>
          <p:cNvSpPr>
            <a:spLocks noGrp="1" noChangeArrowheads="1"/>
          </p:cNvSpPr>
          <p:nvPr>
            <p:ph type="title" idx="4294967295"/>
          </p:nvPr>
        </p:nvSpPr>
        <p:spPr>
          <a:xfrm>
            <a:off x="685800" y="152400"/>
            <a:ext cx="7772400" cy="457200"/>
          </a:xfrm>
        </p:spPr>
        <p:txBody>
          <a:bodyPr/>
          <a:lstStyle/>
          <a:p>
            <a:r>
              <a:rPr lang="en-US" altLang="en-US"/>
              <a:t>Abstract Classes </a:t>
            </a:r>
          </a:p>
        </p:txBody>
      </p:sp>
      <p:sp>
        <p:nvSpPr>
          <p:cNvPr id="7173" name="Rectangle 3">
            <a:extLst>
              <a:ext uri="{FF2B5EF4-FFF2-40B4-BE49-F238E27FC236}">
                <a16:creationId xmlns:a16="http://schemas.microsoft.com/office/drawing/2014/main" id="{E11E98A8-425C-4225-B012-0D0B7B60A69A}"/>
              </a:ext>
            </a:extLst>
          </p:cNvPr>
          <p:cNvSpPr>
            <a:spLocks noGrp="1" noChangeArrowheads="1"/>
          </p:cNvSpPr>
          <p:nvPr>
            <p:ph type="body" idx="4294967295"/>
          </p:nvPr>
        </p:nvSpPr>
        <p:spPr>
          <a:xfrm>
            <a:off x="304800" y="914400"/>
            <a:ext cx="8305800" cy="5118100"/>
          </a:xfrm>
        </p:spPr>
        <p:txBody>
          <a:bodyPr/>
          <a:lstStyle/>
          <a:p>
            <a:pPr marL="358775" lvl="2" indent="-355600" algn="just">
              <a:buFont typeface="Arial" panose="020B0604020202020204" pitchFamily="34" charset="0"/>
              <a:buChar char="•"/>
              <a:defRPr/>
            </a:pPr>
            <a:r>
              <a:rPr lang="en-US" sz="2800" dirty="0"/>
              <a:t>Both </a:t>
            </a:r>
            <a:r>
              <a:rPr lang="en-US" sz="2800" b="1" dirty="0"/>
              <a:t>Circle </a:t>
            </a:r>
            <a:r>
              <a:rPr lang="en-US" sz="2800" dirty="0"/>
              <a:t>and </a:t>
            </a:r>
            <a:r>
              <a:rPr lang="en-US" sz="2800" b="1" dirty="0"/>
              <a:t>Rectangle </a:t>
            </a:r>
            <a:r>
              <a:rPr lang="en-US" sz="2800" dirty="0"/>
              <a:t>contain the </a:t>
            </a:r>
            <a:r>
              <a:rPr lang="en-US" sz="2800" b="1" dirty="0" err="1"/>
              <a:t>getArea</a:t>
            </a:r>
            <a:r>
              <a:rPr lang="en-US" sz="2800" b="1" dirty="0"/>
              <a:t>() </a:t>
            </a:r>
            <a:r>
              <a:rPr lang="en-US" sz="2800" dirty="0"/>
              <a:t>and </a:t>
            </a:r>
            <a:r>
              <a:rPr lang="en-US" sz="2800" b="1" dirty="0" err="1"/>
              <a:t>getPerimeter</a:t>
            </a:r>
            <a:r>
              <a:rPr lang="en-US" sz="2800" b="1" dirty="0"/>
              <a:t>() </a:t>
            </a:r>
            <a:r>
              <a:rPr lang="en-US" sz="2800" dirty="0"/>
              <a:t>methods for computing the area and perimeter of a circle and a rectangle</a:t>
            </a:r>
            <a:r>
              <a:rPr lang="en-US" dirty="0"/>
              <a:t>.</a:t>
            </a:r>
          </a:p>
          <a:p>
            <a:pPr marL="358775" lvl="2" indent="-355600" algn="just">
              <a:buFont typeface="Arial" panose="020B0604020202020204" pitchFamily="34" charset="0"/>
              <a:buChar char="•"/>
              <a:defRPr/>
            </a:pPr>
            <a:endParaRPr lang="en-US" dirty="0"/>
          </a:p>
          <a:p>
            <a:pPr marL="358775" lvl="2" indent="-355600" algn="just">
              <a:buFont typeface="Arial" panose="020B0604020202020204" pitchFamily="34" charset="0"/>
              <a:buChar char="•"/>
              <a:defRPr/>
            </a:pPr>
            <a:r>
              <a:rPr lang="en-US" sz="2800" dirty="0"/>
              <a:t>Since you can compute areas and perimeters for all geometric objects, it is better to define the </a:t>
            </a:r>
            <a:r>
              <a:rPr lang="en-US" sz="2800" b="1" dirty="0" err="1"/>
              <a:t>getArea</a:t>
            </a:r>
            <a:r>
              <a:rPr lang="en-US" sz="2800" b="1" dirty="0"/>
              <a:t>() </a:t>
            </a:r>
            <a:r>
              <a:rPr lang="en-US" sz="2800" dirty="0"/>
              <a:t>and </a:t>
            </a:r>
            <a:r>
              <a:rPr lang="en-US" sz="2800" b="1" dirty="0" err="1"/>
              <a:t>getPerimeter</a:t>
            </a:r>
            <a:r>
              <a:rPr lang="en-US" sz="2800" b="1" dirty="0"/>
              <a:t>() </a:t>
            </a:r>
            <a:r>
              <a:rPr lang="en-US" sz="2800" dirty="0"/>
              <a:t>methods in the </a:t>
            </a:r>
            <a:r>
              <a:rPr lang="en-US" sz="2800" b="1" dirty="0" err="1"/>
              <a:t>GeometricObject</a:t>
            </a:r>
            <a:r>
              <a:rPr lang="en-US" sz="2800" b="1" dirty="0"/>
              <a:t> </a:t>
            </a:r>
            <a:r>
              <a:rPr lang="en-US" sz="2800" dirty="0"/>
              <a:t>class. </a:t>
            </a:r>
          </a:p>
          <a:p>
            <a:pPr marL="3175" lvl="2" indent="0">
              <a:buFont typeface="Monotype Sorts"/>
              <a:buNone/>
              <a:defRPr/>
            </a:pPr>
            <a:br>
              <a:rPr lang="en-US" sz="2800" dirty="0"/>
            </a:br>
            <a:br>
              <a:rPr lang="en-US" dirty="0"/>
            </a:b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Show the error in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interface A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void m1();</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t>
            </a:r>
            <a:br>
              <a:rPr lang="tr-TR" sz="1800" noProof="1">
                <a:latin typeface="Consolas" panose="020B0609020204030204" pitchFamily="49"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class B implements A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void m1()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System.out.println("m1");</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All methods defined in an interface are public. When a class implements the interface, the method must be declared public. The visibility cannot be reduced.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60842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457200" y="1657349"/>
            <a:ext cx="7772400" cy="4914901"/>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The following questions are based on the Edible interface and the classes defined in Listing 13.7 and also assume LittleChicken is a subtype of Chicken. For each question, answer if the code can compile, can run. If not, give a reason. If it runs, give the output.</a:t>
            </a:r>
            <a:br>
              <a:rPr lang="tr-TR" sz="2000" noProof="1">
                <a:latin typeface="Calibri" panose="020F0502020204030204" pitchFamily="34"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r>
              <a:rPr lang="en-US" sz="1900" noProof="1">
                <a:latin typeface="Consolas" panose="020B0609020204030204" pitchFamily="49" charset="0"/>
                <a:cs typeface="Calibri" panose="020F0502020204030204" pitchFamily="34" charset="0"/>
              </a:rPr>
              <a:t>a. Edible x = new Tiger(); </a:t>
            </a:r>
            <a:br>
              <a:rPr lang="tr-TR" sz="1900" noProof="1">
                <a:latin typeface="Consolas" panose="020B0609020204030204" pitchFamily="49"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r>
              <a:rPr lang="en-US" sz="1900" noProof="1">
                <a:latin typeface="Consolas" panose="020B0609020204030204" pitchFamily="49" charset="0"/>
                <a:cs typeface="Calibri" panose="020F0502020204030204" pitchFamily="34" charset="0"/>
              </a:rPr>
              <a:t>b. Edible x = new Chicken();</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System.out.println(x.sound());</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p>
          <a:p>
            <a:r>
              <a:rPr lang="en-US" sz="1900" noProof="1">
                <a:latin typeface="Consolas" panose="020B0609020204030204" pitchFamily="49" charset="0"/>
                <a:cs typeface="Calibri" panose="020F0502020204030204" pitchFamily="34" charset="0"/>
              </a:rPr>
              <a:t>c. Edible x = new Chicken();</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System.out.println((Animal)x.sound());	</a:t>
            </a:r>
            <a:br>
              <a:rPr lang="tr-TR" sz="1900" noProof="1">
                <a:latin typeface="Consolas" panose="020B0609020204030204" pitchFamily="49"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r>
              <a:rPr lang="en-US" sz="1900" noProof="1">
                <a:latin typeface="Consolas" panose="020B0609020204030204" pitchFamily="49" charset="0"/>
                <a:cs typeface="Calibri" panose="020F0502020204030204" pitchFamily="34" charset="0"/>
              </a:rPr>
              <a:t>d. Edible x = new Chicken();</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System.out.println(((Animal)x).sound());</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p>
          <a:p>
            <a:r>
              <a:rPr lang="en-US" sz="1900" noProof="1">
                <a:latin typeface="Consolas" panose="020B0609020204030204" pitchFamily="49" charset="0"/>
                <a:cs typeface="Calibri" panose="020F0502020204030204" pitchFamily="34" charset="0"/>
              </a:rPr>
              <a:t>e. Edible x = new LittleChicken();</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System.out.println(x.howToEat());</a:t>
            </a:r>
            <a:br>
              <a:rPr lang="tr-TR" sz="1900" noProof="1">
                <a:latin typeface="Consolas" panose="020B0609020204030204" pitchFamily="49"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r>
              <a:rPr lang="en-US" sz="1900" noProof="1">
                <a:latin typeface="Consolas" panose="020B0609020204030204" pitchFamily="49" charset="0"/>
                <a:cs typeface="Calibri" panose="020F0502020204030204" pitchFamily="34" charset="0"/>
              </a:rPr>
              <a:t>f. LittleChicken x = new Chicken();</a:t>
            </a:r>
            <a:br>
              <a:rPr lang="en-US" sz="1400" noProof="1">
                <a:latin typeface="Consolas" panose="020B0609020204030204" pitchFamily="49"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Compile error. Tiger is not Edible.</a:t>
            </a:r>
          </a:p>
          <a:p>
            <a:r>
              <a:rPr lang="en-US" sz="1600" noProof="1">
                <a:solidFill>
                  <a:srgbClr val="0070C0"/>
                </a:solidFill>
                <a:latin typeface="Consolas" panose="020B0609020204030204" pitchFamily="49" charset="0"/>
                <a:cs typeface="Calibri" panose="020F0502020204030204" pitchFamily="34" charset="0"/>
              </a:rPr>
              <a:t>b. Compile error. x is declared Edible, but Edible does not have the sound() method.</a:t>
            </a:r>
          </a:p>
          <a:p>
            <a:r>
              <a:rPr lang="en-US" sz="1600" noProof="1">
                <a:solidFill>
                  <a:srgbClr val="0070C0"/>
                </a:solidFill>
                <a:latin typeface="Consolas" panose="020B0609020204030204" pitchFamily="49" charset="0"/>
                <a:cs typeface="Calibri" panose="020F0502020204030204" pitchFamily="34" charset="0"/>
              </a:rPr>
              <a:t>c. Compile error. x.sound() performed first before casting. x does not have the sound() method.</a:t>
            </a:r>
          </a:p>
          <a:p>
            <a:r>
              <a:rPr lang="en-US" sz="1600" noProof="1">
                <a:solidFill>
                  <a:srgbClr val="0070C0"/>
                </a:solidFill>
                <a:latin typeface="Consolas" panose="020B0609020204030204" pitchFamily="49" charset="0"/>
                <a:cs typeface="Calibri" panose="020F0502020204030204" pitchFamily="34" charset="0"/>
              </a:rPr>
              <a:t>d. Chicken: cock-a-doodle-doo</a:t>
            </a:r>
          </a:p>
          <a:p>
            <a:r>
              <a:rPr lang="en-US" sz="1600" noProof="1">
                <a:solidFill>
                  <a:srgbClr val="0070C0"/>
                </a:solidFill>
                <a:latin typeface="Consolas" panose="020B0609020204030204" pitchFamily="49" charset="0"/>
                <a:cs typeface="Calibri" panose="020F0502020204030204" pitchFamily="34" charset="0"/>
              </a:rPr>
              <a:t>e. Chicken: Fry it</a:t>
            </a:r>
          </a:p>
          <a:p>
            <a:r>
              <a:rPr lang="en-US" sz="1600" noProof="1">
                <a:solidFill>
                  <a:srgbClr val="0070C0"/>
                </a:solidFill>
                <a:latin typeface="Consolas" panose="020B0609020204030204" pitchFamily="49" charset="0"/>
                <a:cs typeface="Calibri" panose="020F0502020204030204" pitchFamily="34" charset="0"/>
              </a:rPr>
              <a:t>f. Compile error. Chicken is not a LittleChicken. Cannot assign a Chicken object to a variable of type LittleChicken.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3F840369-6E62-4DD2-A833-96DD9C401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362200"/>
            <a:ext cx="4210266" cy="1828894"/>
          </a:xfrm>
          <a:prstGeom prst="rect">
            <a:avLst/>
          </a:prstGeom>
        </p:spPr>
      </p:pic>
    </p:spTree>
    <p:extLst>
      <p:ext uri="{BB962C8B-B14F-4D97-AF65-F5344CB8AC3E}">
        <p14:creationId xmlns:p14="http://schemas.microsoft.com/office/powerpoint/2010/main" val="4209783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additive="base">
                                        <p:cTn id="5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 calcmode="lin" valueType="num">
                                      <p:cBhvr additive="base">
                                        <p:cTn id="6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 calcmode="lin" valueType="num">
                                      <p:cBhvr additive="base">
                                        <p:cTn id="8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 calcmode="lin" valueType="num">
                                      <p:cBhvr additive="base">
                                        <p:cTn id="8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44113A2D-27B8-4DDD-866A-F2294FCDE9F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B7391C-C90F-49DC-9FA4-C14F04C1EC8B}" type="slidenum">
              <a:rPr lang="en-US" altLang="en-US" sz="1400"/>
              <a:pPr>
                <a:spcBef>
                  <a:spcPct val="0"/>
                </a:spcBef>
                <a:buClrTx/>
                <a:buSzTx/>
                <a:buFontTx/>
                <a:buNone/>
              </a:pPr>
              <a:t>42</a:t>
            </a:fld>
            <a:endParaRPr lang="en-US" altLang="en-US" sz="1400"/>
          </a:p>
        </p:txBody>
      </p:sp>
      <p:sp>
        <p:nvSpPr>
          <p:cNvPr id="34819" name="Slide Number Placeholder 4">
            <a:extLst>
              <a:ext uri="{FF2B5EF4-FFF2-40B4-BE49-F238E27FC236}">
                <a16:creationId xmlns:a16="http://schemas.microsoft.com/office/drawing/2014/main" id="{9E53D884-18DE-48F4-B0C4-758BE3C8D0D3}"/>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719F0C5-8A75-4138-B58D-3A2E101D38A3}" type="slidenum">
              <a:rPr lang="en-US" altLang="en-US" sz="1400"/>
              <a:pPr algn="r">
                <a:spcBef>
                  <a:spcPct val="0"/>
                </a:spcBef>
                <a:buClrTx/>
                <a:buSzTx/>
                <a:buFontTx/>
                <a:buNone/>
              </a:pPr>
              <a:t>42</a:t>
            </a:fld>
            <a:endParaRPr lang="en-US" altLang="en-US" sz="1400"/>
          </a:p>
        </p:txBody>
      </p:sp>
      <p:sp>
        <p:nvSpPr>
          <p:cNvPr id="34820" name="Rectangle 2">
            <a:extLst>
              <a:ext uri="{FF2B5EF4-FFF2-40B4-BE49-F238E27FC236}">
                <a16:creationId xmlns:a16="http://schemas.microsoft.com/office/drawing/2014/main" id="{05F4ABE5-82D3-4F79-BEFD-443F3457DEDB}"/>
              </a:ext>
            </a:extLst>
          </p:cNvPr>
          <p:cNvSpPr>
            <a:spLocks noGrp="1" noChangeArrowheads="1"/>
          </p:cNvSpPr>
          <p:nvPr>
            <p:ph type="title" idx="4294967295"/>
          </p:nvPr>
        </p:nvSpPr>
        <p:spPr>
          <a:xfrm>
            <a:off x="533400" y="0"/>
            <a:ext cx="7772400" cy="863600"/>
          </a:xfrm>
        </p:spPr>
        <p:txBody>
          <a:bodyPr/>
          <a:lstStyle/>
          <a:p>
            <a:r>
              <a:rPr lang="en-US" altLang="en-US" sz="4000"/>
              <a:t>The </a:t>
            </a:r>
            <a:r>
              <a:rPr lang="en-US" altLang="en-US" sz="4000" u="sng"/>
              <a:t>Comparable</a:t>
            </a:r>
            <a:r>
              <a:rPr lang="en-US" altLang="en-US" sz="4000"/>
              <a:t> Interface</a:t>
            </a:r>
          </a:p>
        </p:txBody>
      </p:sp>
      <p:sp>
        <p:nvSpPr>
          <p:cNvPr id="34821" name="Rectangle 3">
            <a:extLst>
              <a:ext uri="{FF2B5EF4-FFF2-40B4-BE49-F238E27FC236}">
                <a16:creationId xmlns:a16="http://schemas.microsoft.com/office/drawing/2014/main" id="{42622B07-CBBF-497B-B027-6DDADDFBF9EB}"/>
              </a:ext>
            </a:extLst>
          </p:cNvPr>
          <p:cNvSpPr>
            <a:spLocks noGrp="1" noChangeArrowheads="1"/>
          </p:cNvSpPr>
          <p:nvPr>
            <p:ph type="body" idx="4294967295"/>
          </p:nvPr>
        </p:nvSpPr>
        <p:spPr>
          <a:xfrm>
            <a:off x="381000" y="2089150"/>
            <a:ext cx="8458200" cy="3625850"/>
          </a:xfrm>
        </p:spPr>
        <p:txBody>
          <a:bodyPr/>
          <a:lstStyle/>
          <a:p>
            <a:pPr>
              <a:lnSpc>
                <a:spcPct val="90000"/>
              </a:lnSpc>
              <a:buFont typeface="Monotype Sorts"/>
              <a:buNone/>
            </a:pPr>
            <a:r>
              <a:rPr lang="en-US" altLang="en-US" sz="2000" b="1">
                <a:solidFill>
                  <a:schemeClr val="tx2"/>
                </a:solidFill>
                <a:latin typeface="Courier New" panose="02070309020205020404" pitchFamily="49" charset="0"/>
              </a:rPr>
              <a:t>// This interface is defined in java.lang package</a:t>
            </a:r>
          </a:p>
          <a:p>
            <a:pPr>
              <a:lnSpc>
                <a:spcPct val="90000"/>
              </a:lnSpc>
              <a:buFont typeface="Monotype Sorts"/>
              <a:buNone/>
            </a:pPr>
            <a:r>
              <a:rPr lang="en-US" altLang="en-US" sz="2400" b="1">
                <a:solidFill>
                  <a:schemeClr val="tx2"/>
                </a:solidFill>
                <a:latin typeface="Courier New" panose="02070309020205020404" pitchFamily="49" charset="0"/>
              </a:rPr>
              <a:t>package java.lang;</a:t>
            </a:r>
          </a:p>
          <a:p>
            <a:pPr>
              <a:lnSpc>
                <a:spcPct val="90000"/>
              </a:lnSpc>
              <a:buFont typeface="Monotype Sorts"/>
              <a:buNone/>
            </a:pPr>
            <a:endParaRPr lang="en-US" altLang="en-US" sz="2400" b="1">
              <a:solidFill>
                <a:schemeClr val="tx2"/>
              </a:solidFill>
              <a:latin typeface="Courier New" panose="02070309020205020404" pitchFamily="49" charset="0"/>
            </a:endParaRPr>
          </a:p>
          <a:p>
            <a:pPr>
              <a:lnSpc>
                <a:spcPct val="90000"/>
              </a:lnSpc>
              <a:buFont typeface="Monotype Sorts"/>
              <a:buNone/>
            </a:pPr>
            <a:r>
              <a:rPr lang="en-US" altLang="en-US" sz="2400" b="1">
                <a:solidFill>
                  <a:schemeClr val="tx2"/>
                </a:solidFill>
                <a:latin typeface="Courier New" panose="02070309020205020404" pitchFamily="49" charset="0"/>
              </a:rPr>
              <a:t>public interface Comparable&lt;E&gt; {</a:t>
            </a:r>
          </a:p>
          <a:p>
            <a:pPr>
              <a:lnSpc>
                <a:spcPct val="90000"/>
              </a:lnSpc>
              <a:buFont typeface="Monotype Sorts"/>
              <a:buNone/>
            </a:pPr>
            <a:r>
              <a:rPr lang="en-US" altLang="en-US" sz="2400" b="1">
                <a:solidFill>
                  <a:schemeClr val="tx2"/>
                </a:solidFill>
                <a:latin typeface="Courier New" panose="02070309020205020404" pitchFamily="49" charset="0"/>
              </a:rPr>
              <a:t>  public int compareTo(E o);</a:t>
            </a:r>
          </a:p>
          <a:p>
            <a:pPr>
              <a:lnSpc>
                <a:spcPct val="90000"/>
              </a:lnSpc>
              <a:spcAft>
                <a:spcPts val="1200"/>
              </a:spcAft>
              <a:buFont typeface="Monotype Sorts"/>
              <a:buNone/>
            </a:pPr>
            <a:r>
              <a:rPr lang="en-US" altLang="en-US" sz="2400" b="1">
                <a:solidFill>
                  <a:schemeClr val="tx2"/>
                </a:solidFill>
                <a:latin typeface="Courier New" panose="02070309020205020404" pitchFamily="49" charset="0"/>
              </a:rPr>
              <a:t>}</a:t>
            </a:r>
            <a:endParaRPr lang="en-US" altLang="en-US" sz="2400" b="1" u="sng">
              <a:solidFill>
                <a:schemeClr val="tx2"/>
              </a:solidFill>
              <a:latin typeface="Courier"/>
            </a:endParaRPr>
          </a:p>
        </p:txBody>
      </p:sp>
      <p:sp>
        <p:nvSpPr>
          <p:cNvPr id="34822" name="Dikdörtgen 1">
            <a:extLst>
              <a:ext uri="{FF2B5EF4-FFF2-40B4-BE49-F238E27FC236}">
                <a16:creationId xmlns:a16="http://schemas.microsoft.com/office/drawing/2014/main" id="{0D964B33-E3F4-4D4D-9C91-B94FF63C1C4C}"/>
              </a:ext>
            </a:extLst>
          </p:cNvPr>
          <p:cNvSpPr>
            <a:spLocks noChangeArrowheads="1"/>
          </p:cNvSpPr>
          <p:nvPr/>
        </p:nvSpPr>
        <p:spPr bwMode="auto">
          <a:xfrm>
            <a:off x="317500" y="8763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000000"/>
                </a:solidFill>
                <a:latin typeface="TimesNewRomanPSMT"/>
              </a:rPr>
              <a:t>The </a:t>
            </a:r>
            <a:r>
              <a:rPr lang="en-US" altLang="en-US" sz="2400" b="1">
                <a:solidFill>
                  <a:srgbClr val="000000"/>
                </a:solidFill>
                <a:latin typeface="TimesNewRomanPS-BoldMT"/>
              </a:rPr>
              <a:t>Comparable </a:t>
            </a:r>
            <a:r>
              <a:rPr lang="en-US" altLang="en-US" sz="2400">
                <a:solidFill>
                  <a:srgbClr val="000000"/>
                </a:solidFill>
                <a:latin typeface="TimesNewRomanPSMT"/>
              </a:rPr>
              <a:t>interface defines the </a:t>
            </a:r>
            <a:r>
              <a:rPr lang="en-US" altLang="en-US" sz="2400" b="1">
                <a:solidFill>
                  <a:srgbClr val="000000"/>
                </a:solidFill>
                <a:latin typeface="TimesNewRomanPS-BoldMT"/>
              </a:rPr>
              <a:t>compareTo </a:t>
            </a:r>
            <a:r>
              <a:rPr lang="en-US" altLang="en-US" sz="2400">
                <a:solidFill>
                  <a:srgbClr val="000000"/>
                </a:solidFill>
                <a:latin typeface="TimesNewRomanPSMT"/>
              </a:rPr>
              <a:t>method for comparing objects.</a:t>
            </a:r>
            <a:r>
              <a:rPr lang="en-US" altLang="en-US" sz="2400"/>
              <a:t> </a:t>
            </a:r>
            <a:br>
              <a:rPr lang="en-US" altLang="en-US" sz="2400"/>
            </a:br>
            <a:endParaRPr lang="en-US"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a:extLst>
              <a:ext uri="{FF2B5EF4-FFF2-40B4-BE49-F238E27FC236}">
                <a16:creationId xmlns:a16="http://schemas.microsoft.com/office/drawing/2014/main" id="{D015AF2A-6189-4798-8ED6-BC4FA7F8030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32167D-CC06-4753-99AB-7E80122B851C}" type="slidenum">
              <a:rPr lang="en-US" altLang="en-US" sz="1400"/>
              <a:pPr>
                <a:spcBef>
                  <a:spcPct val="0"/>
                </a:spcBef>
                <a:buClrTx/>
                <a:buSzTx/>
                <a:buFontTx/>
                <a:buNone/>
              </a:pPr>
              <a:t>43</a:t>
            </a:fld>
            <a:endParaRPr lang="en-US" altLang="en-US" sz="1400"/>
          </a:p>
        </p:txBody>
      </p:sp>
      <p:sp>
        <p:nvSpPr>
          <p:cNvPr id="36867" name="Slide Number Placeholder 4">
            <a:extLst>
              <a:ext uri="{FF2B5EF4-FFF2-40B4-BE49-F238E27FC236}">
                <a16:creationId xmlns:a16="http://schemas.microsoft.com/office/drawing/2014/main" id="{60BF0E27-7E04-4F16-97EB-D3B8478A7361}"/>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B634026-D40A-425A-8EF5-DB7BA35DF9BE}" type="slidenum">
              <a:rPr lang="en-US" altLang="en-US" sz="1400"/>
              <a:pPr algn="r">
                <a:spcBef>
                  <a:spcPct val="0"/>
                </a:spcBef>
                <a:buClrTx/>
                <a:buSzTx/>
                <a:buFontTx/>
                <a:buNone/>
              </a:pPr>
              <a:t>43</a:t>
            </a:fld>
            <a:endParaRPr lang="en-US" altLang="en-US" sz="1400"/>
          </a:p>
        </p:txBody>
      </p:sp>
      <p:sp>
        <p:nvSpPr>
          <p:cNvPr id="36868" name="Rectangle 2">
            <a:extLst>
              <a:ext uri="{FF2B5EF4-FFF2-40B4-BE49-F238E27FC236}">
                <a16:creationId xmlns:a16="http://schemas.microsoft.com/office/drawing/2014/main" id="{49548A55-3BEC-4DFC-878A-10DF261239E6}"/>
              </a:ext>
            </a:extLst>
          </p:cNvPr>
          <p:cNvSpPr>
            <a:spLocks noGrp="1" noChangeArrowheads="1"/>
          </p:cNvSpPr>
          <p:nvPr>
            <p:ph type="title" idx="4294967295"/>
          </p:nvPr>
        </p:nvSpPr>
        <p:spPr>
          <a:xfrm>
            <a:off x="533400" y="0"/>
            <a:ext cx="7772400" cy="863600"/>
          </a:xfrm>
        </p:spPr>
        <p:txBody>
          <a:bodyPr/>
          <a:lstStyle/>
          <a:p>
            <a:r>
              <a:rPr lang="en-US" altLang="en-US" sz="4000"/>
              <a:t>The </a:t>
            </a:r>
            <a:r>
              <a:rPr lang="en-US" altLang="en-US" sz="4000" u="sng"/>
              <a:t>Comparable</a:t>
            </a:r>
            <a:r>
              <a:rPr lang="en-US" altLang="en-US" sz="4000"/>
              <a:t> Interface</a:t>
            </a:r>
          </a:p>
        </p:txBody>
      </p:sp>
      <p:sp>
        <p:nvSpPr>
          <p:cNvPr id="36869" name="Rectangle 3">
            <a:extLst>
              <a:ext uri="{FF2B5EF4-FFF2-40B4-BE49-F238E27FC236}">
                <a16:creationId xmlns:a16="http://schemas.microsoft.com/office/drawing/2014/main" id="{C4123761-F7E7-4F3E-9BBF-BD0C224DC26D}"/>
              </a:ext>
            </a:extLst>
          </p:cNvPr>
          <p:cNvSpPr>
            <a:spLocks noGrp="1" noChangeArrowheads="1"/>
          </p:cNvSpPr>
          <p:nvPr>
            <p:ph type="body" idx="4294967295"/>
          </p:nvPr>
        </p:nvSpPr>
        <p:spPr>
          <a:xfrm>
            <a:off x="342900" y="1371600"/>
            <a:ext cx="8458200" cy="3625850"/>
          </a:xfrm>
        </p:spPr>
        <p:txBody>
          <a:bodyPr/>
          <a:lstStyle/>
          <a:p>
            <a:pPr>
              <a:lnSpc>
                <a:spcPct val="90000"/>
              </a:lnSpc>
              <a:buFont typeface="Monotype Sorts"/>
              <a:buNone/>
            </a:pPr>
            <a:r>
              <a:rPr lang="en-US" altLang="en-US" sz="2400" b="1">
                <a:solidFill>
                  <a:srgbClr val="000000"/>
                </a:solidFill>
                <a:latin typeface="Courier New" panose="02070309020205020404" pitchFamily="49" charset="0"/>
                <a:cs typeface="Courier New" panose="02070309020205020404" pitchFamily="49" charset="0"/>
              </a:rPr>
              <a:t>public interface Comparable&lt;E&gt; {</a:t>
            </a:r>
            <a:br>
              <a:rPr lang="en-US" altLang="en-US" sz="2400" b="1">
                <a:solidFill>
                  <a:srgbClr val="000000"/>
                </a:solidFill>
                <a:latin typeface="Courier New" panose="02070309020205020404" pitchFamily="49" charset="0"/>
                <a:cs typeface="Courier New" panose="02070309020205020404" pitchFamily="49" charset="0"/>
              </a:rPr>
            </a:br>
            <a:r>
              <a:rPr lang="en-US" altLang="en-US" sz="2400" b="1">
                <a:solidFill>
                  <a:srgbClr val="000000"/>
                </a:solidFill>
                <a:latin typeface="Courier New" panose="02070309020205020404" pitchFamily="49" charset="0"/>
                <a:cs typeface="Courier New" panose="02070309020205020404" pitchFamily="49" charset="0"/>
              </a:rPr>
              <a:t>public int compareTo(E o);</a:t>
            </a:r>
          </a:p>
          <a:p>
            <a:pPr>
              <a:lnSpc>
                <a:spcPct val="90000"/>
              </a:lnSpc>
              <a:buFont typeface="Monotype Sorts"/>
              <a:buNone/>
            </a:pPr>
            <a:r>
              <a:rPr lang="en-US" altLang="en-US" sz="2400" b="1">
                <a:solidFill>
                  <a:srgbClr val="000000"/>
                </a:solidFill>
                <a:latin typeface="Courier New" panose="02070309020205020404" pitchFamily="49" charset="0"/>
                <a:cs typeface="Courier New" panose="02070309020205020404" pitchFamily="49" charset="0"/>
              </a:rPr>
              <a:t>} </a:t>
            </a:r>
          </a:p>
          <a:p>
            <a:pPr>
              <a:lnSpc>
                <a:spcPct val="90000"/>
              </a:lnSpc>
              <a:buFont typeface="Monotype Sorts"/>
              <a:buNone/>
            </a:pPr>
            <a:endParaRPr lang="en-US" altLang="en-US" sz="2400" b="1">
              <a:solidFill>
                <a:srgbClr val="000000"/>
              </a:solidFill>
              <a:latin typeface="Courier New" panose="02070309020205020404" pitchFamily="49" charset="0"/>
              <a:cs typeface="Courier New" panose="02070309020205020404" pitchFamily="49" charset="0"/>
            </a:endParaRPr>
          </a:p>
          <a:p>
            <a:pPr>
              <a:lnSpc>
                <a:spcPct val="90000"/>
              </a:lnSpc>
              <a:buFont typeface="Arial" panose="020B0604020202020204" pitchFamily="34" charset="0"/>
              <a:buChar char="•"/>
            </a:pPr>
            <a:r>
              <a:rPr lang="en-US" altLang="en-US" sz="2800">
                <a:solidFill>
                  <a:srgbClr val="000000"/>
                </a:solidFill>
                <a:latin typeface="TimesNewRomanPSMT"/>
              </a:rPr>
              <a:t>The </a:t>
            </a:r>
            <a:r>
              <a:rPr lang="en-US" altLang="en-US" sz="2800" b="1">
                <a:solidFill>
                  <a:srgbClr val="000000"/>
                </a:solidFill>
                <a:latin typeface="TimesNewRomanPS-BoldMT"/>
              </a:rPr>
              <a:t>Comparable </a:t>
            </a:r>
            <a:r>
              <a:rPr lang="en-US" altLang="en-US" sz="2800">
                <a:solidFill>
                  <a:srgbClr val="000000"/>
                </a:solidFill>
                <a:latin typeface="TimesNewRomanPSMT"/>
              </a:rPr>
              <a:t>interface is a generic interface.</a:t>
            </a:r>
          </a:p>
          <a:p>
            <a:pPr>
              <a:lnSpc>
                <a:spcPct val="90000"/>
              </a:lnSpc>
              <a:buFont typeface="Arial" panose="020B0604020202020204" pitchFamily="34" charset="0"/>
              <a:buChar char="•"/>
            </a:pPr>
            <a:endParaRPr lang="en-US" altLang="en-US" sz="2800">
              <a:solidFill>
                <a:srgbClr val="000000"/>
              </a:solidFill>
              <a:latin typeface="TimesNewRomanPSMT"/>
            </a:endParaRPr>
          </a:p>
          <a:p>
            <a:pPr>
              <a:lnSpc>
                <a:spcPct val="90000"/>
              </a:lnSpc>
              <a:buFont typeface="Arial" panose="020B0604020202020204" pitchFamily="34" charset="0"/>
              <a:buChar char="•"/>
            </a:pPr>
            <a:r>
              <a:rPr lang="en-US" altLang="en-US" sz="2800">
                <a:solidFill>
                  <a:srgbClr val="000000"/>
                </a:solidFill>
                <a:latin typeface="TimesNewRomanPSMT"/>
              </a:rPr>
              <a:t>The generic type </a:t>
            </a:r>
            <a:r>
              <a:rPr lang="en-US" altLang="en-US" sz="2800" b="1">
                <a:solidFill>
                  <a:srgbClr val="000000"/>
                </a:solidFill>
                <a:latin typeface="TimesNewRomanPS-BoldMT"/>
              </a:rPr>
              <a:t>E </a:t>
            </a:r>
            <a:r>
              <a:rPr lang="en-US" altLang="en-US" sz="2800">
                <a:solidFill>
                  <a:srgbClr val="000000"/>
                </a:solidFill>
                <a:latin typeface="TimesNewRomanPSMT"/>
              </a:rPr>
              <a:t>is replaced by a concrete type</a:t>
            </a:r>
            <a:br>
              <a:rPr lang="en-US" altLang="en-US" sz="2800">
                <a:solidFill>
                  <a:srgbClr val="000000"/>
                </a:solidFill>
                <a:latin typeface="TimesNewRomanPSMT"/>
              </a:rPr>
            </a:br>
            <a:r>
              <a:rPr lang="en-US" altLang="en-US" sz="2800">
                <a:solidFill>
                  <a:srgbClr val="000000"/>
                </a:solidFill>
                <a:latin typeface="TimesNewRomanPSMT"/>
              </a:rPr>
              <a:t>when implementing this interface.</a:t>
            </a:r>
            <a:r>
              <a:rPr lang="en-US" altLang="en-US" sz="2800"/>
              <a:t> </a:t>
            </a:r>
            <a:br>
              <a:rPr lang="en-US" altLang="en-US" sz="2800"/>
            </a:br>
            <a:endParaRPr lang="en-US" altLang="en-US" b="1" u="sng">
              <a:solidFill>
                <a:schemeClr val="tx2"/>
              </a:solidFill>
              <a:latin typeface="Couri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a:extLst>
              <a:ext uri="{FF2B5EF4-FFF2-40B4-BE49-F238E27FC236}">
                <a16:creationId xmlns:a16="http://schemas.microsoft.com/office/drawing/2014/main" id="{AAF5DC5B-3E35-4532-BBDC-FF2D1B44677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243A81-F191-4D31-8A31-5B8A15B3FE81}" type="slidenum">
              <a:rPr lang="en-US" altLang="en-US" sz="1400"/>
              <a:pPr>
                <a:spcBef>
                  <a:spcPct val="0"/>
                </a:spcBef>
                <a:buClrTx/>
                <a:buSzTx/>
                <a:buFontTx/>
                <a:buNone/>
              </a:pPr>
              <a:t>44</a:t>
            </a:fld>
            <a:endParaRPr lang="en-US" altLang="en-US" sz="1400"/>
          </a:p>
        </p:txBody>
      </p:sp>
      <p:sp>
        <p:nvSpPr>
          <p:cNvPr id="37891" name="Slide Number Placeholder 4">
            <a:extLst>
              <a:ext uri="{FF2B5EF4-FFF2-40B4-BE49-F238E27FC236}">
                <a16:creationId xmlns:a16="http://schemas.microsoft.com/office/drawing/2014/main" id="{AD739971-8DAB-4870-BDF5-81B1F27B61E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11A74D8-48A8-44C9-8B06-A02ED283A93F}" type="slidenum">
              <a:rPr lang="en-US" altLang="en-US" sz="1400"/>
              <a:pPr algn="r">
                <a:spcBef>
                  <a:spcPct val="0"/>
                </a:spcBef>
                <a:buClrTx/>
                <a:buSzTx/>
                <a:buFontTx/>
                <a:buNone/>
              </a:pPr>
              <a:t>44</a:t>
            </a:fld>
            <a:endParaRPr lang="en-US" altLang="en-US" sz="1400"/>
          </a:p>
        </p:txBody>
      </p:sp>
      <p:sp>
        <p:nvSpPr>
          <p:cNvPr id="37892" name="Rectangle 2">
            <a:extLst>
              <a:ext uri="{FF2B5EF4-FFF2-40B4-BE49-F238E27FC236}">
                <a16:creationId xmlns:a16="http://schemas.microsoft.com/office/drawing/2014/main" id="{338613AA-3AAC-418C-8EAA-2C1C6CE3A106}"/>
              </a:ext>
            </a:extLst>
          </p:cNvPr>
          <p:cNvSpPr>
            <a:spLocks noGrp="1" noChangeArrowheads="1"/>
          </p:cNvSpPr>
          <p:nvPr>
            <p:ph type="title" idx="4294967295"/>
          </p:nvPr>
        </p:nvSpPr>
        <p:spPr>
          <a:xfrm>
            <a:off x="685800" y="228600"/>
            <a:ext cx="7772400" cy="457200"/>
          </a:xfrm>
        </p:spPr>
        <p:txBody>
          <a:bodyPr/>
          <a:lstStyle/>
          <a:p>
            <a:r>
              <a:rPr lang="en-US" altLang="en-US"/>
              <a:t>Integer and BigInteger Classes</a:t>
            </a:r>
          </a:p>
        </p:txBody>
      </p:sp>
      <p:sp>
        <p:nvSpPr>
          <p:cNvPr id="37893" name="Rectangle 5">
            <a:extLst>
              <a:ext uri="{FF2B5EF4-FFF2-40B4-BE49-F238E27FC236}">
                <a16:creationId xmlns:a16="http://schemas.microsoft.com/office/drawing/2014/main" id="{F97CF0C3-E896-451F-85A7-3E9482AB9DF1}"/>
              </a:ext>
            </a:extLst>
          </p:cNvPr>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9">
            <a:extLst>
              <a:ext uri="{FF2B5EF4-FFF2-40B4-BE49-F238E27FC236}">
                <a16:creationId xmlns:a16="http://schemas.microsoft.com/office/drawing/2014/main" id="{DD1EBFF5-B244-446E-9A84-FA3D8097A4E0}"/>
              </a:ext>
            </a:extLst>
          </p:cNvPr>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895" name="Object 8">
            <a:extLst>
              <a:ext uri="{FF2B5EF4-FFF2-40B4-BE49-F238E27FC236}">
                <a16:creationId xmlns:a16="http://schemas.microsoft.com/office/drawing/2014/main" id="{5062495A-CD1F-4B52-B7EB-9CCB6E48271A}"/>
              </a:ext>
            </a:extLst>
          </p:cNvPr>
          <p:cNvGraphicFramePr>
            <a:graphicFrameLocks noChangeAspect="1"/>
          </p:cNvGraphicFramePr>
          <p:nvPr/>
        </p:nvGraphicFramePr>
        <p:xfrm>
          <a:off x="0" y="838200"/>
          <a:ext cx="9144000" cy="2339975"/>
        </p:xfrm>
        <a:graphic>
          <a:graphicData uri="http://schemas.openxmlformats.org/presentationml/2006/ole">
            <mc:AlternateContent xmlns:mc="http://schemas.openxmlformats.org/markup-compatibility/2006">
              <mc:Choice xmlns:v="urn:schemas-microsoft-com:vml" Requires="v">
                <p:oleObj spid="_x0000_s37973" name="Picture" r:id="rId3" imgW="5168900" imgH="1320800" progId="Word.Picture.8">
                  <p:embed/>
                </p:oleObj>
              </mc:Choice>
              <mc:Fallback>
                <p:oleObj name="Picture" r:id="rId3" imgW="5168900" imgH="13208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11">
            <a:extLst>
              <a:ext uri="{FF2B5EF4-FFF2-40B4-BE49-F238E27FC236}">
                <a16:creationId xmlns:a16="http://schemas.microsoft.com/office/drawing/2014/main" id="{43A4ECD0-8D18-465C-966B-6EBC32ED74E6}"/>
              </a:ext>
            </a:extLst>
          </p:cNvPr>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897" name="Object 10">
            <a:extLst>
              <a:ext uri="{FF2B5EF4-FFF2-40B4-BE49-F238E27FC236}">
                <a16:creationId xmlns:a16="http://schemas.microsoft.com/office/drawing/2014/main" id="{64A907FA-3D1A-4A11-8741-243CBBC2C465}"/>
              </a:ext>
            </a:extLst>
          </p:cNvPr>
          <p:cNvGraphicFramePr>
            <a:graphicFrameLocks noChangeAspect="1"/>
          </p:cNvGraphicFramePr>
          <p:nvPr/>
        </p:nvGraphicFramePr>
        <p:xfrm>
          <a:off x="0" y="4114800"/>
          <a:ext cx="9144000" cy="2336800"/>
        </p:xfrm>
        <a:graphic>
          <a:graphicData uri="http://schemas.openxmlformats.org/presentationml/2006/ole">
            <mc:AlternateContent xmlns:mc="http://schemas.openxmlformats.org/markup-compatibility/2006">
              <mc:Choice xmlns:v="urn:schemas-microsoft-com:vml" Requires="v">
                <p:oleObj spid="_x0000_s37974" name="Picture" r:id="rId5" imgW="5181600" imgH="1320800" progId="Word.Picture.8">
                  <p:embed/>
                </p:oleObj>
              </mc:Choice>
              <mc:Fallback>
                <p:oleObj name="Picture" r:id="rId5" imgW="5181600" imgH="13208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2">
            <a:extLst>
              <a:ext uri="{FF2B5EF4-FFF2-40B4-BE49-F238E27FC236}">
                <a16:creationId xmlns:a16="http://schemas.microsoft.com/office/drawing/2014/main" id="{E8DB46C5-F004-4A8D-86E6-83A803916CBB}"/>
              </a:ext>
            </a:extLst>
          </p:cNvPr>
          <p:cNvSpPr>
            <a:spLocks noChangeArrowheads="1"/>
          </p:cNvSpPr>
          <p:nvPr/>
        </p:nvSpPr>
        <p:spPr bwMode="auto">
          <a:xfrm>
            <a:off x="762000"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String and Date Classes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a:extLst>
              <a:ext uri="{FF2B5EF4-FFF2-40B4-BE49-F238E27FC236}">
                <a16:creationId xmlns:a16="http://schemas.microsoft.com/office/drawing/2014/main" id="{65EBDF04-7EEC-4B75-AD40-5A8BD14B98F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8589F8-5FCD-4437-B5AF-00E05EBC1072}" type="slidenum">
              <a:rPr lang="en-US" altLang="en-US" sz="1400"/>
              <a:pPr>
                <a:spcBef>
                  <a:spcPct val="0"/>
                </a:spcBef>
                <a:buClrTx/>
                <a:buSzTx/>
                <a:buFontTx/>
                <a:buNone/>
              </a:pPr>
              <a:t>45</a:t>
            </a:fld>
            <a:endParaRPr lang="en-US" altLang="en-US" sz="1400"/>
          </a:p>
        </p:txBody>
      </p:sp>
      <p:sp>
        <p:nvSpPr>
          <p:cNvPr id="38915" name="Slide Number Placeholder 4">
            <a:extLst>
              <a:ext uri="{FF2B5EF4-FFF2-40B4-BE49-F238E27FC236}">
                <a16:creationId xmlns:a16="http://schemas.microsoft.com/office/drawing/2014/main" id="{B3487162-0438-4AD9-8F8E-5F7F236A69D0}"/>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5902F59-54C1-4289-B277-D23AA9FC32DA}" type="slidenum">
              <a:rPr lang="en-US" altLang="en-US" sz="1400"/>
              <a:pPr algn="r">
                <a:spcBef>
                  <a:spcPct val="0"/>
                </a:spcBef>
                <a:buClrTx/>
                <a:buSzTx/>
                <a:buFontTx/>
                <a:buNone/>
              </a:pPr>
              <a:t>45</a:t>
            </a:fld>
            <a:endParaRPr lang="en-US" altLang="en-US" sz="1400"/>
          </a:p>
        </p:txBody>
      </p:sp>
      <p:sp>
        <p:nvSpPr>
          <p:cNvPr id="38916" name="Rectangle 2">
            <a:extLst>
              <a:ext uri="{FF2B5EF4-FFF2-40B4-BE49-F238E27FC236}">
                <a16:creationId xmlns:a16="http://schemas.microsoft.com/office/drawing/2014/main" id="{AFD3CEFA-B7AA-49BB-9499-E0F5991D57C2}"/>
              </a:ext>
            </a:extLst>
          </p:cNvPr>
          <p:cNvSpPr>
            <a:spLocks noGrp="1" noChangeArrowheads="1"/>
          </p:cNvSpPr>
          <p:nvPr>
            <p:ph type="title" idx="4294967295"/>
          </p:nvPr>
        </p:nvSpPr>
        <p:spPr>
          <a:xfrm>
            <a:off x="685800" y="228600"/>
            <a:ext cx="7772400" cy="685800"/>
          </a:xfrm>
        </p:spPr>
        <p:txBody>
          <a:bodyPr/>
          <a:lstStyle/>
          <a:p>
            <a:r>
              <a:rPr lang="en-US" altLang="en-US"/>
              <a:t>Example</a:t>
            </a:r>
          </a:p>
        </p:txBody>
      </p:sp>
      <p:sp>
        <p:nvSpPr>
          <p:cNvPr id="38917" name="Rectangle 5">
            <a:extLst>
              <a:ext uri="{FF2B5EF4-FFF2-40B4-BE49-F238E27FC236}">
                <a16:creationId xmlns:a16="http://schemas.microsoft.com/office/drawing/2014/main" id="{172CCDF7-3920-4A2D-8BC3-3E95B92EE945}"/>
              </a:ext>
            </a:extLst>
          </p:cNvPr>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6">
            <a:extLst>
              <a:ext uri="{FF2B5EF4-FFF2-40B4-BE49-F238E27FC236}">
                <a16:creationId xmlns:a16="http://schemas.microsoft.com/office/drawing/2014/main" id="{E904E78D-3F90-443E-96EF-72F3C8A9D295}"/>
              </a:ext>
            </a:extLst>
          </p:cNvPr>
          <p:cNvSpPr>
            <a:spLocks noChangeArrowheads="1"/>
          </p:cNvSpPr>
          <p:nvPr/>
        </p:nvSpPr>
        <p:spPr bwMode="auto">
          <a:xfrm>
            <a:off x="266700" y="1909763"/>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solidFill>
                  <a:schemeClr val="tx2"/>
                </a:solidFill>
              </a:rPr>
              <a:t>1  System.out.println(</a:t>
            </a:r>
            <a:r>
              <a:rPr lang="en-US" altLang="en-US" sz="2000" b="1">
                <a:solidFill>
                  <a:schemeClr val="tx2"/>
                </a:solidFill>
              </a:rPr>
              <a:t>new</a:t>
            </a:r>
            <a:r>
              <a:rPr lang="en-US" altLang="en-US" sz="2000">
                <a:solidFill>
                  <a:schemeClr val="tx2"/>
                </a:solidFill>
              </a:rPr>
              <a:t> Integer(</a:t>
            </a:r>
            <a:r>
              <a:rPr lang="en-US" altLang="en-US" sz="2000" b="1">
                <a:solidFill>
                  <a:schemeClr val="tx2"/>
                </a:solidFill>
              </a:rPr>
              <a:t>3</a:t>
            </a:r>
            <a:r>
              <a:rPr lang="en-US" altLang="en-US" sz="2000">
                <a:solidFill>
                  <a:schemeClr val="tx2"/>
                </a:solidFill>
              </a:rPr>
              <a:t>).compareTo(</a:t>
            </a:r>
            <a:r>
              <a:rPr lang="en-US" altLang="en-US" sz="2000" b="1">
                <a:solidFill>
                  <a:schemeClr val="tx2"/>
                </a:solidFill>
              </a:rPr>
              <a:t>new</a:t>
            </a:r>
            <a:r>
              <a:rPr lang="en-US" altLang="en-US" sz="2000">
                <a:solidFill>
                  <a:schemeClr val="tx2"/>
                </a:solidFill>
              </a:rPr>
              <a:t> Integer(</a:t>
            </a:r>
            <a:r>
              <a:rPr lang="en-US" altLang="en-US" sz="2000" b="1">
                <a:solidFill>
                  <a:schemeClr val="tx2"/>
                </a:solidFill>
              </a:rPr>
              <a:t>5</a:t>
            </a:r>
            <a:r>
              <a:rPr lang="en-US" altLang="en-US" sz="2000">
                <a:solidFill>
                  <a:schemeClr val="tx2"/>
                </a:solidFill>
              </a:rPr>
              <a:t>)));   </a:t>
            </a:r>
          </a:p>
          <a:p>
            <a:pPr>
              <a:buFont typeface="Monotype Sorts"/>
              <a:buNone/>
            </a:pPr>
            <a:r>
              <a:rPr lang="en-US" altLang="en-US" sz="2000">
                <a:solidFill>
                  <a:schemeClr val="tx2"/>
                </a:solidFill>
              </a:rPr>
              <a:t>2  System.out.println(</a:t>
            </a:r>
            <a:r>
              <a:rPr lang="en-US" altLang="en-US" sz="2000" b="1">
                <a:solidFill>
                  <a:schemeClr val="tx2"/>
                </a:solidFill>
              </a:rPr>
              <a:t>"ABC"</a:t>
            </a:r>
            <a:r>
              <a:rPr lang="en-US" altLang="en-US" sz="2000">
                <a:solidFill>
                  <a:schemeClr val="tx2"/>
                </a:solidFill>
              </a:rPr>
              <a:t>.compareTo(</a:t>
            </a:r>
            <a:r>
              <a:rPr lang="en-US" altLang="en-US" sz="2000" b="1">
                <a:solidFill>
                  <a:schemeClr val="tx2"/>
                </a:solidFill>
              </a:rPr>
              <a:t>"ABE"</a:t>
            </a:r>
            <a:r>
              <a:rPr lang="en-US" altLang="en-US" sz="2000">
                <a:solidFill>
                  <a:schemeClr val="tx2"/>
                </a:solidFill>
              </a:rPr>
              <a:t>));    </a:t>
            </a:r>
          </a:p>
          <a:p>
            <a:pPr>
              <a:buFont typeface="Monotype Sorts"/>
              <a:buNone/>
            </a:pPr>
            <a:r>
              <a:rPr lang="en-US" altLang="en-US" sz="2000">
                <a:solidFill>
                  <a:schemeClr val="tx2"/>
                </a:solidFill>
              </a:rPr>
              <a:t>3  java.util.Date date1 = </a:t>
            </a:r>
            <a:r>
              <a:rPr lang="en-US" altLang="en-US" sz="2000" b="1">
                <a:solidFill>
                  <a:schemeClr val="tx2"/>
                </a:solidFill>
              </a:rPr>
              <a:t>new</a:t>
            </a:r>
            <a:r>
              <a:rPr lang="en-US" altLang="en-US" sz="2000">
                <a:solidFill>
                  <a:schemeClr val="tx2"/>
                </a:solidFill>
              </a:rPr>
              <a:t> java.util.Date(</a:t>
            </a:r>
            <a:r>
              <a:rPr lang="en-US" altLang="en-US" sz="2000" b="1">
                <a:solidFill>
                  <a:schemeClr val="tx2"/>
                </a:solidFill>
              </a:rPr>
              <a:t>2013</a:t>
            </a:r>
            <a:r>
              <a:rPr lang="en-US" altLang="en-US" sz="2000">
                <a:solidFill>
                  <a:schemeClr val="tx2"/>
                </a:solidFill>
              </a:rPr>
              <a:t>, </a:t>
            </a:r>
            <a:r>
              <a:rPr lang="en-US" altLang="en-US" sz="2000" b="1">
                <a:solidFill>
                  <a:schemeClr val="tx2"/>
                </a:solidFill>
              </a:rPr>
              <a:t>1</a:t>
            </a:r>
            <a:r>
              <a:rPr lang="en-US" altLang="en-US" sz="2000">
                <a:solidFill>
                  <a:schemeClr val="tx2"/>
                </a:solidFill>
              </a:rPr>
              <a:t>, </a:t>
            </a:r>
            <a:r>
              <a:rPr lang="en-US" altLang="en-US" sz="2000" b="1">
                <a:solidFill>
                  <a:schemeClr val="tx2"/>
                </a:solidFill>
              </a:rPr>
              <a:t>1</a:t>
            </a:r>
            <a:r>
              <a:rPr lang="en-US" altLang="en-US" sz="2000">
                <a:solidFill>
                  <a:schemeClr val="tx2"/>
                </a:solidFill>
              </a:rPr>
              <a:t>);    </a:t>
            </a:r>
          </a:p>
          <a:p>
            <a:pPr>
              <a:buFont typeface="Monotype Sorts"/>
              <a:buNone/>
            </a:pPr>
            <a:r>
              <a:rPr lang="en-US" altLang="en-US" sz="2000">
                <a:solidFill>
                  <a:schemeClr val="tx2"/>
                </a:solidFill>
              </a:rPr>
              <a:t>4  java.util.Date date2 = </a:t>
            </a:r>
            <a:r>
              <a:rPr lang="en-US" altLang="en-US" sz="2000" b="1">
                <a:solidFill>
                  <a:schemeClr val="tx2"/>
                </a:solidFill>
              </a:rPr>
              <a:t>new</a:t>
            </a:r>
            <a:r>
              <a:rPr lang="en-US" altLang="en-US" sz="2000">
                <a:solidFill>
                  <a:schemeClr val="tx2"/>
                </a:solidFill>
              </a:rPr>
              <a:t> java.util.Date(</a:t>
            </a:r>
            <a:r>
              <a:rPr lang="en-US" altLang="en-US" sz="2000" b="1">
                <a:solidFill>
                  <a:schemeClr val="tx2"/>
                </a:solidFill>
              </a:rPr>
              <a:t>2012</a:t>
            </a:r>
            <a:r>
              <a:rPr lang="en-US" altLang="en-US" sz="2000">
                <a:solidFill>
                  <a:schemeClr val="tx2"/>
                </a:solidFill>
              </a:rPr>
              <a:t>, </a:t>
            </a:r>
            <a:r>
              <a:rPr lang="en-US" altLang="en-US" sz="2000" b="1">
                <a:solidFill>
                  <a:schemeClr val="tx2"/>
                </a:solidFill>
              </a:rPr>
              <a:t>1</a:t>
            </a:r>
            <a:r>
              <a:rPr lang="en-US" altLang="en-US" sz="2000">
                <a:solidFill>
                  <a:schemeClr val="tx2"/>
                </a:solidFill>
              </a:rPr>
              <a:t>, </a:t>
            </a:r>
            <a:r>
              <a:rPr lang="en-US" altLang="en-US" sz="2000" b="1">
                <a:solidFill>
                  <a:schemeClr val="tx2"/>
                </a:solidFill>
              </a:rPr>
              <a:t>1</a:t>
            </a:r>
            <a:r>
              <a:rPr lang="en-US" altLang="en-US" sz="2000">
                <a:solidFill>
                  <a:schemeClr val="tx2"/>
                </a:solidFill>
              </a:rPr>
              <a:t>);    </a:t>
            </a:r>
          </a:p>
          <a:p>
            <a:pPr>
              <a:buFont typeface="Monotype Sorts"/>
              <a:buNone/>
            </a:pPr>
            <a:r>
              <a:rPr lang="en-US" altLang="en-US" sz="2000">
                <a:solidFill>
                  <a:schemeClr val="tx2"/>
                </a:solidFill>
              </a:rPr>
              <a:t>5  System.out.println(date1.compareTo(date2)); </a:t>
            </a:r>
          </a:p>
        </p:txBody>
      </p:sp>
      <p:sp>
        <p:nvSpPr>
          <p:cNvPr id="38919" name="Dikdörtgen 1">
            <a:extLst>
              <a:ext uri="{FF2B5EF4-FFF2-40B4-BE49-F238E27FC236}">
                <a16:creationId xmlns:a16="http://schemas.microsoft.com/office/drawing/2014/main" id="{61FF0D0D-7C24-4A7E-B2D7-CDF8271E2C09}"/>
              </a:ext>
            </a:extLst>
          </p:cNvPr>
          <p:cNvSpPr>
            <a:spLocks noChangeArrowheads="1"/>
          </p:cNvSpPr>
          <p:nvPr/>
        </p:nvSpPr>
        <p:spPr bwMode="auto">
          <a:xfrm>
            <a:off x="266700" y="9017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000000"/>
                </a:solidFill>
                <a:latin typeface="TimesNewRomanPSMT"/>
              </a:rPr>
              <a:t>Use the </a:t>
            </a:r>
            <a:r>
              <a:rPr lang="en-US" altLang="en-US" sz="2400" b="1">
                <a:solidFill>
                  <a:srgbClr val="000000"/>
                </a:solidFill>
                <a:latin typeface="TimesNewRomanPS-BoldMT"/>
              </a:rPr>
              <a:t>compareTo </a:t>
            </a:r>
            <a:r>
              <a:rPr lang="en-US" altLang="en-US" sz="2400">
                <a:solidFill>
                  <a:srgbClr val="000000"/>
                </a:solidFill>
                <a:latin typeface="TimesNewRomanPSMT"/>
              </a:rPr>
              <a:t>method to compare two numbers, two strings, and two dates. For example, the following code</a:t>
            </a:r>
            <a:r>
              <a:rPr lang="en-US" altLang="en-US" sz="2400"/>
              <a:t> </a:t>
            </a:r>
            <a:br>
              <a:rPr lang="en-US" altLang="en-US" sz="2400"/>
            </a:br>
            <a:endParaRPr lang="en-US" altLang="en-US" sz="2400"/>
          </a:p>
        </p:txBody>
      </p:sp>
      <p:sp>
        <p:nvSpPr>
          <p:cNvPr id="38920" name="Dikdörtgen 2">
            <a:extLst>
              <a:ext uri="{FF2B5EF4-FFF2-40B4-BE49-F238E27FC236}">
                <a16:creationId xmlns:a16="http://schemas.microsoft.com/office/drawing/2014/main" id="{077F5FAC-32DD-4493-9CF5-F23FE6E79E64}"/>
              </a:ext>
            </a:extLst>
          </p:cNvPr>
          <p:cNvSpPr>
            <a:spLocks noChangeArrowheads="1"/>
          </p:cNvSpPr>
          <p:nvPr/>
        </p:nvSpPr>
        <p:spPr bwMode="auto">
          <a:xfrm>
            <a:off x="609600" y="4016375"/>
            <a:ext cx="4572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000000"/>
                </a:solidFill>
                <a:latin typeface="TimesNewRomanPSMT"/>
              </a:rPr>
              <a:t>displays</a:t>
            </a:r>
            <a:br>
              <a:rPr lang="en-US" altLang="en-US" sz="2000">
                <a:solidFill>
                  <a:srgbClr val="000000"/>
                </a:solidFill>
                <a:latin typeface="TimesNewRomanPSMT"/>
              </a:rPr>
            </a:br>
            <a:r>
              <a:rPr lang="en-US" altLang="en-US" sz="2000">
                <a:solidFill>
                  <a:srgbClr val="000000"/>
                </a:solidFill>
                <a:latin typeface="TimesNewRomanPSMT"/>
              </a:rPr>
              <a:t>-1    // 3 is less then 5</a:t>
            </a:r>
            <a:br>
              <a:rPr lang="en-US" altLang="en-US" sz="2000">
                <a:solidFill>
                  <a:srgbClr val="000000"/>
                </a:solidFill>
                <a:latin typeface="TimesNewRomanPSMT"/>
              </a:rPr>
            </a:br>
            <a:r>
              <a:rPr lang="en-US" altLang="en-US" sz="2000">
                <a:solidFill>
                  <a:srgbClr val="000000"/>
                </a:solidFill>
                <a:latin typeface="TimesNewRomanPSMT"/>
              </a:rPr>
              <a:t>-2    // </a:t>
            </a:r>
            <a:r>
              <a:rPr lang="en-US" altLang="en-US" sz="2000" b="1">
                <a:solidFill>
                  <a:srgbClr val="000000"/>
                </a:solidFill>
                <a:latin typeface="TimesNewRomanPS-BoldMT"/>
              </a:rPr>
              <a:t>ABC </a:t>
            </a:r>
            <a:r>
              <a:rPr lang="en-US" altLang="en-US" sz="2000">
                <a:solidFill>
                  <a:srgbClr val="000000"/>
                </a:solidFill>
                <a:latin typeface="TimesNewRomanPSMT"/>
              </a:rPr>
              <a:t>is less than </a:t>
            </a:r>
            <a:r>
              <a:rPr lang="en-US" altLang="en-US" sz="2000" b="1">
                <a:solidFill>
                  <a:srgbClr val="000000"/>
                </a:solidFill>
                <a:latin typeface="TimesNewRomanPS-BoldMT"/>
              </a:rPr>
              <a:t>ABE</a:t>
            </a:r>
            <a:br>
              <a:rPr lang="en-US" altLang="en-US" sz="2000" b="1">
                <a:solidFill>
                  <a:srgbClr val="000000"/>
                </a:solidFill>
                <a:latin typeface="TimesNewRomanPS-BoldMT"/>
              </a:rPr>
            </a:br>
            <a:r>
              <a:rPr lang="en-US" altLang="en-US" sz="2000" b="1">
                <a:solidFill>
                  <a:srgbClr val="000000"/>
                </a:solidFill>
                <a:latin typeface="TimesNewRomanPS-BoldMT"/>
              </a:rPr>
              <a:t> </a:t>
            </a:r>
            <a:r>
              <a:rPr lang="en-US" altLang="en-US" sz="2000">
                <a:solidFill>
                  <a:srgbClr val="000000"/>
                </a:solidFill>
                <a:latin typeface="TimesNewRomanPSMT"/>
              </a:rPr>
              <a:t>1    // </a:t>
            </a:r>
            <a:r>
              <a:rPr lang="en-US" altLang="en-US" sz="2000" b="1">
                <a:solidFill>
                  <a:srgbClr val="000000"/>
                </a:solidFill>
                <a:latin typeface="TimesNewRomanPS-BoldMT"/>
              </a:rPr>
              <a:t>date1 </a:t>
            </a:r>
            <a:r>
              <a:rPr lang="en-US" altLang="en-US" sz="2000">
                <a:solidFill>
                  <a:srgbClr val="000000"/>
                </a:solidFill>
                <a:latin typeface="TimesNewRomanPSMT"/>
              </a:rPr>
              <a:t>is greater than </a:t>
            </a:r>
            <a:r>
              <a:rPr lang="en-US" altLang="en-US" sz="2000" b="1">
                <a:solidFill>
                  <a:srgbClr val="000000"/>
                </a:solidFill>
                <a:latin typeface="TimesNewRomanPS-BoldMT"/>
              </a:rPr>
              <a:t>date2</a:t>
            </a:r>
            <a:r>
              <a:rPr lang="en-US" altLang="en-US" sz="2000">
                <a:solidFill>
                  <a:srgbClr val="000000"/>
                </a:solidFill>
                <a:latin typeface="TimesNewRomanPSMT"/>
              </a:rPr>
              <a:t>.</a:t>
            </a:r>
            <a:r>
              <a:rPr lang="en-US" altLang="en-US" sz="2000"/>
              <a:t> </a:t>
            </a:r>
            <a:br>
              <a:rPr lang="en-US" altLang="en-US" sz="2000"/>
            </a:br>
            <a:endParaRPr lang="en-US"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a:extLst>
              <a:ext uri="{FF2B5EF4-FFF2-40B4-BE49-F238E27FC236}">
                <a16:creationId xmlns:a16="http://schemas.microsoft.com/office/drawing/2014/main" id="{B28ECF7E-32DC-4F67-ABC2-0F7F825DAEF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A72999-F829-4183-ACF9-DC06D536D7FA}" type="slidenum">
              <a:rPr lang="en-US" altLang="en-US" sz="1400"/>
              <a:pPr>
                <a:spcBef>
                  <a:spcPct val="0"/>
                </a:spcBef>
                <a:buClrTx/>
                <a:buSzTx/>
                <a:buFontTx/>
                <a:buNone/>
              </a:pPr>
              <a:t>46</a:t>
            </a:fld>
            <a:endParaRPr lang="en-US" altLang="en-US" sz="1400"/>
          </a:p>
        </p:txBody>
      </p:sp>
      <p:sp>
        <p:nvSpPr>
          <p:cNvPr id="39939" name="Slide Number Placeholder 4">
            <a:extLst>
              <a:ext uri="{FF2B5EF4-FFF2-40B4-BE49-F238E27FC236}">
                <a16:creationId xmlns:a16="http://schemas.microsoft.com/office/drawing/2014/main" id="{0A3ACA35-B57B-4295-8D80-BAA531648FC3}"/>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3DB1127-B094-49E9-9C67-CCC9483382E8}" type="slidenum">
              <a:rPr lang="en-US" altLang="en-US" sz="1400"/>
              <a:pPr algn="r">
                <a:spcBef>
                  <a:spcPct val="0"/>
                </a:spcBef>
                <a:buClrTx/>
                <a:buSzTx/>
                <a:buFontTx/>
                <a:buNone/>
              </a:pPr>
              <a:t>46</a:t>
            </a:fld>
            <a:endParaRPr lang="en-US" altLang="en-US" sz="1400"/>
          </a:p>
        </p:txBody>
      </p:sp>
      <p:sp>
        <p:nvSpPr>
          <p:cNvPr id="39940" name="Rectangle 2">
            <a:extLst>
              <a:ext uri="{FF2B5EF4-FFF2-40B4-BE49-F238E27FC236}">
                <a16:creationId xmlns:a16="http://schemas.microsoft.com/office/drawing/2014/main" id="{A421B1BF-6D75-41EB-A0F5-092C3D13DCF0}"/>
              </a:ext>
            </a:extLst>
          </p:cNvPr>
          <p:cNvSpPr>
            <a:spLocks noGrp="1" noChangeArrowheads="1"/>
          </p:cNvSpPr>
          <p:nvPr>
            <p:ph type="title" idx="4294967295"/>
          </p:nvPr>
        </p:nvSpPr>
        <p:spPr>
          <a:xfrm>
            <a:off x="685800" y="228600"/>
            <a:ext cx="7772400" cy="609600"/>
          </a:xfrm>
        </p:spPr>
        <p:txBody>
          <a:bodyPr/>
          <a:lstStyle/>
          <a:p>
            <a:r>
              <a:rPr lang="en-US" altLang="en-US"/>
              <a:t>Generic </a:t>
            </a:r>
            <a:r>
              <a:rPr lang="en-US" altLang="en-US">
                <a:latin typeface="Courier New" panose="02070309020205020404" pitchFamily="49" charset="0"/>
              </a:rPr>
              <a:t>sort</a:t>
            </a:r>
            <a:r>
              <a:rPr lang="en-US" altLang="en-US"/>
              <a:t> Method</a:t>
            </a:r>
          </a:p>
        </p:txBody>
      </p:sp>
      <p:sp>
        <p:nvSpPr>
          <p:cNvPr id="39941" name="Rectangle 8">
            <a:extLst>
              <a:ext uri="{FF2B5EF4-FFF2-40B4-BE49-F238E27FC236}">
                <a16:creationId xmlns:a16="http://schemas.microsoft.com/office/drawing/2014/main" id="{A63620A3-7B76-4FB9-A50C-C15C2D67596C}"/>
              </a:ext>
            </a:extLst>
          </p:cNvPr>
          <p:cNvSpPr>
            <a:spLocks noChangeArrowheads="1"/>
          </p:cNvSpPr>
          <p:nvPr/>
        </p:nvSpPr>
        <p:spPr bwMode="auto">
          <a:xfrm>
            <a:off x="1604963"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11">
            <a:extLst>
              <a:ext uri="{FF2B5EF4-FFF2-40B4-BE49-F238E27FC236}">
                <a16:creationId xmlns:a16="http://schemas.microsoft.com/office/drawing/2014/main" id="{E5F1AC83-B804-4F53-8FD0-A5239162D651}"/>
              </a:ext>
            </a:extLst>
          </p:cNvPr>
          <p:cNvSpPr>
            <a:spLocks noGrp="1" noChangeArrowheads="1"/>
          </p:cNvSpPr>
          <p:nvPr>
            <p:ph type="body" idx="4294967295"/>
          </p:nvPr>
        </p:nvSpPr>
        <p:spPr>
          <a:xfrm>
            <a:off x="152400" y="1219200"/>
            <a:ext cx="8839200" cy="1828800"/>
          </a:xfrm>
          <a:noFill/>
        </p:spPr>
        <p:txBody>
          <a:bodyPr/>
          <a:lstStyle/>
          <a:p>
            <a:pPr marL="0" indent="0">
              <a:buFont typeface="Monotype Sorts"/>
              <a:buNone/>
            </a:pPr>
            <a:r>
              <a:rPr lang="en-US" altLang="en-US"/>
              <a:t>Let </a:t>
            </a:r>
            <a:r>
              <a:rPr lang="en-US" altLang="en-US" b="1"/>
              <a:t>n</a:t>
            </a:r>
            <a:r>
              <a:rPr lang="en-US" altLang="en-US"/>
              <a:t> be an </a:t>
            </a:r>
            <a:r>
              <a:rPr lang="en-US" altLang="en-US" b="1"/>
              <a:t>Integer</a:t>
            </a:r>
            <a:r>
              <a:rPr lang="en-US" altLang="en-US"/>
              <a:t> object, </a:t>
            </a:r>
            <a:r>
              <a:rPr lang="en-US" altLang="en-US" b="1"/>
              <a:t>s</a:t>
            </a:r>
            <a:r>
              <a:rPr lang="en-US" altLang="en-US"/>
              <a:t> be a </a:t>
            </a:r>
            <a:r>
              <a:rPr lang="en-US" altLang="en-US" b="1"/>
              <a:t>String</a:t>
            </a:r>
            <a:r>
              <a:rPr lang="en-US" altLang="en-US"/>
              <a:t> object, and </a:t>
            </a:r>
            <a:r>
              <a:rPr lang="en-US" altLang="en-US" b="1"/>
              <a:t>d</a:t>
            </a:r>
            <a:r>
              <a:rPr lang="en-US" altLang="en-US"/>
              <a:t> be a </a:t>
            </a:r>
            <a:r>
              <a:rPr lang="en-US" altLang="en-US" b="1"/>
              <a:t>Date</a:t>
            </a:r>
            <a:r>
              <a:rPr lang="en-US" altLang="en-US"/>
              <a:t> object. All the following expressions are </a:t>
            </a:r>
            <a:r>
              <a:rPr lang="en-US" altLang="en-US" b="1"/>
              <a:t>true</a:t>
            </a:r>
            <a:r>
              <a:rPr lang="en-US" altLang="en-US"/>
              <a:t>.</a:t>
            </a:r>
          </a:p>
        </p:txBody>
      </p:sp>
      <p:sp>
        <p:nvSpPr>
          <p:cNvPr id="39943" name="Rectangle 12">
            <a:extLst>
              <a:ext uri="{FF2B5EF4-FFF2-40B4-BE49-F238E27FC236}">
                <a16:creationId xmlns:a16="http://schemas.microsoft.com/office/drawing/2014/main" id="{9EDE97CF-58DF-4B62-8444-330E294FDB76}"/>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11">
            <a:extLst>
              <a:ext uri="{FF2B5EF4-FFF2-40B4-BE49-F238E27FC236}">
                <a16:creationId xmlns:a16="http://schemas.microsoft.com/office/drawing/2014/main" id="{78881163-1CA2-4AC9-B966-C9181D6AE3F1}"/>
              </a:ext>
            </a:extLst>
          </p:cNvPr>
          <p:cNvGraphicFramePr>
            <a:graphicFrameLocks noChangeAspect="1"/>
          </p:cNvGraphicFramePr>
          <p:nvPr/>
        </p:nvGraphicFramePr>
        <p:xfrm>
          <a:off x="152400" y="2895600"/>
          <a:ext cx="8915400" cy="809625"/>
        </p:xfrm>
        <a:graphic>
          <a:graphicData uri="http://schemas.openxmlformats.org/presentationml/2006/ole">
            <mc:AlternateContent xmlns:mc="http://schemas.openxmlformats.org/markup-compatibility/2006">
              <mc:Choice xmlns:v="urn:schemas-microsoft-com:vml" Requires="v">
                <p:oleObj spid="_x0000_s39983" name="Picture" r:id="rId3" imgW="5791200" imgH="520700" progId="Word.Picture.8">
                  <p:embed/>
                </p:oleObj>
              </mc:Choice>
              <mc:Fallback>
                <p:oleObj name="Picture" r:id="rId3" imgW="5791200" imgH="5207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895600"/>
                        <a:ext cx="891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Rectangle 11">
            <a:extLst>
              <a:ext uri="{FF2B5EF4-FFF2-40B4-BE49-F238E27FC236}">
                <a16:creationId xmlns:a16="http://schemas.microsoft.com/office/drawing/2014/main" id="{9AB96B69-85BA-4FAD-9735-07C398D1AAFC}"/>
              </a:ext>
            </a:extLst>
          </p:cNvPr>
          <p:cNvSpPr>
            <a:spLocks noChangeArrowheads="1"/>
          </p:cNvSpPr>
          <p:nvPr/>
        </p:nvSpPr>
        <p:spPr bwMode="auto">
          <a:xfrm>
            <a:off x="152400" y="38862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a:t>The java.util.Arrays.sort(array) method requires that the elements in an array are instances of Comparable&lt;E&gt;.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21"/>
                                        </p:tgtEl>
                                        <p:attrNameLst>
                                          <p:attrName>style.visibility</p:attrName>
                                        </p:attrNameLst>
                                      </p:cBhvr>
                                      <p:to>
                                        <p:strVal val="visible"/>
                                      </p:to>
                                    </p:set>
                                    <p:anim calcmode="lin" valueType="num">
                                      <p:cBhvr additive="base">
                                        <p:cTn id="7" dur="500" fill="hold"/>
                                        <p:tgtEl>
                                          <p:spTgt spid="38921"/>
                                        </p:tgtEl>
                                        <p:attrNameLst>
                                          <p:attrName>ppt_x</p:attrName>
                                        </p:attrNameLst>
                                      </p:cBhvr>
                                      <p:tavLst>
                                        <p:tav tm="0">
                                          <p:val>
                                            <p:strVal val="#ppt_x"/>
                                          </p:val>
                                        </p:tav>
                                        <p:tav tm="100000">
                                          <p:val>
                                            <p:strVal val="#ppt_x"/>
                                          </p:val>
                                        </p:tav>
                                      </p:tavLst>
                                    </p:anim>
                                    <p:anim calcmode="lin" valueType="num">
                                      <p:cBhvr additive="base">
                                        <p:cTn id="8" dur="500" fill="hold"/>
                                        <p:tgtEl>
                                          <p:spTgt spid="38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a:extLst>
              <a:ext uri="{FF2B5EF4-FFF2-40B4-BE49-F238E27FC236}">
                <a16:creationId xmlns:a16="http://schemas.microsoft.com/office/drawing/2014/main" id="{58D055C4-0EF5-4B64-97C9-43E3C3CEEB8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94E053-DE4A-4372-9A13-DDA3568D545E}" type="slidenum">
              <a:rPr lang="en-US" altLang="en-US" sz="1400"/>
              <a:pPr>
                <a:spcBef>
                  <a:spcPct val="0"/>
                </a:spcBef>
                <a:buClrTx/>
                <a:buSzTx/>
                <a:buFontTx/>
                <a:buNone/>
              </a:pPr>
              <a:t>47</a:t>
            </a:fld>
            <a:endParaRPr lang="en-US" altLang="en-US" sz="1400"/>
          </a:p>
        </p:txBody>
      </p:sp>
      <p:sp>
        <p:nvSpPr>
          <p:cNvPr id="40963" name="Slide Number Placeholder 4">
            <a:extLst>
              <a:ext uri="{FF2B5EF4-FFF2-40B4-BE49-F238E27FC236}">
                <a16:creationId xmlns:a16="http://schemas.microsoft.com/office/drawing/2014/main" id="{CC4C8933-E8F2-40BF-AE25-B70537426BF1}"/>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7AEDB51-AD46-4E5D-AE94-2594E7956236}" type="slidenum">
              <a:rPr lang="en-US" altLang="en-US" sz="1400"/>
              <a:pPr algn="r">
                <a:spcBef>
                  <a:spcPct val="0"/>
                </a:spcBef>
                <a:buClrTx/>
                <a:buSzTx/>
                <a:buFontTx/>
                <a:buNone/>
              </a:pPr>
              <a:t>47</a:t>
            </a:fld>
            <a:endParaRPr lang="en-US" altLang="en-US" sz="1400"/>
          </a:p>
        </p:txBody>
      </p:sp>
      <p:sp>
        <p:nvSpPr>
          <p:cNvPr id="40964" name="Rectangle 2">
            <a:extLst>
              <a:ext uri="{FF2B5EF4-FFF2-40B4-BE49-F238E27FC236}">
                <a16:creationId xmlns:a16="http://schemas.microsoft.com/office/drawing/2014/main" id="{51CAB5C0-FEB3-4C8E-8F93-6DC987945D5C}"/>
              </a:ext>
            </a:extLst>
          </p:cNvPr>
          <p:cNvSpPr>
            <a:spLocks noGrp="1" noChangeArrowheads="1"/>
          </p:cNvSpPr>
          <p:nvPr>
            <p:ph type="title" idx="4294967295"/>
          </p:nvPr>
        </p:nvSpPr>
        <p:spPr>
          <a:xfrm>
            <a:off x="0" y="304800"/>
            <a:ext cx="9144000" cy="533400"/>
          </a:xfrm>
        </p:spPr>
        <p:txBody>
          <a:bodyPr/>
          <a:lstStyle/>
          <a:p>
            <a:r>
              <a:rPr lang="en-US" altLang="en-US" sz="3900">
                <a:ea typeface="PMingLiU" panose="020B0604030504040204" pitchFamily="18" charset="-120"/>
              </a:rPr>
              <a:t>Defining Classes to Implement Comparable</a:t>
            </a:r>
            <a:endParaRPr lang="en-US" altLang="en-US" sz="3900">
              <a:cs typeface="Times New Roman" panose="02020603050405020304" pitchFamily="18" charset="0"/>
            </a:endParaRPr>
          </a:p>
        </p:txBody>
      </p:sp>
      <p:sp>
        <p:nvSpPr>
          <p:cNvPr id="40965" name="Rectangle 5">
            <a:extLst>
              <a:ext uri="{FF2B5EF4-FFF2-40B4-BE49-F238E27FC236}">
                <a16:creationId xmlns:a16="http://schemas.microsoft.com/office/drawing/2014/main" id="{B794AE16-0EE8-4577-A013-F18F1B1FB714}"/>
              </a:ext>
            </a:extLst>
          </p:cNvPr>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a:extLst>
              <a:ext uri="{FF2B5EF4-FFF2-40B4-BE49-F238E27FC236}">
                <a16:creationId xmlns:a16="http://schemas.microsoft.com/office/drawing/2014/main" id="{10BF4637-4546-4368-A769-99AD1D0453CE}"/>
              </a:ext>
            </a:extLst>
          </p:cNvPr>
          <p:cNvSpPr>
            <a:spLocks noChangeArrowheads="1"/>
          </p:cNvSpPr>
          <p:nvPr/>
        </p:nvSpPr>
        <p:spPr bwMode="auto">
          <a:xfrm>
            <a:off x="29511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2000">
                <a:solidFill>
                  <a:schemeClr val="accent1"/>
                </a:solidFill>
                <a:latin typeface="Book Antiqua" pitchFamily="18" charset="0"/>
                <a:hlinkClick r:id="rId3" action="ppaction://program"/>
              </a:rPr>
              <a:t>ComparableRectangle</a:t>
            </a:r>
            <a:endParaRPr lang="en-US" altLang="en-US" sz="2000">
              <a:solidFill>
                <a:schemeClr val="accent1"/>
              </a:solidFill>
            </a:endParaRPr>
          </a:p>
        </p:txBody>
      </p:sp>
      <p:sp>
        <p:nvSpPr>
          <p:cNvPr id="40967" name="Rectangle 11">
            <a:extLst>
              <a:ext uri="{FF2B5EF4-FFF2-40B4-BE49-F238E27FC236}">
                <a16:creationId xmlns:a16="http://schemas.microsoft.com/office/drawing/2014/main" id="{A1050E51-9298-4233-879E-D82FC3B33F9B}"/>
              </a:ext>
            </a:extLst>
          </p:cNvPr>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12">
            <a:extLst>
              <a:ext uri="{FF2B5EF4-FFF2-40B4-BE49-F238E27FC236}">
                <a16:creationId xmlns:a16="http://schemas.microsoft.com/office/drawing/2014/main" id="{255C85A3-2ABC-46D9-B384-4D5731965641}"/>
              </a:ext>
            </a:extLst>
          </p:cNvPr>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anose="020B0604030504040204" pitchFamily="18" charset="-120"/>
              </a:rPr>
              <a:t>	</a:t>
            </a:r>
            <a:r>
              <a:rPr lang="en-US" altLang="en-US" sz="1100"/>
              <a:t> </a:t>
            </a:r>
            <a:endParaRPr lang="en-US" altLang="en-US" sz="2400"/>
          </a:p>
        </p:txBody>
      </p:sp>
      <p:sp>
        <p:nvSpPr>
          <p:cNvPr id="40969" name="Rectangle 14">
            <a:extLst>
              <a:ext uri="{FF2B5EF4-FFF2-40B4-BE49-F238E27FC236}">
                <a16:creationId xmlns:a16="http://schemas.microsoft.com/office/drawing/2014/main" id="{48E0B80C-43CC-44DF-804B-80DA98B5D5DF}"/>
              </a:ext>
            </a:extLst>
          </p:cNvPr>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AutoShape 7">
            <a:hlinkClick r:id="" action="ppaction://noaction" highlightClick="1"/>
            <a:extLst>
              <a:ext uri="{FF2B5EF4-FFF2-40B4-BE49-F238E27FC236}">
                <a16:creationId xmlns:a16="http://schemas.microsoft.com/office/drawing/2014/main" id="{C10CAF65-80EC-416A-A897-5C676F9C5376}"/>
              </a:ext>
            </a:extLst>
          </p:cNvPr>
          <p:cNvSpPr>
            <a:spLocks noChangeArrowheads="1"/>
          </p:cNvSpPr>
          <p:nvPr/>
        </p:nvSpPr>
        <p:spPr bwMode="auto">
          <a:xfrm>
            <a:off x="61515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2000">
                <a:solidFill>
                  <a:schemeClr val="accent1"/>
                </a:solidFill>
                <a:latin typeface="Book Antiqua" pitchFamily="18" charset="0"/>
                <a:hlinkClick r:id="rId4" action="ppaction://program"/>
              </a:rPr>
              <a:t>SortRectangles</a:t>
            </a:r>
            <a:endParaRPr lang="en-US" altLang="en-US" sz="2000">
              <a:solidFill>
                <a:schemeClr val="accent1"/>
              </a:solidFill>
            </a:endParaRPr>
          </a:p>
        </p:txBody>
      </p:sp>
      <p:sp>
        <p:nvSpPr>
          <p:cNvPr id="40971" name="AutoShape 5">
            <a:hlinkClick r:id="rId5" action="ppaction://program" highlightClick="1"/>
            <a:extLst>
              <a:ext uri="{FF2B5EF4-FFF2-40B4-BE49-F238E27FC236}">
                <a16:creationId xmlns:a16="http://schemas.microsoft.com/office/drawing/2014/main" id="{2209D022-2772-4F5C-A057-56FCFD9F529E}"/>
              </a:ext>
            </a:extLst>
          </p:cNvPr>
          <p:cNvSpPr>
            <a:spLocks noChangeArrowheads="1"/>
          </p:cNvSpPr>
          <p:nvPr/>
        </p:nvSpPr>
        <p:spPr bwMode="auto">
          <a:xfrm>
            <a:off x="6151563" y="586263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72" name="AutoShape 17">
            <a:hlinkClick r:id="rId6" highlightClick="1"/>
            <a:extLst>
              <a:ext uri="{FF2B5EF4-FFF2-40B4-BE49-F238E27FC236}">
                <a16:creationId xmlns:a16="http://schemas.microsoft.com/office/drawing/2014/main" id="{B2D33851-54CE-4B8A-95B3-3DA580CA731C}"/>
              </a:ext>
            </a:extLst>
          </p:cNvPr>
          <p:cNvSpPr>
            <a:spLocks noChangeArrowheads="1"/>
          </p:cNvSpPr>
          <p:nvPr/>
        </p:nvSpPr>
        <p:spPr bwMode="auto">
          <a:xfrm>
            <a:off x="2570163" y="44148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AutoShape 18">
            <a:hlinkClick r:id="rId7" highlightClick="1"/>
            <a:extLst>
              <a:ext uri="{FF2B5EF4-FFF2-40B4-BE49-F238E27FC236}">
                <a16:creationId xmlns:a16="http://schemas.microsoft.com/office/drawing/2014/main" id="{C72A85D8-686B-436A-8062-140D5AB75D82}"/>
              </a:ext>
            </a:extLst>
          </p:cNvPr>
          <p:cNvSpPr>
            <a:spLocks noChangeArrowheads="1"/>
          </p:cNvSpPr>
          <p:nvPr/>
        </p:nvSpPr>
        <p:spPr bwMode="auto">
          <a:xfrm>
            <a:off x="5999163" y="44910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0974" name="Picture 15">
            <a:extLst>
              <a:ext uri="{FF2B5EF4-FFF2-40B4-BE49-F238E27FC236}">
                <a16:creationId xmlns:a16="http://schemas.microsoft.com/office/drawing/2014/main" id="{6E416E32-55D3-4F14-A394-A322C60699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 y="1266825"/>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True or false? If a class implements Comparable, the object of the class can invoke the compareTo method.</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Which of the following is the correct method header for the compareTo method in the String class?</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int compareTo(String o)</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int compareTo(Object o)</a:t>
            </a: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the following code be compiled? Why?</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Integer n1 = new Integer(3);</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Object n2 = new Integer(4);</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System.out.println(n1.compareTo(n2));</a:t>
            </a: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You can define the compareTo method in a class without implementing the Comparable interface. What are the benefits of implementing the Comparable interface?</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True</a:t>
            </a:r>
          </a:p>
          <a:p>
            <a:r>
              <a:rPr lang="en-US" sz="1600" noProof="1">
                <a:solidFill>
                  <a:srgbClr val="0070C0"/>
                </a:solidFill>
                <a:latin typeface="Consolas" panose="020B0609020204030204" pitchFamily="49" charset="0"/>
                <a:cs typeface="Calibri" panose="020F0502020204030204" pitchFamily="34" charset="0"/>
              </a:rPr>
              <a:t>The first one is correct.</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n1 is an Integer object whose compareTo method require an Integer argument, but n2 is declared as Object. The compiler will raise an error.</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By implementing the Comparable interface, the object of the class can be passed to a method that requires a Comparable type.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84170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92500" lnSpcReduction="10000"/>
          </a:bodyPr>
          <a:lstStyle/>
          <a:p>
            <a:r>
              <a:rPr lang="tr-TR" sz="2000" noProof="1">
                <a:latin typeface="Calibri" panose="020F0502020204030204" pitchFamily="34" charset="0"/>
                <a:cs typeface="Calibri" panose="020F0502020204030204" pitchFamily="34" charset="0"/>
              </a:rPr>
              <a:t>What is wrong in the following code?</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public class Test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public static void main(String[] args)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Person[] persons = {new Person(3), new Person(4), new Person(1)};</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java.util.Arrays.sort(persons);</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a:t>
            </a:r>
            <a:br>
              <a:rPr lang="tr-TR" sz="1600" noProof="1">
                <a:latin typeface="Consolas" panose="020B0609020204030204" pitchFamily="49"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class Person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private int id;</a:t>
            </a:r>
            <a:br>
              <a:rPr lang="tr-TR" sz="1600" noProof="1">
                <a:latin typeface="Consolas" panose="020B0609020204030204" pitchFamily="49"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Person(int id)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this.id = id;</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a:t>
            </a:r>
            <a:br>
              <a:rPr lang="en-US" sz="13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Person class does not implement the Comparable interface, two persons cannot be compared using the compareTo method.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50598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a:extLst>
              <a:ext uri="{FF2B5EF4-FFF2-40B4-BE49-F238E27FC236}">
                <a16:creationId xmlns:a16="http://schemas.microsoft.com/office/drawing/2014/main" id="{3738B3A4-5998-44D1-BEE6-7C3A86791BF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4C14F4-34D1-4A6C-9C7B-1F6A49B242BA}" type="slidenum">
              <a:rPr lang="en-US" altLang="en-US" sz="1400"/>
              <a:pPr>
                <a:spcBef>
                  <a:spcPct val="0"/>
                </a:spcBef>
                <a:buClrTx/>
                <a:buSzTx/>
                <a:buFontTx/>
                <a:buNone/>
              </a:pPr>
              <a:t>5</a:t>
            </a:fld>
            <a:endParaRPr lang="en-US" altLang="en-US" sz="1400"/>
          </a:p>
        </p:txBody>
      </p:sp>
      <p:sp>
        <p:nvSpPr>
          <p:cNvPr id="9219" name="Slide Number Placeholder 4">
            <a:extLst>
              <a:ext uri="{FF2B5EF4-FFF2-40B4-BE49-F238E27FC236}">
                <a16:creationId xmlns:a16="http://schemas.microsoft.com/office/drawing/2014/main" id="{9FF74F7A-57B4-4349-8044-119AEB536E9A}"/>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46E67BC-DDE8-47BA-8F70-700FFFBA0EF4}" type="slidenum">
              <a:rPr lang="en-US" altLang="en-US" sz="1400"/>
              <a:pPr algn="r">
                <a:spcBef>
                  <a:spcPct val="0"/>
                </a:spcBef>
                <a:buClrTx/>
                <a:buSzTx/>
                <a:buFontTx/>
                <a:buNone/>
              </a:pPr>
              <a:t>5</a:t>
            </a:fld>
            <a:endParaRPr lang="en-US" altLang="en-US" sz="1400"/>
          </a:p>
        </p:txBody>
      </p:sp>
      <p:sp>
        <p:nvSpPr>
          <p:cNvPr id="9220" name="Rectangle 2">
            <a:extLst>
              <a:ext uri="{FF2B5EF4-FFF2-40B4-BE49-F238E27FC236}">
                <a16:creationId xmlns:a16="http://schemas.microsoft.com/office/drawing/2014/main" id="{4FC42786-D6D7-491A-87E4-7A49845BDC02}"/>
              </a:ext>
            </a:extLst>
          </p:cNvPr>
          <p:cNvSpPr>
            <a:spLocks noGrp="1" noChangeArrowheads="1"/>
          </p:cNvSpPr>
          <p:nvPr>
            <p:ph type="title" idx="4294967295"/>
          </p:nvPr>
        </p:nvSpPr>
        <p:spPr>
          <a:xfrm>
            <a:off x="685800" y="152400"/>
            <a:ext cx="7772400" cy="457200"/>
          </a:xfrm>
        </p:spPr>
        <p:txBody>
          <a:bodyPr/>
          <a:lstStyle/>
          <a:p>
            <a:r>
              <a:rPr lang="en-US" altLang="en-US"/>
              <a:t>Abstract Classes </a:t>
            </a:r>
          </a:p>
        </p:txBody>
      </p:sp>
      <p:sp>
        <p:nvSpPr>
          <p:cNvPr id="9221" name="Rectangle 3">
            <a:extLst>
              <a:ext uri="{FF2B5EF4-FFF2-40B4-BE49-F238E27FC236}">
                <a16:creationId xmlns:a16="http://schemas.microsoft.com/office/drawing/2014/main" id="{9884D7EC-D695-4B5C-882D-0C9B351AC30B}"/>
              </a:ext>
            </a:extLst>
          </p:cNvPr>
          <p:cNvSpPr>
            <a:spLocks noGrp="1" noChangeArrowheads="1"/>
          </p:cNvSpPr>
          <p:nvPr>
            <p:ph type="body" idx="4294967295"/>
          </p:nvPr>
        </p:nvSpPr>
        <p:spPr>
          <a:xfrm>
            <a:off x="304800" y="762000"/>
            <a:ext cx="8305800" cy="5270500"/>
          </a:xfrm>
        </p:spPr>
        <p:txBody>
          <a:bodyPr/>
          <a:lstStyle/>
          <a:p>
            <a:pPr marL="358775" lvl="2" indent="-355600" algn="just">
              <a:buFont typeface="Arial" panose="020B0604020202020204" pitchFamily="34" charset="0"/>
              <a:buChar char="•"/>
              <a:defRPr/>
            </a:pPr>
            <a:r>
              <a:rPr lang="en-US" altLang="en-US" dirty="0"/>
              <a:t>However, these methods cannot be implemented in the </a:t>
            </a:r>
            <a:r>
              <a:rPr lang="en-US" altLang="en-US" b="1" dirty="0" err="1"/>
              <a:t>GeometricObject</a:t>
            </a:r>
            <a:r>
              <a:rPr lang="en-US" altLang="en-US" b="1" dirty="0"/>
              <a:t> </a:t>
            </a:r>
            <a:r>
              <a:rPr lang="en-US" altLang="en-US" dirty="0"/>
              <a:t>class, because their implementation depends on the specific type of geometric object. </a:t>
            </a:r>
          </a:p>
          <a:p>
            <a:pPr marL="358775" lvl="2" indent="-355600" algn="just">
              <a:buFont typeface="Arial" panose="020B0604020202020204" pitchFamily="34" charset="0"/>
              <a:buChar char="•"/>
              <a:defRPr/>
            </a:pPr>
            <a:endParaRPr lang="en-US" altLang="en-US" dirty="0"/>
          </a:p>
          <a:p>
            <a:pPr marL="358775" lvl="2" indent="-355600" algn="just">
              <a:buFont typeface="Arial" panose="020B0604020202020204" pitchFamily="34" charset="0"/>
              <a:buChar char="•"/>
              <a:defRPr/>
            </a:pPr>
            <a:r>
              <a:rPr lang="en-US" altLang="en-US" dirty="0"/>
              <a:t>Such methods are referred to as </a:t>
            </a:r>
            <a:r>
              <a:rPr lang="en-US" altLang="en-US" i="1" dirty="0"/>
              <a:t>abstract methods </a:t>
            </a:r>
            <a:r>
              <a:rPr lang="en-US" altLang="en-US" dirty="0"/>
              <a:t>and are denoted using the </a:t>
            </a:r>
            <a:r>
              <a:rPr lang="en-US" altLang="en-US" b="1" dirty="0"/>
              <a:t>abstract </a:t>
            </a:r>
            <a:r>
              <a:rPr lang="en-US" altLang="en-US" dirty="0"/>
              <a:t>modifier in the method header.</a:t>
            </a:r>
          </a:p>
          <a:p>
            <a:pPr marL="358775" lvl="2" indent="-355600" algn="just">
              <a:buFont typeface="Arial" panose="020B0604020202020204" pitchFamily="34" charset="0"/>
              <a:buChar char="•"/>
              <a:defRPr/>
            </a:pPr>
            <a:endParaRPr lang="en-US" altLang="en-US" dirty="0"/>
          </a:p>
          <a:p>
            <a:pPr marL="358775" lvl="2" indent="-355600" algn="just">
              <a:buFont typeface="Arial" panose="020B0604020202020204" pitchFamily="34" charset="0"/>
              <a:buChar char="•"/>
              <a:defRPr/>
            </a:pPr>
            <a:r>
              <a:rPr lang="en-US" altLang="en-US" dirty="0"/>
              <a:t>After you define the methods in </a:t>
            </a:r>
            <a:r>
              <a:rPr lang="en-US" altLang="en-US" b="1" dirty="0" err="1"/>
              <a:t>GeometricObject</a:t>
            </a:r>
            <a:r>
              <a:rPr lang="en-US" altLang="en-US" dirty="0"/>
              <a:t>, it becomes an abstract class. Abstract classes are denoted using the </a:t>
            </a:r>
            <a:r>
              <a:rPr lang="en-US" altLang="en-US" b="1" dirty="0"/>
              <a:t>abstract </a:t>
            </a:r>
            <a:r>
              <a:rPr lang="en-US" altLang="en-US" dirty="0"/>
              <a:t>modifier in the class header.</a:t>
            </a:r>
            <a:endParaRPr lang="tr-TR" altLang="en-US" dirty="0"/>
          </a:p>
          <a:p>
            <a:pPr marL="358775" lvl="2" indent="-355600" algn="just">
              <a:buFont typeface="Arial" panose="020B0604020202020204" pitchFamily="34" charset="0"/>
              <a:buChar char="•"/>
              <a:defRPr/>
            </a:pPr>
            <a:endParaRPr lang="tr-TR" altLang="en-US" dirty="0"/>
          </a:p>
          <a:p>
            <a:pPr marL="358775" lvl="2" indent="-355600" algn="just">
              <a:buFont typeface="Arial" panose="020B0604020202020204" pitchFamily="34" charset="0"/>
              <a:buChar char="•"/>
              <a:defRPr/>
            </a:pPr>
            <a:r>
              <a:rPr lang="en-US" altLang="en-US" dirty="0"/>
              <a:t>In </a:t>
            </a:r>
            <a:r>
              <a:rPr lang="en-US" altLang="en-US" b="1" dirty="0"/>
              <a:t>UML</a:t>
            </a:r>
            <a:r>
              <a:rPr lang="en-US" altLang="en-US" dirty="0"/>
              <a:t> graphic notation, the names of abstract classes and their abstract methods</a:t>
            </a:r>
            <a:r>
              <a:rPr lang="tr-TR" altLang="en-US" dirty="0"/>
              <a:t> </a:t>
            </a:r>
            <a:r>
              <a:rPr lang="en-US" altLang="en-US" dirty="0"/>
              <a:t>are </a:t>
            </a:r>
            <a:r>
              <a:rPr lang="en-US" altLang="en-US" b="1" dirty="0"/>
              <a:t>italicized</a:t>
            </a:r>
            <a:r>
              <a:rPr lang="tr-TR" altLang="en-US" dirty="0"/>
              <a:t>.</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rmAutofit/>
          </a:bodyPr>
          <a:lstStyle/>
          <a:p>
            <a:pPr marL="0" indent="0">
              <a:lnSpc>
                <a:spcPct val="150000"/>
              </a:lnSpc>
              <a:buNone/>
            </a:pPr>
            <a:r>
              <a:rPr lang="tr-TR" sz="800" noProof="1">
                <a:latin typeface="Consolas" panose="020B0609020204030204" pitchFamily="49" charset="0"/>
                <a:cs typeface="Calibri" panose="020F0502020204030204" pitchFamily="34" charset="0"/>
              </a:rPr>
              <a:t> 1 public class ComparableRectangle extends Rectangle</a:t>
            </a:r>
          </a:p>
          <a:p>
            <a:pPr marL="0" indent="0">
              <a:lnSpc>
                <a:spcPct val="150000"/>
              </a:lnSpc>
              <a:buNone/>
            </a:pPr>
            <a:r>
              <a:rPr lang="tr-TR" sz="800" noProof="1">
                <a:latin typeface="Consolas" panose="020B0609020204030204" pitchFamily="49" charset="0"/>
                <a:cs typeface="Calibri" panose="020F0502020204030204" pitchFamily="34" charset="0"/>
              </a:rPr>
              <a:t> 2     implements Comparable&lt;ComparableRectangle&gt; {</a:t>
            </a:r>
          </a:p>
          <a:p>
            <a:pPr marL="0" indent="0">
              <a:lnSpc>
                <a:spcPct val="150000"/>
              </a:lnSpc>
              <a:buNone/>
            </a:pPr>
            <a:r>
              <a:rPr lang="tr-TR" sz="800" noProof="1">
                <a:latin typeface="Consolas" panose="020B0609020204030204" pitchFamily="49" charset="0"/>
                <a:cs typeface="Calibri" panose="020F0502020204030204" pitchFamily="34" charset="0"/>
              </a:rPr>
              <a:t> 3   /** Construct a ComparableRectangle with specified properties */</a:t>
            </a:r>
          </a:p>
          <a:p>
            <a:pPr marL="0" indent="0">
              <a:lnSpc>
                <a:spcPct val="150000"/>
              </a:lnSpc>
              <a:buNone/>
            </a:pPr>
            <a:r>
              <a:rPr lang="tr-TR" sz="800" noProof="1">
                <a:latin typeface="Consolas" panose="020B0609020204030204" pitchFamily="49" charset="0"/>
                <a:cs typeface="Calibri" panose="020F0502020204030204" pitchFamily="34" charset="0"/>
              </a:rPr>
              <a:t> 4   public ComparableRectangle(double width, double height) {</a:t>
            </a:r>
          </a:p>
          <a:p>
            <a:pPr marL="0" indent="0">
              <a:lnSpc>
                <a:spcPct val="150000"/>
              </a:lnSpc>
              <a:buNone/>
            </a:pPr>
            <a:r>
              <a:rPr lang="tr-TR" sz="800" noProof="1">
                <a:latin typeface="Consolas" panose="020B0609020204030204" pitchFamily="49" charset="0"/>
                <a:cs typeface="Calibri" panose="020F0502020204030204" pitchFamily="34" charset="0"/>
              </a:rPr>
              <a:t> 5     super(width, height);</a:t>
            </a:r>
          </a:p>
          <a:p>
            <a:pPr marL="0" indent="0">
              <a:lnSpc>
                <a:spcPct val="150000"/>
              </a:lnSpc>
              <a:buNone/>
            </a:pPr>
            <a:r>
              <a:rPr lang="tr-TR" sz="800" noProof="1">
                <a:latin typeface="Consolas" panose="020B0609020204030204" pitchFamily="49" charset="0"/>
                <a:cs typeface="Calibri" panose="020F0502020204030204" pitchFamily="34" charset="0"/>
              </a:rPr>
              <a:t> 6   }</a:t>
            </a:r>
          </a:p>
          <a:p>
            <a:pPr marL="0" indent="0">
              <a:lnSpc>
                <a:spcPct val="150000"/>
              </a:lnSpc>
              <a:buNone/>
            </a:pPr>
            <a:r>
              <a:rPr lang="tr-TR" sz="800" noProof="1">
                <a:latin typeface="Consolas" panose="020B0609020204030204" pitchFamily="49" charset="0"/>
                <a:cs typeface="Calibri" panose="020F0502020204030204" pitchFamily="34" charset="0"/>
              </a:rPr>
              <a:t> 7</a:t>
            </a:r>
          </a:p>
          <a:p>
            <a:pPr marL="0" indent="0">
              <a:lnSpc>
                <a:spcPct val="150000"/>
              </a:lnSpc>
              <a:buNone/>
            </a:pPr>
            <a:r>
              <a:rPr lang="tr-TR" sz="800" noProof="1">
                <a:latin typeface="Consolas" panose="020B0609020204030204" pitchFamily="49" charset="0"/>
                <a:cs typeface="Calibri" panose="020F0502020204030204" pitchFamily="34" charset="0"/>
              </a:rPr>
              <a:t> 8   @Override // Implement the compareTo method defined in Comparable</a:t>
            </a:r>
          </a:p>
          <a:p>
            <a:pPr marL="0" indent="0">
              <a:lnSpc>
                <a:spcPct val="150000"/>
              </a:lnSpc>
              <a:buNone/>
            </a:pPr>
            <a:r>
              <a:rPr lang="tr-TR" sz="800" noProof="1">
                <a:latin typeface="Consolas" panose="020B0609020204030204" pitchFamily="49" charset="0"/>
                <a:cs typeface="Calibri" panose="020F0502020204030204" pitchFamily="34" charset="0"/>
              </a:rPr>
              <a:t> 9   public int compareTo(ComparableRectangle o) {</a:t>
            </a:r>
          </a:p>
          <a:p>
            <a:pPr marL="0" indent="0">
              <a:lnSpc>
                <a:spcPct val="150000"/>
              </a:lnSpc>
              <a:buNone/>
            </a:pPr>
            <a:r>
              <a:rPr lang="tr-TR" sz="800" noProof="1">
                <a:latin typeface="Consolas" panose="020B0609020204030204" pitchFamily="49" charset="0"/>
                <a:cs typeface="Calibri" panose="020F0502020204030204" pitchFamily="34" charset="0"/>
              </a:rPr>
              <a:t>10     if (getArea() &gt; o.getArea())</a:t>
            </a:r>
          </a:p>
          <a:p>
            <a:pPr marL="0" indent="0">
              <a:lnSpc>
                <a:spcPct val="150000"/>
              </a:lnSpc>
              <a:buNone/>
            </a:pPr>
            <a:r>
              <a:rPr lang="tr-TR" sz="800" noProof="1">
                <a:latin typeface="Consolas" panose="020B0609020204030204" pitchFamily="49" charset="0"/>
                <a:cs typeface="Calibri" panose="020F0502020204030204" pitchFamily="34" charset="0"/>
              </a:rPr>
              <a:t>11       return 1;</a:t>
            </a:r>
          </a:p>
          <a:p>
            <a:pPr marL="0" indent="0">
              <a:lnSpc>
                <a:spcPct val="150000"/>
              </a:lnSpc>
              <a:buNone/>
            </a:pPr>
            <a:r>
              <a:rPr lang="tr-TR" sz="800" noProof="1">
                <a:latin typeface="Consolas" panose="020B0609020204030204" pitchFamily="49" charset="0"/>
                <a:cs typeface="Calibri" panose="020F0502020204030204" pitchFamily="34" charset="0"/>
              </a:rPr>
              <a:t>12     else if (getArea() &lt; o.getArea())</a:t>
            </a:r>
          </a:p>
          <a:p>
            <a:pPr marL="0" indent="0">
              <a:lnSpc>
                <a:spcPct val="150000"/>
              </a:lnSpc>
              <a:buNone/>
            </a:pPr>
            <a:r>
              <a:rPr lang="tr-TR" sz="800" noProof="1">
                <a:latin typeface="Consolas" panose="020B0609020204030204" pitchFamily="49" charset="0"/>
                <a:cs typeface="Calibri" panose="020F0502020204030204" pitchFamily="34" charset="0"/>
              </a:rPr>
              <a:t>13       return -1;</a:t>
            </a:r>
          </a:p>
          <a:p>
            <a:pPr marL="0" indent="0">
              <a:lnSpc>
                <a:spcPct val="150000"/>
              </a:lnSpc>
              <a:buNone/>
            </a:pPr>
            <a:r>
              <a:rPr lang="tr-TR" sz="800" noProof="1">
                <a:latin typeface="Consolas" panose="020B0609020204030204" pitchFamily="49" charset="0"/>
                <a:cs typeface="Calibri" panose="020F0502020204030204" pitchFamily="34" charset="0"/>
              </a:rPr>
              <a:t>14     else</a:t>
            </a:r>
          </a:p>
          <a:p>
            <a:pPr marL="0" indent="0">
              <a:lnSpc>
                <a:spcPct val="150000"/>
              </a:lnSpc>
              <a:buNone/>
            </a:pPr>
            <a:r>
              <a:rPr lang="tr-TR" sz="800" noProof="1">
                <a:latin typeface="Consolas" panose="020B0609020204030204" pitchFamily="49" charset="0"/>
                <a:cs typeface="Calibri" panose="020F0502020204030204" pitchFamily="34" charset="0"/>
              </a:rPr>
              <a:t>15       return 0;</a:t>
            </a:r>
          </a:p>
          <a:p>
            <a:pPr marL="0" indent="0">
              <a:lnSpc>
                <a:spcPct val="150000"/>
              </a:lnSpc>
              <a:buNone/>
            </a:pPr>
            <a:r>
              <a:rPr lang="tr-TR" sz="800" noProof="1">
                <a:latin typeface="Consolas" panose="020B0609020204030204" pitchFamily="49" charset="0"/>
                <a:cs typeface="Calibri" panose="020F0502020204030204" pitchFamily="34" charset="0"/>
              </a:rPr>
              <a:t>16   }</a:t>
            </a:r>
          </a:p>
          <a:p>
            <a:pPr marL="0" indent="0">
              <a:lnSpc>
                <a:spcPct val="150000"/>
              </a:lnSpc>
              <a:buNone/>
            </a:pPr>
            <a:r>
              <a:rPr lang="tr-TR" sz="800" noProof="1">
                <a:latin typeface="Consolas" panose="020B0609020204030204" pitchFamily="49" charset="0"/>
                <a:cs typeface="Calibri" panose="020F0502020204030204" pitchFamily="34" charset="0"/>
              </a:rPr>
              <a:t>17</a:t>
            </a:r>
          </a:p>
          <a:p>
            <a:pPr marL="0" indent="0">
              <a:lnSpc>
                <a:spcPct val="150000"/>
              </a:lnSpc>
              <a:buNone/>
            </a:pPr>
            <a:r>
              <a:rPr lang="tr-TR" sz="800" noProof="1">
                <a:latin typeface="Consolas" panose="020B0609020204030204" pitchFamily="49" charset="0"/>
                <a:cs typeface="Calibri" panose="020F0502020204030204" pitchFamily="34" charset="0"/>
              </a:rPr>
              <a:t>18   @Override // Implement the toString method in GeometricObject</a:t>
            </a:r>
          </a:p>
          <a:p>
            <a:pPr marL="0" indent="0">
              <a:lnSpc>
                <a:spcPct val="150000"/>
              </a:lnSpc>
              <a:buNone/>
            </a:pPr>
            <a:r>
              <a:rPr lang="tr-TR" sz="800" noProof="1">
                <a:latin typeface="Consolas" panose="020B0609020204030204" pitchFamily="49" charset="0"/>
                <a:cs typeface="Calibri" panose="020F0502020204030204" pitchFamily="34" charset="0"/>
              </a:rPr>
              <a:t>19   public String toString() {</a:t>
            </a:r>
          </a:p>
          <a:p>
            <a:pPr marL="0" indent="0">
              <a:lnSpc>
                <a:spcPct val="150000"/>
              </a:lnSpc>
              <a:buNone/>
            </a:pPr>
            <a:r>
              <a:rPr lang="tr-TR" sz="800" noProof="1">
                <a:latin typeface="Consolas" panose="020B0609020204030204" pitchFamily="49" charset="0"/>
                <a:cs typeface="Calibri" panose="020F0502020204030204" pitchFamily="34" charset="0"/>
              </a:rPr>
              <a:t>20     return super.toString() + " Area: " + getArea();</a:t>
            </a:r>
          </a:p>
          <a:p>
            <a:pPr marL="0" indent="0">
              <a:lnSpc>
                <a:spcPct val="150000"/>
              </a:lnSpc>
              <a:buNone/>
            </a:pPr>
            <a:r>
              <a:rPr lang="tr-TR" sz="800" noProof="1">
                <a:latin typeface="Consolas" panose="020B0609020204030204" pitchFamily="49" charset="0"/>
                <a:cs typeface="Calibri" panose="020F0502020204030204" pitchFamily="34" charset="0"/>
              </a:rPr>
              <a:t>21   }</a:t>
            </a:r>
          </a:p>
          <a:p>
            <a:pPr marL="0" indent="0">
              <a:lnSpc>
                <a:spcPct val="150000"/>
              </a:lnSpc>
              <a:buNone/>
            </a:pPr>
            <a:r>
              <a:rPr lang="tr-TR" sz="800" noProof="1">
                <a:latin typeface="Consolas" panose="020B0609020204030204" pitchFamily="49" charset="0"/>
                <a:cs typeface="Calibri" panose="020F0502020204030204" pitchFamily="34" charset="0"/>
              </a:rPr>
              <a:t>22 }</a:t>
            </a:r>
            <a:endParaRPr lang="en-US" sz="7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800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latin typeface="Calibri" panose="020F0502020204030204" pitchFamily="34" charset="0"/>
                <a:cs typeface="Calibri" panose="020F0502020204030204" pitchFamily="34" charset="0"/>
              </a:rPr>
              <a:t>Simplify the code in lines 10-15 using one line of code. Also override the equals method in this class.</a:t>
            </a:r>
            <a:br>
              <a:rPr lang="en-US" sz="1200" noProof="1">
                <a:latin typeface="Consolas" panose="020B0609020204030204" pitchFamily="49" charset="0"/>
                <a:cs typeface="Calibri" panose="020F0502020204030204" pitchFamily="34" charset="0"/>
              </a:rPr>
            </a:br>
            <a:endParaRPr lang="en-US" sz="800" noProof="1">
              <a:latin typeface="Consolas" panose="020B0609020204030204" pitchFamily="49" charset="0"/>
              <a:cs typeface="Calibri" panose="020F0502020204030204" pitchFamily="34" charset="0"/>
            </a:endParaRPr>
          </a:p>
          <a:p>
            <a:pPr marL="0" indent="0">
              <a:buFont typeface="Monotype Sorts" pitchFamily="2" charset="2"/>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return getArea() &gt; o.getArea() ? 1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 </a:t>
            </a:r>
            <a:r>
              <a:rPr lang="tr-TR" sz="1400" noProof="1">
                <a:solidFill>
                  <a:srgbClr val="0070C0"/>
                </a:solidFill>
                <a:latin typeface="Consolas" panose="020B0609020204030204" pitchFamily="49" charset="0"/>
                <a:cs typeface="Calibri" panose="020F0502020204030204" pitchFamily="34" charset="0"/>
              </a:rPr>
              <a:t>       </a:t>
            </a:r>
            <a:r>
              <a:rPr lang="en-US" sz="1400" noProof="1">
                <a:solidFill>
                  <a:srgbClr val="0070C0"/>
                </a:solidFill>
                <a:latin typeface="Consolas" panose="020B0609020204030204" pitchFamily="49" charset="0"/>
                <a:cs typeface="Calibri" panose="020F0502020204030204" pitchFamily="34" charset="0"/>
              </a:rPr>
              <a:t>(getArea() &lt; o.getArea() ? -1 : 0);</a:t>
            </a:r>
            <a:br>
              <a:rPr lang="tr-TR" sz="1400" noProof="1">
                <a:solidFill>
                  <a:srgbClr val="0070C0"/>
                </a:solidFill>
                <a:latin typeface="Consolas" panose="020B0609020204030204" pitchFamily="49" charset="0"/>
                <a:cs typeface="Calibri" panose="020F0502020204030204" pitchFamily="34" charset="0"/>
              </a:rPr>
            </a:b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The equals method can be overridden as follows:</a:t>
            </a:r>
            <a:br>
              <a:rPr lang="tr-TR" sz="1400" noProof="1">
                <a:solidFill>
                  <a:srgbClr val="0070C0"/>
                </a:solidFill>
                <a:latin typeface="Consolas" panose="020B0609020204030204" pitchFamily="49" charset="0"/>
                <a:cs typeface="Calibri" panose="020F0502020204030204" pitchFamily="34" charset="0"/>
              </a:rPr>
            </a:b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@Override</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public boolean equals(Object o)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  return getArea() == ((CompareRectangle)o).getArea();</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a:t>
            </a:r>
            <a:endParaRPr lang="tr-TR" sz="14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585958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 calcmode="lin" valueType="num">
                                      <p:cBhvr additive="base">
                                        <p:cTn id="7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anim calcmode="lin" valueType="num">
                                      <p:cBhvr additive="base">
                                        <p:cTn id="8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anim calcmode="lin" valueType="num">
                                      <p:cBhvr additive="base">
                                        <p:cTn id="8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anim calcmode="lin" valueType="num">
                                      <p:cBhvr additive="base">
                                        <p:cTn id="9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
                                            <p:txEl>
                                              <p:pRg st="0" end="0"/>
                                            </p:txEl>
                                          </p:spTgt>
                                        </p:tgtEl>
                                        <p:attrNameLst>
                                          <p:attrName>style.visibility</p:attrName>
                                        </p:attrNameLst>
                                      </p:cBhvr>
                                      <p:to>
                                        <p:strVal val="visible"/>
                                      </p:to>
                                    </p:set>
                                    <p:anim calcmode="lin" valueType="num">
                                      <p:cBhvr additive="base">
                                        <p:cTn id="9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
                                            <p:txEl>
                                              <p:pRg st="1" end="1"/>
                                            </p:txEl>
                                          </p:spTgt>
                                        </p:tgtEl>
                                        <p:attrNameLst>
                                          <p:attrName>style.visibility</p:attrName>
                                        </p:attrNameLst>
                                      </p:cBhvr>
                                      <p:to>
                                        <p:strVal val="visible"/>
                                      </p:to>
                                    </p:set>
                                    <p:anim calcmode="lin" valueType="num">
                                      <p:cBhvr additive="base">
                                        <p:cTn id="10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
                                            <p:txEl>
                                              <p:pRg st="2" end="2"/>
                                            </p:txEl>
                                          </p:spTgt>
                                        </p:tgtEl>
                                        <p:attrNameLst>
                                          <p:attrName>style.visibility</p:attrName>
                                        </p:attrNameLst>
                                      </p:cBhvr>
                                      <p:to>
                                        <p:strVal val="visible"/>
                                      </p:to>
                                    </p:set>
                                    <p:anim calcmode="lin" valueType="num">
                                      <p:cBhvr additive="base">
                                        <p:cTn id="10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rmAutofit fontScale="40000" lnSpcReduction="20000"/>
          </a:bodyPr>
          <a:lstStyle/>
          <a:p>
            <a:pPr marL="0" indent="0">
              <a:lnSpc>
                <a:spcPct val="150000"/>
              </a:lnSpc>
              <a:buNone/>
            </a:pPr>
            <a:r>
              <a:rPr lang="tr-TR" sz="1800" noProof="1">
                <a:latin typeface="Consolas" panose="020B0609020204030204" pitchFamily="49" charset="0"/>
                <a:cs typeface="Calibri" panose="020F0502020204030204" pitchFamily="34" charset="0"/>
              </a:rPr>
              <a:t> 1 import java.util.ArrayList;</a:t>
            </a:r>
          </a:p>
          <a:p>
            <a:pPr marL="0" indent="0">
              <a:lnSpc>
                <a:spcPct val="150000"/>
              </a:lnSpc>
              <a:buNone/>
            </a:pPr>
            <a:r>
              <a:rPr lang="tr-TR" sz="1800" noProof="1">
                <a:latin typeface="Consolas" panose="020B0609020204030204" pitchFamily="49" charset="0"/>
                <a:cs typeface="Calibri" panose="020F0502020204030204" pitchFamily="34" charset="0"/>
              </a:rPr>
              <a:t> 2 import java.math.*;</a:t>
            </a:r>
          </a:p>
          <a:p>
            <a:pPr marL="0" indent="0">
              <a:lnSpc>
                <a:spcPct val="150000"/>
              </a:lnSpc>
              <a:buNone/>
            </a:pPr>
            <a:r>
              <a:rPr lang="tr-TR" sz="1800" noProof="1">
                <a:latin typeface="Consolas" panose="020B0609020204030204" pitchFamily="49" charset="0"/>
                <a:cs typeface="Calibri" panose="020F0502020204030204" pitchFamily="34" charset="0"/>
              </a:rPr>
              <a:t> 3</a:t>
            </a:r>
          </a:p>
          <a:p>
            <a:pPr marL="0" indent="0">
              <a:lnSpc>
                <a:spcPct val="150000"/>
              </a:lnSpc>
              <a:buNone/>
            </a:pPr>
            <a:r>
              <a:rPr lang="tr-TR" sz="1800" noProof="1">
                <a:latin typeface="Consolas" panose="020B0609020204030204" pitchFamily="49" charset="0"/>
                <a:cs typeface="Calibri" panose="020F0502020204030204" pitchFamily="34" charset="0"/>
              </a:rPr>
              <a:t> 4 public class LargestNumbers {</a:t>
            </a:r>
          </a:p>
          <a:p>
            <a:pPr marL="0" indent="0">
              <a:lnSpc>
                <a:spcPct val="150000"/>
              </a:lnSpc>
              <a:buNone/>
            </a:pPr>
            <a:r>
              <a:rPr lang="tr-TR" sz="1800" noProof="1">
                <a:latin typeface="Consolas" panose="020B0609020204030204" pitchFamily="49" charset="0"/>
                <a:cs typeface="Calibri" panose="020F0502020204030204" pitchFamily="34" charset="0"/>
              </a:rPr>
              <a:t> 5   public static void main(String[] args) {</a:t>
            </a:r>
          </a:p>
          <a:p>
            <a:pPr marL="0" indent="0">
              <a:lnSpc>
                <a:spcPct val="150000"/>
              </a:lnSpc>
              <a:buNone/>
            </a:pPr>
            <a:r>
              <a:rPr lang="tr-TR" sz="1800" noProof="1">
                <a:latin typeface="Consolas" panose="020B0609020204030204" pitchFamily="49" charset="0"/>
                <a:cs typeface="Calibri" panose="020F0502020204030204" pitchFamily="34" charset="0"/>
              </a:rPr>
              <a:t> 6     ArrayList&lt;Number&gt; list = new ArrayList&lt;&gt;();</a:t>
            </a:r>
          </a:p>
          <a:p>
            <a:pPr marL="0" indent="0">
              <a:lnSpc>
                <a:spcPct val="150000"/>
              </a:lnSpc>
              <a:buNone/>
            </a:pPr>
            <a:r>
              <a:rPr lang="tr-TR" sz="1800" noProof="1">
                <a:latin typeface="Consolas" panose="020B0609020204030204" pitchFamily="49" charset="0"/>
                <a:cs typeface="Calibri" panose="020F0502020204030204" pitchFamily="34" charset="0"/>
              </a:rPr>
              <a:t> 7     list.add(45); // Add an integer</a:t>
            </a:r>
          </a:p>
          <a:p>
            <a:pPr marL="0" indent="0">
              <a:lnSpc>
                <a:spcPct val="150000"/>
              </a:lnSpc>
              <a:buNone/>
            </a:pPr>
            <a:r>
              <a:rPr lang="tr-TR" sz="1800" noProof="1">
                <a:latin typeface="Consolas" panose="020B0609020204030204" pitchFamily="49" charset="0"/>
                <a:cs typeface="Calibri" panose="020F0502020204030204" pitchFamily="34" charset="0"/>
              </a:rPr>
              <a:t> 8     list.add(3445.53); // Add a double</a:t>
            </a:r>
          </a:p>
          <a:p>
            <a:pPr marL="0" indent="0">
              <a:lnSpc>
                <a:spcPct val="150000"/>
              </a:lnSpc>
              <a:buNone/>
            </a:pPr>
            <a:r>
              <a:rPr lang="tr-TR" sz="1800" noProof="1">
                <a:latin typeface="Consolas" panose="020B0609020204030204" pitchFamily="49" charset="0"/>
                <a:cs typeface="Calibri" panose="020F0502020204030204" pitchFamily="34" charset="0"/>
              </a:rPr>
              <a:t> 9     // Add a BigInteger</a:t>
            </a:r>
          </a:p>
          <a:p>
            <a:pPr marL="0" indent="0">
              <a:lnSpc>
                <a:spcPct val="150000"/>
              </a:lnSpc>
              <a:buNone/>
            </a:pPr>
            <a:r>
              <a:rPr lang="tr-TR" sz="1800" noProof="1">
                <a:latin typeface="Consolas" panose="020B0609020204030204" pitchFamily="49" charset="0"/>
                <a:cs typeface="Calibri" panose="020F0502020204030204" pitchFamily="34" charset="0"/>
              </a:rPr>
              <a:t>10     list.add(new BigInteger("3432323234344343101"));</a:t>
            </a:r>
          </a:p>
          <a:p>
            <a:pPr marL="0" indent="0">
              <a:lnSpc>
                <a:spcPct val="150000"/>
              </a:lnSpc>
              <a:buNone/>
            </a:pPr>
            <a:r>
              <a:rPr lang="tr-TR" sz="1800" noProof="1">
                <a:latin typeface="Consolas" panose="020B0609020204030204" pitchFamily="49" charset="0"/>
                <a:cs typeface="Calibri" panose="020F0502020204030204" pitchFamily="34" charset="0"/>
              </a:rPr>
              <a:t>11     // Add a BigDecimal</a:t>
            </a:r>
          </a:p>
          <a:p>
            <a:pPr marL="0" indent="0">
              <a:lnSpc>
                <a:spcPct val="150000"/>
              </a:lnSpc>
              <a:buNone/>
            </a:pPr>
            <a:r>
              <a:rPr lang="tr-TR" sz="1800" noProof="1">
                <a:latin typeface="Consolas" panose="020B0609020204030204" pitchFamily="49" charset="0"/>
                <a:cs typeface="Calibri" panose="020F0502020204030204" pitchFamily="34" charset="0"/>
              </a:rPr>
              <a:t>12     list.add(new BigDecimal("2.0909090989091343433344343"));</a:t>
            </a:r>
          </a:p>
          <a:p>
            <a:pPr marL="0" indent="0">
              <a:lnSpc>
                <a:spcPct val="150000"/>
              </a:lnSpc>
              <a:buNone/>
            </a:pPr>
            <a:r>
              <a:rPr lang="tr-TR" sz="1800" noProof="1">
                <a:latin typeface="Consolas" panose="020B0609020204030204" pitchFamily="49" charset="0"/>
                <a:cs typeface="Calibri" panose="020F0502020204030204" pitchFamily="34" charset="0"/>
              </a:rPr>
              <a:t>13</a:t>
            </a:r>
          </a:p>
          <a:p>
            <a:pPr marL="0" indent="0">
              <a:lnSpc>
                <a:spcPct val="150000"/>
              </a:lnSpc>
              <a:buNone/>
            </a:pPr>
            <a:r>
              <a:rPr lang="tr-TR" sz="1800" noProof="1">
                <a:latin typeface="Consolas" panose="020B0609020204030204" pitchFamily="49" charset="0"/>
                <a:cs typeface="Calibri" panose="020F0502020204030204" pitchFamily="34" charset="0"/>
              </a:rPr>
              <a:t>14     System.out.println("The largest number is " +</a:t>
            </a:r>
          </a:p>
          <a:p>
            <a:pPr marL="0" indent="0">
              <a:lnSpc>
                <a:spcPct val="150000"/>
              </a:lnSpc>
              <a:buNone/>
            </a:pPr>
            <a:r>
              <a:rPr lang="tr-TR" sz="1800" noProof="1">
                <a:latin typeface="Consolas" panose="020B0609020204030204" pitchFamily="49" charset="0"/>
                <a:cs typeface="Calibri" panose="020F0502020204030204" pitchFamily="34" charset="0"/>
              </a:rPr>
              <a:t>15       getLargestNumber(list));</a:t>
            </a:r>
          </a:p>
          <a:p>
            <a:pPr marL="0" indent="0">
              <a:lnSpc>
                <a:spcPct val="150000"/>
              </a:lnSpc>
              <a:buNone/>
            </a:pPr>
            <a:r>
              <a:rPr lang="tr-TR" sz="1800" noProof="1">
                <a:latin typeface="Consolas" panose="020B0609020204030204" pitchFamily="49" charset="0"/>
                <a:cs typeface="Calibri" panose="020F0502020204030204" pitchFamily="34" charset="0"/>
              </a:rPr>
              <a:t>16   }</a:t>
            </a:r>
          </a:p>
          <a:p>
            <a:pPr marL="0" indent="0">
              <a:lnSpc>
                <a:spcPct val="150000"/>
              </a:lnSpc>
              <a:buNone/>
            </a:pPr>
            <a:r>
              <a:rPr lang="tr-TR" sz="1800" noProof="1">
                <a:latin typeface="Consolas" panose="020B0609020204030204" pitchFamily="49" charset="0"/>
                <a:cs typeface="Calibri" panose="020F0502020204030204" pitchFamily="34" charset="0"/>
              </a:rPr>
              <a:t>17</a:t>
            </a:r>
          </a:p>
          <a:p>
            <a:pPr marL="0" indent="0">
              <a:lnSpc>
                <a:spcPct val="150000"/>
              </a:lnSpc>
              <a:buNone/>
            </a:pPr>
            <a:r>
              <a:rPr lang="tr-TR" sz="1800" noProof="1">
                <a:latin typeface="Consolas" panose="020B0609020204030204" pitchFamily="49" charset="0"/>
                <a:cs typeface="Calibri" panose="020F0502020204030204" pitchFamily="34" charset="0"/>
              </a:rPr>
              <a:t>18   public static Number getLargestNumber(ArrayList&lt;Number&gt; list) {</a:t>
            </a:r>
          </a:p>
          <a:p>
            <a:pPr marL="0" indent="0">
              <a:lnSpc>
                <a:spcPct val="150000"/>
              </a:lnSpc>
              <a:buNone/>
            </a:pPr>
            <a:r>
              <a:rPr lang="tr-TR" sz="1800" noProof="1">
                <a:latin typeface="Consolas" panose="020B0609020204030204" pitchFamily="49" charset="0"/>
                <a:cs typeface="Calibri" panose="020F0502020204030204" pitchFamily="34" charset="0"/>
              </a:rPr>
              <a:t>19     if (list == null || list.size() == 0)</a:t>
            </a:r>
          </a:p>
          <a:p>
            <a:pPr marL="0" indent="0">
              <a:lnSpc>
                <a:spcPct val="150000"/>
              </a:lnSpc>
              <a:buNone/>
            </a:pPr>
            <a:r>
              <a:rPr lang="tr-TR" sz="1800" noProof="1">
                <a:latin typeface="Consolas" panose="020B0609020204030204" pitchFamily="49" charset="0"/>
                <a:cs typeface="Calibri" panose="020F0502020204030204" pitchFamily="34" charset="0"/>
              </a:rPr>
              <a:t>20       return null;</a:t>
            </a:r>
          </a:p>
          <a:p>
            <a:pPr marL="0" indent="0">
              <a:lnSpc>
                <a:spcPct val="150000"/>
              </a:lnSpc>
              <a:buNone/>
            </a:pPr>
            <a:r>
              <a:rPr lang="tr-TR" sz="1800" noProof="1">
                <a:latin typeface="Consolas" panose="020B0609020204030204" pitchFamily="49" charset="0"/>
                <a:cs typeface="Calibri" panose="020F0502020204030204" pitchFamily="34" charset="0"/>
              </a:rPr>
              <a:t>21</a:t>
            </a:r>
          </a:p>
          <a:p>
            <a:pPr marL="0" indent="0">
              <a:lnSpc>
                <a:spcPct val="150000"/>
              </a:lnSpc>
              <a:buNone/>
            </a:pPr>
            <a:r>
              <a:rPr lang="tr-TR" sz="1800" noProof="1">
                <a:latin typeface="Consolas" panose="020B0609020204030204" pitchFamily="49" charset="0"/>
                <a:cs typeface="Calibri" panose="020F0502020204030204" pitchFamily="34" charset="0"/>
              </a:rPr>
              <a:t>22     Number number = list.get(0);</a:t>
            </a:r>
          </a:p>
          <a:p>
            <a:pPr marL="0" indent="0">
              <a:lnSpc>
                <a:spcPct val="150000"/>
              </a:lnSpc>
              <a:buNone/>
            </a:pPr>
            <a:r>
              <a:rPr lang="tr-TR" sz="1800" noProof="1">
                <a:latin typeface="Consolas" panose="020B0609020204030204" pitchFamily="49" charset="0"/>
                <a:cs typeface="Calibri" panose="020F0502020204030204" pitchFamily="34" charset="0"/>
              </a:rPr>
              <a:t>23     for (int i = 1; i &lt; list.size(); i++)</a:t>
            </a:r>
          </a:p>
          <a:p>
            <a:pPr marL="0" indent="0">
              <a:lnSpc>
                <a:spcPct val="150000"/>
              </a:lnSpc>
              <a:buNone/>
            </a:pPr>
            <a:r>
              <a:rPr lang="tr-TR" sz="1800" noProof="1">
                <a:latin typeface="Consolas" panose="020B0609020204030204" pitchFamily="49" charset="0"/>
                <a:cs typeface="Calibri" panose="020F0502020204030204" pitchFamily="34" charset="0"/>
              </a:rPr>
              <a:t>24       if (number.doubleValue() &lt; list.get(i).doubleValue())</a:t>
            </a:r>
          </a:p>
          <a:p>
            <a:pPr marL="0" indent="0">
              <a:lnSpc>
                <a:spcPct val="150000"/>
              </a:lnSpc>
              <a:buNone/>
            </a:pPr>
            <a:r>
              <a:rPr lang="tr-TR" sz="1800" noProof="1">
                <a:latin typeface="Consolas" panose="020B0609020204030204" pitchFamily="49" charset="0"/>
                <a:cs typeface="Calibri" panose="020F0502020204030204" pitchFamily="34" charset="0"/>
              </a:rPr>
              <a:t>25         number = list.get(i);</a:t>
            </a:r>
          </a:p>
          <a:p>
            <a:pPr marL="0" indent="0">
              <a:lnSpc>
                <a:spcPct val="150000"/>
              </a:lnSpc>
              <a:buNone/>
            </a:pPr>
            <a:r>
              <a:rPr lang="tr-TR" sz="1800" noProof="1">
                <a:latin typeface="Consolas" panose="020B0609020204030204" pitchFamily="49" charset="0"/>
                <a:cs typeface="Calibri" panose="020F0502020204030204" pitchFamily="34" charset="0"/>
              </a:rPr>
              <a:t>26</a:t>
            </a:r>
          </a:p>
          <a:p>
            <a:pPr marL="0" indent="0">
              <a:lnSpc>
                <a:spcPct val="150000"/>
              </a:lnSpc>
              <a:buNone/>
            </a:pPr>
            <a:r>
              <a:rPr lang="tr-TR" sz="1800" noProof="1">
                <a:latin typeface="Consolas" panose="020B0609020204030204" pitchFamily="49" charset="0"/>
                <a:cs typeface="Calibri" panose="020F0502020204030204" pitchFamily="34" charset="0"/>
              </a:rPr>
              <a:t>27     return number;</a:t>
            </a:r>
          </a:p>
          <a:p>
            <a:pPr marL="0" indent="0">
              <a:lnSpc>
                <a:spcPct val="150000"/>
              </a:lnSpc>
              <a:buNone/>
            </a:pPr>
            <a:r>
              <a:rPr lang="tr-TR" sz="1800" noProof="1">
                <a:latin typeface="Consolas" panose="020B0609020204030204" pitchFamily="49" charset="0"/>
                <a:cs typeface="Calibri" panose="020F0502020204030204" pitchFamily="34" charset="0"/>
              </a:rPr>
              <a:t>28   }</a:t>
            </a:r>
          </a:p>
          <a:p>
            <a:pPr marL="0" indent="0">
              <a:lnSpc>
                <a:spcPct val="150000"/>
              </a:lnSpc>
              <a:buNone/>
            </a:pPr>
            <a:r>
              <a:rPr lang="tr-TR" sz="1800" noProof="1">
                <a:latin typeface="Consolas" panose="020B0609020204030204" pitchFamily="49" charset="0"/>
                <a:cs typeface="Calibri" panose="020F0502020204030204" pitchFamily="34" charset="0"/>
              </a:rPr>
              <a:t>29 }</a:t>
            </a:r>
            <a:endParaRPr lang="en-US" sz="18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800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noProof="1">
                <a:latin typeface="Calibri" panose="020F0502020204030204" pitchFamily="34" charset="0"/>
                <a:cs typeface="Calibri" panose="020F0502020204030204" pitchFamily="34" charset="0"/>
              </a:rPr>
              <a:t>The code</a:t>
            </a:r>
            <a:r>
              <a:rPr lang="en-US" sz="2100" noProof="1">
                <a:latin typeface="Calibri" panose="020F0502020204030204" pitchFamily="34" charset="0"/>
                <a:cs typeface="Calibri" panose="020F0502020204030204" pitchFamily="34" charset="0"/>
              </a:rPr>
              <a:t> has an error. If you add list.add(new BigInteger("3432323234344343102")); in line 11, you will see that the result is incorrect. This is due to the fact that a double value can have up to 17 significant digits. When invoking doubleValue() on a BigInteger object in line 24, precision is lost. Fix the error by converting the numbers into BigDecimal and compare them using the compareTo method in line 24.</a:t>
            </a:r>
            <a:br>
              <a:rPr lang="en-US" sz="1500" noProof="1">
                <a:latin typeface="Consolas" panose="020B0609020204030204" pitchFamily="49" charset="0"/>
                <a:cs typeface="Calibri" panose="020F0502020204030204" pitchFamily="34" charset="0"/>
              </a:rPr>
            </a:br>
            <a:endParaRPr lang="en-US" sz="10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800" noProof="1">
                <a:solidFill>
                  <a:srgbClr val="0070C0"/>
                </a:solidFill>
                <a:latin typeface="Consolas" panose="020B0609020204030204" pitchFamily="49" charset="0"/>
                <a:cs typeface="Calibri" panose="020F0502020204030204" pitchFamily="34" charset="0"/>
              </a:rPr>
              <a:t> if (new BigDecimal(number + "").compareTo</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(new BigDecimal(list.get(i) + "")) &lt; 0) {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The complete code is here:</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import java.util.ArrayList;</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import java.math.*;</a:t>
            </a:r>
            <a:br>
              <a:rPr lang="tr-TR" sz="1800" noProof="1">
                <a:solidFill>
                  <a:srgbClr val="0070C0"/>
                </a:solidFill>
                <a:latin typeface="Consolas" panose="020B0609020204030204" pitchFamily="49" charset="0"/>
                <a:cs typeface="Calibri" panose="020F0502020204030204" pitchFamily="34" charset="0"/>
              </a:rPr>
            </a:b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public class LargestNumber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public static void main(String[] args)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ArrayList&lt;Number&gt; list = new ArrayList&lt;&gt;();</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list.add(45); // Add an integer</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list.add(3445.53); // Add a double</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 Add a BigInteger</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list.add(new BigInteger("3432323234344343101"));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list.add(new BigInteger("3432323234344343102")); </a:t>
            </a:r>
            <a:br>
              <a:rPr lang="tr-TR" sz="1800" noProof="1">
                <a:solidFill>
                  <a:srgbClr val="0070C0"/>
                </a:solidFill>
                <a:latin typeface="Consolas" panose="020B0609020204030204" pitchFamily="49" charset="0"/>
                <a:cs typeface="Calibri" panose="020F0502020204030204" pitchFamily="34" charset="0"/>
              </a:rPr>
            </a:b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 Add a BigDecimal</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list.add(new BigDecimal("2.0909090989091343433344343"));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System.out.println("The largest number is " +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getLargestNumber(list));</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public static Number getLargestNumber(ArrayList&lt;Number&gt; list)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if (list == null || list.size() == 0)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return null;</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Number number = list.get(0);</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for (int i = 1; i &lt; list.size(); i++)</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if (new BigDecimal(number + "").compareTo</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(new BigDecimal(list.get(i) + "")) &lt; 0) {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number = list.get(i);</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return number;</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  }</a:t>
            </a:r>
            <a:br>
              <a:rPr lang="tr-TR" sz="1800" noProof="1">
                <a:solidFill>
                  <a:srgbClr val="0070C0"/>
                </a:solidFill>
                <a:latin typeface="Consolas" panose="020B0609020204030204" pitchFamily="49" charset="0"/>
                <a:cs typeface="Calibri" panose="020F0502020204030204" pitchFamily="34" charset="0"/>
              </a:rPr>
            </a:br>
            <a:r>
              <a:rPr lang="tr-TR" sz="1800" noProof="1">
                <a:solidFill>
                  <a:srgbClr val="0070C0"/>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601362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a:extLst>
              <a:ext uri="{FF2B5EF4-FFF2-40B4-BE49-F238E27FC236}">
                <a16:creationId xmlns:a16="http://schemas.microsoft.com/office/drawing/2014/main" id="{57072E3A-25F4-4DFC-9D5B-9469D0207CB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1EE8D9-1CE3-405B-B3F2-12620EE10E58}" type="slidenum">
              <a:rPr lang="en-US" altLang="en-US" sz="1400"/>
              <a:pPr>
                <a:spcBef>
                  <a:spcPct val="0"/>
                </a:spcBef>
                <a:buClrTx/>
                <a:buSzTx/>
                <a:buFontTx/>
                <a:buNone/>
              </a:pPr>
              <a:t>52</a:t>
            </a:fld>
            <a:endParaRPr lang="en-US" altLang="en-US" sz="1400"/>
          </a:p>
        </p:txBody>
      </p:sp>
      <p:sp>
        <p:nvSpPr>
          <p:cNvPr id="45059" name="Slide Number Placeholder 4">
            <a:extLst>
              <a:ext uri="{FF2B5EF4-FFF2-40B4-BE49-F238E27FC236}">
                <a16:creationId xmlns:a16="http://schemas.microsoft.com/office/drawing/2014/main" id="{E436B452-7C34-4CD5-9E9B-E021FC7A6906}"/>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05ECE20-6EE9-43AF-8463-E3D2D1678626}" type="slidenum">
              <a:rPr lang="en-US" altLang="en-US" sz="1400"/>
              <a:pPr algn="r">
                <a:spcBef>
                  <a:spcPct val="0"/>
                </a:spcBef>
                <a:buClrTx/>
                <a:buSzTx/>
                <a:buFontTx/>
                <a:buNone/>
              </a:pPr>
              <a:t>52</a:t>
            </a:fld>
            <a:endParaRPr lang="en-US" altLang="en-US" sz="1400"/>
          </a:p>
        </p:txBody>
      </p:sp>
      <p:sp>
        <p:nvSpPr>
          <p:cNvPr id="45060" name="Rectangle 2">
            <a:extLst>
              <a:ext uri="{FF2B5EF4-FFF2-40B4-BE49-F238E27FC236}">
                <a16:creationId xmlns:a16="http://schemas.microsoft.com/office/drawing/2014/main" id="{BD606A6F-FF40-40F8-8083-1277E575B924}"/>
              </a:ext>
            </a:extLst>
          </p:cNvPr>
          <p:cNvSpPr>
            <a:spLocks noGrp="1" noChangeArrowheads="1"/>
          </p:cNvSpPr>
          <p:nvPr>
            <p:ph type="title" idx="4294967295"/>
          </p:nvPr>
        </p:nvSpPr>
        <p:spPr>
          <a:xfrm>
            <a:off x="685800" y="228600"/>
            <a:ext cx="7772400" cy="685800"/>
          </a:xfrm>
        </p:spPr>
        <p:txBody>
          <a:bodyPr/>
          <a:lstStyle/>
          <a:p>
            <a:r>
              <a:rPr lang="en-US" altLang="en-US"/>
              <a:t>The </a:t>
            </a:r>
            <a:r>
              <a:rPr lang="en-US" altLang="en-US">
                <a:latin typeface="Courier New" panose="02070309020205020404" pitchFamily="49" charset="0"/>
              </a:rPr>
              <a:t>Cloneable</a:t>
            </a:r>
            <a:r>
              <a:rPr lang="en-US" altLang="en-US"/>
              <a:t> Interfaces</a:t>
            </a:r>
            <a:endParaRPr lang="en-US" altLang="en-US" b="1">
              <a:latin typeface="Courier"/>
            </a:endParaRPr>
          </a:p>
        </p:txBody>
      </p:sp>
      <p:sp>
        <p:nvSpPr>
          <p:cNvPr id="45061" name="Rectangle 3">
            <a:extLst>
              <a:ext uri="{FF2B5EF4-FFF2-40B4-BE49-F238E27FC236}">
                <a16:creationId xmlns:a16="http://schemas.microsoft.com/office/drawing/2014/main" id="{42453613-20DC-4D78-9D49-B41723512F65}"/>
              </a:ext>
            </a:extLst>
          </p:cNvPr>
          <p:cNvSpPr>
            <a:spLocks noGrp="1" noChangeArrowheads="1"/>
          </p:cNvSpPr>
          <p:nvPr>
            <p:ph type="body" idx="4294967295"/>
          </p:nvPr>
        </p:nvSpPr>
        <p:spPr>
          <a:xfrm>
            <a:off x="1219200" y="4368800"/>
            <a:ext cx="7696200" cy="1371600"/>
          </a:xfrm>
        </p:spPr>
        <p:txBody>
          <a:bodyPr/>
          <a:lstStyle/>
          <a:p>
            <a:pPr marL="114300" lvl="1" indent="0">
              <a:buFontTx/>
              <a:buNone/>
            </a:pPr>
            <a:r>
              <a:rPr lang="en-US" altLang="en-US" sz="2400" b="1">
                <a:latin typeface="Courier New" panose="02070309020205020404" pitchFamily="49" charset="0"/>
              </a:rPr>
              <a:t>package java.lang;</a:t>
            </a:r>
          </a:p>
          <a:p>
            <a:pPr marL="114300" lvl="1" indent="0">
              <a:buFontTx/>
              <a:buNone/>
            </a:pPr>
            <a:r>
              <a:rPr lang="en-US" altLang="en-US" sz="2400" b="1">
                <a:latin typeface="Courier New" panose="02070309020205020404" pitchFamily="49" charset="0"/>
              </a:rPr>
              <a:t>public interface Cloneable { </a:t>
            </a:r>
          </a:p>
          <a:p>
            <a:pPr marL="114300" lvl="1" indent="0">
              <a:buFontTx/>
              <a:buNone/>
            </a:pPr>
            <a:r>
              <a:rPr lang="en-US" altLang="en-US" sz="2400" b="1">
                <a:latin typeface="Courier New" panose="02070309020205020404" pitchFamily="49" charset="0"/>
              </a:rPr>
              <a:t>}</a:t>
            </a:r>
          </a:p>
        </p:txBody>
      </p:sp>
      <p:sp>
        <p:nvSpPr>
          <p:cNvPr id="45062" name="Rectangle 4">
            <a:extLst>
              <a:ext uri="{FF2B5EF4-FFF2-40B4-BE49-F238E27FC236}">
                <a16:creationId xmlns:a16="http://schemas.microsoft.com/office/drawing/2014/main" id="{52210332-1828-447A-B996-C0A8431E714C}"/>
              </a:ext>
            </a:extLst>
          </p:cNvPr>
          <p:cNvSpPr>
            <a:spLocks noChangeArrowheads="1"/>
          </p:cNvSpPr>
          <p:nvPr/>
        </p:nvSpPr>
        <p:spPr bwMode="auto">
          <a:xfrm>
            <a:off x="228600"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571500" indent="-4572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gn="just">
              <a:spcAft>
                <a:spcPts val="1200"/>
              </a:spcAft>
              <a:buFont typeface="Arial" panose="020B0604020202020204" pitchFamily="34" charset="0"/>
              <a:buChar char="•"/>
            </a:pPr>
            <a:r>
              <a:rPr lang="en-US" altLang="en-US" sz="2400" i="1"/>
              <a:t>The </a:t>
            </a:r>
            <a:r>
              <a:rPr lang="en-US" altLang="en-US" sz="2400" b="1"/>
              <a:t>Cloneable </a:t>
            </a:r>
            <a:r>
              <a:rPr lang="en-US" altLang="en-US" sz="2400" i="1"/>
              <a:t>interface specifies that an object can be cloned.</a:t>
            </a:r>
          </a:p>
          <a:p>
            <a:pPr lvl="1" algn="just">
              <a:spcAft>
                <a:spcPts val="1200"/>
              </a:spcAft>
              <a:buFont typeface="Arial" panose="020B0604020202020204" pitchFamily="34" charset="0"/>
              <a:buChar char="•"/>
            </a:pPr>
            <a:r>
              <a:rPr lang="en-US" altLang="en-US" sz="2400" u="sng"/>
              <a:t>Marker Interface</a:t>
            </a:r>
            <a:r>
              <a:rPr lang="en-US" altLang="en-US" sz="2400"/>
              <a:t>: An empty interface.</a:t>
            </a:r>
          </a:p>
          <a:p>
            <a:pPr lvl="1" algn="just">
              <a:spcAft>
                <a:spcPts val="1200"/>
              </a:spcAft>
              <a:buFont typeface="Arial" panose="020B0604020202020204" pitchFamily="34" charset="0"/>
              <a:buChar char="•"/>
            </a:pPr>
            <a:r>
              <a:rPr lang="en-US" altLang="en-US" sz="2400">
                <a:cs typeface="Courier New" panose="02070309020205020404" pitchFamily="49" charset="0"/>
              </a:rPr>
              <a:t>A marker interface does not contain constants or methods. It is used to denote that a class possesses certain desirable properties. A class that implements the </a:t>
            </a:r>
            <a:r>
              <a:rPr lang="en-US" altLang="en-US" sz="2400" u="sng">
                <a:cs typeface="Courier New" panose="02070309020205020404" pitchFamily="49" charset="0"/>
              </a:rPr>
              <a:t>Cloneable</a:t>
            </a:r>
            <a:r>
              <a:rPr lang="en-US" altLang="en-US" sz="2400">
                <a:cs typeface="Courier New" panose="02070309020205020404" pitchFamily="49" charset="0"/>
              </a:rPr>
              <a:t> interface is marked cloneable, and its objects can be cloned using the </a:t>
            </a:r>
            <a:r>
              <a:rPr lang="en-US" altLang="en-US" sz="2400" u="sng">
                <a:cs typeface="Courier New" panose="02070309020205020404" pitchFamily="49" charset="0"/>
              </a:rPr>
              <a:t>clone()</a:t>
            </a:r>
            <a:r>
              <a:rPr lang="en-US" altLang="en-US" sz="2400">
                <a:cs typeface="Courier New" panose="02070309020205020404" pitchFamily="49" charset="0"/>
              </a:rPr>
              <a:t> method defined in the </a:t>
            </a:r>
            <a:r>
              <a:rPr lang="en-US" altLang="en-US" sz="2400" u="sng">
                <a:cs typeface="Courier New" panose="02070309020205020404" pitchFamily="49" charset="0"/>
              </a:rPr>
              <a:t>Object</a:t>
            </a:r>
            <a:r>
              <a:rPr lang="en-US" altLang="en-US" sz="2400">
                <a:cs typeface="Courier New" panose="02070309020205020404" pitchFamily="49" charset="0"/>
              </a:rPr>
              <a:t> class.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a:extLst>
              <a:ext uri="{FF2B5EF4-FFF2-40B4-BE49-F238E27FC236}">
                <a16:creationId xmlns:a16="http://schemas.microsoft.com/office/drawing/2014/main" id="{5E71734A-5C92-4C9E-ACEC-82FDC5C116D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FE2E60-C053-449A-85A4-F1754080FAAD}" type="slidenum">
              <a:rPr lang="en-US" altLang="en-US" sz="1400"/>
              <a:pPr>
                <a:spcBef>
                  <a:spcPct val="0"/>
                </a:spcBef>
                <a:buClrTx/>
                <a:buSzTx/>
                <a:buFontTx/>
                <a:buNone/>
              </a:pPr>
              <a:t>53</a:t>
            </a:fld>
            <a:endParaRPr lang="en-US" altLang="en-US" sz="1400"/>
          </a:p>
        </p:txBody>
      </p:sp>
      <p:sp>
        <p:nvSpPr>
          <p:cNvPr id="46083" name="Slide Number Placeholder 4">
            <a:extLst>
              <a:ext uri="{FF2B5EF4-FFF2-40B4-BE49-F238E27FC236}">
                <a16:creationId xmlns:a16="http://schemas.microsoft.com/office/drawing/2014/main" id="{42DBAF0D-42B6-4753-9A5C-210866D0D17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E822D35-C103-4C87-A3AC-E3E8EB063DD2}" type="slidenum">
              <a:rPr lang="en-US" altLang="en-US" sz="1400"/>
              <a:pPr algn="r">
                <a:spcBef>
                  <a:spcPct val="0"/>
                </a:spcBef>
                <a:buClrTx/>
                <a:buSzTx/>
                <a:buFontTx/>
                <a:buNone/>
              </a:pPr>
              <a:t>53</a:t>
            </a:fld>
            <a:endParaRPr lang="en-US" altLang="en-US" sz="1400"/>
          </a:p>
        </p:txBody>
      </p:sp>
      <p:sp>
        <p:nvSpPr>
          <p:cNvPr id="46084" name="Rectangle 2">
            <a:extLst>
              <a:ext uri="{FF2B5EF4-FFF2-40B4-BE49-F238E27FC236}">
                <a16:creationId xmlns:a16="http://schemas.microsoft.com/office/drawing/2014/main" id="{B53D054B-845A-4DD8-8C56-0A2FE6F3DC7C}"/>
              </a:ext>
            </a:extLst>
          </p:cNvPr>
          <p:cNvSpPr>
            <a:spLocks noGrp="1" noChangeArrowheads="1"/>
          </p:cNvSpPr>
          <p:nvPr>
            <p:ph type="title" idx="4294967295"/>
          </p:nvPr>
        </p:nvSpPr>
        <p:spPr>
          <a:xfrm>
            <a:off x="685800" y="228600"/>
            <a:ext cx="7772400" cy="609600"/>
          </a:xfrm>
        </p:spPr>
        <p:txBody>
          <a:bodyPr/>
          <a:lstStyle/>
          <a:p>
            <a:r>
              <a:rPr lang="en-US" altLang="en-US"/>
              <a:t>Examples</a:t>
            </a:r>
            <a:endParaRPr lang="en-US" altLang="en-US" u="sng">
              <a:solidFill>
                <a:schemeClr val="tx1"/>
              </a:solidFill>
              <a:latin typeface="Book Antiqua" panose="02040602050305030304" pitchFamily="18" charset="0"/>
            </a:endParaRPr>
          </a:p>
        </p:txBody>
      </p:sp>
      <p:sp>
        <p:nvSpPr>
          <p:cNvPr id="44037" name="Rectangle 3">
            <a:extLst>
              <a:ext uri="{FF2B5EF4-FFF2-40B4-BE49-F238E27FC236}">
                <a16:creationId xmlns:a16="http://schemas.microsoft.com/office/drawing/2014/main" id="{3930EAA1-23F7-42A7-B077-E25073ED5C07}"/>
              </a:ext>
            </a:extLst>
          </p:cNvPr>
          <p:cNvSpPr>
            <a:spLocks noGrp="1" noChangeArrowheads="1"/>
          </p:cNvSpPr>
          <p:nvPr>
            <p:ph type="body" idx="4294967295"/>
          </p:nvPr>
        </p:nvSpPr>
        <p:spPr>
          <a:xfrm>
            <a:off x="190500" y="963613"/>
            <a:ext cx="8763000" cy="5257800"/>
          </a:xfrm>
        </p:spPr>
        <p:txBody>
          <a:bodyPr/>
          <a:lstStyle/>
          <a:p>
            <a:pPr marL="0" indent="0">
              <a:buFont typeface="Monotype Sorts"/>
              <a:buNone/>
            </a:pPr>
            <a:br>
              <a:rPr lang="en-US" altLang="en-US" sz="1800">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int</a:t>
            </a:r>
            <a:r>
              <a:rPr lang="en-US" altLang="en-US" sz="1800">
                <a:latin typeface="Courier New" panose="02070309020205020404" pitchFamily="49" charset="0"/>
                <a:cs typeface="Courier New" panose="02070309020205020404" pitchFamily="49" charset="0"/>
              </a:rPr>
              <a:t>[] list1 = {</a:t>
            </a:r>
            <a:r>
              <a:rPr lang="en-US" altLang="en-US" sz="1800" b="1">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2</a:t>
            </a:r>
            <a:r>
              <a:rPr lang="en-US" altLang="en-US" sz="1800">
                <a:latin typeface="Courier New" panose="02070309020205020404" pitchFamily="49" charset="0"/>
                <a:cs typeface="Courier New" panose="02070309020205020404" pitchFamily="49" charset="0"/>
              </a:rPr>
              <a:t>};</a:t>
            </a:r>
          </a:p>
          <a:p>
            <a:pPr marL="0" indent="0">
              <a:buFont typeface="Monotype Sorts"/>
              <a:buNone/>
            </a:pPr>
            <a:r>
              <a:rPr lang="en-US" altLang="en-US" sz="1800" b="1">
                <a:latin typeface="Courier New" panose="02070309020205020404" pitchFamily="49" charset="0"/>
                <a:cs typeface="Courier New" panose="02070309020205020404" pitchFamily="49" charset="0"/>
              </a:rPr>
              <a:t>int</a:t>
            </a:r>
            <a:r>
              <a:rPr lang="en-US" altLang="en-US" sz="1800">
                <a:latin typeface="Courier New" panose="02070309020205020404" pitchFamily="49" charset="0"/>
                <a:cs typeface="Courier New" panose="02070309020205020404" pitchFamily="49" charset="0"/>
              </a:rPr>
              <a:t>[] list2 = list1.clone();</a:t>
            </a:r>
          </a:p>
          <a:p>
            <a:pPr marL="0" indent="0">
              <a:buFont typeface="Monotype Sorts"/>
              <a:buNone/>
            </a:pPr>
            <a:r>
              <a:rPr lang="en-US" altLang="en-US" sz="1800">
                <a:latin typeface="Courier New" panose="02070309020205020404" pitchFamily="49" charset="0"/>
                <a:cs typeface="Courier New" panose="02070309020205020404" pitchFamily="49" charset="0"/>
              </a:rPr>
              <a:t>list1[</a:t>
            </a:r>
            <a:r>
              <a:rPr lang="en-US" altLang="en-US" sz="1800" b="1">
                <a:latin typeface="Courier New" panose="02070309020205020404" pitchFamily="49" charset="0"/>
                <a:cs typeface="Courier New" panose="02070309020205020404" pitchFamily="49" charset="0"/>
              </a:rPr>
              <a:t>0</a:t>
            </a:r>
            <a:r>
              <a:rPr lang="en-US" altLang="en-US" sz="1800">
                <a:latin typeface="Courier New" panose="02070309020205020404" pitchFamily="49" charset="0"/>
                <a:cs typeface="Courier New" panose="02070309020205020404" pitchFamily="49" charset="0"/>
              </a:rPr>
              <a:t>] = </a:t>
            </a:r>
            <a:r>
              <a:rPr lang="en-US" altLang="en-US" sz="1800" b="1">
                <a:latin typeface="Courier New" panose="02070309020205020404" pitchFamily="49" charset="0"/>
                <a:cs typeface="Courier New" panose="02070309020205020404" pitchFamily="49" charset="0"/>
              </a:rPr>
              <a:t>7</a:t>
            </a:r>
            <a:r>
              <a:rPr lang="en-US" altLang="en-US" sz="1800">
                <a:latin typeface="Courier New" panose="02070309020205020404" pitchFamily="49" charset="0"/>
                <a:cs typeface="Courier New" panose="02070309020205020404" pitchFamily="49" charset="0"/>
              </a:rPr>
              <a:t>;</a:t>
            </a:r>
          </a:p>
          <a:p>
            <a:pPr marL="0" indent="0">
              <a:buFont typeface="Monotype Sorts"/>
              <a:buNone/>
            </a:pPr>
            <a:r>
              <a:rPr lang="en-US" altLang="en-US" sz="1800">
                <a:latin typeface="Courier New" panose="02070309020205020404" pitchFamily="49" charset="0"/>
                <a:cs typeface="Courier New" panose="02070309020205020404" pitchFamily="49" charset="0"/>
              </a:rPr>
              <a:t>list2[</a:t>
            </a:r>
            <a:r>
              <a:rPr lang="en-US" altLang="en-US" sz="1800" b="1">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 = </a:t>
            </a:r>
            <a:r>
              <a:rPr lang="en-US" altLang="en-US" sz="1800" b="1">
                <a:latin typeface="Courier New" panose="02070309020205020404" pitchFamily="49" charset="0"/>
                <a:cs typeface="Courier New" panose="02070309020205020404" pitchFamily="49" charset="0"/>
              </a:rPr>
              <a:t>8</a:t>
            </a:r>
            <a:r>
              <a:rPr lang="en-US" altLang="en-US" sz="1800">
                <a:latin typeface="Courier New" panose="02070309020205020404" pitchFamily="49" charset="0"/>
                <a:cs typeface="Courier New" panose="02070309020205020404" pitchFamily="49" charset="0"/>
              </a:rPr>
              <a:t>;</a:t>
            </a:r>
          </a:p>
          <a:p>
            <a:pPr marL="0" indent="0">
              <a:buFont typeface="Monotype Sorts"/>
              <a:buNone/>
            </a:pPr>
            <a:r>
              <a:rPr lang="en-US" altLang="en-US" sz="1800">
                <a:latin typeface="Courier New" panose="02070309020205020404" pitchFamily="49" charset="0"/>
                <a:cs typeface="Courier New" panose="02070309020205020404" pitchFamily="49" charset="0"/>
              </a:rPr>
              <a:t>System.out.println("</a:t>
            </a:r>
            <a:r>
              <a:rPr lang="en-US" altLang="en-US" sz="1800" b="1">
                <a:latin typeface="Courier New" panose="02070309020205020404" pitchFamily="49" charset="0"/>
                <a:cs typeface="Courier New" panose="02070309020205020404" pitchFamily="49" charset="0"/>
              </a:rPr>
              <a:t>list1 is </a:t>
            </a:r>
            <a:r>
              <a:rPr lang="en-US" altLang="en-US" sz="1800">
                <a:latin typeface="Courier New" panose="02070309020205020404" pitchFamily="49" charset="0"/>
                <a:cs typeface="Courier New" panose="02070309020205020404" pitchFamily="49" charset="0"/>
              </a:rPr>
              <a:t>" + list1[</a:t>
            </a:r>
            <a:r>
              <a:rPr lang="en-US" altLang="en-US" sz="1800" b="1">
                <a:latin typeface="Courier New" panose="02070309020205020404" pitchFamily="49" charset="0"/>
                <a:cs typeface="Courier New" panose="02070309020205020404" pitchFamily="49" charset="0"/>
              </a:rPr>
              <a:t>0</a:t>
            </a:r>
            <a:r>
              <a:rPr lang="en-US" altLang="en-US" sz="1800">
                <a:latin typeface="Courier New" panose="02070309020205020404" pitchFamily="49" charset="0"/>
                <a:cs typeface="Courier New" panose="02070309020205020404" pitchFamily="49" charset="0"/>
              </a:rPr>
              <a:t>] + "</a:t>
            </a:r>
            <a:r>
              <a:rPr lang="en-US" altLang="en-US" sz="1800" b="1">
                <a:latin typeface="Courier New" panose="02070309020205020404" pitchFamily="49" charset="0"/>
                <a:cs typeface="Courier New" panose="02070309020205020404" pitchFamily="49" charset="0"/>
              </a:rPr>
              <a:t>,</a:t>
            </a:r>
            <a:r>
              <a:rPr lang="en-US" altLang="en-US" sz="1800">
                <a:latin typeface="Courier New" panose="02070309020205020404" pitchFamily="49" charset="0"/>
                <a:cs typeface="Courier New" panose="02070309020205020404" pitchFamily="49" charset="0"/>
              </a:rPr>
              <a:t> " + list1[</a:t>
            </a:r>
            <a:r>
              <a:rPr lang="en-US" altLang="en-US" sz="1800" b="1">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a:t>
            </a:r>
          </a:p>
          <a:p>
            <a:pPr marL="0" indent="0">
              <a:buFont typeface="Monotype Sorts"/>
              <a:buNone/>
            </a:pPr>
            <a:r>
              <a:rPr lang="en-US" altLang="en-US" sz="1800">
                <a:latin typeface="Courier New" panose="02070309020205020404" pitchFamily="49" charset="0"/>
                <a:cs typeface="Courier New" panose="02070309020205020404" pitchFamily="49" charset="0"/>
              </a:rPr>
              <a:t>System.out.println("</a:t>
            </a:r>
            <a:r>
              <a:rPr lang="en-US" altLang="en-US" sz="1800" b="1">
                <a:latin typeface="Courier New" panose="02070309020205020404" pitchFamily="49" charset="0"/>
                <a:cs typeface="Courier New" panose="02070309020205020404" pitchFamily="49" charset="0"/>
              </a:rPr>
              <a:t>list2 is </a:t>
            </a:r>
            <a:r>
              <a:rPr lang="en-US" altLang="en-US" sz="1800">
                <a:latin typeface="Courier New" panose="02070309020205020404" pitchFamily="49" charset="0"/>
                <a:cs typeface="Courier New" panose="02070309020205020404" pitchFamily="49" charset="0"/>
              </a:rPr>
              <a:t>" + list2[</a:t>
            </a:r>
            <a:r>
              <a:rPr lang="en-US" altLang="en-US" sz="1800" b="1">
                <a:latin typeface="Courier New" panose="02070309020205020404" pitchFamily="49" charset="0"/>
                <a:cs typeface="Courier New" panose="02070309020205020404" pitchFamily="49" charset="0"/>
              </a:rPr>
              <a:t>0</a:t>
            </a:r>
            <a:r>
              <a:rPr lang="en-US" altLang="en-US" sz="1800">
                <a:latin typeface="Courier New" panose="02070309020205020404" pitchFamily="49" charset="0"/>
                <a:cs typeface="Courier New" panose="02070309020205020404" pitchFamily="49" charset="0"/>
              </a:rPr>
              <a:t>] + "</a:t>
            </a:r>
            <a:r>
              <a:rPr lang="en-US" altLang="en-US" sz="1800" b="1">
                <a:latin typeface="Courier New" panose="02070309020205020404" pitchFamily="49" charset="0"/>
                <a:cs typeface="Courier New" panose="02070309020205020404" pitchFamily="49" charset="0"/>
              </a:rPr>
              <a:t>,</a:t>
            </a:r>
            <a:r>
              <a:rPr lang="en-US" altLang="en-US" sz="1800">
                <a:latin typeface="Courier New" panose="02070309020205020404" pitchFamily="49" charset="0"/>
                <a:cs typeface="Courier New" panose="02070309020205020404" pitchFamily="49" charset="0"/>
              </a:rPr>
              <a:t> " + list2[</a:t>
            </a:r>
            <a:r>
              <a:rPr lang="en-US" altLang="en-US" sz="1800" b="1">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a:t>
            </a:r>
          </a:p>
          <a:p>
            <a:pPr marL="0" indent="0">
              <a:buFont typeface="Monotype Sorts"/>
              <a:buNone/>
            </a:pPr>
            <a:endParaRPr lang="en-US" altLang="en-US" sz="1800">
              <a:latin typeface="Courier New" panose="02070309020205020404" pitchFamily="49" charset="0"/>
              <a:cs typeface="Courier New" panose="02070309020205020404" pitchFamily="49" charset="0"/>
            </a:endParaRPr>
          </a:p>
          <a:p>
            <a:pPr marL="0" indent="0">
              <a:buFont typeface="Monotype Sorts"/>
              <a:buNone/>
            </a:pPr>
            <a:r>
              <a:rPr lang="en-US" altLang="en-US" sz="2000">
                <a:cs typeface="Courier New" panose="02070309020205020404" pitchFamily="49" charset="0"/>
              </a:rPr>
              <a:t>displays</a:t>
            </a:r>
            <a:endParaRPr lang="en-US" altLang="en-US" sz="1800">
              <a:cs typeface="Courier New" panose="02070309020205020404" pitchFamily="49" charset="0"/>
            </a:endParaRPr>
          </a:p>
          <a:p>
            <a:pPr marL="0" indent="0">
              <a:buFont typeface="Monotype Sorts"/>
              <a:buNone/>
            </a:pPr>
            <a:r>
              <a:rPr lang="en-US" altLang="en-US" sz="1800">
                <a:latin typeface="Courier New" panose="02070309020205020404" pitchFamily="49" charset="0"/>
                <a:cs typeface="Courier New" panose="02070309020205020404" pitchFamily="49" charset="0"/>
              </a:rPr>
              <a:t>	list1 is </a:t>
            </a:r>
            <a:r>
              <a:rPr lang="en-US" altLang="en-US" sz="1800" b="1">
                <a:latin typeface="Courier New" panose="02070309020205020404" pitchFamily="49" charset="0"/>
                <a:cs typeface="Courier New" panose="02070309020205020404" pitchFamily="49" charset="0"/>
              </a:rPr>
              <a:t>7</a:t>
            </a: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2</a:t>
            </a:r>
          </a:p>
          <a:p>
            <a:pPr marL="0" indent="0">
              <a:buFont typeface="Monotype Sorts"/>
              <a:buNone/>
            </a:pPr>
            <a:r>
              <a:rPr lang="en-US" altLang="en-US" sz="1800">
                <a:latin typeface="Courier New" panose="02070309020205020404" pitchFamily="49" charset="0"/>
                <a:cs typeface="Courier New" panose="02070309020205020404" pitchFamily="49" charset="0"/>
              </a:rPr>
              <a:t>	list2 is </a:t>
            </a:r>
            <a:r>
              <a:rPr lang="en-US" altLang="en-US" sz="1800" b="1">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8" end="8"/>
                                            </p:txEl>
                                          </p:spTgt>
                                        </p:tgtEl>
                                        <p:attrNameLst>
                                          <p:attrName>style.visibility</p:attrName>
                                        </p:attrNameLst>
                                      </p:cBhvr>
                                      <p:to>
                                        <p:strVal val="visible"/>
                                      </p:to>
                                    </p:set>
                                    <p:anim calcmode="lin" valueType="num">
                                      <p:cBhvr additive="base">
                                        <p:cTn id="7" dur="500" fill="hold"/>
                                        <p:tgtEl>
                                          <p:spTgt spid="44037">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7">
                                            <p:txEl>
                                              <p:pRg st="9" end="9"/>
                                            </p:txEl>
                                          </p:spTgt>
                                        </p:tgtEl>
                                        <p:attrNameLst>
                                          <p:attrName>style.visibility</p:attrName>
                                        </p:attrNameLst>
                                      </p:cBhvr>
                                      <p:to>
                                        <p:strVal val="visible"/>
                                      </p:to>
                                    </p:set>
                                    <p:anim calcmode="lin" valueType="num">
                                      <p:cBhvr additive="base">
                                        <p:cTn id="11" dur="500" fill="hold"/>
                                        <p:tgtEl>
                                          <p:spTgt spid="44037">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a:extLst>
              <a:ext uri="{FF2B5EF4-FFF2-40B4-BE49-F238E27FC236}">
                <a16:creationId xmlns:a16="http://schemas.microsoft.com/office/drawing/2014/main" id="{A93CC791-BBC3-4E3C-BDC7-8897BE775F1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18CBD9-3D07-4F15-AA56-9BB8F318714A}" type="slidenum">
              <a:rPr lang="en-US" altLang="en-US" sz="1400"/>
              <a:pPr>
                <a:spcBef>
                  <a:spcPct val="0"/>
                </a:spcBef>
                <a:buClrTx/>
                <a:buSzTx/>
                <a:buFontTx/>
                <a:buNone/>
              </a:pPr>
              <a:t>54</a:t>
            </a:fld>
            <a:endParaRPr lang="en-US" altLang="en-US" sz="1400"/>
          </a:p>
        </p:txBody>
      </p:sp>
      <p:sp>
        <p:nvSpPr>
          <p:cNvPr id="48131" name="Slide Number Placeholder 4">
            <a:extLst>
              <a:ext uri="{FF2B5EF4-FFF2-40B4-BE49-F238E27FC236}">
                <a16:creationId xmlns:a16="http://schemas.microsoft.com/office/drawing/2014/main" id="{9E18D0B0-FBC8-4501-8CD5-9991B238D257}"/>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3FA02FF-134E-49D5-814E-B6B665BB69C6}" type="slidenum">
              <a:rPr lang="en-US" altLang="en-US" sz="1400"/>
              <a:pPr algn="r">
                <a:spcBef>
                  <a:spcPct val="0"/>
                </a:spcBef>
                <a:buClrTx/>
                <a:buSzTx/>
                <a:buFontTx/>
                <a:buNone/>
              </a:pPr>
              <a:t>54</a:t>
            </a:fld>
            <a:endParaRPr lang="en-US" altLang="en-US" sz="1400"/>
          </a:p>
        </p:txBody>
      </p:sp>
      <p:sp>
        <p:nvSpPr>
          <p:cNvPr id="48132" name="Rectangle 2">
            <a:extLst>
              <a:ext uri="{FF2B5EF4-FFF2-40B4-BE49-F238E27FC236}">
                <a16:creationId xmlns:a16="http://schemas.microsoft.com/office/drawing/2014/main" id="{37CB3604-9039-490A-BD92-9EEF37CEB8A6}"/>
              </a:ext>
            </a:extLst>
          </p:cNvPr>
          <p:cNvSpPr>
            <a:spLocks noGrp="1" noChangeArrowheads="1"/>
          </p:cNvSpPr>
          <p:nvPr>
            <p:ph type="title" idx="4294967295"/>
          </p:nvPr>
        </p:nvSpPr>
        <p:spPr>
          <a:xfrm>
            <a:off x="304800" y="228600"/>
            <a:ext cx="8610600" cy="609600"/>
          </a:xfrm>
        </p:spPr>
        <p:txBody>
          <a:bodyPr/>
          <a:lstStyle/>
          <a:p>
            <a:r>
              <a:rPr lang="en-US" altLang="en-US"/>
              <a:t>Implementing Cloneable Interface</a:t>
            </a:r>
            <a:endParaRPr lang="en-US" altLang="en-US" u="sng">
              <a:solidFill>
                <a:schemeClr val="tx1"/>
              </a:solidFill>
              <a:latin typeface="Book Antiqua" panose="02040602050305030304" pitchFamily="18" charset="0"/>
            </a:endParaRPr>
          </a:p>
        </p:txBody>
      </p:sp>
      <p:sp>
        <p:nvSpPr>
          <p:cNvPr id="48133" name="Rectangle 3">
            <a:extLst>
              <a:ext uri="{FF2B5EF4-FFF2-40B4-BE49-F238E27FC236}">
                <a16:creationId xmlns:a16="http://schemas.microsoft.com/office/drawing/2014/main" id="{F579E0CE-AA9B-45F8-97C1-D7224E6411AB}"/>
              </a:ext>
            </a:extLst>
          </p:cNvPr>
          <p:cNvSpPr>
            <a:spLocks noGrp="1" noChangeArrowheads="1"/>
          </p:cNvSpPr>
          <p:nvPr>
            <p:ph type="body" idx="4294967295"/>
          </p:nvPr>
        </p:nvSpPr>
        <p:spPr>
          <a:xfrm>
            <a:off x="304800" y="1143000"/>
            <a:ext cx="8458200" cy="5256213"/>
          </a:xfrm>
        </p:spPr>
        <p:txBody>
          <a:bodyPr/>
          <a:lstStyle/>
          <a:p>
            <a:pPr algn="just">
              <a:buFont typeface="Arial" panose="020B0604020202020204" pitchFamily="34" charset="0"/>
              <a:buChar char="•"/>
            </a:pPr>
            <a:r>
              <a:rPr lang="en-US" altLang="en-US" sz="2800">
                <a:cs typeface="Courier New" panose="02070309020205020404" pitchFamily="49" charset="0"/>
              </a:rPr>
              <a:t>To define a custom class that implements the </a:t>
            </a:r>
            <a:r>
              <a:rPr lang="en-US" altLang="en-US" sz="2800" b="1">
                <a:cs typeface="Courier New" panose="02070309020205020404" pitchFamily="49" charset="0"/>
              </a:rPr>
              <a:t>Cloneable</a:t>
            </a:r>
            <a:r>
              <a:rPr lang="en-US" altLang="en-US" sz="2800">
                <a:cs typeface="Courier New" panose="02070309020205020404" pitchFamily="49" charset="0"/>
              </a:rPr>
              <a:t> interface, the class must override the </a:t>
            </a:r>
            <a:r>
              <a:rPr lang="en-US" altLang="en-US" sz="2800" b="1">
                <a:cs typeface="Courier New" panose="02070309020205020404" pitchFamily="49" charset="0"/>
              </a:rPr>
              <a:t>clone() </a:t>
            </a:r>
            <a:r>
              <a:rPr lang="en-US" altLang="en-US" sz="2800">
                <a:cs typeface="Courier New" panose="02070309020205020404" pitchFamily="49" charset="0"/>
              </a:rPr>
              <a:t>method in the </a:t>
            </a:r>
            <a:r>
              <a:rPr lang="en-US" altLang="en-US" sz="2800" b="1">
                <a:cs typeface="Courier New" panose="02070309020205020404" pitchFamily="49" charset="0"/>
              </a:rPr>
              <a:t>Object</a:t>
            </a:r>
            <a:r>
              <a:rPr lang="en-US" altLang="en-US" sz="2800">
                <a:cs typeface="Courier New" panose="02070309020205020404" pitchFamily="49" charset="0"/>
              </a:rPr>
              <a:t> class. </a:t>
            </a:r>
          </a:p>
          <a:p>
            <a:pPr algn="just">
              <a:buFont typeface="Arial" panose="020B0604020202020204" pitchFamily="34" charset="0"/>
              <a:buChar char="•"/>
            </a:pPr>
            <a:endParaRPr lang="en-US" altLang="en-US" sz="2800"/>
          </a:p>
          <a:p>
            <a:pPr algn="just">
              <a:buFont typeface="Arial" panose="020B0604020202020204" pitchFamily="34" charset="0"/>
              <a:buChar char="•"/>
            </a:pPr>
            <a:r>
              <a:rPr lang="en-US" altLang="en-US" sz="2800"/>
              <a:t>If we try to create a clone of an object instance of a class that does not implement the </a:t>
            </a:r>
            <a:r>
              <a:rPr lang="en-US" altLang="en-US" sz="2800" b="1"/>
              <a:t>Cloneable</a:t>
            </a:r>
            <a:r>
              <a:rPr lang="en-US" altLang="en-US" sz="2800"/>
              <a:t> interface, it throws </a:t>
            </a:r>
            <a:r>
              <a:rPr lang="en-US" altLang="en-US" sz="2800" b="1"/>
              <a:t>CloneNotSupportedException.</a:t>
            </a:r>
          </a:p>
          <a:p>
            <a:pPr algn="just">
              <a:buFont typeface="Arial" panose="020B0604020202020204" pitchFamily="34" charset="0"/>
              <a:buChar char="•"/>
            </a:pPr>
            <a:endParaRPr lang="en-US"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a:extLst>
              <a:ext uri="{FF2B5EF4-FFF2-40B4-BE49-F238E27FC236}">
                <a16:creationId xmlns:a16="http://schemas.microsoft.com/office/drawing/2014/main" id="{B9E6E8DA-A1DE-47E5-AAB7-42C56E5BFD9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340385-AAB3-4A93-A100-5D4DC47D970B}" type="slidenum">
              <a:rPr lang="en-US" altLang="en-US" sz="1400"/>
              <a:pPr>
                <a:spcBef>
                  <a:spcPct val="0"/>
                </a:spcBef>
                <a:buClrTx/>
                <a:buSzTx/>
                <a:buFontTx/>
                <a:buNone/>
              </a:pPr>
              <a:t>55</a:t>
            </a:fld>
            <a:endParaRPr lang="en-US" altLang="en-US" sz="1400"/>
          </a:p>
        </p:txBody>
      </p:sp>
      <p:sp>
        <p:nvSpPr>
          <p:cNvPr id="50179" name="Slide Number Placeholder 4">
            <a:extLst>
              <a:ext uri="{FF2B5EF4-FFF2-40B4-BE49-F238E27FC236}">
                <a16:creationId xmlns:a16="http://schemas.microsoft.com/office/drawing/2014/main" id="{B74BC17A-3C53-4340-94F2-34611CF3CF00}"/>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D0D6B33-65D1-4D06-B646-BF978D1F0DCE}" type="slidenum">
              <a:rPr lang="en-US" altLang="en-US" sz="1400"/>
              <a:pPr algn="r">
                <a:spcBef>
                  <a:spcPct val="0"/>
                </a:spcBef>
                <a:buClrTx/>
                <a:buSzTx/>
                <a:buFontTx/>
                <a:buNone/>
              </a:pPr>
              <a:t>55</a:t>
            </a:fld>
            <a:endParaRPr lang="en-US" altLang="en-US" sz="1400"/>
          </a:p>
        </p:txBody>
      </p:sp>
      <p:sp>
        <p:nvSpPr>
          <p:cNvPr id="50180" name="Rectangle 2">
            <a:extLst>
              <a:ext uri="{FF2B5EF4-FFF2-40B4-BE49-F238E27FC236}">
                <a16:creationId xmlns:a16="http://schemas.microsoft.com/office/drawing/2014/main" id="{6EC60193-073D-4756-8BD8-B7180FF7E9CC}"/>
              </a:ext>
            </a:extLst>
          </p:cNvPr>
          <p:cNvSpPr>
            <a:spLocks noGrp="1" noChangeArrowheads="1"/>
          </p:cNvSpPr>
          <p:nvPr>
            <p:ph type="title" idx="4294967295"/>
          </p:nvPr>
        </p:nvSpPr>
        <p:spPr>
          <a:xfrm>
            <a:off x="304800" y="228600"/>
            <a:ext cx="8610600" cy="609600"/>
          </a:xfrm>
        </p:spPr>
        <p:txBody>
          <a:bodyPr/>
          <a:lstStyle/>
          <a:p>
            <a:r>
              <a:rPr lang="en-US" altLang="en-US"/>
              <a:t>Implementing Cloneable Interface</a:t>
            </a:r>
            <a:endParaRPr lang="en-US" altLang="en-US" u="sng">
              <a:solidFill>
                <a:schemeClr val="tx1"/>
              </a:solidFill>
              <a:latin typeface="Book Antiqua" panose="02040602050305030304" pitchFamily="18" charset="0"/>
            </a:endParaRPr>
          </a:p>
        </p:txBody>
      </p:sp>
      <p:sp>
        <p:nvSpPr>
          <p:cNvPr id="50181" name="Rectangle 3">
            <a:extLst>
              <a:ext uri="{FF2B5EF4-FFF2-40B4-BE49-F238E27FC236}">
                <a16:creationId xmlns:a16="http://schemas.microsoft.com/office/drawing/2014/main" id="{A56A228A-EE5B-4689-9F5E-944CA8BE24C1}"/>
              </a:ext>
            </a:extLst>
          </p:cNvPr>
          <p:cNvSpPr>
            <a:spLocks noGrp="1" noChangeArrowheads="1"/>
          </p:cNvSpPr>
          <p:nvPr>
            <p:ph type="body" idx="4294967295"/>
          </p:nvPr>
        </p:nvSpPr>
        <p:spPr>
          <a:xfrm>
            <a:off x="304800" y="1143000"/>
            <a:ext cx="8458200" cy="5256213"/>
          </a:xfrm>
        </p:spPr>
        <p:txBody>
          <a:bodyPr/>
          <a:lstStyle/>
          <a:p>
            <a:pPr algn="just">
              <a:buFont typeface="Arial" panose="020B0604020202020204" pitchFamily="34" charset="0"/>
              <a:buChar char="•"/>
            </a:pPr>
            <a:r>
              <a:rPr lang="en-US" altLang="en-US" sz="2800"/>
              <a:t>We can override the </a:t>
            </a:r>
            <a:r>
              <a:rPr lang="en-US" altLang="en-US" sz="2800" b="1"/>
              <a:t>clone() </a:t>
            </a:r>
            <a:r>
              <a:rPr lang="en-US" altLang="en-US" sz="2800"/>
              <a:t>method from the </a:t>
            </a:r>
            <a:r>
              <a:rPr lang="en-US" altLang="en-US" sz="2800" b="1"/>
              <a:t>Object</a:t>
            </a:r>
            <a:r>
              <a:rPr lang="en-US" altLang="en-US" sz="2800"/>
              <a:t> class to create custom clones.</a:t>
            </a:r>
          </a:p>
          <a:p>
            <a:pPr lvl="1" algn="just">
              <a:buFont typeface="Arial" panose="020B0604020202020204" pitchFamily="34" charset="0"/>
              <a:buChar char="•"/>
            </a:pPr>
            <a:r>
              <a:rPr lang="en-US" altLang="en-US" sz="2400"/>
              <a:t>The </a:t>
            </a:r>
            <a:r>
              <a:rPr lang="en-US" altLang="en-US" sz="2400" b="1"/>
              <a:t>clone</a:t>
            </a:r>
            <a:r>
              <a:rPr lang="en-US" altLang="en-US" sz="2400"/>
              <a:t> method in the </a:t>
            </a:r>
            <a:r>
              <a:rPr lang="en-US" altLang="en-US" sz="2400" b="1"/>
              <a:t>Object</a:t>
            </a:r>
            <a:r>
              <a:rPr lang="en-US" altLang="en-US" sz="2400"/>
              <a:t> class creates a new instance of the class of this object and initializes all its fields with exactly the contents of the corresponding fields of this object, as if by assignment; the contents of the fields are not themselves cloned.</a:t>
            </a:r>
          </a:p>
          <a:p>
            <a:pPr lvl="1" algn="just">
              <a:buFont typeface="Arial" panose="020B0604020202020204" pitchFamily="34" charset="0"/>
              <a:buChar char="•"/>
            </a:pPr>
            <a:r>
              <a:rPr lang="en-US" altLang="en-US" sz="2400"/>
              <a:t>The </a:t>
            </a:r>
            <a:r>
              <a:rPr lang="en-US" altLang="en-US" sz="2400" b="1"/>
              <a:t>clone</a:t>
            </a:r>
            <a:r>
              <a:rPr lang="en-US" altLang="en-US" sz="2400"/>
              <a:t> method in the </a:t>
            </a:r>
            <a:r>
              <a:rPr lang="en-US" altLang="en-US" sz="2400" b="1"/>
              <a:t>Object</a:t>
            </a:r>
            <a:r>
              <a:rPr lang="en-US" altLang="en-US" sz="2400"/>
              <a:t> class has a </a:t>
            </a:r>
            <a:r>
              <a:rPr lang="en-US" altLang="en-US" sz="2400" b="1"/>
              <a:t>protected</a:t>
            </a:r>
            <a:r>
              <a:rPr lang="en-US" altLang="en-US" sz="2400"/>
              <a:t> modifier. To use this method in any package, the implementing class should change the visibility modifier to </a:t>
            </a:r>
            <a:r>
              <a:rPr lang="en-US" altLang="en-US" sz="2400" b="1"/>
              <a:t>public</a:t>
            </a:r>
            <a:r>
              <a:rPr lang="en-US" altLang="en-US" sz="2400"/>
              <a:t>. </a:t>
            </a:r>
          </a:p>
          <a:p>
            <a:pPr algn="just">
              <a:buFont typeface="Arial" panose="020B0604020202020204" pitchFamily="34" charset="0"/>
              <a:buChar char="•"/>
            </a:pPr>
            <a:r>
              <a:rPr lang="en-US" altLang="en-US" sz="2800"/>
              <a:t>The </a:t>
            </a:r>
            <a:r>
              <a:rPr lang="en-US" altLang="en-US" sz="2800" b="1"/>
              <a:t>clone() </a:t>
            </a:r>
            <a:r>
              <a:rPr lang="en-US" altLang="en-US" sz="2800"/>
              <a:t>method returns an </a:t>
            </a:r>
            <a:r>
              <a:rPr lang="en-US" altLang="en-US" sz="2800" b="1"/>
              <a:t>Object</a:t>
            </a:r>
            <a:r>
              <a:rPr lang="en-US" altLang="en-US" sz="2800"/>
              <a:t> that needs to be casted.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a:extLst>
              <a:ext uri="{FF2B5EF4-FFF2-40B4-BE49-F238E27FC236}">
                <a16:creationId xmlns:a16="http://schemas.microsoft.com/office/drawing/2014/main" id="{C93F4191-4659-4773-A707-E377E42C8D1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FDDBEE-3F94-4297-9D5D-0A031B883CCE}" type="slidenum">
              <a:rPr lang="en-US" altLang="en-US" sz="1400"/>
              <a:pPr>
                <a:spcBef>
                  <a:spcPct val="0"/>
                </a:spcBef>
                <a:buClrTx/>
                <a:buSzTx/>
                <a:buFontTx/>
                <a:buNone/>
              </a:pPr>
              <a:t>56</a:t>
            </a:fld>
            <a:endParaRPr lang="en-US" altLang="en-US" sz="1400"/>
          </a:p>
        </p:txBody>
      </p:sp>
      <p:sp>
        <p:nvSpPr>
          <p:cNvPr id="52227" name="Slide Number Placeholder 4">
            <a:extLst>
              <a:ext uri="{FF2B5EF4-FFF2-40B4-BE49-F238E27FC236}">
                <a16:creationId xmlns:a16="http://schemas.microsoft.com/office/drawing/2014/main" id="{FA64B5A1-3362-43A9-BB05-57950CD8F78C}"/>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D38188B-242A-4605-B8A6-2E12EC6E9FB5}" type="slidenum">
              <a:rPr lang="en-US" altLang="en-US" sz="1400"/>
              <a:pPr algn="r">
                <a:spcBef>
                  <a:spcPct val="0"/>
                </a:spcBef>
                <a:buClrTx/>
                <a:buSzTx/>
                <a:buFontTx/>
                <a:buNone/>
              </a:pPr>
              <a:t>56</a:t>
            </a:fld>
            <a:endParaRPr lang="en-US" altLang="en-US" sz="1400"/>
          </a:p>
        </p:txBody>
      </p:sp>
      <p:sp>
        <p:nvSpPr>
          <p:cNvPr id="52228" name="Rectangle 2">
            <a:extLst>
              <a:ext uri="{FF2B5EF4-FFF2-40B4-BE49-F238E27FC236}">
                <a16:creationId xmlns:a16="http://schemas.microsoft.com/office/drawing/2014/main" id="{CCBF1A6C-5365-4D20-AFF2-EA9E3F81C183}"/>
              </a:ext>
            </a:extLst>
          </p:cNvPr>
          <p:cNvSpPr>
            <a:spLocks noGrp="1" noChangeArrowheads="1"/>
          </p:cNvSpPr>
          <p:nvPr>
            <p:ph type="title" idx="4294967295"/>
          </p:nvPr>
        </p:nvSpPr>
        <p:spPr>
          <a:xfrm>
            <a:off x="304800" y="228600"/>
            <a:ext cx="8610600" cy="609600"/>
          </a:xfrm>
        </p:spPr>
        <p:txBody>
          <a:bodyPr/>
          <a:lstStyle/>
          <a:p>
            <a:r>
              <a:rPr lang="en-US" altLang="en-US"/>
              <a:t>Implementing Cloneable Interface</a:t>
            </a:r>
            <a:endParaRPr lang="en-US" altLang="en-US" u="sng">
              <a:solidFill>
                <a:schemeClr val="tx1"/>
              </a:solidFill>
              <a:latin typeface="Book Antiqua" panose="02040602050305030304" pitchFamily="18" charset="0"/>
            </a:endParaRPr>
          </a:p>
        </p:txBody>
      </p:sp>
      <p:sp>
        <p:nvSpPr>
          <p:cNvPr id="52229" name="Rectangle 3">
            <a:extLst>
              <a:ext uri="{FF2B5EF4-FFF2-40B4-BE49-F238E27FC236}">
                <a16:creationId xmlns:a16="http://schemas.microsoft.com/office/drawing/2014/main" id="{46BA8B0D-ADE2-473F-8B63-3956F7141BB2}"/>
              </a:ext>
            </a:extLst>
          </p:cNvPr>
          <p:cNvSpPr>
            <a:spLocks noGrp="1" noChangeArrowheads="1"/>
          </p:cNvSpPr>
          <p:nvPr>
            <p:ph type="body" idx="4294967295"/>
          </p:nvPr>
        </p:nvSpPr>
        <p:spPr>
          <a:xfrm>
            <a:off x="304800" y="1143000"/>
            <a:ext cx="8458200" cy="3276600"/>
          </a:xfrm>
        </p:spPr>
        <p:txBody>
          <a:bodyPr/>
          <a:lstStyle/>
          <a:p>
            <a:pPr algn="just">
              <a:buFont typeface="Arial" panose="020B0604020202020204" pitchFamily="34" charset="0"/>
              <a:buChar char="•"/>
            </a:pPr>
            <a:r>
              <a:rPr lang="en-US" altLang="en-US" sz="2800">
                <a:cs typeface="Courier New" panose="02070309020205020404" pitchFamily="49" charset="0"/>
              </a:rPr>
              <a:t>The following code defines a class named House that implements </a:t>
            </a:r>
            <a:r>
              <a:rPr lang="en-US" altLang="en-US" sz="2800" b="1">
                <a:cs typeface="Courier New" panose="02070309020205020404" pitchFamily="49" charset="0"/>
              </a:rPr>
              <a:t>Cloneable</a:t>
            </a:r>
            <a:r>
              <a:rPr lang="en-US" altLang="en-US" sz="2800">
                <a:cs typeface="Courier New" panose="02070309020205020404" pitchFamily="49" charset="0"/>
              </a:rPr>
              <a:t> and </a:t>
            </a:r>
            <a:r>
              <a:rPr lang="en-US" altLang="en-US" sz="2800" b="1">
                <a:cs typeface="Courier New" panose="02070309020205020404" pitchFamily="49" charset="0"/>
              </a:rPr>
              <a:t>Comparable</a:t>
            </a:r>
            <a:r>
              <a:rPr lang="en-US" altLang="en-US" sz="2800">
                <a:cs typeface="Courier New" panose="02070309020205020404" pitchFamily="49" charset="0"/>
              </a:rPr>
              <a:t>.</a:t>
            </a:r>
            <a:endParaRPr lang="en-US" altLang="en-US" sz="2800"/>
          </a:p>
        </p:txBody>
      </p:sp>
      <p:sp>
        <p:nvSpPr>
          <p:cNvPr id="398340" name="AutoShape 4">
            <a:hlinkClick r:id="" action="ppaction://noaction" highlightClick="1"/>
            <a:extLst>
              <a:ext uri="{FF2B5EF4-FFF2-40B4-BE49-F238E27FC236}">
                <a16:creationId xmlns:a16="http://schemas.microsoft.com/office/drawing/2014/main" id="{187D9C0F-E963-4336-96C5-FEF151F9C382}"/>
              </a:ext>
            </a:extLst>
          </p:cNvPr>
          <p:cNvSpPr>
            <a:spLocks noChangeArrowheads="1"/>
          </p:cNvSpPr>
          <p:nvPr/>
        </p:nvSpPr>
        <p:spPr bwMode="auto">
          <a:xfrm>
            <a:off x="3352800" y="4038600"/>
            <a:ext cx="1447800" cy="6096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House</a:t>
            </a:r>
            <a:endParaRPr lang="en-US" altLang="en-US">
              <a:solidFill>
                <a:schemeClr val="accent1"/>
              </a:solidFill>
            </a:endParaRPr>
          </a:p>
        </p:txBody>
      </p:sp>
      <p:sp>
        <p:nvSpPr>
          <p:cNvPr id="52231" name="AutoShape 6">
            <a:hlinkClick r:id="rId4" highlightClick="1"/>
            <a:extLst>
              <a:ext uri="{FF2B5EF4-FFF2-40B4-BE49-F238E27FC236}">
                <a16:creationId xmlns:a16="http://schemas.microsoft.com/office/drawing/2014/main" id="{206E5946-61A3-4D75-BA06-3B39C709A2F1}"/>
              </a:ext>
            </a:extLst>
          </p:cNvPr>
          <p:cNvSpPr>
            <a:spLocks noChangeArrowheads="1"/>
          </p:cNvSpPr>
          <p:nvPr/>
        </p:nvSpPr>
        <p:spPr bwMode="auto">
          <a:xfrm>
            <a:off x="2743200" y="4038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a:extLst>
              <a:ext uri="{FF2B5EF4-FFF2-40B4-BE49-F238E27FC236}">
                <a16:creationId xmlns:a16="http://schemas.microsoft.com/office/drawing/2014/main" id="{2D833A4D-CCA0-4A89-857C-DE52DFCF159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3DD54E-5C39-461B-9010-BFF6CD096A6C}" type="slidenum">
              <a:rPr lang="en-US" altLang="en-US" sz="1400"/>
              <a:pPr>
                <a:spcBef>
                  <a:spcPct val="0"/>
                </a:spcBef>
                <a:buClrTx/>
                <a:buSzTx/>
                <a:buFontTx/>
                <a:buNone/>
              </a:pPr>
              <a:t>57</a:t>
            </a:fld>
            <a:endParaRPr lang="en-US" altLang="en-US" sz="1400"/>
          </a:p>
        </p:txBody>
      </p:sp>
      <p:sp>
        <p:nvSpPr>
          <p:cNvPr id="54275" name="Slide Number Placeholder 4">
            <a:extLst>
              <a:ext uri="{FF2B5EF4-FFF2-40B4-BE49-F238E27FC236}">
                <a16:creationId xmlns:a16="http://schemas.microsoft.com/office/drawing/2014/main" id="{CCD04C23-3585-4991-8DF7-C544E41786FB}"/>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751FAC0-225E-475A-AAFA-6923F13B8AA8}" type="slidenum">
              <a:rPr lang="en-US" altLang="en-US" sz="1400"/>
              <a:pPr algn="r">
                <a:spcBef>
                  <a:spcPct val="0"/>
                </a:spcBef>
                <a:buClrTx/>
                <a:buSzTx/>
                <a:buFontTx/>
                <a:buNone/>
              </a:pPr>
              <a:t>57</a:t>
            </a:fld>
            <a:endParaRPr lang="en-US" altLang="en-US" sz="1400"/>
          </a:p>
        </p:txBody>
      </p:sp>
      <p:sp>
        <p:nvSpPr>
          <p:cNvPr id="54276" name="Rectangle 2">
            <a:extLst>
              <a:ext uri="{FF2B5EF4-FFF2-40B4-BE49-F238E27FC236}">
                <a16:creationId xmlns:a16="http://schemas.microsoft.com/office/drawing/2014/main" id="{FFAA464E-7F69-4FBC-BF04-2978135F105E}"/>
              </a:ext>
            </a:extLst>
          </p:cNvPr>
          <p:cNvSpPr>
            <a:spLocks noGrp="1" noChangeArrowheads="1"/>
          </p:cNvSpPr>
          <p:nvPr>
            <p:ph type="title" idx="4294967295"/>
          </p:nvPr>
        </p:nvSpPr>
        <p:spPr>
          <a:xfrm>
            <a:off x="685800"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54277" name="Rectangle 3">
            <a:extLst>
              <a:ext uri="{FF2B5EF4-FFF2-40B4-BE49-F238E27FC236}">
                <a16:creationId xmlns:a16="http://schemas.microsoft.com/office/drawing/2014/main" id="{FF09F276-716A-423C-85DA-BBD5D1E1A38A}"/>
              </a:ext>
            </a:extLst>
          </p:cNvPr>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6">
            <a:extLst>
              <a:ext uri="{FF2B5EF4-FFF2-40B4-BE49-F238E27FC236}">
                <a16:creationId xmlns:a16="http://schemas.microsoft.com/office/drawing/2014/main" id="{9F2FD901-164E-4F68-B590-772F125BD2C7}"/>
              </a:ext>
            </a:extLst>
          </p:cNvPr>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8">
            <a:extLst>
              <a:ext uri="{FF2B5EF4-FFF2-40B4-BE49-F238E27FC236}">
                <a16:creationId xmlns:a16="http://schemas.microsoft.com/office/drawing/2014/main" id="{068C4D17-8C2A-435F-A301-2B1B019D1002}"/>
              </a:ext>
            </a:extLst>
          </p:cNvPr>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0" name="Rectangle 10">
            <a:extLst>
              <a:ext uri="{FF2B5EF4-FFF2-40B4-BE49-F238E27FC236}">
                <a16:creationId xmlns:a16="http://schemas.microsoft.com/office/drawing/2014/main" id="{AB67602B-F15A-45D5-A627-CC8552F1EC9E}"/>
              </a:ext>
            </a:extLst>
          </p:cNvPr>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1" name="Text Box 11">
            <a:extLst>
              <a:ext uri="{FF2B5EF4-FFF2-40B4-BE49-F238E27FC236}">
                <a16:creationId xmlns:a16="http://schemas.microsoft.com/office/drawing/2014/main" id="{21303531-F657-43DE-A54E-3B799D715455}"/>
              </a:ext>
            </a:extLst>
          </p:cNvPr>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4282" name="Text Box 12">
            <a:extLst>
              <a:ext uri="{FF2B5EF4-FFF2-40B4-BE49-F238E27FC236}">
                <a16:creationId xmlns:a16="http://schemas.microsoft.com/office/drawing/2014/main" id="{C655B30D-8EC4-4E65-916F-9076A44AA26F}"/>
              </a:ext>
            </a:extLst>
          </p:cNvPr>
          <p:cNvSpPr txBox="1">
            <a:spLocks noChangeArrowheads="1"/>
          </p:cNvSpPr>
          <p:nvPr/>
        </p:nvSpPr>
        <p:spPr bwMode="auto">
          <a:xfrm>
            <a:off x="457200"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54283" name="Rectangle 2">
            <a:extLst>
              <a:ext uri="{FF2B5EF4-FFF2-40B4-BE49-F238E27FC236}">
                <a16:creationId xmlns:a16="http://schemas.microsoft.com/office/drawing/2014/main" id="{CC2BB9A7-88F3-4AC3-96D2-1166DD24B261}"/>
              </a:ext>
            </a:extLst>
          </p:cNvPr>
          <p:cNvSpPr>
            <a:spLocks noChangeArrowheads="1"/>
          </p:cNvSpPr>
          <p:nvPr/>
        </p:nvSpPr>
        <p:spPr bwMode="auto">
          <a:xfrm>
            <a:off x="134938" y="2581275"/>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Shallow Copy</a:t>
            </a:r>
            <a:endParaRPr lang="en-US" altLang="en-US" sz="4400" u="sng">
              <a:latin typeface="Book Antiqua" panose="02040602050305030304" pitchFamily="18" charset="0"/>
            </a:endParaRPr>
          </a:p>
        </p:txBody>
      </p:sp>
      <p:pic>
        <p:nvPicPr>
          <p:cNvPr id="54284" name="Picture 14">
            <a:extLst>
              <a:ext uri="{FF2B5EF4-FFF2-40B4-BE49-F238E27FC236}">
                <a16:creationId xmlns:a16="http://schemas.microsoft.com/office/drawing/2014/main" id="{55F13BD4-9675-4C81-AF92-78787D00E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4285" name="Rectangle 1">
            <a:extLst>
              <a:ext uri="{FF2B5EF4-FFF2-40B4-BE49-F238E27FC236}">
                <a16:creationId xmlns:a16="http://schemas.microsoft.com/office/drawing/2014/main" id="{DDFBC23E-5CE6-4267-80DA-FF19DB4057D8}"/>
              </a:ext>
            </a:extLst>
          </p:cNvPr>
          <p:cNvSpPr>
            <a:spLocks noChangeArrowheads="1"/>
          </p:cNvSpPr>
          <p:nvPr/>
        </p:nvSpPr>
        <p:spPr bwMode="auto">
          <a:xfrm>
            <a:off x="6477000" y="4648200"/>
            <a:ext cx="2514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0"/>
              </a:spcBef>
              <a:buClrTx/>
              <a:buSzTx/>
              <a:buFontTx/>
              <a:buNone/>
            </a:pPr>
            <a:r>
              <a:rPr lang="en-US" altLang="en-US" sz="1800"/>
              <a:t>shallow copy: if the field is of reference type, the object’s reference is copied rather than its content.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a:extLst>
              <a:ext uri="{FF2B5EF4-FFF2-40B4-BE49-F238E27FC236}">
                <a16:creationId xmlns:a16="http://schemas.microsoft.com/office/drawing/2014/main" id="{78CF6522-320B-48CC-B7FD-6F7D084445E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15A259-AE80-4697-8368-AD537C57E1BF}" type="slidenum">
              <a:rPr lang="en-US" altLang="en-US" sz="1400"/>
              <a:pPr>
                <a:spcBef>
                  <a:spcPct val="0"/>
                </a:spcBef>
                <a:buClrTx/>
                <a:buSzTx/>
                <a:buFontTx/>
                <a:buNone/>
              </a:pPr>
              <a:t>58</a:t>
            </a:fld>
            <a:endParaRPr lang="en-US" altLang="en-US" sz="1400"/>
          </a:p>
        </p:txBody>
      </p:sp>
      <p:sp>
        <p:nvSpPr>
          <p:cNvPr id="56323" name="Slide Number Placeholder 4">
            <a:extLst>
              <a:ext uri="{FF2B5EF4-FFF2-40B4-BE49-F238E27FC236}">
                <a16:creationId xmlns:a16="http://schemas.microsoft.com/office/drawing/2014/main" id="{7C084699-B3F4-4D4A-984A-4322260627AC}"/>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1924B21-1040-4A54-9D4F-7E238E5AF85C}" type="slidenum">
              <a:rPr lang="en-US" altLang="en-US" sz="1400"/>
              <a:pPr algn="r">
                <a:spcBef>
                  <a:spcPct val="0"/>
                </a:spcBef>
                <a:buClrTx/>
                <a:buSzTx/>
                <a:buFontTx/>
                <a:buNone/>
              </a:pPr>
              <a:t>58</a:t>
            </a:fld>
            <a:endParaRPr lang="en-US" altLang="en-US" sz="1400"/>
          </a:p>
        </p:txBody>
      </p:sp>
      <p:sp>
        <p:nvSpPr>
          <p:cNvPr id="56324" name="Rectangle 2">
            <a:extLst>
              <a:ext uri="{FF2B5EF4-FFF2-40B4-BE49-F238E27FC236}">
                <a16:creationId xmlns:a16="http://schemas.microsoft.com/office/drawing/2014/main" id="{097A89C6-6B33-4DEB-B505-88E0ADF07879}"/>
              </a:ext>
            </a:extLst>
          </p:cNvPr>
          <p:cNvSpPr>
            <a:spLocks noGrp="1" noChangeArrowheads="1"/>
          </p:cNvSpPr>
          <p:nvPr>
            <p:ph type="title" idx="4294967295"/>
          </p:nvPr>
        </p:nvSpPr>
        <p:spPr>
          <a:xfrm>
            <a:off x="177800" y="962025"/>
            <a:ext cx="8610600" cy="609600"/>
          </a:xfrm>
        </p:spPr>
        <p:txBody>
          <a:bodyPr/>
          <a:lstStyle/>
          <a:p>
            <a:pPr algn="l"/>
            <a:r>
              <a:rPr lang="en-US" altLang="en-US" sz="1800"/>
              <a:t>To perform a deep copy for a </a:t>
            </a:r>
            <a:r>
              <a:rPr lang="en-US" altLang="en-US" sz="1800" b="1"/>
              <a:t>House </a:t>
            </a:r>
            <a:r>
              <a:rPr lang="en-US" altLang="en-US" sz="1800"/>
              <a:t>object, replace the </a:t>
            </a:r>
            <a:r>
              <a:rPr lang="en-US" altLang="en-US" sz="1800" b="1"/>
              <a:t>clone() </a:t>
            </a:r>
            <a:r>
              <a:rPr lang="en-US" altLang="en-US" sz="1800"/>
              <a:t>method in lines 26–28</a:t>
            </a:r>
            <a:br>
              <a:rPr lang="en-US" altLang="en-US" sz="1800"/>
            </a:br>
            <a:r>
              <a:rPr lang="en-US" altLang="en-US" sz="1800"/>
              <a:t>with the following code: </a:t>
            </a:r>
            <a:endParaRPr lang="en-US" altLang="en-US" sz="1800" u="sng">
              <a:solidFill>
                <a:schemeClr val="tx1"/>
              </a:solidFill>
              <a:latin typeface="Book Antiqua" panose="02040602050305030304" pitchFamily="18" charset="0"/>
            </a:endParaRPr>
          </a:p>
        </p:txBody>
      </p:sp>
      <p:sp>
        <p:nvSpPr>
          <p:cNvPr id="56325" name="Dikdörtgen 2">
            <a:extLst>
              <a:ext uri="{FF2B5EF4-FFF2-40B4-BE49-F238E27FC236}">
                <a16:creationId xmlns:a16="http://schemas.microsoft.com/office/drawing/2014/main" id="{8F9D642D-B61A-4F60-A3E6-3BD7C3A78279}"/>
              </a:ext>
            </a:extLst>
          </p:cNvPr>
          <p:cNvSpPr>
            <a:spLocks noChangeArrowheads="1"/>
          </p:cNvSpPr>
          <p:nvPr/>
        </p:nvSpPr>
        <p:spPr bwMode="auto">
          <a:xfrm>
            <a:off x="292100" y="1782763"/>
            <a:ext cx="87249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rgbClr val="005B7F"/>
                </a:solidFill>
                <a:latin typeface="Courier New" panose="02070309020205020404" pitchFamily="49" charset="0"/>
                <a:cs typeface="Courier New" panose="02070309020205020404" pitchFamily="49" charset="0"/>
              </a:rPr>
              <a:t>public </a:t>
            </a:r>
            <a:r>
              <a:rPr lang="en-US" altLang="en-US" sz="1600" b="1">
                <a:solidFill>
                  <a:srgbClr val="231F20"/>
                </a:solidFill>
                <a:latin typeface="Courier New" panose="02070309020205020404" pitchFamily="49" charset="0"/>
                <a:cs typeface="Courier New" panose="02070309020205020404" pitchFamily="49" charset="0"/>
              </a:rPr>
              <a:t>Object clone() {</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r>
              <a:rPr lang="en-US" altLang="en-US" sz="1600" b="1">
                <a:solidFill>
                  <a:srgbClr val="005B7F"/>
                </a:solidFill>
                <a:latin typeface="Courier New" panose="02070309020205020404" pitchFamily="49" charset="0"/>
                <a:cs typeface="Courier New" panose="02070309020205020404" pitchFamily="49" charset="0"/>
              </a:rPr>
              <a:t>try </a:t>
            </a:r>
            <a:r>
              <a:rPr lang="en-US" altLang="en-US" sz="1600" b="1">
                <a:solidFill>
                  <a:srgbClr val="231F20"/>
                </a:solidFill>
                <a:latin typeface="Courier New" panose="02070309020205020404" pitchFamily="49" charset="0"/>
                <a:cs typeface="Courier New" panose="02070309020205020404" pitchFamily="49" charset="0"/>
              </a:rPr>
              <a:t>{</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r>
              <a:rPr lang="en-US" altLang="en-US" sz="1600" b="1">
                <a:solidFill>
                  <a:srgbClr val="898B8E"/>
                </a:solidFill>
                <a:latin typeface="Courier New" panose="02070309020205020404" pitchFamily="49" charset="0"/>
                <a:cs typeface="Courier New" panose="02070309020205020404" pitchFamily="49" charset="0"/>
              </a:rPr>
              <a:t>// Perform a shallow copy</a:t>
            </a:r>
            <a:br>
              <a:rPr lang="en-US" altLang="en-US" sz="1600" b="1">
                <a:solidFill>
                  <a:srgbClr val="898B8E"/>
                </a:solidFill>
                <a:latin typeface="Courier New" panose="02070309020205020404" pitchFamily="49" charset="0"/>
                <a:cs typeface="Courier New" panose="02070309020205020404" pitchFamily="49" charset="0"/>
              </a:rPr>
            </a:br>
            <a:r>
              <a:rPr lang="en-US" altLang="en-US" sz="1600" b="1">
                <a:solidFill>
                  <a:srgbClr val="898B8E"/>
                </a:solidFill>
                <a:latin typeface="Courier New" panose="02070309020205020404" pitchFamily="49" charset="0"/>
                <a:cs typeface="Courier New" panose="02070309020205020404" pitchFamily="49" charset="0"/>
              </a:rPr>
              <a:t>	</a:t>
            </a:r>
            <a:r>
              <a:rPr lang="en-US" altLang="en-US" sz="1600" b="1">
                <a:solidFill>
                  <a:srgbClr val="231F20"/>
                </a:solidFill>
                <a:latin typeface="Courier New" panose="02070309020205020404" pitchFamily="49" charset="0"/>
                <a:cs typeface="Courier New" panose="02070309020205020404" pitchFamily="49" charset="0"/>
              </a:rPr>
              <a:t>House houseClone = (House)</a:t>
            </a:r>
            <a:r>
              <a:rPr lang="en-US" altLang="en-US" sz="1600" b="1">
                <a:solidFill>
                  <a:srgbClr val="005B7F"/>
                </a:solidFill>
                <a:latin typeface="Courier New" panose="02070309020205020404" pitchFamily="49" charset="0"/>
                <a:cs typeface="Courier New" panose="02070309020205020404" pitchFamily="49" charset="0"/>
              </a:rPr>
              <a:t>super</a:t>
            </a:r>
            <a:r>
              <a:rPr lang="en-US" altLang="en-US" sz="1600" b="1">
                <a:solidFill>
                  <a:srgbClr val="231F20"/>
                </a:solidFill>
                <a:latin typeface="Courier New" panose="02070309020205020404" pitchFamily="49" charset="0"/>
                <a:cs typeface="Courier New" panose="02070309020205020404" pitchFamily="49" charset="0"/>
              </a:rPr>
              <a:t>.clone();</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r>
              <a:rPr lang="en-US" altLang="en-US" sz="1600" b="1">
                <a:solidFill>
                  <a:srgbClr val="898B8E"/>
                </a:solidFill>
                <a:latin typeface="Courier New" panose="02070309020205020404" pitchFamily="49" charset="0"/>
                <a:cs typeface="Courier New" panose="02070309020205020404" pitchFamily="49" charset="0"/>
              </a:rPr>
              <a:t>// Deep copy on whenBuilt</a:t>
            </a:r>
            <a:br>
              <a:rPr lang="en-US" altLang="en-US" sz="1600" b="1">
                <a:solidFill>
                  <a:srgbClr val="898B8E"/>
                </a:solidFill>
                <a:latin typeface="Courier New" panose="02070309020205020404" pitchFamily="49" charset="0"/>
                <a:cs typeface="Courier New" panose="02070309020205020404" pitchFamily="49" charset="0"/>
              </a:rPr>
            </a:br>
            <a:r>
              <a:rPr lang="en-US" altLang="en-US" sz="1600" b="1">
                <a:solidFill>
                  <a:srgbClr val="898B8E"/>
                </a:solidFill>
                <a:latin typeface="Courier New" panose="02070309020205020404" pitchFamily="49" charset="0"/>
                <a:cs typeface="Courier New" panose="02070309020205020404" pitchFamily="49" charset="0"/>
              </a:rPr>
              <a:t>	</a:t>
            </a:r>
            <a:r>
              <a:rPr lang="en-US" altLang="en-US" sz="1600" b="1">
                <a:solidFill>
                  <a:srgbClr val="231F20"/>
                </a:solidFill>
                <a:latin typeface="Courier New" panose="02070309020205020404" pitchFamily="49" charset="0"/>
                <a:cs typeface="Courier New" panose="02070309020205020404" pitchFamily="49" charset="0"/>
              </a:rPr>
              <a:t>houseClone.whenBuilt = (java.util.Date)(whenBuilt.clone());</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r>
              <a:rPr lang="en-US" altLang="en-US" sz="1600" b="1">
                <a:solidFill>
                  <a:srgbClr val="005B7F"/>
                </a:solidFill>
                <a:latin typeface="Courier New" panose="02070309020205020404" pitchFamily="49" charset="0"/>
                <a:cs typeface="Courier New" panose="02070309020205020404" pitchFamily="49" charset="0"/>
              </a:rPr>
              <a:t>return </a:t>
            </a:r>
            <a:r>
              <a:rPr lang="en-US" altLang="en-US" sz="1600" b="1">
                <a:solidFill>
                  <a:srgbClr val="231F20"/>
                </a:solidFill>
                <a:latin typeface="Courier New" panose="02070309020205020404" pitchFamily="49" charset="0"/>
                <a:cs typeface="Courier New" panose="02070309020205020404" pitchFamily="49" charset="0"/>
              </a:rPr>
              <a:t>houseClone;</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br>
              <a:rPr lang="en-US" altLang="en-US" sz="1600" b="1">
                <a:solidFill>
                  <a:srgbClr val="005B7F"/>
                </a:solidFill>
                <a:latin typeface="Courier New" panose="02070309020205020404" pitchFamily="49" charset="0"/>
                <a:cs typeface="Courier New" panose="02070309020205020404" pitchFamily="49" charset="0"/>
              </a:rPr>
            </a:br>
            <a:r>
              <a:rPr lang="en-US" altLang="en-US" sz="1600" b="1">
                <a:solidFill>
                  <a:srgbClr val="005B7F"/>
                </a:solidFill>
                <a:latin typeface="Courier New" panose="02070309020205020404" pitchFamily="49" charset="0"/>
                <a:cs typeface="Courier New" panose="02070309020205020404" pitchFamily="49" charset="0"/>
              </a:rPr>
              <a:t>  catch </a:t>
            </a:r>
            <a:r>
              <a:rPr lang="en-US" altLang="en-US" sz="1600" b="1">
                <a:solidFill>
                  <a:srgbClr val="231F20"/>
                </a:solidFill>
                <a:latin typeface="Courier New" panose="02070309020205020404" pitchFamily="49" charset="0"/>
                <a:cs typeface="Courier New" panose="02070309020205020404" pitchFamily="49" charset="0"/>
              </a:rPr>
              <a:t>(CloneNotSupportedException ex) {</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r>
              <a:rPr lang="en-US" altLang="en-US" sz="1600" b="1">
                <a:solidFill>
                  <a:srgbClr val="005B7F"/>
                </a:solidFill>
                <a:latin typeface="Courier New" panose="02070309020205020404" pitchFamily="49" charset="0"/>
                <a:cs typeface="Courier New" panose="02070309020205020404" pitchFamily="49" charset="0"/>
              </a:rPr>
              <a:t>return null</a:t>
            </a:r>
            <a:r>
              <a:rPr lang="en-US" altLang="en-US" sz="1600" b="1">
                <a:solidFill>
                  <a:srgbClr val="231F20"/>
                </a:solidFill>
                <a:latin typeface="Courier New" panose="02070309020205020404" pitchFamily="49" charset="0"/>
                <a:cs typeface="Courier New" panose="02070309020205020404" pitchFamily="49" charset="0"/>
              </a:rPr>
              <a:t>;</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  }</a:t>
            </a:r>
            <a:br>
              <a:rPr lang="en-US" altLang="en-US" sz="1600" b="1">
                <a:solidFill>
                  <a:srgbClr val="231F20"/>
                </a:solidFill>
                <a:latin typeface="Courier New" panose="02070309020205020404" pitchFamily="49" charset="0"/>
                <a:cs typeface="Courier New" panose="02070309020205020404" pitchFamily="49" charset="0"/>
              </a:rPr>
            </a:br>
            <a:r>
              <a:rPr lang="en-US" altLang="en-US" sz="1600" b="1">
                <a:solidFill>
                  <a:srgbClr val="231F20"/>
                </a:solidFill>
                <a:latin typeface="Courier New" panose="02070309020205020404" pitchFamily="49" charset="0"/>
                <a:cs typeface="Courier New" panose="02070309020205020404" pitchFamily="49" charset="0"/>
              </a:rPr>
              <a:t>}</a:t>
            </a:r>
            <a:r>
              <a:rPr lang="en-US" altLang="en-US" sz="1600" b="1">
                <a:latin typeface="Courier New" panose="02070309020205020404" pitchFamily="49" charset="0"/>
                <a:cs typeface="Courier New" panose="02070309020205020404" pitchFamily="49" charset="0"/>
              </a:rPr>
              <a:t> </a:t>
            </a:r>
            <a:br>
              <a:rPr lang="en-US" altLang="en-US" sz="1600" b="1">
                <a:latin typeface="Courier New" panose="02070309020205020404" pitchFamily="49" charset="0"/>
                <a:cs typeface="Courier New" panose="02070309020205020404" pitchFamily="49" charset="0"/>
              </a:rPr>
            </a:br>
            <a:endParaRPr lang="en-US" altLang="en-US" sz="1600" b="1">
              <a:latin typeface="Courier New" panose="02070309020205020404" pitchFamily="49" charset="0"/>
              <a:cs typeface="Courier New" panose="02070309020205020404" pitchFamily="49" charset="0"/>
            </a:endParaRPr>
          </a:p>
        </p:txBody>
      </p:sp>
      <p:sp>
        <p:nvSpPr>
          <p:cNvPr id="56326" name="Rectangle 2">
            <a:extLst>
              <a:ext uri="{FF2B5EF4-FFF2-40B4-BE49-F238E27FC236}">
                <a16:creationId xmlns:a16="http://schemas.microsoft.com/office/drawing/2014/main" id="{377B7330-F16F-4F79-A460-AF62BD0F9C83}"/>
              </a:ext>
            </a:extLst>
          </p:cNvPr>
          <p:cNvSpPr txBox="1">
            <a:spLocks noChangeArrowheads="1"/>
          </p:cNvSpPr>
          <p:nvPr/>
        </p:nvSpPr>
        <p:spPr bwMode="auto">
          <a:xfrm>
            <a:off x="647700" y="17145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2">
            <a:extLst>
              <a:ext uri="{FF2B5EF4-FFF2-40B4-BE49-F238E27FC236}">
                <a16:creationId xmlns:a16="http://schemas.microsoft.com/office/drawing/2014/main" id="{E1D839AD-7E7A-452A-989E-FD079844C80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E2117C-1D3D-45AB-94E3-9FE16E356117}" type="slidenum">
              <a:rPr lang="en-US" altLang="en-US" sz="1400"/>
              <a:pPr>
                <a:spcBef>
                  <a:spcPct val="0"/>
                </a:spcBef>
                <a:buClrTx/>
                <a:buSzTx/>
                <a:buFontTx/>
                <a:buNone/>
              </a:pPr>
              <a:t>59</a:t>
            </a:fld>
            <a:endParaRPr lang="en-US" altLang="en-US" sz="1400"/>
          </a:p>
        </p:txBody>
      </p:sp>
      <p:sp>
        <p:nvSpPr>
          <p:cNvPr id="58371" name="Slide Number Placeholder 4">
            <a:extLst>
              <a:ext uri="{FF2B5EF4-FFF2-40B4-BE49-F238E27FC236}">
                <a16:creationId xmlns:a16="http://schemas.microsoft.com/office/drawing/2014/main" id="{CD15C35E-9BD1-45A5-B5C7-BC4371CF3C11}"/>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B4D8E70-50A4-493A-8137-5268C57B9C0D}" type="slidenum">
              <a:rPr lang="en-US" altLang="en-US" sz="1400"/>
              <a:pPr algn="r">
                <a:spcBef>
                  <a:spcPct val="0"/>
                </a:spcBef>
                <a:buClrTx/>
                <a:buSzTx/>
                <a:buFontTx/>
                <a:buNone/>
              </a:pPr>
              <a:t>59</a:t>
            </a:fld>
            <a:endParaRPr lang="en-US" altLang="en-US" sz="1400"/>
          </a:p>
        </p:txBody>
      </p:sp>
      <p:sp>
        <p:nvSpPr>
          <p:cNvPr id="58372" name="Rectangle 2">
            <a:extLst>
              <a:ext uri="{FF2B5EF4-FFF2-40B4-BE49-F238E27FC236}">
                <a16:creationId xmlns:a16="http://schemas.microsoft.com/office/drawing/2014/main" id="{850B39B2-DEFA-4261-A98C-BB33E7993931}"/>
              </a:ext>
            </a:extLst>
          </p:cNvPr>
          <p:cNvSpPr>
            <a:spLocks noGrp="1" noChangeArrowheads="1"/>
          </p:cNvSpPr>
          <p:nvPr>
            <p:ph type="title" idx="4294967295"/>
          </p:nvPr>
        </p:nvSpPr>
        <p:spPr>
          <a:xfrm>
            <a:off x="685800"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58373" name="Rectangle 3">
            <a:extLst>
              <a:ext uri="{FF2B5EF4-FFF2-40B4-BE49-F238E27FC236}">
                <a16:creationId xmlns:a16="http://schemas.microsoft.com/office/drawing/2014/main" id="{71AEE429-26A9-4FD9-A3DA-CD221D8BB934}"/>
              </a:ext>
            </a:extLst>
          </p:cNvPr>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4" name="Rectangle 6">
            <a:extLst>
              <a:ext uri="{FF2B5EF4-FFF2-40B4-BE49-F238E27FC236}">
                <a16:creationId xmlns:a16="http://schemas.microsoft.com/office/drawing/2014/main" id="{866783EC-9A34-4EC2-8106-4B72BFF9D18C}"/>
              </a:ext>
            </a:extLst>
          </p:cNvPr>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8">
            <a:extLst>
              <a:ext uri="{FF2B5EF4-FFF2-40B4-BE49-F238E27FC236}">
                <a16:creationId xmlns:a16="http://schemas.microsoft.com/office/drawing/2014/main" id="{4EE23FC5-0C64-4F52-AD82-1293E022C7AE}"/>
              </a:ext>
            </a:extLst>
          </p:cNvPr>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6" name="Rectangle 10">
            <a:extLst>
              <a:ext uri="{FF2B5EF4-FFF2-40B4-BE49-F238E27FC236}">
                <a16:creationId xmlns:a16="http://schemas.microsoft.com/office/drawing/2014/main" id="{C98192C0-E5A0-430E-881E-D864CF018764}"/>
              </a:ext>
            </a:extLst>
          </p:cNvPr>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7" name="Text Box 11">
            <a:extLst>
              <a:ext uri="{FF2B5EF4-FFF2-40B4-BE49-F238E27FC236}">
                <a16:creationId xmlns:a16="http://schemas.microsoft.com/office/drawing/2014/main" id="{884E5925-425B-450F-9071-AC91D738287C}"/>
              </a:ext>
            </a:extLst>
          </p:cNvPr>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8378" name="Text Box 12">
            <a:extLst>
              <a:ext uri="{FF2B5EF4-FFF2-40B4-BE49-F238E27FC236}">
                <a16:creationId xmlns:a16="http://schemas.microsoft.com/office/drawing/2014/main" id="{489E8B95-33C1-43EC-858D-42EFFA3FB9E7}"/>
              </a:ext>
            </a:extLst>
          </p:cNvPr>
          <p:cNvSpPr txBox="1">
            <a:spLocks noChangeArrowheads="1"/>
          </p:cNvSpPr>
          <p:nvPr/>
        </p:nvSpPr>
        <p:spPr bwMode="auto">
          <a:xfrm>
            <a:off x="334963"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58379" name="Rectangle 2">
            <a:extLst>
              <a:ext uri="{FF2B5EF4-FFF2-40B4-BE49-F238E27FC236}">
                <a16:creationId xmlns:a16="http://schemas.microsoft.com/office/drawing/2014/main" id="{1DF890CB-E761-4598-9B1A-FF4D092B3B1D}"/>
              </a:ext>
            </a:extLst>
          </p:cNvPr>
          <p:cNvSpPr>
            <a:spLocks noChangeArrowheads="1"/>
          </p:cNvSpPr>
          <p:nvPr/>
        </p:nvSpPr>
        <p:spPr bwMode="auto">
          <a:xfrm>
            <a:off x="596900"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pic>
        <p:nvPicPr>
          <p:cNvPr id="58380" name="Picture 14">
            <a:extLst>
              <a:ext uri="{FF2B5EF4-FFF2-40B4-BE49-F238E27FC236}">
                <a16:creationId xmlns:a16="http://schemas.microsoft.com/office/drawing/2014/main" id="{0BA47E56-85E0-480C-BBD8-AA3DABF2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116138"/>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B5108361-BB49-4BF2-B7AD-1C051248E31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EBFC0C-1BEF-4E31-A31E-A5E26B48E7A2}" type="slidenum">
              <a:rPr lang="en-US" altLang="en-US" sz="1400"/>
              <a:pPr>
                <a:spcBef>
                  <a:spcPct val="0"/>
                </a:spcBef>
                <a:buClrTx/>
                <a:buSzTx/>
                <a:buFontTx/>
                <a:buNone/>
              </a:pPr>
              <a:t>6</a:t>
            </a:fld>
            <a:endParaRPr lang="en-US" altLang="en-US" sz="1400"/>
          </a:p>
        </p:txBody>
      </p:sp>
      <p:sp>
        <p:nvSpPr>
          <p:cNvPr id="10243" name="Slide Number Placeholder 4">
            <a:extLst>
              <a:ext uri="{FF2B5EF4-FFF2-40B4-BE49-F238E27FC236}">
                <a16:creationId xmlns:a16="http://schemas.microsoft.com/office/drawing/2014/main" id="{A04D8FC7-9A8A-44D0-9B19-2860B818C317}"/>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3C22134-7B25-43AD-A7DB-9437DEBCA830}" type="slidenum">
              <a:rPr lang="en-US" altLang="en-US" sz="1400"/>
              <a:pPr algn="r">
                <a:spcBef>
                  <a:spcPct val="0"/>
                </a:spcBef>
                <a:buClrTx/>
                <a:buSzTx/>
                <a:buFontTx/>
                <a:buNone/>
              </a:pPr>
              <a:t>6</a:t>
            </a:fld>
            <a:endParaRPr lang="en-US" altLang="en-US" sz="1400"/>
          </a:p>
        </p:txBody>
      </p:sp>
      <p:sp>
        <p:nvSpPr>
          <p:cNvPr id="10244" name="Rectangle 9">
            <a:extLst>
              <a:ext uri="{FF2B5EF4-FFF2-40B4-BE49-F238E27FC236}">
                <a16:creationId xmlns:a16="http://schemas.microsoft.com/office/drawing/2014/main" id="{85C9B8D9-3B3F-4839-BEBE-02C1CE37F1C4}"/>
              </a:ext>
            </a:extLst>
          </p:cNvPr>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11">
            <a:extLst>
              <a:ext uri="{FF2B5EF4-FFF2-40B4-BE49-F238E27FC236}">
                <a16:creationId xmlns:a16="http://schemas.microsoft.com/office/drawing/2014/main" id="{BA8EEB68-E6C5-40C7-9DEA-F55D42095A42}"/>
              </a:ext>
            </a:extLst>
          </p:cNvPr>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6">
            <a:extLst>
              <a:ext uri="{FF2B5EF4-FFF2-40B4-BE49-F238E27FC236}">
                <a16:creationId xmlns:a16="http://schemas.microsoft.com/office/drawing/2014/main" id="{3ABDA497-5D67-4671-B9B0-D8EAB989A416}"/>
              </a:ext>
            </a:extLst>
          </p:cNvPr>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8">
            <a:extLst>
              <a:ext uri="{FF2B5EF4-FFF2-40B4-BE49-F238E27FC236}">
                <a16:creationId xmlns:a16="http://schemas.microsoft.com/office/drawing/2014/main" id="{A50C701E-ED8B-4F5E-9F7C-D4EE8E7BD25D}"/>
              </a:ext>
            </a:extLst>
          </p:cNvPr>
          <p:cNvSpPr>
            <a:spLocks noGrp="1" noChangeArrowheads="1"/>
          </p:cNvSpPr>
          <p:nvPr>
            <p:ph type="title" idx="4294967295"/>
          </p:nvPr>
        </p:nvSpPr>
        <p:spPr>
          <a:xfrm>
            <a:off x="304800" y="152400"/>
            <a:ext cx="8610600" cy="533400"/>
          </a:xfrm>
        </p:spPr>
        <p:txBody>
          <a:bodyPr/>
          <a:lstStyle/>
          <a:p>
            <a:r>
              <a:rPr lang="en-US" altLang="en-US" sz="4000"/>
              <a:t>Abstract Classes and Abstract Methods</a:t>
            </a:r>
          </a:p>
        </p:txBody>
      </p:sp>
      <p:sp>
        <p:nvSpPr>
          <p:cNvPr id="10248" name="AutoShape 23">
            <a:hlinkClick r:id="rId2" action="ppaction://program" highlightClick="1"/>
            <a:extLst>
              <a:ext uri="{FF2B5EF4-FFF2-40B4-BE49-F238E27FC236}">
                <a16:creationId xmlns:a16="http://schemas.microsoft.com/office/drawing/2014/main" id="{83C725BD-B393-480D-8C53-06E0FE44D61C}"/>
              </a:ext>
            </a:extLst>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0249" name="Rectangle 25">
            <a:extLst>
              <a:ext uri="{FF2B5EF4-FFF2-40B4-BE49-F238E27FC236}">
                <a16:creationId xmlns:a16="http://schemas.microsoft.com/office/drawing/2014/main" id="{7468F88F-D53C-47B3-B706-C58068276AC9}"/>
              </a:ext>
            </a:extLst>
          </p:cNvPr>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50" name="Picture 19">
            <a:extLst>
              <a:ext uri="{FF2B5EF4-FFF2-40B4-BE49-F238E27FC236}">
                <a16:creationId xmlns:a16="http://schemas.microsoft.com/office/drawing/2014/main" id="{B6EF682E-636F-4DFD-9D2A-F8B08F341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660400"/>
            <a:ext cx="7462837" cy="573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180" name="AutoShape 20">
            <a:hlinkClick r:id="rId4" highlightClick="1"/>
            <a:extLst>
              <a:ext uri="{FF2B5EF4-FFF2-40B4-BE49-F238E27FC236}">
                <a16:creationId xmlns:a16="http://schemas.microsoft.com/office/drawing/2014/main" id="{5DBF2F6C-2643-4F6A-B487-D3AA09949EA9}"/>
              </a:ext>
            </a:extLst>
          </p:cNvPr>
          <p:cNvSpPr>
            <a:spLocks noChangeArrowheads="1"/>
          </p:cNvSpPr>
          <p:nvPr/>
        </p:nvSpPr>
        <p:spPr bwMode="auto">
          <a:xfrm>
            <a:off x="7162800" y="1905000"/>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5" action="ppaction://program"/>
              </a:rPr>
              <a:t>Circle</a:t>
            </a:r>
            <a:endParaRPr lang="en-US" altLang="en-US" sz="1800">
              <a:solidFill>
                <a:schemeClr val="accent1"/>
              </a:solidFill>
            </a:endParaRPr>
          </a:p>
        </p:txBody>
      </p:sp>
      <p:sp>
        <p:nvSpPr>
          <p:cNvPr id="348181" name="AutoShape 21">
            <a:hlinkClick r:id="rId6" highlightClick="1"/>
            <a:extLst>
              <a:ext uri="{FF2B5EF4-FFF2-40B4-BE49-F238E27FC236}">
                <a16:creationId xmlns:a16="http://schemas.microsoft.com/office/drawing/2014/main" id="{C97511D3-0E95-410B-8091-C07DA8C553BA}"/>
              </a:ext>
            </a:extLst>
          </p:cNvPr>
          <p:cNvSpPr>
            <a:spLocks noChangeArrowheads="1"/>
          </p:cNvSpPr>
          <p:nvPr/>
        </p:nvSpPr>
        <p:spPr bwMode="auto">
          <a:xfrm>
            <a:off x="7162800" y="2667000"/>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6" action="ppaction://program"/>
              </a:rPr>
              <a:t>Rectangle</a:t>
            </a:r>
            <a:endParaRPr lang="en-US" altLang="en-US" sz="1800">
              <a:solidFill>
                <a:schemeClr val="accent1"/>
              </a:solidFill>
            </a:endParaRPr>
          </a:p>
        </p:txBody>
      </p:sp>
      <p:sp>
        <p:nvSpPr>
          <p:cNvPr id="348182" name="AutoShape 22">
            <a:hlinkClick r:id="" action="ppaction://noaction" highlightClick="1"/>
            <a:extLst>
              <a:ext uri="{FF2B5EF4-FFF2-40B4-BE49-F238E27FC236}">
                <a16:creationId xmlns:a16="http://schemas.microsoft.com/office/drawing/2014/main" id="{65F50E4D-A8A5-4351-A410-5A657A1282BE}"/>
              </a:ext>
            </a:extLst>
          </p:cNvPr>
          <p:cNvSpPr>
            <a:spLocks noChangeArrowheads="1"/>
          </p:cNvSpPr>
          <p:nvPr/>
        </p:nvSpPr>
        <p:spPr bwMode="auto">
          <a:xfrm>
            <a:off x="6705600" y="44958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7" action="ppaction://program"/>
              </a:rPr>
              <a:t>TestGeometricObject</a:t>
            </a:r>
            <a:endParaRPr lang="en-US" altLang="en-US" sz="1800">
              <a:solidFill>
                <a:schemeClr val="accent1"/>
              </a:solidFill>
            </a:endParaRPr>
          </a:p>
        </p:txBody>
      </p:sp>
      <p:sp>
        <p:nvSpPr>
          <p:cNvPr id="10254" name="AutoShape 14">
            <a:hlinkClick r:id="rId8" highlightClick="1"/>
            <a:extLst>
              <a:ext uri="{FF2B5EF4-FFF2-40B4-BE49-F238E27FC236}">
                <a16:creationId xmlns:a16="http://schemas.microsoft.com/office/drawing/2014/main" id="{AF361B03-961D-4192-946D-B70919BCDC07}"/>
              </a:ext>
            </a:extLst>
          </p:cNvPr>
          <p:cNvSpPr>
            <a:spLocks noChangeArrowheads="1"/>
          </p:cNvSpPr>
          <p:nvPr/>
        </p:nvSpPr>
        <p:spPr bwMode="auto">
          <a:xfrm>
            <a:off x="6553200" y="1143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5" name="AutoShape 15">
            <a:hlinkClick r:id="rId9" highlightClick="1"/>
            <a:extLst>
              <a:ext uri="{FF2B5EF4-FFF2-40B4-BE49-F238E27FC236}">
                <a16:creationId xmlns:a16="http://schemas.microsoft.com/office/drawing/2014/main" id="{A6C7F884-2635-4BB1-8DF4-88A3AD9D98D1}"/>
              </a:ext>
            </a:extLst>
          </p:cNvPr>
          <p:cNvSpPr>
            <a:spLocks noChangeArrowheads="1"/>
          </p:cNvSpPr>
          <p:nvPr/>
        </p:nvSpPr>
        <p:spPr bwMode="auto">
          <a:xfrm>
            <a:off x="6553200" y="190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6" name="AutoShape 16">
            <a:hlinkClick r:id="rId10" highlightClick="1"/>
            <a:extLst>
              <a:ext uri="{FF2B5EF4-FFF2-40B4-BE49-F238E27FC236}">
                <a16:creationId xmlns:a16="http://schemas.microsoft.com/office/drawing/2014/main" id="{E2E1E4AD-B03D-4262-90DA-52D53BCBE4C5}"/>
              </a:ext>
            </a:extLst>
          </p:cNvPr>
          <p:cNvSpPr>
            <a:spLocks noChangeArrowheads="1"/>
          </p:cNvSpPr>
          <p:nvPr/>
        </p:nvSpPr>
        <p:spPr bwMode="auto">
          <a:xfrm>
            <a:off x="6553200" y="266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7" name="AutoShape 17">
            <a:hlinkClick r:id="rId11" highlightClick="1"/>
            <a:extLst>
              <a:ext uri="{FF2B5EF4-FFF2-40B4-BE49-F238E27FC236}">
                <a16:creationId xmlns:a16="http://schemas.microsoft.com/office/drawing/2014/main" id="{38C70716-67E8-4740-AB99-BA825E0E3B1B}"/>
              </a:ext>
            </a:extLst>
          </p:cNvPr>
          <p:cNvSpPr>
            <a:spLocks noChangeArrowheads="1"/>
          </p:cNvSpPr>
          <p:nvPr/>
        </p:nvSpPr>
        <p:spPr bwMode="auto">
          <a:xfrm>
            <a:off x="632460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79" name="AutoShape 19">
            <a:hlinkClick r:id="" action="ppaction://noaction" highlightClick="1"/>
            <a:extLst>
              <a:ext uri="{FF2B5EF4-FFF2-40B4-BE49-F238E27FC236}">
                <a16:creationId xmlns:a16="http://schemas.microsoft.com/office/drawing/2014/main" id="{29366411-CFCD-44B3-ACF8-CB1ADAD24CB4}"/>
              </a:ext>
            </a:extLst>
          </p:cNvPr>
          <p:cNvSpPr>
            <a:spLocks noChangeArrowheads="1"/>
          </p:cNvSpPr>
          <p:nvPr/>
        </p:nvSpPr>
        <p:spPr bwMode="auto">
          <a:xfrm>
            <a:off x="7162800" y="1219200"/>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sz="1800">
                <a:solidFill>
                  <a:schemeClr val="accent1"/>
                </a:solidFill>
                <a:latin typeface="Book Antiqua" pitchFamily="18" charset="0"/>
                <a:hlinkClick r:id="rId12" action="ppaction://program"/>
              </a:rPr>
              <a:t>GeometricObject</a:t>
            </a:r>
            <a:endParaRPr lang="en-US" altLang="en-US" sz="1800">
              <a:solidFill>
                <a:schemeClr val="accen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8382000" cy="4741863"/>
          </a:xfrm>
        </p:spPr>
        <p:txBody>
          <a:bodyPr>
            <a:noAutofit/>
          </a:bodyPr>
          <a:lstStyle/>
          <a:p>
            <a:r>
              <a:rPr lang="en-US" sz="1200" noProof="1">
                <a:latin typeface="Calibri" panose="020F0502020204030204" pitchFamily="34" charset="0"/>
                <a:cs typeface="Calibri" panose="020F0502020204030204" pitchFamily="34" charset="0"/>
              </a:rPr>
              <a:t>Can a class invoke super.clone() when implementing the clone() method if the class does not implement java.lang.Cloneable? Does the Date class implement Cloneable?</a:t>
            </a:r>
            <a:br>
              <a:rPr lang="en-US" sz="1050" noProof="1">
                <a:latin typeface="Consolas" panose="020B0609020204030204" pitchFamily="49" charset="0"/>
                <a:cs typeface="Calibri" panose="020F0502020204030204" pitchFamily="34" charset="0"/>
              </a:rPr>
            </a:br>
            <a:endParaRPr lang="en-US" sz="1200" noProof="1">
              <a:latin typeface="Consolas" panose="020B0609020204030204" pitchFamily="49" charset="0"/>
              <a:cs typeface="Calibri" panose="020F0502020204030204" pitchFamily="34" charset="0"/>
            </a:endParaRPr>
          </a:p>
          <a:p>
            <a:pPr marL="0" indent="0">
              <a:buNone/>
            </a:pPr>
            <a:r>
              <a:rPr lang="en-US" sz="1200" b="1" noProof="1">
                <a:solidFill>
                  <a:srgbClr val="92D050"/>
                </a:solidFill>
                <a:latin typeface="Calibri" panose="020F0502020204030204" pitchFamily="34" charset="0"/>
                <a:cs typeface="Calibri" panose="020F0502020204030204" pitchFamily="34" charset="0"/>
              </a:rPr>
              <a:t>      &lt;--- ANSWER ---&gt;</a:t>
            </a:r>
          </a:p>
          <a:p>
            <a:r>
              <a:rPr lang="en-US" sz="1050" noProof="1">
                <a:solidFill>
                  <a:srgbClr val="0070C0"/>
                </a:solidFill>
                <a:latin typeface="Consolas" panose="020B0609020204030204" pitchFamily="49" charset="0"/>
                <a:cs typeface="Calibri" panose="020F0502020204030204" pitchFamily="34" charset="0"/>
              </a:rPr>
              <a:t>You can invoke super.clone() when implementing the clone() method</a:t>
            </a:r>
            <a:r>
              <a:rPr lang="tr-TR" sz="1050" noProof="1">
                <a:solidFill>
                  <a:srgbClr val="0070C0"/>
                </a:solidFill>
                <a:latin typeface="Consolas" panose="020B0609020204030204" pitchFamily="49" charset="0"/>
                <a:cs typeface="Calibri" panose="020F0502020204030204" pitchFamily="34" charset="0"/>
              </a:rPr>
              <a:t> </a:t>
            </a:r>
            <a:r>
              <a:rPr lang="en-US" sz="1050" noProof="1">
                <a:solidFill>
                  <a:srgbClr val="0070C0"/>
                </a:solidFill>
                <a:latin typeface="Consolas" panose="020B0609020204030204" pitchFamily="49" charset="0"/>
                <a:cs typeface="Calibri" panose="020F0502020204030204" pitchFamily="34" charset="0"/>
              </a:rPr>
              <a:t>if the class does not implement java.lang.Cloneable, as shown below:</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class Foo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int x = 5;</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public Object clone() throws CloneNotSupportedException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return super.clone();</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However, it does not actually clone the object. The following code will throw CloneNotSupportedException.</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public class Test1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public static void main(String[] args) throws CloneNotSupportedException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Foo foo = (Foo)new Foo().clone();</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System.out.println(foo.x);</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If the Foo class implements java.lang.Cloneable as follows, the Test1 class will run fine.</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class Foo implements java.lang.Cloneable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int x = 5;</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public Object clone() throws CloneNotSupportedException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return super.clone();</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  }</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a:t>
            </a:r>
            <a:br>
              <a:rPr lang="tr-TR" sz="1050" noProof="1">
                <a:solidFill>
                  <a:srgbClr val="0070C0"/>
                </a:solidFill>
                <a:latin typeface="Consolas" panose="020B0609020204030204" pitchFamily="49" charset="0"/>
                <a:cs typeface="Calibri" panose="020F0502020204030204" pitchFamily="34" charset="0"/>
              </a:rPr>
            </a:br>
            <a:r>
              <a:rPr lang="en-US" sz="1050" noProof="1">
                <a:solidFill>
                  <a:srgbClr val="0070C0"/>
                </a:solidFill>
                <a:latin typeface="Consolas" panose="020B0609020204030204" pitchFamily="49" charset="0"/>
                <a:cs typeface="Calibri" panose="020F0502020204030204" pitchFamily="34" charset="0"/>
              </a:rPr>
              <a:t>Yes, the Date class implements Cloneable.</a:t>
            </a:r>
            <a:endParaRPr lang="tr-TR" sz="105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21373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1600" noProof="1">
                <a:latin typeface="Calibri" panose="020F0502020204030204" pitchFamily="34" charset="0"/>
                <a:cs typeface="Calibri" panose="020F0502020204030204" pitchFamily="34" charset="0"/>
              </a:rPr>
              <a:t>What would happen if the House class (defined in Listing 13.11) did not override the clone() method or if House did not implement java.lang.Cloneable?</a:t>
            </a:r>
            <a:br>
              <a:rPr lang="en-US" sz="12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If the House class does not override the clone() method, the program would receive a syntax error because clone() is protected in java.lang.Object. For example, the following code cannot compile.</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public class Test1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public static void main(String[] args) throws CloneNotSupportedException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House house = (House)new House().clone(); // clone() is not visible</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If House does not implement java.lang.Cloneable, a CloneNotSupportedException would occur when invoking super.clone().</a:t>
            </a:r>
            <a:endParaRPr lang="tr-TR" sz="12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7201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tr-TR"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java.util.Date date = new java.util.Date();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java.util.Date date1 = date;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java.util.Date date2 = (java.util.Date)(date.clone());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System.out.println(date == date1);</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System.out.println(date == date2);</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System.out.println(date.equals(date2));</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true</a:t>
            </a:r>
          </a:p>
          <a:p>
            <a:r>
              <a:rPr lang="tr-TR" sz="1600" noProof="1">
                <a:solidFill>
                  <a:srgbClr val="0070C0"/>
                </a:solidFill>
                <a:latin typeface="Consolas" panose="020B0609020204030204" pitchFamily="49" charset="0"/>
                <a:cs typeface="Calibri" panose="020F0502020204030204" pitchFamily="34" charset="0"/>
              </a:rPr>
              <a:t>false</a:t>
            </a:r>
          </a:p>
          <a:p>
            <a:r>
              <a:rPr lang="tr-TR" sz="1600" noProof="1">
                <a:solidFill>
                  <a:srgbClr val="0070C0"/>
                </a:solidFill>
                <a:latin typeface="Consolas" panose="020B0609020204030204" pitchFamily="49" charset="0"/>
                <a:cs typeface="Calibri" panose="020F0502020204030204" pitchFamily="34" charset="0"/>
              </a:rPr>
              <a:t>true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85241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10000"/>
          </a:bodyPr>
          <a:lstStyle/>
          <a:p>
            <a:r>
              <a:rPr lang="tr-TR"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ArrayList&lt;String&gt; list = new ArrayList&lt;&gt;();</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list.add("New York");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ArrayList&lt;String&gt; list1 = list;</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ArrayList&lt;String&gt; list2 = (ArrayList&lt;String&gt;)(list.clone());</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list.add("Atlanta");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 == list1);</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 == list2);</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 is " + list);</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System.out.println("list1 is " + list1);</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System.out.println("list2.get(0) is " + list2.get(0));</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System.out.println("list2.size() is " + list2.size());</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t</a:t>
            </a:r>
            <a:r>
              <a:rPr lang="en-US" sz="1600" noProof="1">
                <a:solidFill>
                  <a:srgbClr val="0070C0"/>
                </a:solidFill>
                <a:latin typeface="Consolas" panose="020B0609020204030204" pitchFamily="49" charset="0"/>
                <a:cs typeface="Calibri" panose="020F0502020204030204" pitchFamily="34" charset="0"/>
              </a:rPr>
              <a:t>rue</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f</a:t>
            </a:r>
            <a:r>
              <a:rPr lang="en-US" sz="1600" noProof="1">
                <a:solidFill>
                  <a:srgbClr val="0070C0"/>
                </a:solidFill>
                <a:latin typeface="Consolas" panose="020B0609020204030204" pitchFamily="49" charset="0"/>
                <a:cs typeface="Calibri" panose="020F0502020204030204" pitchFamily="34" charset="0"/>
              </a:rPr>
              <a:t>alse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list is [New York, Atlanta]</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list1 is [New York, Atlanta]</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list2.get(0) is New York</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list2.size() is 1</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9795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0000" lnSpcReduction="20000"/>
          </a:bodyPr>
          <a:lstStyle/>
          <a:p>
            <a:r>
              <a:rPr lang="tr-TR" sz="2000" noProof="1">
                <a:latin typeface="Calibri" panose="020F0502020204030204" pitchFamily="34" charset="0"/>
                <a:cs typeface="Calibri" panose="020F0502020204030204" pitchFamily="34" charset="0"/>
              </a:rPr>
              <a:t>(a) What is wrong in the following code?</a:t>
            </a:r>
            <a:br>
              <a:rPr lang="tr-TR" sz="2000" noProof="1">
                <a:latin typeface="Calibri" panose="020F0502020204030204" pitchFamily="34" charset="0"/>
                <a:cs typeface="Calibri" panose="020F0502020204030204" pitchFamily="34" charset="0"/>
              </a:rPr>
            </a:br>
            <a:r>
              <a:rPr lang="tr-TR" sz="1900" noProof="1">
                <a:latin typeface="Consolas" panose="020B0609020204030204" pitchFamily="49" charset="0"/>
                <a:cs typeface="Calibri" panose="020F0502020204030204" pitchFamily="34" charset="0"/>
              </a:rPr>
              <a:t>public class Test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static void main(String[] args)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GeometricObject x = new Circle(3);</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GeometricObject y = x.clone();</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System.out.println(x == y);</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1900" noProof="1">
              <a:latin typeface="Consolas" panose="020B0609020204030204" pitchFamily="49" charset="0"/>
              <a:cs typeface="Calibri" panose="020F0502020204030204" pitchFamily="34" charset="0"/>
            </a:endParaRPr>
          </a:p>
          <a:p>
            <a:r>
              <a:rPr lang="tr-TR" sz="2000" noProof="1">
                <a:latin typeface="Calibri" panose="020F0502020204030204" pitchFamily="34" charset="0"/>
                <a:cs typeface="Calibri" panose="020F0502020204030204" pitchFamily="34" charset="0"/>
              </a:rPr>
              <a:t>(b) Why does the following code have no compile errors?</a:t>
            </a:r>
            <a:br>
              <a:rPr lang="tr-TR" sz="2000" noProof="1">
                <a:latin typeface="Calibri" panose="020F0502020204030204" pitchFamily="34" charset="0"/>
                <a:cs typeface="Calibri" panose="020F0502020204030204" pitchFamily="34" charset="0"/>
              </a:rPr>
            </a:br>
            <a:r>
              <a:rPr lang="tr-TR" sz="1900" noProof="1">
                <a:latin typeface="Consolas" panose="020B0609020204030204" pitchFamily="49" charset="0"/>
                <a:cs typeface="Calibri" panose="020F0502020204030204" pitchFamily="34" charset="0"/>
              </a:rPr>
              <a:t>public class Test5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static void main(String[] args) throws CloneNotSupportedException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Test5 x = new Test5();</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GeometricObject y = (GeometricObject)x.clone();</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en-US" sz="1900" noProof="1">
                <a:latin typeface="Consolas" panose="020B0609020204030204" pitchFamily="49" charset="0"/>
                <a:cs typeface="Calibri" panose="020F0502020204030204" pitchFamily="34" charset="0"/>
              </a:rPr>
            </a:br>
            <a:endParaRPr lang="en-US" sz="19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In (a), a compile error is reported because clone() is protected in Object. To enable cloning, do two things: (1) override clone() in the class for the object to be cloned; (2) implement java.lang.Cloneable for the class.</a:t>
            </a:r>
          </a:p>
          <a:p>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In (b), no compile errors, because Test5 extends Object and the clone() method is defined in the Obj</a:t>
            </a:r>
            <a:r>
              <a:rPr lang="tr-TR" sz="1600" noProof="1">
                <a:solidFill>
                  <a:srgbClr val="0070C0"/>
                </a:solidFill>
                <a:latin typeface="Consolas" panose="020B0609020204030204" pitchFamily="49" charset="0"/>
                <a:cs typeface="Calibri" panose="020F0502020204030204" pitchFamily="34" charset="0"/>
              </a:rPr>
              <a:t>e</a:t>
            </a:r>
            <a:r>
              <a:rPr lang="en-US" sz="1600" noProof="1">
                <a:solidFill>
                  <a:srgbClr val="0070C0"/>
                </a:solidFill>
                <a:latin typeface="Consolas" panose="020B0609020204030204" pitchFamily="49" charset="0"/>
                <a:cs typeface="Calibri" panose="020F0502020204030204" pitchFamily="34" charset="0"/>
              </a:rPr>
              <a:t>ct class, which is visible in Test5. However, when you run the code, a CloneNotSupportedException will be thrown, because the clone() method is not implemented in Test5 and Test5 does not implement the Cloneable interface.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96746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public class Test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public static void main(String[] args)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House house1 = new House(1, 1750, 50);</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House house2 = (House)house1.clone();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System.out.println(house1.equals(house2);</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false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99146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2">
            <a:extLst>
              <a:ext uri="{FF2B5EF4-FFF2-40B4-BE49-F238E27FC236}">
                <a16:creationId xmlns:a16="http://schemas.microsoft.com/office/drawing/2014/main" id="{4D2D841F-F6B8-4FC8-9CD1-8FE57FF1C01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5AF811-A4B7-4B57-AF94-E2A077DF42EC}" type="slidenum">
              <a:rPr lang="en-US" altLang="en-US" sz="1400"/>
              <a:pPr>
                <a:spcBef>
                  <a:spcPct val="0"/>
                </a:spcBef>
                <a:buClrTx/>
                <a:buSzTx/>
                <a:buFontTx/>
                <a:buNone/>
              </a:pPr>
              <a:t>66</a:t>
            </a:fld>
            <a:endParaRPr lang="en-US" altLang="en-US" sz="1400"/>
          </a:p>
        </p:txBody>
      </p:sp>
      <p:sp>
        <p:nvSpPr>
          <p:cNvPr id="61443" name="Slide Number Placeholder 4">
            <a:extLst>
              <a:ext uri="{FF2B5EF4-FFF2-40B4-BE49-F238E27FC236}">
                <a16:creationId xmlns:a16="http://schemas.microsoft.com/office/drawing/2014/main" id="{E25FF390-491F-4F0D-8447-713FB360243D}"/>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A5EC7AE-5925-4A19-ABED-9955A33F90B1}" type="slidenum">
              <a:rPr lang="en-US" altLang="en-US" sz="1400"/>
              <a:pPr algn="r">
                <a:spcBef>
                  <a:spcPct val="0"/>
                </a:spcBef>
                <a:buClrTx/>
                <a:buSzTx/>
                <a:buFontTx/>
                <a:buNone/>
              </a:pPr>
              <a:t>66</a:t>
            </a:fld>
            <a:endParaRPr lang="en-US" altLang="en-US" sz="1400"/>
          </a:p>
        </p:txBody>
      </p:sp>
      <p:sp>
        <p:nvSpPr>
          <p:cNvPr id="61444" name="Rectangle 2">
            <a:extLst>
              <a:ext uri="{FF2B5EF4-FFF2-40B4-BE49-F238E27FC236}">
                <a16:creationId xmlns:a16="http://schemas.microsoft.com/office/drawing/2014/main" id="{3519D83D-7C79-4FD9-A290-7249161B1A34}"/>
              </a:ext>
            </a:extLst>
          </p:cNvPr>
          <p:cNvSpPr>
            <a:spLocks noGrp="1" noChangeArrowheads="1"/>
          </p:cNvSpPr>
          <p:nvPr>
            <p:ph type="title" idx="4294967295"/>
          </p:nvPr>
        </p:nvSpPr>
        <p:spPr>
          <a:xfrm>
            <a:off x="685800" y="0"/>
            <a:ext cx="7772400" cy="1428750"/>
          </a:xfrm>
        </p:spPr>
        <p:txBody>
          <a:bodyPr/>
          <a:lstStyle/>
          <a:p>
            <a:r>
              <a:rPr lang="en-US" altLang="en-US"/>
              <a:t>Interfaces vs. Abstract Classes</a:t>
            </a:r>
            <a:endParaRPr lang="en-US" altLang="en-US" b="1">
              <a:latin typeface="Courier"/>
            </a:endParaRPr>
          </a:p>
        </p:txBody>
      </p:sp>
      <p:sp>
        <p:nvSpPr>
          <p:cNvPr id="61445" name="Rectangle 3">
            <a:extLst>
              <a:ext uri="{FF2B5EF4-FFF2-40B4-BE49-F238E27FC236}">
                <a16:creationId xmlns:a16="http://schemas.microsoft.com/office/drawing/2014/main" id="{B10180B5-BEDF-4C2B-A3C0-25D368BD013B}"/>
              </a:ext>
            </a:extLst>
          </p:cNvPr>
          <p:cNvSpPr>
            <a:spLocks noGrp="1" noChangeArrowheads="1"/>
          </p:cNvSpPr>
          <p:nvPr>
            <p:ph type="body" idx="4294967295"/>
          </p:nvPr>
        </p:nvSpPr>
        <p:spPr>
          <a:xfrm>
            <a:off x="228600" y="1143000"/>
            <a:ext cx="8686800" cy="1905000"/>
          </a:xfrm>
        </p:spPr>
        <p:txBody>
          <a:bodyPr/>
          <a:lstStyle/>
          <a:p>
            <a:pPr marL="457200" lvl="1" indent="-342900" algn="just">
              <a:lnSpc>
                <a:spcPct val="90000"/>
              </a:lnSpc>
              <a:spcAft>
                <a:spcPts val="1200"/>
              </a:spcAft>
              <a:buFont typeface="Arial" panose="020B0604020202020204" pitchFamily="34" charset="0"/>
              <a:buChar char="•"/>
            </a:pPr>
            <a:r>
              <a:rPr lang="en-US" altLang="en-US" sz="2400"/>
              <a:t>A class can implement multiple interfaces, but it can only extend one superclass.</a:t>
            </a:r>
          </a:p>
          <a:p>
            <a:pPr marL="457200" lvl="1" indent="-342900" algn="just">
              <a:lnSpc>
                <a:spcPct val="90000"/>
              </a:lnSpc>
              <a:spcAft>
                <a:spcPts val="1200"/>
              </a:spcAft>
              <a:buFont typeface="Arial" panose="020B0604020202020204" pitchFamily="34" charset="0"/>
              <a:buChar char="•"/>
            </a:pPr>
            <a:r>
              <a:rPr lang="en-US" altLang="en-US" sz="2400"/>
              <a:t>In an interface, the data must be constants; an abstract class can have all types of data.</a:t>
            </a:r>
          </a:p>
          <a:p>
            <a:pPr marL="457200" lvl="1" indent="-342900" algn="just">
              <a:lnSpc>
                <a:spcPct val="90000"/>
              </a:lnSpc>
              <a:spcAft>
                <a:spcPts val="1200"/>
              </a:spcAft>
              <a:buFont typeface="Arial" panose="020B0604020202020204" pitchFamily="34" charset="0"/>
              <a:buChar char="•"/>
            </a:pPr>
            <a:r>
              <a:rPr lang="en-US" altLang="en-US" sz="2400"/>
              <a:t>Each method in an interface has only a signature without implementation; an abstract class can have concrete methods.</a:t>
            </a:r>
          </a:p>
        </p:txBody>
      </p:sp>
      <p:sp>
        <p:nvSpPr>
          <p:cNvPr id="61446" name="Rectangle 4">
            <a:extLst>
              <a:ext uri="{FF2B5EF4-FFF2-40B4-BE49-F238E27FC236}">
                <a16:creationId xmlns:a16="http://schemas.microsoft.com/office/drawing/2014/main" id="{4373C3E5-B9F0-4495-989F-591495C0EE19}"/>
              </a:ext>
            </a:extLst>
          </p:cNvPr>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7" name="Rectangle 82">
            <a:extLst>
              <a:ext uri="{FF2B5EF4-FFF2-40B4-BE49-F238E27FC236}">
                <a16:creationId xmlns:a16="http://schemas.microsoft.com/office/drawing/2014/main" id="{35E57F10-F015-4AE0-B51C-4F23FC817DC5}"/>
              </a:ext>
            </a:extLst>
          </p:cNvPr>
          <p:cNvSpPr>
            <a:spLocks noChangeArrowheads="1"/>
          </p:cNvSpPr>
          <p:nvPr/>
        </p:nvSpPr>
        <p:spPr bwMode="auto">
          <a:xfrm>
            <a:off x="0" y="4310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tabLst>
                <a:tab pos="2286000" algn="l"/>
                <a:tab pos="3886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2286000" algn="l"/>
                <a:tab pos="3886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448" name="Picture 30">
            <a:extLst>
              <a:ext uri="{FF2B5EF4-FFF2-40B4-BE49-F238E27FC236}">
                <a16:creationId xmlns:a16="http://schemas.microsoft.com/office/drawing/2014/main" id="{0C2536E6-EE05-470B-89A1-E4B53728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38100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2">
            <a:extLst>
              <a:ext uri="{FF2B5EF4-FFF2-40B4-BE49-F238E27FC236}">
                <a16:creationId xmlns:a16="http://schemas.microsoft.com/office/drawing/2014/main" id="{D8F7AB72-C3B9-43A8-A5CB-BB588640475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318442-37EA-4ED6-8EEE-36F0E0F15456}" type="slidenum">
              <a:rPr lang="en-US" altLang="en-US" sz="1400"/>
              <a:pPr>
                <a:spcBef>
                  <a:spcPct val="0"/>
                </a:spcBef>
                <a:buClrTx/>
                <a:buSzTx/>
                <a:buFontTx/>
                <a:buNone/>
              </a:pPr>
              <a:t>67</a:t>
            </a:fld>
            <a:endParaRPr lang="en-US" altLang="en-US" sz="1400"/>
          </a:p>
        </p:txBody>
      </p:sp>
      <p:sp>
        <p:nvSpPr>
          <p:cNvPr id="62467" name="Slide Number Placeholder 4">
            <a:extLst>
              <a:ext uri="{FF2B5EF4-FFF2-40B4-BE49-F238E27FC236}">
                <a16:creationId xmlns:a16="http://schemas.microsoft.com/office/drawing/2014/main" id="{EB3264B4-C7DF-458B-BE3F-F1BE000840A8}"/>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D5D7376-4BDD-4CD4-84D7-04CD4898328C}" type="slidenum">
              <a:rPr lang="en-US" altLang="en-US" sz="1400"/>
              <a:pPr algn="r">
                <a:spcBef>
                  <a:spcPct val="0"/>
                </a:spcBef>
                <a:buClrTx/>
                <a:buSzTx/>
                <a:buFontTx/>
                <a:buNone/>
              </a:pPr>
              <a:t>67</a:t>
            </a:fld>
            <a:endParaRPr lang="en-US" altLang="en-US" sz="1400"/>
          </a:p>
        </p:txBody>
      </p:sp>
      <p:sp>
        <p:nvSpPr>
          <p:cNvPr id="62468" name="Rectangle 2">
            <a:extLst>
              <a:ext uri="{FF2B5EF4-FFF2-40B4-BE49-F238E27FC236}">
                <a16:creationId xmlns:a16="http://schemas.microsoft.com/office/drawing/2014/main" id="{A55C7A8F-B841-4760-930C-F1806F7955DB}"/>
              </a:ext>
            </a:extLst>
          </p:cNvPr>
          <p:cNvSpPr>
            <a:spLocks noGrp="1" noChangeArrowheads="1"/>
          </p:cNvSpPr>
          <p:nvPr>
            <p:ph type="title" idx="4294967295"/>
          </p:nvPr>
        </p:nvSpPr>
        <p:spPr>
          <a:xfrm>
            <a:off x="228600" y="152400"/>
            <a:ext cx="8763000" cy="609600"/>
          </a:xfrm>
        </p:spPr>
        <p:txBody>
          <a:bodyPr/>
          <a:lstStyle/>
          <a:p>
            <a:r>
              <a:rPr lang="en-US" altLang="en-US"/>
              <a:t>Interfaces vs. Abstract Classes, cont.</a:t>
            </a:r>
            <a:endParaRPr lang="en-US" altLang="en-US" b="1">
              <a:latin typeface="Courier"/>
            </a:endParaRPr>
          </a:p>
        </p:txBody>
      </p:sp>
      <p:sp>
        <p:nvSpPr>
          <p:cNvPr id="62469" name="Rectangle 3">
            <a:extLst>
              <a:ext uri="{FF2B5EF4-FFF2-40B4-BE49-F238E27FC236}">
                <a16:creationId xmlns:a16="http://schemas.microsoft.com/office/drawing/2014/main" id="{9A96125A-4CBC-4E68-998F-095E300CA77D}"/>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0" name="Rectangle 7">
            <a:extLst>
              <a:ext uri="{FF2B5EF4-FFF2-40B4-BE49-F238E27FC236}">
                <a16:creationId xmlns:a16="http://schemas.microsoft.com/office/drawing/2014/main" id="{E63415DC-B503-4CDC-A83A-A812324B75E4}"/>
              </a:ext>
            </a:extLst>
          </p:cNvPr>
          <p:cNvSpPr>
            <a:spLocks noChangeArrowheads="1"/>
          </p:cNvSpPr>
          <p:nvPr/>
        </p:nvSpPr>
        <p:spPr bwMode="auto">
          <a:xfrm>
            <a:off x="139700" y="9906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3429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gn="just">
              <a:spcAft>
                <a:spcPts val="1200"/>
              </a:spcAft>
              <a:buFont typeface="Arial" panose="020B0604020202020204" pitchFamily="34" charset="0"/>
              <a:buChar char="•"/>
            </a:pPr>
            <a:r>
              <a:rPr lang="en-US" altLang="en-US" sz="2400">
                <a:cs typeface="Courier New" panose="02070309020205020404" pitchFamily="49" charset="0"/>
              </a:rPr>
              <a:t>All classes share a single root, the </a:t>
            </a:r>
            <a:r>
              <a:rPr lang="en-US" altLang="en-US" sz="2400" b="1">
                <a:cs typeface="Courier New" panose="02070309020205020404" pitchFamily="49" charset="0"/>
              </a:rPr>
              <a:t>Object</a:t>
            </a:r>
            <a:r>
              <a:rPr lang="en-US" altLang="en-US" sz="2400">
                <a:cs typeface="Courier New" panose="02070309020205020404" pitchFamily="49" charset="0"/>
              </a:rPr>
              <a:t> class, but there is no single root for interfaces. </a:t>
            </a:r>
          </a:p>
          <a:p>
            <a:pPr lvl="1" algn="just">
              <a:spcAft>
                <a:spcPts val="1200"/>
              </a:spcAft>
              <a:buFont typeface="Arial" panose="020B0604020202020204" pitchFamily="34" charset="0"/>
              <a:buChar char="•"/>
            </a:pPr>
            <a:r>
              <a:rPr lang="en-US" altLang="en-US" sz="2400">
                <a:cs typeface="Courier New" panose="02070309020205020404" pitchFamily="49" charset="0"/>
              </a:rPr>
              <a:t>Like a class, an interface also defines a </a:t>
            </a:r>
            <a:r>
              <a:rPr lang="en-US" altLang="en-US" sz="2400" i="1">
                <a:cs typeface="Courier New" panose="02070309020205020404" pitchFamily="49" charset="0"/>
              </a:rPr>
              <a:t>type</a:t>
            </a:r>
            <a:r>
              <a:rPr lang="en-US" altLang="en-US" sz="2400">
                <a:cs typeface="Courier New" panose="02070309020205020404" pitchFamily="49" charset="0"/>
              </a:rPr>
              <a:t>. </a:t>
            </a:r>
          </a:p>
          <a:p>
            <a:pPr lvl="2" algn="just">
              <a:spcAft>
                <a:spcPts val="1200"/>
              </a:spcAft>
              <a:buFont typeface="Arial" panose="020B0604020202020204" pitchFamily="34" charset="0"/>
              <a:buChar char="•"/>
            </a:pPr>
            <a:r>
              <a:rPr lang="en-US" altLang="en-US" sz="2000">
                <a:cs typeface="Courier New" panose="02070309020205020404" pitchFamily="49" charset="0"/>
              </a:rPr>
              <a:t>A variable of an interface type can reference any instance of the class that implements the interface. </a:t>
            </a:r>
          </a:p>
          <a:p>
            <a:pPr lvl="2" algn="just">
              <a:spcAft>
                <a:spcPts val="1200"/>
              </a:spcAft>
              <a:buFont typeface="Arial" panose="020B0604020202020204" pitchFamily="34" charset="0"/>
              <a:buChar char="•"/>
            </a:pPr>
            <a:r>
              <a:rPr lang="en-US" altLang="en-US" sz="2000">
                <a:cs typeface="Courier New" panose="02070309020205020404" pitchFamily="49" charset="0"/>
              </a:rPr>
              <a:t>You can use an interface as a data type and cast a variable of an interface type to its subclass, and vice versa.</a:t>
            </a:r>
            <a:r>
              <a:rPr lang="en-US" altLang="en-US" sz="2000"/>
              <a:t> </a:t>
            </a:r>
          </a:p>
          <a:p>
            <a:pPr lvl="1" algn="just">
              <a:spcAft>
                <a:spcPts val="1200"/>
              </a:spcAft>
              <a:buFont typeface="Arial" panose="020B0604020202020204" pitchFamily="34" charset="0"/>
              <a:buChar char="•"/>
            </a:pPr>
            <a:r>
              <a:rPr lang="en-US" altLang="en-US" sz="2400"/>
              <a:t>An interface can inherit other interfaces (but not classes) using the </a:t>
            </a:r>
            <a:r>
              <a:rPr lang="en-US" altLang="en-US" sz="2400" b="1"/>
              <a:t>extends </a:t>
            </a:r>
            <a:r>
              <a:rPr lang="en-US" altLang="en-US" sz="2400"/>
              <a:t>keyword. Such an interface is called a </a:t>
            </a:r>
            <a:r>
              <a:rPr lang="en-US" altLang="en-US" sz="2400" i="1"/>
              <a:t>subinterface</a:t>
            </a:r>
            <a:r>
              <a:rPr lang="en-US" altLang="en-US" sz="2400"/>
              <a:t>.  </a:t>
            </a:r>
            <a:endParaRPr lang="en-US" altLang="en-US" sz="2400">
              <a:cs typeface="Courier New" panose="02070309020205020404" pitchFamily="49" charset="0"/>
            </a:endParaRPr>
          </a:p>
          <a:p>
            <a:pPr lvl="2" algn="just">
              <a:spcAft>
                <a:spcPts val="1200"/>
              </a:spcAft>
              <a:buFont typeface="Arial" panose="020B0604020202020204" pitchFamily="34" charset="0"/>
              <a:buChar char="•"/>
            </a:pPr>
            <a:r>
              <a:rPr lang="en-US" altLang="en-US" sz="2000">
                <a:cs typeface="Courier New" panose="02070309020205020404" pitchFamily="49" charset="0"/>
              </a:rPr>
              <a:t>If a class extends an interface, this interface plays the same role as a superclass.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2">
            <a:extLst>
              <a:ext uri="{FF2B5EF4-FFF2-40B4-BE49-F238E27FC236}">
                <a16:creationId xmlns:a16="http://schemas.microsoft.com/office/drawing/2014/main" id="{5098A661-1916-4325-9293-F781DA724D2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C465A1-DCBC-4CF3-B9B6-0CEB28AC49B8}" type="slidenum">
              <a:rPr lang="en-US" altLang="en-US" sz="1400"/>
              <a:pPr>
                <a:spcBef>
                  <a:spcPct val="0"/>
                </a:spcBef>
                <a:buClrTx/>
                <a:buSzTx/>
                <a:buFontTx/>
                <a:buNone/>
              </a:pPr>
              <a:t>68</a:t>
            </a:fld>
            <a:endParaRPr lang="en-US" altLang="en-US" sz="1400"/>
          </a:p>
        </p:txBody>
      </p:sp>
      <p:sp>
        <p:nvSpPr>
          <p:cNvPr id="64515" name="Slide Number Placeholder 4">
            <a:extLst>
              <a:ext uri="{FF2B5EF4-FFF2-40B4-BE49-F238E27FC236}">
                <a16:creationId xmlns:a16="http://schemas.microsoft.com/office/drawing/2014/main" id="{490EB46E-6D0A-4C3C-8DD0-EB9EA493BACF}"/>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DECEC1D-C786-4532-98F7-67558646B3D5}" type="slidenum">
              <a:rPr lang="en-US" altLang="en-US" sz="1400"/>
              <a:pPr algn="r">
                <a:spcBef>
                  <a:spcPct val="0"/>
                </a:spcBef>
                <a:buClrTx/>
                <a:buSzTx/>
                <a:buFontTx/>
                <a:buNone/>
              </a:pPr>
              <a:t>68</a:t>
            </a:fld>
            <a:endParaRPr lang="en-US" altLang="en-US" sz="1400"/>
          </a:p>
        </p:txBody>
      </p:sp>
      <p:sp>
        <p:nvSpPr>
          <p:cNvPr id="64516" name="Rectangle 2">
            <a:extLst>
              <a:ext uri="{FF2B5EF4-FFF2-40B4-BE49-F238E27FC236}">
                <a16:creationId xmlns:a16="http://schemas.microsoft.com/office/drawing/2014/main" id="{CC7C467F-F620-4A13-B631-047980FF55DE}"/>
              </a:ext>
            </a:extLst>
          </p:cNvPr>
          <p:cNvSpPr>
            <a:spLocks noGrp="1" noChangeArrowheads="1"/>
          </p:cNvSpPr>
          <p:nvPr>
            <p:ph type="title" idx="4294967295"/>
          </p:nvPr>
        </p:nvSpPr>
        <p:spPr>
          <a:xfrm>
            <a:off x="228600" y="152400"/>
            <a:ext cx="8763000" cy="609600"/>
          </a:xfrm>
        </p:spPr>
        <p:txBody>
          <a:bodyPr/>
          <a:lstStyle/>
          <a:p>
            <a:r>
              <a:rPr lang="en-US" altLang="en-US"/>
              <a:t>Interfaces vs. Abstract Classes, cont.</a:t>
            </a:r>
            <a:endParaRPr lang="en-US" altLang="en-US" b="1">
              <a:latin typeface="Courier"/>
            </a:endParaRPr>
          </a:p>
        </p:txBody>
      </p:sp>
      <p:sp>
        <p:nvSpPr>
          <p:cNvPr id="64517" name="Rectangle 3">
            <a:extLst>
              <a:ext uri="{FF2B5EF4-FFF2-40B4-BE49-F238E27FC236}">
                <a16:creationId xmlns:a16="http://schemas.microsoft.com/office/drawing/2014/main" id="{951852FE-B3B2-406B-99D4-28497992D11B}"/>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8" name="Rectangle 5">
            <a:extLst>
              <a:ext uri="{FF2B5EF4-FFF2-40B4-BE49-F238E27FC236}">
                <a16:creationId xmlns:a16="http://schemas.microsoft.com/office/drawing/2014/main" id="{F653EFBA-06ED-45D3-8E47-B56371F6E7CB}"/>
              </a:ext>
            </a:extLst>
          </p:cNvPr>
          <p:cNvSpPr>
            <a:spLocks noGrp="1" noChangeArrowheads="1"/>
          </p:cNvSpPr>
          <p:nvPr>
            <p:ph type="body" idx="4294967295"/>
          </p:nvPr>
        </p:nvSpPr>
        <p:spPr>
          <a:xfrm>
            <a:off x="406400" y="4505325"/>
            <a:ext cx="8763000" cy="1666875"/>
          </a:xfrm>
        </p:spPr>
        <p:txBody>
          <a:bodyPr/>
          <a:lstStyle/>
          <a:p>
            <a:pPr marL="114300" lvl="1" indent="0">
              <a:lnSpc>
                <a:spcPct val="90000"/>
              </a:lnSpc>
              <a:spcAft>
                <a:spcPts val="1200"/>
              </a:spcAft>
              <a:buFontTx/>
              <a:buNone/>
            </a:pPr>
            <a:r>
              <a:rPr lang="en-US" altLang="en-US" sz="2000">
                <a:cs typeface="Courier New" panose="02070309020205020404" pitchFamily="49" charset="0"/>
              </a:rPr>
              <a:t>Suppose that </a:t>
            </a:r>
            <a:r>
              <a:rPr lang="en-US" altLang="en-US" sz="2000" b="1">
                <a:cs typeface="Courier New" panose="02070309020205020404" pitchFamily="49" charset="0"/>
              </a:rPr>
              <a:t>c</a:t>
            </a:r>
            <a:r>
              <a:rPr lang="en-US" altLang="en-US" sz="2000">
                <a:cs typeface="Courier New" panose="02070309020205020404" pitchFamily="49" charset="0"/>
              </a:rPr>
              <a:t> is an instance of </a:t>
            </a:r>
            <a:r>
              <a:rPr lang="en-US" altLang="en-US" sz="2000" b="1">
                <a:cs typeface="Courier New" panose="02070309020205020404" pitchFamily="49" charset="0"/>
              </a:rPr>
              <a:t>Class2</a:t>
            </a:r>
            <a:r>
              <a:rPr lang="en-US" altLang="en-US" sz="2000">
                <a:cs typeface="Courier New" panose="02070309020205020404" pitchFamily="49" charset="0"/>
              </a:rPr>
              <a:t>. </a:t>
            </a:r>
          </a:p>
          <a:p>
            <a:pPr marL="114300" lvl="1" indent="0">
              <a:lnSpc>
                <a:spcPct val="90000"/>
              </a:lnSpc>
              <a:spcAft>
                <a:spcPts val="1200"/>
              </a:spcAft>
              <a:buFontTx/>
              <a:buNone/>
            </a:pPr>
            <a:r>
              <a:rPr lang="en-US" altLang="en-US" sz="2000" b="1">
                <a:cs typeface="Courier New" panose="02070309020205020404" pitchFamily="49" charset="0"/>
              </a:rPr>
              <a:t>c</a:t>
            </a:r>
            <a:r>
              <a:rPr lang="en-US" altLang="en-US" sz="2000">
                <a:cs typeface="Courier New" panose="02070309020205020404" pitchFamily="49" charset="0"/>
              </a:rPr>
              <a:t> is also an instance of </a:t>
            </a:r>
            <a:r>
              <a:rPr lang="en-US" altLang="en-US" sz="2000" b="1">
                <a:cs typeface="Courier New" panose="02070309020205020404" pitchFamily="49" charset="0"/>
              </a:rPr>
              <a:t>Object</a:t>
            </a:r>
            <a:r>
              <a:rPr lang="en-US" altLang="en-US" sz="2000">
                <a:cs typeface="Courier New" panose="02070309020205020404" pitchFamily="49" charset="0"/>
              </a:rPr>
              <a:t>, </a:t>
            </a:r>
            <a:r>
              <a:rPr lang="en-US" altLang="en-US" sz="2000" b="1">
                <a:cs typeface="Courier New" panose="02070309020205020404" pitchFamily="49" charset="0"/>
              </a:rPr>
              <a:t>Class1</a:t>
            </a:r>
            <a:r>
              <a:rPr lang="en-US" altLang="en-US" sz="2000">
                <a:cs typeface="Courier New" panose="02070309020205020404" pitchFamily="49" charset="0"/>
              </a:rPr>
              <a:t>, </a:t>
            </a:r>
            <a:r>
              <a:rPr lang="en-US" altLang="en-US" sz="2000" b="1">
                <a:cs typeface="Courier New" panose="02070309020205020404" pitchFamily="49" charset="0"/>
              </a:rPr>
              <a:t>Interface1</a:t>
            </a:r>
            <a:r>
              <a:rPr lang="en-US" altLang="en-US" sz="2000">
                <a:cs typeface="Courier New" panose="02070309020205020404" pitchFamily="49" charset="0"/>
              </a:rPr>
              <a:t>, </a:t>
            </a:r>
            <a:r>
              <a:rPr lang="en-US" altLang="en-US" sz="2000" b="1">
                <a:cs typeface="Courier New" panose="02070309020205020404" pitchFamily="49" charset="0"/>
              </a:rPr>
              <a:t>Interface1_1</a:t>
            </a:r>
            <a:r>
              <a:rPr lang="en-US" altLang="en-US" sz="2000">
                <a:cs typeface="Courier New" panose="02070309020205020404" pitchFamily="49" charset="0"/>
              </a:rPr>
              <a:t>, </a:t>
            </a:r>
            <a:r>
              <a:rPr lang="en-US" altLang="en-US" sz="2000" b="1">
                <a:cs typeface="Courier New" panose="02070309020205020404" pitchFamily="49" charset="0"/>
              </a:rPr>
              <a:t>Interface1_2</a:t>
            </a:r>
            <a:r>
              <a:rPr lang="en-US" altLang="en-US" sz="2000">
                <a:cs typeface="Courier New" panose="02070309020205020404" pitchFamily="49" charset="0"/>
              </a:rPr>
              <a:t>, </a:t>
            </a:r>
            <a:r>
              <a:rPr lang="en-US" altLang="en-US" sz="2000" b="1">
                <a:cs typeface="Courier New" panose="02070309020205020404" pitchFamily="49" charset="0"/>
              </a:rPr>
              <a:t>Interface2_1</a:t>
            </a:r>
            <a:r>
              <a:rPr lang="en-US" altLang="en-US" sz="2000">
                <a:cs typeface="Courier New" panose="02070309020205020404" pitchFamily="49" charset="0"/>
              </a:rPr>
              <a:t>, and </a:t>
            </a:r>
            <a:r>
              <a:rPr lang="en-US" altLang="en-US" sz="2000" b="1">
                <a:cs typeface="Courier New" panose="02070309020205020404" pitchFamily="49" charset="0"/>
              </a:rPr>
              <a:t>Interface2_2</a:t>
            </a:r>
            <a:r>
              <a:rPr lang="en-US" altLang="en-US" sz="2000">
                <a:cs typeface="Courier New" panose="02070309020205020404" pitchFamily="49" charset="0"/>
              </a:rPr>
              <a:t>.</a:t>
            </a:r>
          </a:p>
          <a:p>
            <a:pPr marL="114300" lvl="1" indent="0">
              <a:lnSpc>
                <a:spcPct val="90000"/>
              </a:lnSpc>
              <a:spcAft>
                <a:spcPts val="1200"/>
              </a:spcAft>
              <a:buFontTx/>
              <a:buNone/>
            </a:pPr>
            <a:r>
              <a:rPr lang="en-US" altLang="en-US" sz="2000"/>
              <a:t>A class implementing </a:t>
            </a:r>
            <a:r>
              <a:rPr lang="en-US" altLang="en-US" sz="2000" b="1"/>
              <a:t>Interface2_1 </a:t>
            </a:r>
            <a:r>
              <a:rPr lang="en-US" altLang="en-US" sz="2000"/>
              <a:t>must implement the abstract methods defined in </a:t>
            </a:r>
            <a:r>
              <a:rPr lang="en-US" altLang="en-US" sz="2000" b="1"/>
              <a:t>Interface1</a:t>
            </a:r>
            <a:r>
              <a:rPr lang="en-US" altLang="en-US" sz="2000"/>
              <a:t>, </a:t>
            </a:r>
            <a:r>
              <a:rPr lang="en-US" altLang="en-US" sz="2000" b="1"/>
              <a:t>Interface1_1, </a:t>
            </a:r>
            <a:r>
              <a:rPr lang="en-US" altLang="en-US" sz="2000"/>
              <a:t>and </a:t>
            </a:r>
            <a:r>
              <a:rPr lang="en-US" altLang="en-US" sz="2000" b="1"/>
              <a:t>Interface1_2</a:t>
            </a:r>
            <a:r>
              <a:rPr lang="en-US" altLang="en-US" sz="2000"/>
              <a:t>. </a:t>
            </a:r>
            <a:endParaRPr lang="en-US" altLang="en-US" sz="2000">
              <a:cs typeface="Times New Roman" panose="02020603050405020304" pitchFamily="18" charset="0"/>
            </a:endParaRPr>
          </a:p>
        </p:txBody>
      </p:sp>
      <p:pic>
        <p:nvPicPr>
          <p:cNvPr id="64519" name="Picture 10">
            <a:extLst>
              <a:ext uri="{FF2B5EF4-FFF2-40B4-BE49-F238E27FC236}">
                <a16:creationId xmlns:a16="http://schemas.microsoft.com/office/drawing/2014/main" id="{803CB202-6959-40E6-A516-3BCBD008C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077913"/>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2">
            <a:extLst>
              <a:ext uri="{FF2B5EF4-FFF2-40B4-BE49-F238E27FC236}">
                <a16:creationId xmlns:a16="http://schemas.microsoft.com/office/drawing/2014/main" id="{02017893-355C-4F5B-9AEA-D61A6CE8C9E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EF7BC1-15A5-4F78-8F9C-7B7B014E534E}" type="slidenum">
              <a:rPr lang="en-US" altLang="en-US" sz="1400"/>
              <a:pPr>
                <a:spcBef>
                  <a:spcPct val="0"/>
                </a:spcBef>
                <a:buClrTx/>
                <a:buSzTx/>
                <a:buFontTx/>
                <a:buNone/>
              </a:pPr>
              <a:t>69</a:t>
            </a:fld>
            <a:endParaRPr lang="en-US" altLang="en-US" sz="1400"/>
          </a:p>
        </p:txBody>
      </p:sp>
      <p:sp>
        <p:nvSpPr>
          <p:cNvPr id="66563" name="Slide Number Placeholder 4">
            <a:extLst>
              <a:ext uri="{FF2B5EF4-FFF2-40B4-BE49-F238E27FC236}">
                <a16:creationId xmlns:a16="http://schemas.microsoft.com/office/drawing/2014/main" id="{CD610F9B-C0C5-4963-AB3F-958D1F58B392}"/>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73443E3-15A5-4684-A07B-CFCD9428B8FE}" type="slidenum">
              <a:rPr lang="en-US" altLang="en-US" sz="1400"/>
              <a:pPr algn="r">
                <a:spcBef>
                  <a:spcPct val="0"/>
                </a:spcBef>
                <a:buClrTx/>
                <a:buSzTx/>
                <a:buFontTx/>
                <a:buNone/>
              </a:pPr>
              <a:t>69</a:t>
            </a:fld>
            <a:endParaRPr lang="en-US" altLang="en-US" sz="1400"/>
          </a:p>
        </p:txBody>
      </p:sp>
      <p:sp>
        <p:nvSpPr>
          <p:cNvPr id="66564" name="Rectangle 2">
            <a:extLst>
              <a:ext uri="{FF2B5EF4-FFF2-40B4-BE49-F238E27FC236}">
                <a16:creationId xmlns:a16="http://schemas.microsoft.com/office/drawing/2014/main" id="{8304849D-B6C3-4E24-A724-D045F3FA272D}"/>
              </a:ext>
            </a:extLst>
          </p:cNvPr>
          <p:cNvSpPr>
            <a:spLocks noGrp="1" noChangeArrowheads="1"/>
          </p:cNvSpPr>
          <p:nvPr>
            <p:ph type="title" idx="4294967295"/>
          </p:nvPr>
        </p:nvSpPr>
        <p:spPr>
          <a:xfrm>
            <a:off x="228600" y="152400"/>
            <a:ext cx="8763000" cy="609600"/>
          </a:xfrm>
        </p:spPr>
        <p:txBody>
          <a:bodyPr/>
          <a:lstStyle/>
          <a:p>
            <a:r>
              <a:rPr lang="en-US" altLang="en-US" sz="4000"/>
              <a:t>Caution: conflicting interfaces</a:t>
            </a:r>
          </a:p>
        </p:txBody>
      </p:sp>
      <p:sp>
        <p:nvSpPr>
          <p:cNvPr id="66565" name="Rectangle 3">
            <a:extLst>
              <a:ext uri="{FF2B5EF4-FFF2-40B4-BE49-F238E27FC236}">
                <a16:creationId xmlns:a16="http://schemas.microsoft.com/office/drawing/2014/main" id="{45A53D76-82A1-40B9-9771-1848B54BA52E}"/>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8" name="Rectangle 5">
            <a:extLst>
              <a:ext uri="{FF2B5EF4-FFF2-40B4-BE49-F238E27FC236}">
                <a16:creationId xmlns:a16="http://schemas.microsoft.com/office/drawing/2014/main" id="{26932480-45AD-4026-BAAB-BA76186CF83D}"/>
              </a:ext>
            </a:extLst>
          </p:cNvPr>
          <p:cNvSpPr>
            <a:spLocks noGrp="1" noChangeArrowheads="1"/>
          </p:cNvSpPr>
          <p:nvPr>
            <p:ph type="body" idx="4294967295"/>
          </p:nvPr>
        </p:nvSpPr>
        <p:spPr>
          <a:xfrm>
            <a:off x="152400" y="1141413"/>
            <a:ext cx="8686800" cy="5257800"/>
          </a:xfrm>
        </p:spPr>
        <p:txBody>
          <a:bodyPr/>
          <a:lstStyle/>
          <a:p>
            <a:pPr marL="571500" lvl="1" indent="-457200" algn="just">
              <a:spcAft>
                <a:spcPts val="1200"/>
              </a:spcAft>
              <a:buFont typeface="Arial" panose="020B0604020202020204" pitchFamily="34" charset="0"/>
              <a:buChar char="•"/>
              <a:defRPr/>
            </a:pPr>
            <a:r>
              <a:rPr lang="en-US" altLang="en-US" sz="3200" dirty="0">
                <a:cs typeface="Courier New" panose="02070309020205020404" pitchFamily="49" charset="0"/>
              </a:rPr>
              <a:t>Errors detected by the compiler:</a:t>
            </a:r>
          </a:p>
          <a:p>
            <a:pPr marL="971550" lvl="2" indent="-457200" algn="just">
              <a:spcAft>
                <a:spcPts val="1200"/>
              </a:spcAft>
              <a:buFont typeface="Arial" panose="020B0604020202020204" pitchFamily="34" charset="0"/>
              <a:buChar char="•"/>
              <a:defRPr/>
            </a:pPr>
            <a:r>
              <a:rPr lang="en-US" altLang="en-US" sz="2800" dirty="0">
                <a:cs typeface="Courier New" panose="02070309020205020404" pitchFamily="49" charset="0"/>
              </a:rPr>
              <a:t>If a class implements two interfaces with conflict information:</a:t>
            </a:r>
          </a:p>
          <a:p>
            <a:pPr marL="1428750" lvl="3" indent="-457200" algn="just">
              <a:spcAft>
                <a:spcPts val="1200"/>
              </a:spcAft>
              <a:buFont typeface="Arial" panose="020B0604020202020204" pitchFamily="34" charset="0"/>
              <a:buChar char="•"/>
              <a:defRPr/>
            </a:pPr>
            <a:r>
              <a:rPr lang="en-US" altLang="en-US" sz="2800" dirty="0">
                <a:cs typeface="Courier New" panose="02070309020205020404" pitchFamily="49" charset="0"/>
              </a:rPr>
              <a:t>two same constants with different values,</a:t>
            </a:r>
          </a:p>
          <a:p>
            <a:pPr marL="114300" lvl="1" indent="0" algn="just">
              <a:spcAft>
                <a:spcPts val="1200"/>
              </a:spcAft>
              <a:buFontTx/>
              <a:buNone/>
              <a:defRPr/>
            </a:pPr>
            <a:r>
              <a:rPr lang="en-US" altLang="en-US" sz="3200" dirty="0">
                <a:cs typeface="Courier New" panose="02070309020205020404" pitchFamily="49" charset="0"/>
              </a:rPr>
              <a:t>	     or 	 </a:t>
            </a:r>
          </a:p>
          <a:p>
            <a:pPr marL="1428750" lvl="3" indent="-457200" algn="just">
              <a:spcAft>
                <a:spcPts val="1200"/>
              </a:spcAft>
              <a:buFont typeface="Arial" panose="020B0604020202020204" pitchFamily="34" charset="0"/>
              <a:buChar char="•"/>
              <a:defRPr/>
            </a:pPr>
            <a:r>
              <a:rPr lang="en-US" altLang="en-US" sz="2800" dirty="0">
                <a:cs typeface="Courier New" panose="02070309020205020404" pitchFamily="49" charset="0"/>
              </a:rPr>
              <a:t>two methods with same signature but different return type</a:t>
            </a:r>
          </a:p>
          <a:p>
            <a:pPr marL="571500" lvl="1" indent="-457200" algn="just">
              <a:spcAft>
                <a:spcPts val="1200"/>
              </a:spcAft>
              <a:buFont typeface="Arial" panose="020B0604020202020204" pitchFamily="34" charset="0"/>
              <a:buChar char="•"/>
              <a:defRPr/>
            </a:pPr>
            <a:endParaRPr lang="en-US" altLang="en-US" sz="3200" dirty="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a:extLst>
              <a:ext uri="{FF2B5EF4-FFF2-40B4-BE49-F238E27FC236}">
                <a16:creationId xmlns:a16="http://schemas.microsoft.com/office/drawing/2014/main" id="{EF159963-ACDC-4073-AEEA-18DA372D90C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FAE1E3-F645-4B7B-A8D9-4D558684BCB6}" type="slidenum">
              <a:rPr lang="en-US" altLang="en-US" sz="1400"/>
              <a:pPr>
                <a:spcBef>
                  <a:spcPct val="0"/>
                </a:spcBef>
                <a:buClrTx/>
                <a:buSzTx/>
                <a:buFontTx/>
                <a:buNone/>
              </a:pPr>
              <a:t>7</a:t>
            </a:fld>
            <a:endParaRPr lang="en-US" altLang="en-US" sz="1400"/>
          </a:p>
        </p:txBody>
      </p:sp>
      <p:sp>
        <p:nvSpPr>
          <p:cNvPr id="11267" name="Slide Number Placeholder 4">
            <a:extLst>
              <a:ext uri="{FF2B5EF4-FFF2-40B4-BE49-F238E27FC236}">
                <a16:creationId xmlns:a16="http://schemas.microsoft.com/office/drawing/2014/main" id="{067DC69A-1646-4F11-8B1D-7D2FD63A3719}"/>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51A537D-5B76-4718-A3C6-C8EF1EA47CFB}" type="slidenum">
              <a:rPr lang="en-US" altLang="en-US" sz="1400"/>
              <a:pPr algn="r">
                <a:spcBef>
                  <a:spcPct val="0"/>
                </a:spcBef>
                <a:buClrTx/>
                <a:buSzTx/>
                <a:buFontTx/>
                <a:buNone/>
              </a:pPr>
              <a:t>7</a:t>
            </a:fld>
            <a:endParaRPr lang="en-US" altLang="en-US" sz="1400"/>
          </a:p>
        </p:txBody>
      </p:sp>
      <p:sp>
        <p:nvSpPr>
          <p:cNvPr id="11268" name="Rectangle 2">
            <a:extLst>
              <a:ext uri="{FF2B5EF4-FFF2-40B4-BE49-F238E27FC236}">
                <a16:creationId xmlns:a16="http://schemas.microsoft.com/office/drawing/2014/main" id="{00B5243E-E6CD-484E-B6CF-CFDD135D89FF}"/>
              </a:ext>
            </a:extLst>
          </p:cNvPr>
          <p:cNvSpPr>
            <a:spLocks noGrp="1" noChangeArrowheads="1"/>
          </p:cNvSpPr>
          <p:nvPr>
            <p:ph type="title" idx="4294967295"/>
          </p:nvPr>
        </p:nvSpPr>
        <p:spPr>
          <a:xfrm>
            <a:off x="685800" y="228600"/>
            <a:ext cx="7772400" cy="685800"/>
          </a:xfrm>
        </p:spPr>
        <p:txBody>
          <a:bodyPr/>
          <a:lstStyle/>
          <a:p>
            <a:r>
              <a:rPr lang="en-US" altLang="en-US" i="1"/>
              <a:t>abstract</a:t>
            </a:r>
            <a:r>
              <a:rPr lang="en-US" altLang="en-US"/>
              <a:t> method in </a:t>
            </a:r>
            <a:r>
              <a:rPr lang="en-US" altLang="en-US" i="1"/>
              <a:t>abstract</a:t>
            </a:r>
            <a:r>
              <a:rPr lang="en-US" altLang="en-US"/>
              <a:t> class </a:t>
            </a:r>
          </a:p>
        </p:txBody>
      </p:sp>
      <p:sp>
        <p:nvSpPr>
          <p:cNvPr id="7173" name="Text Box 3">
            <a:extLst>
              <a:ext uri="{FF2B5EF4-FFF2-40B4-BE49-F238E27FC236}">
                <a16:creationId xmlns:a16="http://schemas.microsoft.com/office/drawing/2014/main" id="{539935A3-C891-4B62-83AD-35A8134CC0B3}"/>
              </a:ext>
            </a:extLst>
          </p:cNvPr>
          <p:cNvSpPr txBox="1">
            <a:spLocks noChangeArrowheads="1"/>
          </p:cNvSpPr>
          <p:nvPr/>
        </p:nvSpPr>
        <p:spPr bwMode="auto">
          <a:xfrm>
            <a:off x="304800" y="12192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 typeface="Arial" panose="020B0604020202020204" pitchFamily="34" charset="0"/>
              <a:buChar char="•"/>
            </a:pPr>
            <a:r>
              <a:rPr lang="en-US" altLang="en-US" sz="2800">
                <a:cs typeface="Times New Roman" panose="02020603050405020304" pitchFamily="18" charset="0"/>
              </a:rPr>
              <a:t>An abstract method cannot be contained in a nonabstract class. </a:t>
            </a:r>
          </a:p>
          <a:p>
            <a:pPr algn="just">
              <a:spcBef>
                <a:spcPct val="50000"/>
              </a:spcBef>
              <a:buClrTx/>
              <a:buSzTx/>
              <a:buFont typeface="Arial" panose="020B0604020202020204" pitchFamily="34" charset="0"/>
              <a:buChar char="•"/>
            </a:pPr>
            <a:r>
              <a:rPr lang="en-US" altLang="en-US" sz="2800">
                <a:cs typeface="Times New Roman" panose="02020603050405020304" pitchFamily="18" charset="0"/>
              </a:rPr>
              <a:t>If a subclass of an abstract superclass does not implement all the abstract methods, the subclass must be defined abstract. </a:t>
            </a:r>
          </a:p>
          <a:p>
            <a:pPr algn="just">
              <a:spcBef>
                <a:spcPct val="50000"/>
              </a:spcBef>
              <a:buClrTx/>
              <a:buSzTx/>
              <a:buFont typeface="Arial" panose="020B0604020202020204" pitchFamily="34" charset="0"/>
              <a:buChar char="•"/>
            </a:pPr>
            <a:r>
              <a:rPr lang="en-US" altLang="en-US" sz="2800">
                <a:cs typeface="Times New Roman" panose="02020603050405020304" pitchFamily="18" charset="0"/>
              </a:rPr>
              <a:t>In other words, in a nonabstract subclass extended from an abstract class, </a:t>
            </a:r>
            <a:r>
              <a:rPr lang="en-US" altLang="en-US" sz="2800">
                <a:solidFill>
                  <a:srgbClr val="FF0000"/>
                </a:solidFill>
                <a:cs typeface="Times New Roman" panose="02020603050405020304" pitchFamily="18" charset="0"/>
              </a:rPr>
              <a:t>all the abstract methods must be implemented</a:t>
            </a:r>
            <a:r>
              <a:rPr lang="en-US" altLang="en-US" sz="2800">
                <a:cs typeface="Times New Roman" panose="02020603050405020304" pitchFamily="18" charset="0"/>
              </a:rPr>
              <a:t>, even if they are not used in the subclass.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2">
            <a:extLst>
              <a:ext uri="{FF2B5EF4-FFF2-40B4-BE49-F238E27FC236}">
                <a16:creationId xmlns:a16="http://schemas.microsoft.com/office/drawing/2014/main" id="{F9900A9E-E0DC-47BB-B2AC-068856BADBE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84DB7B-446E-4FDB-ABDB-B6ADD5938878}" type="slidenum">
              <a:rPr lang="en-US" altLang="en-US" sz="1400"/>
              <a:pPr>
                <a:spcBef>
                  <a:spcPct val="0"/>
                </a:spcBef>
                <a:buClrTx/>
                <a:buSzTx/>
                <a:buFontTx/>
                <a:buNone/>
              </a:pPr>
              <a:t>70</a:t>
            </a:fld>
            <a:endParaRPr lang="en-US" altLang="en-US" sz="1400"/>
          </a:p>
        </p:txBody>
      </p:sp>
      <p:sp>
        <p:nvSpPr>
          <p:cNvPr id="67587" name="Slide Number Placeholder 4">
            <a:extLst>
              <a:ext uri="{FF2B5EF4-FFF2-40B4-BE49-F238E27FC236}">
                <a16:creationId xmlns:a16="http://schemas.microsoft.com/office/drawing/2014/main" id="{462152E6-D43C-4B2E-9BBF-0FED653CADC7}"/>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4DB772F-623D-4B1D-AF76-E7060E68A004}" type="slidenum">
              <a:rPr lang="en-US" altLang="en-US" sz="1400"/>
              <a:pPr algn="r">
                <a:spcBef>
                  <a:spcPct val="0"/>
                </a:spcBef>
                <a:buClrTx/>
                <a:buSzTx/>
                <a:buFontTx/>
                <a:buNone/>
              </a:pPr>
              <a:t>70</a:t>
            </a:fld>
            <a:endParaRPr lang="en-US" altLang="en-US" sz="1400"/>
          </a:p>
        </p:txBody>
      </p:sp>
      <p:sp>
        <p:nvSpPr>
          <p:cNvPr id="67588" name="Rectangle 2">
            <a:extLst>
              <a:ext uri="{FF2B5EF4-FFF2-40B4-BE49-F238E27FC236}">
                <a16:creationId xmlns:a16="http://schemas.microsoft.com/office/drawing/2014/main" id="{ED763F1D-64E2-424E-8D1E-E3313B776D33}"/>
              </a:ext>
            </a:extLst>
          </p:cNvPr>
          <p:cNvSpPr>
            <a:spLocks noGrp="1" noChangeArrowheads="1"/>
          </p:cNvSpPr>
          <p:nvPr>
            <p:ph type="title" idx="4294967295"/>
          </p:nvPr>
        </p:nvSpPr>
        <p:spPr>
          <a:xfrm>
            <a:off x="228600" y="152400"/>
            <a:ext cx="8763000" cy="609600"/>
          </a:xfrm>
        </p:spPr>
        <p:txBody>
          <a:bodyPr/>
          <a:lstStyle/>
          <a:p>
            <a:r>
              <a:rPr lang="en-US" altLang="en-US" sz="4000">
                <a:cs typeface="Courier New" panose="02070309020205020404" pitchFamily="49" charset="0"/>
              </a:rPr>
              <a:t>Whether to use an interface or a class?</a:t>
            </a:r>
            <a:endParaRPr lang="en-US" altLang="en-US" sz="4000"/>
          </a:p>
        </p:txBody>
      </p:sp>
      <p:sp>
        <p:nvSpPr>
          <p:cNvPr id="67589" name="Rectangle 3">
            <a:extLst>
              <a:ext uri="{FF2B5EF4-FFF2-40B4-BE49-F238E27FC236}">
                <a16:creationId xmlns:a16="http://schemas.microsoft.com/office/drawing/2014/main" id="{14CC0703-2C5B-4047-B23B-9FDAAA8A3425}"/>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0" name="Rectangle 5">
            <a:extLst>
              <a:ext uri="{FF2B5EF4-FFF2-40B4-BE49-F238E27FC236}">
                <a16:creationId xmlns:a16="http://schemas.microsoft.com/office/drawing/2014/main" id="{A58424F8-149D-4BE3-8888-7D2C8FE315E3}"/>
              </a:ext>
            </a:extLst>
          </p:cNvPr>
          <p:cNvSpPr>
            <a:spLocks noGrp="1" noChangeArrowheads="1"/>
          </p:cNvSpPr>
          <p:nvPr>
            <p:ph type="body" idx="4294967295"/>
          </p:nvPr>
        </p:nvSpPr>
        <p:spPr>
          <a:xfrm>
            <a:off x="152400" y="1141413"/>
            <a:ext cx="8686800" cy="5257800"/>
          </a:xfrm>
        </p:spPr>
        <p:txBody>
          <a:bodyPr/>
          <a:lstStyle/>
          <a:p>
            <a:pPr marL="571500" lvl="1" indent="-457200" algn="just">
              <a:spcAft>
                <a:spcPts val="1200"/>
              </a:spcAft>
              <a:buFont typeface="Arial" panose="020B0604020202020204" pitchFamily="34" charset="0"/>
              <a:buChar char="•"/>
            </a:pPr>
            <a:r>
              <a:rPr lang="en-US" altLang="en-US" sz="2600">
                <a:cs typeface="Courier New" panose="02070309020205020404" pitchFamily="49" charset="0"/>
              </a:rPr>
              <a:t>Abstract classes and interfaces can both be used to model common features. </a:t>
            </a:r>
          </a:p>
          <a:p>
            <a:pPr marL="571500" lvl="1" indent="-457200" algn="just">
              <a:spcAft>
                <a:spcPts val="1200"/>
              </a:spcAft>
              <a:buFont typeface="Arial" panose="020B0604020202020204" pitchFamily="34" charset="0"/>
              <a:buChar char="•"/>
            </a:pPr>
            <a:endParaRPr lang="en-US" altLang="en-US" sz="2600">
              <a:cs typeface="Courier New" panose="02070309020205020404" pitchFamily="49" charset="0"/>
            </a:endParaRPr>
          </a:p>
          <a:p>
            <a:pPr marL="571500" lvl="1" indent="-457200" algn="just">
              <a:spcAft>
                <a:spcPts val="1200"/>
              </a:spcAft>
              <a:buFont typeface="Arial" panose="020B0604020202020204" pitchFamily="34" charset="0"/>
              <a:buChar char="•"/>
            </a:pPr>
            <a:r>
              <a:rPr lang="en-US" altLang="en-US" sz="2600">
                <a:cs typeface="Courier New" panose="02070309020205020404" pitchFamily="49" charset="0"/>
              </a:rPr>
              <a:t>How do you decide whether to use an interface or a class?</a:t>
            </a:r>
          </a:p>
          <a:p>
            <a:pPr marL="571500" lvl="1" indent="-457200" algn="just">
              <a:spcAft>
                <a:spcPts val="1200"/>
              </a:spcAft>
              <a:buFont typeface="Arial" panose="020B0604020202020204" pitchFamily="34" charset="0"/>
              <a:buChar char="•"/>
            </a:pPr>
            <a:endParaRPr lang="en-US" altLang="en-US" sz="2600">
              <a:cs typeface="Courier New" panose="02070309020205020404" pitchFamily="49" charset="0"/>
            </a:endParaRPr>
          </a:p>
          <a:p>
            <a:pPr marL="571500" lvl="1" indent="-457200" algn="just">
              <a:spcAft>
                <a:spcPts val="1200"/>
              </a:spcAft>
              <a:buFont typeface="Arial" panose="020B0604020202020204" pitchFamily="34" charset="0"/>
              <a:buChar char="•"/>
            </a:pPr>
            <a:r>
              <a:rPr lang="en-US" altLang="en-US" sz="2600">
                <a:cs typeface="Courier New" panose="02070309020205020404" pitchFamily="49" charset="0"/>
              </a:rPr>
              <a:t>In general,</a:t>
            </a:r>
            <a:r>
              <a:rPr lang="en-US" altLang="en-US" sz="2600">
                <a:solidFill>
                  <a:srgbClr val="FF0000"/>
                </a:solidFill>
                <a:cs typeface="Courier New" panose="02070309020205020404" pitchFamily="49" charset="0"/>
              </a:rPr>
              <a:t> a strong is-a relationship </a:t>
            </a:r>
            <a:r>
              <a:rPr lang="en-US" altLang="en-US" sz="2600">
                <a:cs typeface="Courier New" panose="02070309020205020404" pitchFamily="49" charset="0"/>
              </a:rPr>
              <a:t>that clearly describes a parent-child relationship </a:t>
            </a:r>
            <a:r>
              <a:rPr lang="en-US" altLang="en-US" sz="2600">
                <a:solidFill>
                  <a:srgbClr val="FF0000"/>
                </a:solidFill>
                <a:cs typeface="Courier New" panose="02070309020205020404" pitchFamily="49" charset="0"/>
              </a:rPr>
              <a:t>should be modeled using classes</a:t>
            </a:r>
            <a:r>
              <a:rPr lang="en-US" altLang="en-US" sz="2600">
                <a:cs typeface="Courier New" panose="02070309020205020404" pitchFamily="49" charset="0"/>
              </a:rPr>
              <a:t>.</a:t>
            </a:r>
          </a:p>
          <a:p>
            <a:pPr marL="971550" lvl="2" indent="-457200" algn="just">
              <a:spcAft>
                <a:spcPts val="1200"/>
              </a:spcAft>
              <a:buFont typeface="Arial" panose="020B0604020202020204" pitchFamily="34" charset="0"/>
              <a:buChar char="•"/>
            </a:pPr>
            <a:r>
              <a:rPr lang="en-US" altLang="en-US" sz="2200">
                <a:cs typeface="Courier New" panose="02070309020205020404" pitchFamily="49" charset="0"/>
              </a:rPr>
              <a:t> For example, a staff member is a person.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2">
            <a:extLst>
              <a:ext uri="{FF2B5EF4-FFF2-40B4-BE49-F238E27FC236}">
                <a16:creationId xmlns:a16="http://schemas.microsoft.com/office/drawing/2014/main" id="{CF0080F7-99D4-400D-A781-8F9AB8429CB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F5A041-9696-466B-B06B-94EFF1A5046F}" type="slidenum">
              <a:rPr lang="en-US" altLang="en-US" sz="1400"/>
              <a:pPr>
                <a:spcBef>
                  <a:spcPct val="0"/>
                </a:spcBef>
                <a:buClrTx/>
                <a:buSzTx/>
                <a:buFontTx/>
                <a:buNone/>
              </a:pPr>
              <a:t>71</a:t>
            </a:fld>
            <a:endParaRPr lang="en-US" altLang="en-US" sz="1400"/>
          </a:p>
        </p:txBody>
      </p:sp>
      <p:sp>
        <p:nvSpPr>
          <p:cNvPr id="68611" name="Slide Number Placeholder 4">
            <a:extLst>
              <a:ext uri="{FF2B5EF4-FFF2-40B4-BE49-F238E27FC236}">
                <a16:creationId xmlns:a16="http://schemas.microsoft.com/office/drawing/2014/main" id="{9F6C728A-34A2-4D6B-8550-219C6E8216D5}"/>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F99D212-7AF5-449C-A1BF-4DF163C9E9D2}" type="slidenum">
              <a:rPr lang="en-US" altLang="en-US" sz="1400"/>
              <a:pPr algn="r">
                <a:spcBef>
                  <a:spcPct val="0"/>
                </a:spcBef>
                <a:buClrTx/>
                <a:buSzTx/>
                <a:buFontTx/>
                <a:buNone/>
              </a:pPr>
              <a:t>71</a:t>
            </a:fld>
            <a:endParaRPr lang="en-US" altLang="en-US" sz="1400"/>
          </a:p>
        </p:txBody>
      </p:sp>
      <p:sp>
        <p:nvSpPr>
          <p:cNvPr id="68612" name="Rectangle 2">
            <a:extLst>
              <a:ext uri="{FF2B5EF4-FFF2-40B4-BE49-F238E27FC236}">
                <a16:creationId xmlns:a16="http://schemas.microsoft.com/office/drawing/2014/main" id="{BFE7E154-1F3E-4EB0-906F-F03B2C016ADE}"/>
              </a:ext>
            </a:extLst>
          </p:cNvPr>
          <p:cNvSpPr>
            <a:spLocks noGrp="1" noChangeArrowheads="1"/>
          </p:cNvSpPr>
          <p:nvPr>
            <p:ph type="title" idx="4294967295"/>
          </p:nvPr>
        </p:nvSpPr>
        <p:spPr>
          <a:xfrm>
            <a:off x="228600" y="152400"/>
            <a:ext cx="8763000" cy="609600"/>
          </a:xfrm>
        </p:spPr>
        <p:txBody>
          <a:bodyPr/>
          <a:lstStyle/>
          <a:p>
            <a:r>
              <a:rPr lang="en-US" altLang="en-US" sz="4000">
                <a:cs typeface="Courier New" panose="02070309020205020404" pitchFamily="49" charset="0"/>
              </a:rPr>
              <a:t>Whether to use an interface or a class?</a:t>
            </a:r>
            <a:endParaRPr lang="en-US" altLang="en-US" sz="4000"/>
          </a:p>
        </p:txBody>
      </p:sp>
      <p:sp>
        <p:nvSpPr>
          <p:cNvPr id="68613" name="Rectangle 3">
            <a:extLst>
              <a:ext uri="{FF2B5EF4-FFF2-40B4-BE49-F238E27FC236}">
                <a16:creationId xmlns:a16="http://schemas.microsoft.com/office/drawing/2014/main" id="{E875F71D-75FC-44F2-BC6B-585784E41482}"/>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5">
            <a:extLst>
              <a:ext uri="{FF2B5EF4-FFF2-40B4-BE49-F238E27FC236}">
                <a16:creationId xmlns:a16="http://schemas.microsoft.com/office/drawing/2014/main" id="{B07ABADE-952E-4DAB-A59C-B3FDC3B7656C}"/>
              </a:ext>
            </a:extLst>
          </p:cNvPr>
          <p:cNvSpPr>
            <a:spLocks noGrp="1" noChangeArrowheads="1"/>
          </p:cNvSpPr>
          <p:nvPr>
            <p:ph type="body" idx="4294967295"/>
          </p:nvPr>
        </p:nvSpPr>
        <p:spPr>
          <a:xfrm>
            <a:off x="38100" y="1092200"/>
            <a:ext cx="8686800" cy="5257800"/>
          </a:xfrm>
        </p:spPr>
        <p:txBody>
          <a:bodyPr/>
          <a:lstStyle/>
          <a:p>
            <a:pPr marL="628650" lvl="1" indent="-514350" algn="just">
              <a:spcAft>
                <a:spcPts val="1200"/>
              </a:spcAft>
              <a:buFont typeface="Arial" panose="020B0604020202020204" pitchFamily="34" charset="0"/>
              <a:buChar char="•"/>
              <a:defRPr/>
            </a:pPr>
            <a:r>
              <a:rPr lang="en-US" altLang="en-US" sz="2600" dirty="0">
                <a:cs typeface="Courier New" panose="02070309020205020404" pitchFamily="49" charset="0"/>
              </a:rPr>
              <a:t>A weak is-a relationship, also known as an is-kind-of relationship, indicates that an object possesses a certain property. </a:t>
            </a:r>
          </a:p>
          <a:p>
            <a:pPr marL="114300" lvl="1" indent="0" algn="just">
              <a:spcAft>
                <a:spcPts val="1200"/>
              </a:spcAft>
              <a:buFontTx/>
              <a:buNone/>
              <a:defRPr/>
            </a:pPr>
            <a:endParaRPr lang="en-US" altLang="en-US" sz="2600" dirty="0">
              <a:cs typeface="Courier New" panose="02070309020205020404" pitchFamily="49" charset="0"/>
            </a:endParaRPr>
          </a:p>
          <a:p>
            <a:pPr marL="628650" lvl="1" indent="-514350" algn="just">
              <a:spcAft>
                <a:spcPts val="1200"/>
              </a:spcAft>
              <a:buFont typeface="Arial" panose="020B0604020202020204" pitchFamily="34" charset="0"/>
              <a:buChar char="•"/>
              <a:defRPr/>
            </a:pPr>
            <a:r>
              <a:rPr lang="en-US" altLang="en-US" sz="2600" dirty="0">
                <a:solidFill>
                  <a:srgbClr val="FF0000"/>
                </a:solidFill>
                <a:cs typeface="Courier New" panose="02070309020205020404" pitchFamily="49" charset="0"/>
              </a:rPr>
              <a:t>A weak is-a relationship </a:t>
            </a:r>
            <a:r>
              <a:rPr lang="en-US" altLang="en-US" sz="2600" dirty="0">
                <a:cs typeface="Courier New" panose="02070309020205020404" pitchFamily="49" charset="0"/>
              </a:rPr>
              <a:t>can be modeled using </a:t>
            </a:r>
            <a:r>
              <a:rPr lang="en-US" altLang="en-US" sz="2600" dirty="0">
                <a:solidFill>
                  <a:srgbClr val="FF0000"/>
                </a:solidFill>
                <a:cs typeface="Courier New" panose="02070309020205020404" pitchFamily="49" charset="0"/>
              </a:rPr>
              <a:t>interfaces</a:t>
            </a:r>
            <a:r>
              <a:rPr lang="en-US" altLang="en-US" sz="2600" dirty="0">
                <a:cs typeface="Courier New" panose="02070309020205020404" pitchFamily="49" charset="0"/>
              </a:rPr>
              <a:t>.</a:t>
            </a:r>
          </a:p>
          <a:p>
            <a:pPr marL="1028700" lvl="2" indent="-514350" algn="just">
              <a:spcAft>
                <a:spcPts val="1200"/>
              </a:spcAft>
              <a:buFont typeface="Arial" panose="020B0604020202020204" pitchFamily="34" charset="0"/>
              <a:buChar char="•"/>
              <a:defRPr/>
            </a:pPr>
            <a:r>
              <a:rPr lang="en-US" altLang="en-US" sz="2200" dirty="0">
                <a:cs typeface="Courier New" panose="02070309020205020404" pitchFamily="49" charset="0"/>
              </a:rPr>
              <a:t>For example, all strings are comparable, so the </a:t>
            </a:r>
            <a:r>
              <a:rPr lang="en-US" altLang="en-US" sz="2200" b="1" dirty="0">
                <a:cs typeface="Courier New" panose="02070309020205020404" pitchFamily="49" charset="0"/>
              </a:rPr>
              <a:t>String</a:t>
            </a:r>
            <a:r>
              <a:rPr lang="en-US" altLang="en-US" sz="2200" dirty="0">
                <a:cs typeface="Courier New" panose="02070309020205020404" pitchFamily="49" charset="0"/>
              </a:rPr>
              <a:t> class implements the </a:t>
            </a:r>
            <a:r>
              <a:rPr lang="en-US" altLang="en-US" sz="2200" b="1" dirty="0">
                <a:cs typeface="Courier New" panose="02070309020205020404" pitchFamily="49" charset="0"/>
              </a:rPr>
              <a:t>Comparable</a:t>
            </a:r>
            <a:r>
              <a:rPr lang="en-US" altLang="en-US" sz="2200" dirty="0">
                <a:cs typeface="Courier New" panose="02070309020205020404" pitchFamily="49" charset="0"/>
              </a:rPr>
              <a:t> interface. </a:t>
            </a:r>
          </a:p>
          <a:p>
            <a:pPr marL="514350" lvl="2" indent="0" algn="just">
              <a:spcAft>
                <a:spcPts val="1200"/>
              </a:spcAft>
              <a:buFont typeface="Monotype Sorts"/>
              <a:buNone/>
              <a:defRPr/>
            </a:pPr>
            <a:endParaRPr lang="en-US" altLang="en-US" sz="2200" dirty="0">
              <a:cs typeface="Courier New" panose="02070309020205020404" pitchFamily="49" charset="0"/>
            </a:endParaRPr>
          </a:p>
          <a:p>
            <a:pPr marL="628650" lvl="1" indent="-514350" algn="just">
              <a:spcAft>
                <a:spcPts val="1200"/>
              </a:spcAft>
              <a:buFont typeface="Arial" panose="020B0604020202020204" pitchFamily="34" charset="0"/>
              <a:buChar char="•"/>
              <a:defRPr/>
            </a:pPr>
            <a:r>
              <a:rPr lang="en-US" altLang="en-US" sz="2600" dirty="0">
                <a:cs typeface="Courier New" panose="02070309020205020404" pitchFamily="49" charset="0"/>
              </a:rPr>
              <a:t>You can also use interfaces to circumvent single inheritance restriction if multiple inheritance is desired.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Give an example to show why interfaces are preferred over abstract classes.</a:t>
            </a:r>
          </a:p>
          <a:p>
            <a:r>
              <a:rPr lang="en-US" sz="2000" noProof="1">
                <a:latin typeface="Calibri" panose="020F0502020204030204" pitchFamily="34" charset="0"/>
                <a:cs typeface="Calibri" panose="020F0502020204030204" pitchFamily="34" charset="0"/>
              </a:rPr>
              <a:t>Define the terms abstract classes and interfaces. What are the similarities and differences between abstract classes and interfaces?</a:t>
            </a:r>
          </a:p>
          <a:p>
            <a:r>
              <a:rPr lang="en-US" sz="2000" noProof="1">
                <a:latin typeface="Calibri" panose="020F0502020204030204" pitchFamily="34" charset="0"/>
                <a:cs typeface="Calibri" panose="020F0502020204030204" pitchFamily="34" charset="0"/>
              </a:rPr>
              <a:t>True or false?</a:t>
            </a:r>
          </a:p>
          <a:p>
            <a:r>
              <a:rPr lang="en-US" sz="2000" noProof="1">
                <a:latin typeface="Calibri" panose="020F0502020204030204" pitchFamily="34" charset="0"/>
                <a:cs typeface="Calibri" panose="020F0502020204030204" pitchFamily="34" charset="0"/>
              </a:rPr>
              <a:t>a. An interface is compiled into a separate bytecode file.</a:t>
            </a:r>
          </a:p>
          <a:p>
            <a:r>
              <a:rPr lang="en-US" sz="2000" noProof="1">
                <a:latin typeface="Calibri" panose="020F0502020204030204" pitchFamily="34" charset="0"/>
                <a:cs typeface="Calibri" panose="020F0502020204030204" pitchFamily="34" charset="0"/>
              </a:rPr>
              <a:t>b. An interface can have static methods.</a:t>
            </a:r>
          </a:p>
          <a:p>
            <a:r>
              <a:rPr lang="en-US" sz="2000" noProof="1">
                <a:latin typeface="Calibri" panose="020F0502020204030204" pitchFamily="34" charset="0"/>
                <a:cs typeface="Calibri" panose="020F0502020204030204" pitchFamily="34" charset="0"/>
              </a:rPr>
              <a:t>c. An interface can extend one or more interfaces.</a:t>
            </a:r>
          </a:p>
          <a:p>
            <a:r>
              <a:rPr lang="en-US" sz="2000" noProof="1">
                <a:latin typeface="Calibri" panose="020F0502020204030204" pitchFamily="34" charset="0"/>
                <a:cs typeface="Calibri" panose="020F0502020204030204" pitchFamily="34" charset="0"/>
              </a:rPr>
              <a:t>d. An interface can extend an abstract class.</a:t>
            </a:r>
          </a:p>
          <a:p>
            <a:r>
              <a:rPr lang="en-US" sz="2000" noProof="1">
                <a:latin typeface="Calibri" panose="020F0502020204030204" pitchFamily="34" charset="0"/>
                <a:cs typeface="Calibri" panose="020F0502020204030204" pitchFamily="34" charset="0"/>
              </a:rPr>
              <a:t>e. An interface can have default methods.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See the example in the text in the section on Interfaces vs. Abstract Classes.</a:t>
            </a:r>
          </a:p>
          <a:p>
            <a:r>
              <a:rPr lang="en-US" sz="1600" noProof="1">
                <a:solidFill>
                  <a:srgbClr val="0070C0"/>
                </a:solidFill>
                <a:latin typeface="Consolas" panose="020B0609020204030204" pitchFamily="49" charset="0"/>
                <a:cs typeface="Calibri" panose="020F0502020204030204" pitchFamily="34" charset="0"/>
              </a:rPr>
              <a:t>See the section on Interfaces vs. Abstract Classes.</a:t>
            </a:r>
          </a:p>
          <a:p>
            <a:r>
              <a:rPr lang="en-US" sz="1600" noProof="1">
                <a:solidFill>
                  <a:srgbClr val="0070C0"/>
                </a:solidFill>
                <a:latin typeface="Consolas" panose="020B0609020204030204" pitchFamily="49" charset="0"/>
                <a:cs typeface="Calibri" panose="020F0502020204030204" pitchFamily="34" charset="0"/>
              </a:rPr>
              <a:t>a. True</a:t>
            </a:r>
          </a:p>
          <a:p>
            <a:r>
              <a:rPr lang="en-US" sz="1600" noProof="1">
                <a:solidFill>
                  <a:srgbClr val="0070C0"/>
                </a:solidFill>
                <a:latin typeface="Consolas" panose="020B0609020204030204" pitchFamily="49" charset="0"/>
                <a:cs typeface="Calibri" panose="020F0502020204030204" pitchFamily="34" charset="0"/>
              </a:rPr>
              <a:t>b. True in Java 8</a:t>
            </a:r>
          </a:p>
          <a:p>
            <a:r>
              <a:rPr lang="en-US" sz="1600" noProof="1">
                <a:solidFill>
                  <a:srgbClr val="0070C0"/>
                </a:solidFill>
                <a:latin typeface="Consolas" panose="020B0609020204030204" pitchFamily="49" charset="0"/>
                <a:cs typeface="Calibri" panose="020F0502020204030204" pitchFamily="34" charset="0"/>
              </a:rPr>
              <a:t>c. True</a:t>
            </a:r>
          </a:p>
          <a:p>
            <a:r>
              <a:rPr lang="en-US" sz="1600" noProof="1">
                <a:solidFill>
                  <a:srgbClr val="0070C0"/>
                </a:solidFill>
                <a:latin typeface="Consolas" panose="020B0609020204030204" pitchFamily="49" charset="0"/>
                <a:cs typeface="Calibri" panose="020F0502020204030204" pitchFamily="34" charset="0"/>
              </a:rPr>
              <a:t>d. False</a:t>
            </a:r>
          </a:p>
          <a:p>
            <a:r>
              <a:rPr lang="en-US" sz="1600" noProof="1">
                <a:solidFill>
                  <a:srgbClr val="0070C0"/>
                </a:solidFill>
                <a:latin typeface="Consolas" panose="020B0609020204030204" pitchFamily="49" charset="0"/>
                <a:cs typeface="Calibri" panose="020F0502020204030204" pitchFamily="34" charset="0"/>
              </a:rPr>
              <a:t>e. True in Java 8</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90728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 calcmode="lin" valueType="num">
                                      <p:cBhvr additive="base">
                                        <p:cTn id="9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2">
            <a:extLst>
              <a:ext uri="{FF2B5EF4-FFF2-40B4-BE49-F238E27FC236}">
                <a16:creationId xmlns:a16="http://schemas.microsoft.com/office/drawing/2014/main" id="{BB4A78B4-6612-4636-9D3E-523A71F4DE2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90D849-E1F6-4F69-9386-1B01FA5EA32C}" type="slidenum">
              <a:rPr lang="en-US" altLang="en-US" sz="1400"/>
              <a:pPr>
                <a:spcBef>
                  <a:spcPct val="0"/>
                </a:spcBef>
                <a:buClrTx/>
                <a:buSzTx/>
                <a:buFontTx/>
                <a:buNone/>
              </a:pPr>
              <a:t>73</a:t>
            </a:fld>
            <a:endParaRPr lang="en-US" altLang="en-US" sz="1400"/>
          </a:p>
        </p:txBody>
      </p:sp>
      <p:sp>
        <p:nvSpPr>
          <p:cNvPr id="69635" name="Slide Number Placeholder 4">
            <a:extLst>
              <a:ext uri="{FF2B5EF4-FFF2-40B4-BE49-F238E27FC236}">
                <a16:creationId xmlns:a16="http://schemas.microsoft.com/office/drawing/2014/main" id="{41081A20-DC88-4B07-AA3B-87784FA85489}"/>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98B07B4-CE9C-49B4-94B8-6E2D07AAEF1B}" type="slidenum">
              <a:rPr lang="en-US" altLang="en-US" sz="1400"/>
              <a:pPr algn="r">
                <a:spcBef>
                  <a:spcPct val="0"/>
                </a:spcBef>
                <a:buClrTx/>
                <a:buSzTx/>
                <a:buFontTx/>
                <a:buNone/>
              </a:pPr>
              <a:t>73</a:t>
            </a:fld>
            <a:endParaRPr lang="en-US" altLang="en-US" sz="1400"/>
          </a:p>
        </p:txBody>
      </p:sp>
      <p:sp>
        <p:nvSpPr>
          <p:cNvPr id="69636" name="Rectangle 2">
            <a:extLst>
              <a:ext uri="{FF2B5EF4-FFF2-40B4-BE49-F238E27FC236}">
                <a16:creationId xmlns:a16="http://schemas.microsoft.com/office/drawing/2014/main" id="{D4958D36-E345-49D6-9947-E3351AAEF6F8}"/>
              </a:ext>
            </a:extLst>
          </p:cNvPr>
          <p:cNvSpPr>
            <a:spLocks noGrp="1" noChangeArrowheads="1"/>
          </p:cNvSpPr>
          <p:nvPr>
            <p:ph type="title" idx="4294967295"/>
          </p:nvPr>
        </p:nvSpPr>
        <p:spPr>
          <a:xfrm>
            <a:off x="342900" y="155575"/>
            <a:ext cx="8686800" cy="454025"/>
          </a:xfrm>
        </p:spPr>
        <p:txBody>
          <a:bodyPr/>
          <a:lstStyle/>
          <a:p>
            <a:r>
              <a:rPr lang="en-US" altLang="en-US" sz="4000"/>
              <a:t>The </a:t>
            </a:r>
            <a:r>
              <a:rPr lang="en-US" altLang="en-US" sz="3800">
                <a:latin typeface="Courier New" panose="02070309020205020404" pitchFamily="49" charset="0"/>
              </a:rPr>
              <a:t>Rational</a:t>
            </a:r>
            <a:r>
              <a:rPr lang="en-US" altLang="en-US" sz="4000"/>
              <a:t> Class</a:t>
            </a:r>
          </a:p>
        </p:txBody>
      </p:sp>
      <p:sp>
        <p:nvSpPr>
          <p:cNvPr id="430083" name="AutoShape 3">
            <a:hlinkClick r:id="" action="ppaction://noaction" highlightClick="1"/>
            <a:extLst>
              <a:ext uri="{FF2B5EF4-FFF2-40B4-BE49-F238E27FC236}">
                <a16:creationId xmlns:a16="http://schemas.microsoft.com/office/drawing/2014/main" id="{80C293F1-6485-4553-B64B-BED54C0E8BDF}"/>
              </a:ext>
            </a:extLst>
          </p:cNvPr>
          <p:cNvSpPr>
            <a:spLocks noChangeArrowheads="1"/>
          </p:cNvSpPr>
          <p:nvPr/>
        </p:nvSpPr>
        <p:spPr bwMode="auto">
          <a:xfrm>
            <a:off x="423863" y="5922963"/>
            <a:ext cx="1828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Rational</a:t>
            </a:r>
            <a:endParaRPr lang="en-US" altLang="en-US">
              <a:solidFill>
                <a:schemeClr val="accent1"/>
              </a:solidFill>
            </a:endParaRPr>
          </a:p>
        </p:txBody>
      </p:sp>
      <p:sp>
        <p:nvSpPr>
          <p:cNvPr id="69638" name="AutoShape 4">
            <a:hlinkClick r:id="rId3" action="ppaction://program" highlightClick="1"/>
            <a:extLst>
              <a:ext uri="{FF2B5EF4-FFF2-40B4-BE49-F238E27FC236}">
                <a16:creationId xmlns:a16="http://schemas.microsoft.com/office/drawing/2014/main" id="{44910619-7151-476C-8125-343570F096D4}"/>
              </a:ext>
            </a:extLst>
          </p:cNvPr>
          <p:cNvSpPr>
            <a:spLocks noChangeArrowheads="1"/>
          </p:cNvSpPr>
          <p:nvPr/>
        </p:nvSpPr>
        <p:spPr bwMode="auto">
          <a:xfrm>
            <a:off x="6858000" y="5943600"/>
            <a:ext cx="1219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085" name="AutoShape 5">
            <a:hlinkClick r:id="" action="ppaction://noaction" highlightClick="1"/>
            <a:extLst>
              <a:ext uri="{FF2B5EF4-FFF2-40B4-BE49-F238E27FC236}">
                <a16:creationId xmlns:a16="http://schemas.microsoft.com/office/drawing/2014/main" id="{0E2A05C8-C935-4FD6-93A7-628F8B5E95A2}"/>
              </a:ext>
            </a:extLst>
          </p:cNvPr>
          <p:cNvSpPr>
            <a:spLocks noChangeArrowheads="1"/>
          </p:cNvSpPr>
          <p:nvPr/>
        </p:nvSpPr>
        <p:spPr bwMode="auto">
          <a:xfrm>
            <a:off x="3733800" y="59436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4" action="ppaction://program"/>
              </a:rPr>
              <a:t>TestRationalClass</a:t>
            </a:r>
            <a:endParaRPr lang="en-US" altLang="en-US" dirty="0">
              <a:solidFill>
                <a:schemeClr val="accent1"/>
              </a:solidFill>
            </a:endParaRPr>
          </a:p>
        </p:txBody>
      </p:sp>
      <p:sp>
        <p:nvSpPr>
          <p:cNvPr id="69640" name="Rectangle 6">
            <a:extLst>
              <a:ext uri="{FF2B5EF4-FFF2-40B4-BE49-F238E27FC236}">
                <a16:creationId xmlns:a16="http://schemas.microsoft.com/office/drawing/2014/main" id="{A0776B64-8890-477F-818C-498742C70B6A}"/>
              </a:ext>
            </a:extLst>
          </p:cNvPr>
          <p:cNvSpPr>
            <a:spLocks noChangeArrowheads="1"/>
          </p:cNvSpPr>
          <p:nvPr/>
        </p:nvSpPr>
        <p:spPr bwMode="auto">
          <a:xfrm>
            <a:off x="2141538"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41" name="Rectangle 10">
            <a:extLst>
              <a:ext uri="{FF2B5EF4-FFF2-40B4-BE49-F238E27FC236}">
                <a16:creationId xmlns:a16="http://schemas.microsoft.com/office/drawing/2014/main" id="{C49E7F54-E459-4EBE-90B9-1FE16FA9AD35}"/>
              </a:ext>
            </a:extLst>
          </p:cNvPr>
          <p:cNvSpPr>
            <a:spLocks noChangeArrowheads="1"/>
          </p:cNvSpPr>
          <p:nvPr/>
        </p:nvSpPr>
        <p:spPr bwMode="auto">
          <a:xfrm>
            <a:off x="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42" name="AutoShape 11">
            <a:hlinkClick r:id="rId5" highlightClick="1"/>
            <a:extLst>
              <a:ext uri="{FF2B5EF4-FFF2-40B4-BE49-F238E27FC236}">
                <a16:creationId xmlns:a16="http://schemas.microsoft.com/office/drawing/2014/main" id="{12022B8D-DAAF-4CCF-991C-1BEE2A4FB164}"/>
              </a:ext>
            </a:extLst>
          </p:cNvPr>
          <p:cNvSpPr>
            <a:spLocks noChangeArrowheads="1"/>
          </p:cNvSpPr>
          <p:nvPr/>
        </p:nvSpPr>
        <p:spPr bwMode="auto">
          <a:xfrm>
            <a:off x="119063" y="56181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43" name="AutoShape 12">
            <a:hlinkClick r:id="rId6" highlightClick="1"/>
            <a:extLst>
              <a:ext uri="{FF2B5EF4-FFF2-40B4-BE49-F238E27FC236}">
                <a16:creationId xmlns:a16="http://schemas.microsoft.com/office/drawing/2014/main" id="{66380B31-7002-4209-A2E3-2DAA1C5F4FF4}"/>
              </a:ext>
            </a:extLst>
          </p:cNvPr>
          <p:cNvSpPr>
            <a:spLocks noChangeArrowheads="1"/>
          </p:cNvSpPr>
          <p:nvPr/>
        </p:nvSpPr>
        <p:spPr bwMode="auto">
          <a:xfrm>
            <a:off x="3313113" y="56546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
        <p:nvSpPr>
          <p:cNvPr id="69644" name="Rectangle 14">
            <a:extLst>
              <a:ext uri="{FF2B5EF4-FFF2-40B4-BE49-F238E27FC236}">
                <a16:creationId xmlns:a16="http://schemas.microsoft.com/office/drawing/2014/main" id="{B63E05AD-80EB-4B03-94EC-311364B54390}"/>
              </a:ext>
            </a:extLst>
          </p:cNvPr>
          <p:cNvSpPr>
            <a:spLocks noChangeArrowheads="1"/>
          </p:cNvSpPr>
          <p:nvPr/>
        </p:nvSpPr>
        <p:spPr bwMode="auto">
          <a:xfrm>
            <a:off x="0" y="127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9645" name="Resim 3">
            <a:extLst>
              <a:ext uri="{FF2B5EF4-FFF2-40B4-BE49-F238E27FC236}">
                <a16:creationId xmlns:a16="http://schemas.microsoft.com/office/drawing/2014/main" id="{7A4CE7E9-5581-4A63-80EE-BA3E79E6EA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804863"/>
            <a:ext cx="741521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92500" lnSpcReduction="10000"/>
          </a:bodyPr>
          <a:lstStyle/>
          <a:p>
            <a:r>
              <a:rPr lang="tr-TR"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r>
              <a:rPr lang="tr-TR" sz="1800" noProof="1">
                <a:latin typeface="Consolas" panose="020B0609020204030204" pitchFamily="49" charset="0"/>
                <a:cs typeface="Calibri" panose="020F0502020204030204" pitchFamily="34" charset="0"/>
              </a:rPr>
              <a:t>Rational r1 = new Rational(-2, 6);</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System.out.println(r1.getNumerator());</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System.out.println(r1.getDenominator());</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System.out.println(r1.intValue());</a:t>
            </a:r>
            <a:br>
              <a:rPr lang="tr-TR" sz="1800" noProof="1">
                <a:latin typeface="Consolas" panose="020B0609020204030204" pitchFamily="49" charset="0"/>
                <a:cs typeface="Calibri" panose="020F0502020204030204" pitchFamily="34" charset="0"/>
              </a:rPr>
            </a:br>
            <a:r>
              <a:rPr lang="tr-TR" sz="1800" noProof="1">
                <a:latin typeface="Consolas" panose="020B0609020204030204" pitchFamily="49" charset="0"/>
                <a:cs typeface="Calibri" panose="020F0502020204030204" pitchFamily="34" charset="0"/>
              </a:rPr>
              <a:t>System.out.println(r1.doubleValue());</a:t>
            </a:r>
            <a:br>
              <a:rPr lang="tr-TR" sz="1800" noProof="1">
                <a:latin typeface="Consolas" panose="020B0609020204030204" pitchFamily="49" charset="0"/>
                <a:cs typeface="Calibri" panose="020F0502020204030204" pitchFamily="34" charset="0"/>
              </a:rPr>
            </a:br>
            <a:endParaRPr lang="tr-TR" sz="18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Why is the following code wrong?</a:t>
            </a:r>
            <a:br>
              <a:rPr lang="tr-TR" sz="2000" noProof="1">
                <a:latin typeface="Calibri" panose="020F0502020204030204" pitchFamily="34" charset="0"/>
                <a:cs typeface="Calibri" panose="020F0502020204030204" pitchFamily="34" charset="0"/>
              </a:rPr>
            </a:br>
            <a:r>
              <a:rPr lang="en-US" sz="1800" noProof="1">
                <a:latin typeface="Consolas" panose="020B0609020204030204" pitchFamily="49" charset="0"/>
                <a:cs typeface="Calibri" panose="020F0502020204030204" pitchFamily="34" charset="0"/>
              </a:rPr>
              <a:t>Rational r1 = new Rational(-2, 6);</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Object r2 = new Rational(1, 45);</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System.out.println(r2.compareTo(r1));</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-1</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3</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0</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0.333333333333</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Object type r2 does not have the compareTo method.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2575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Why is the following code wrong?</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Object r1 = new Rational(-2, 6);</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Rational r2 = new Rational(1, 45);</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System.out.println(r2.compareTo(r1))</a:t>
            </a: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Simplify the code in lines 82-85 in Listing 13.13 Rational.java using one line of code without using the if statement. Simply the code in lines 110-115 using a conditional operator.</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compareTo(Rational) method requires a Rational type object in the parameter in the Rational class.</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tr-TR" sz="1600" noProof="1">
                <a:solidFill>
                  <a:srgbClr val="0070C0"/>
                </a:solidFill>
                <a:latin typeface="Consolas" panose="020B0609020204030204" pitchFamily="49" charset="0"/>
                <a:cs typeface="Calibri" panose="020F0502020204030204" pitchFamily="34" charset="0"/>
              </a:rPr>
              <a:t>public boolean equals(Object o) {</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return (this.subtract((Rational)(other)))</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.getNumerator() == 0;</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public int compareTo(Rational o) {</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return this.subtract(o).getNumerator() &gt; 0 ? 1 :</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(this.subtract(o).getNumerator() == 0 ? 0 : 1);</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97588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92500" lnSpcReduction="20000"/>
          </a:bodyPr>
          <a:lstStyle/>
          <a:p>
            <a:r>
              <a:rPr lang="en-US" sz="2000" noProof="1">
                <a:latin typeface="Calibri" panose="020F0502020204030204" pitchFamily="34" charset="0"/>
                <a:cs typeface="Calibri" panose="020F0502020204030204" pitchFamily="34" charset="0"/>
              </a:rPr>
              <a:t>Trace the program carefully and show the output of the following code.</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Rational r1 = new Rational(1, 2);</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Rational r2 = new Rational(1, -2);</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System.out.println(r1.add(r2))</a:t>
            </a:r>
            <a:r>
              <a:rPr lang="tr-TR" sz="1900" noProof="1">
                <a:latin typeface="Consolas" panose="020B0609020204030204" pitchFamily="49" charset="0"/>
                <a:cs typeface="Calibri" panose="020F0502020204030204" pitchFamily="34" charset="0"/>
              </a:rPr>
              <a:t>;</a:t>
            </a:r>
          </a:p>
          <a:p>
            <a:r>
              <a:rPr lang="en-US" sz="2000" noProof="1">
                <a:latin typeface="Calibri" panose="020F0502020204030204" pitchFamily="34" charset="0"/>
                <a:cs typeface="Calibri" panose="020F0502020204030204" pitchFamily="34" charset="0"/>
              </a:rPr>
              <a:t>The preceding question shows a bug in the toString method. Revise the toString() method to fix the error.</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happens if you create a Rational using new Rational(1, 0)? Discuss the appropriate ways for handling this case.</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0/4</a:t>
            </a:r>
          </a:p>
          <a:p>
            <a:r>
              <a:rPr lang="en-US" sz="1600" noProof="1">
                <a:solidFill>
                  <a:srgbClr val="0070C0"/>
                </a:solidFill>
                <a:latin typeface="Consolas" panose="020B0609020204030204" pitchFamily="49" charset="0"/>
                <a:cs typeface="Calibri" panose="020F0502020204030204" pitchFamily="34" charset="0"/>
              </a:rPr>
              <a:t>public String toString()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if (numerator == 0 || denominator == 1)</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return numerator +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else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return numerator + "/" + denominator;</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new Rational(1, 0) would create a Rational with denominator 0. The best way to handle this case is to throw an IllegalArgumentException when denominator is 0.</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40090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2">
            <a:extLst>
              <a:ext uri="{FF2B5EF4-FFF2-40B4-BE49-F238E27FC236}">
                <a16:creationId xmlns:a16="http://schemas.microsoft.com/office/drawing/2014/main" id="{7F9AB116-A403-4FB6-B322-5EC7EF2D6D5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825CB7-E8FA-444D-813E-DFF638FEAA2D}" type="slidenum">
              <a:rPr lang="en-US" altLang="en-US" sz="1400"/>
              <a:pPr>
                <a:spcBef>
                  <a:spcPct val="0"/>
                </a:spcBef>
                <a:buClrTx/>
                <a:buSzTx/>
                <a:buFontTx/>
                <a:buNone/>
              </a:pPr>
              <a:t>77</a:t>
            </a:fld>
            <a:endParaRPr lang="en-US" altLang="en-US" sz="1400"/>
          </a:p>
        </p:txBody>
      </p:sp>
      <p:sp>
        <p:nvSpPr>
          <p:cNvPr id="70659" name="Slide Number Placeholder 4">
            <a:extLst>
              <a:ext uri="{FF2B5EF4-FFF2-40B4-BE49-F238E27FC236}">
                <a16:creationId xmlns:a16="http://schemas.microsoft.com/office/drawing/2014/main" id="{D57EFE76-B042-4C35-8BC7-E553D501AC33}"/>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46690D0-E622-4624-9A4B-F92A3E6D631E}" type="slidenum">
              <a:rPr lang="en-US" altLang="en-US" sz="1400"/>
              <a:pPr algn="r">
                <a:spcBef>
                  <a:spcPct val="0"/>
                </a:spcBef>
                <a:buClrTx/>
                <a:buSzTx/>
                <a:buFontTx/>
                <a:buNone/>
              </a:pPr>
              <a:t>77</a:t>
            </a:fld>
            <a:endParaRPr lang="en-US" altLang="en-US" sz="1400"/>
          </a:p>
        </p:txBody>
      </p:sp>
      <p:sp>
        <p:nvSpPr>
          <p:cNvPr id="70660" name="Rectangle 2">
            <a:extLst>
              <a:ext uri="{FF2B5EF4-FFF2-40B4-BE49-F238E27FC236}">
                <a16:creationId xmlns:a16="http://schemas.microsoft.com/office/drawing/2014/main" id="{3D63A287-8184-4DBA-8C01-20A43459764E}"/>
              </a:ext>
            </a:extLst>
          </p:cNvPr>
          <p:cNvSpPr>
            <a:spLocks noGrp="1" noChangeArrowheads="1"/>
          </p:cNvSpPr>
          <p:nvPr>
            <p:ph type="title" idx="4294967295"/>
          </p:nvPr>
        </p:nvSpPr>
        <p:spPr>
          <a:xfrm>
            <a:off x="190500" y="2351088"/>
            <a:ext cx="8763000" cy="609600"/>
          </a:xfrm>
        </p:spPr>
        <p:txBody>
          <a:bodyPr/>
          <a:lstStyle/>
          <a:p>
            <a:r>
              <a:rPr lang="en-US" altLang="en-US"/>
              <a:t>Class Design Guidelines</a:t>
            </a:r>
            <a:r>
              <a:rPr lang="en-US" altLang="en-US" sz="4000"/>
              <a:t> </a:t>
            </a:r>
          </a:p>
        </p:txBody>
      </p:sp>
      <p:sp>
        <p:nvSpPr>
          <p:cNvPr id="70661" name="Rectangle 3">
            <a:extLst>
              <a:ext uri="{FF2B5EF4-FFF2-40B4-BE49-F238E27FC236}">
                <a16:creationId xmlns:a16="http://schemas.microsoft.com/office/drawing/2014/main" id="{FA109ABE-9F82-42DD-AA83-853C2DBD9456}"/>
              </a:ext>
            </a:extLst>
          </p:cNvPr>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6A676103-62A4-4A37-817A-758E0F02D8E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5A2CBB-EA44-4B21-9AE5-DD1623D356BB}" type="slidenum">
              <a:rPr lang="en-US" altLang="en-US" sz="1400"/>
              <a:pPr>
                <a:spcBef>
                  <a:spcPct val="0"/>
                </a:spcBef>
                <a:buClrTx/>
                <a:buSzTx/>
                <a:buFontTx/>
                <a:buNone/>
              </a:pPr>
              <a:t>78</a:t>
            </a:fld>
            <a:endParaRPr lang="en-US" altLang="en-US" sz="1400"/>
          </a:p>
        </p:txBody>
      </p:sp>
      <p:sp>
        <p:nvSpPr>
          <p:cNvPr id="71683" name="Rectangle 2">
            <a:extLst>
              <a:ext uri="{FF2B5EF4-FFF2-40B4-BE49-F238E27FC236}">
                <a16:creationId xmlns:a16="http://schemas.microsoft.com/office/drawing/2014/main" id="{6370FECB-D933-4159-93C8-23355E7B81C1}"/>
              </a:ext>
            </a:extLst>
          </p:cNvPr>
          <p:cNvSpPr>
            <a:spLocks noGrp="1" noChangeArrowheads="1"/>
          </p:cNvSpPr>
          <p:nvPr>
            <p:ph type="title"/>
          </p:nvPr>
        </p:nvSpPr>
        <p:spPr>
          <a:xfrm>
            <a:off x="685800" y="304800"/>
            <a:ext cx="7772400" cy="819150"/>
          </a:xfrm>
        </p:spPr>
        <p:txBody>
          <a:bodyPr/>
          <a:lstStyle/>
          <a:p>
            <a:r>
              <a:rPr lang="en-US" altLang="en-US"/>
              <a:t>Coherence</a:t>
            </a:r>
          </a:p>
        </p:txBody>
      </p:sp>
      <p:sp>
        <p:nvSpPr>
          <p:cNvPr id="71684" name="Rectangle 3">
            <a:extLst>
              <a:ext uri="{FF2B5EF4-FFF2-40B4-BE49-F238E27FC236}">
                <a16:creationId xmlns:a16="http://schemas.microsoft.com/office/drawing/2014/main" id="{12A02612-B1F4-4F0F-BA0C-BD8CEF8BF722}"/>
              </a:ext>
            </a:extLst>
          </p:cNvPr>
          <p:cNvSpPr>
            <a:spLocks noGrp="1" noChangeArrowheads="1"/>
          </p:cNvSpPr>
          <p:nvPr>
            <p:ph type="body" idx="1"/>
          </p:nvPr>
        </p:nvSpPr>
        <p:spPr>
          <a:xfrm>
            <a:off x="304800" y="1371600"/>
            <a:ext cx="8610600" cy="4800600"/>
          </a:xfrm>
        </p:spPr>
        <p:txBody>
          <a:bodyPr/>
          <a:lstStyle/>
          <a:p>
            <a:pPr algn="just">
              <a:spcBef>
                <a:spcPct val="50000"/>
              </a:spcBef>
              <a:buFont typeface="Arial" panose="020B0604020202020204" pitchFamily="34" charset="0"/>
              <a:buChar char="•"/>
            </a:pPr>
            <a:r>
              <a:rPr lang="en-US" altLang="en-US" dirty="0"/>
              <a:t>A class should describe a </a:t>
            </a:r>
            <a:r>
              <a:rPr lang="en-US" altLang="en-US" b="1" dirty="0"/>
              <a:t>single entity</a:t>
            </a:r>
            <a:r>
              <a:rPr lang="en-US" altLang="en-US" dirty="0"/>
              <a:t>, and all the class operations should logically fit together to support a coherent purpose. </a:t>
            </a:r>
          </a:p>
          <a:p>
            <a:pPr algn="just">
              <a:spcBef>
                <a:spcPct val="50000"/>
              </a:spcBef>
              <a:buFont typeface="Arial" panose="020B0604020202020204" pitchFamily="34" charset="0"/>
              <a:buChar char="•"/>
            </a:pPr>
            <a:r>
              <a:rPr lang="en-US" altLang="en-US" dirty="0"/>
              <a:t>You can use a class for students, for example, but you should not combine students and staff in the same class, because students and staff have different entities.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889766FB-C443-4B51-9239-D46250CCA99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4AA830-4551-4953-962E-A151836EA5BA}" type="slidenum">
              <a:rPr lang="en-US" altLang="en-US" sz="1400"/>
              <a:pPr>
                <a:spcBef>
                  <a:spcPct val="0"/>
                </a:spcBef>
                <a:buClrTx/>
                <a:buSzTx/>
                <a:buFontTx/>
                <a:buNone/>
              </a:pPr>
              <a:t>79</a:t>
            </a:fld>
            <a:endParaRPr lang="en-US" altLang="en-US" sz="1400"/>
          </a:p>
        </p:txBody>
      </p:sp>
      <p:sp>
        <p:nvSpPr>
          <p:cNvPr id="73731" name="Rectangle 2">
            <a:extLst>
              <a:ext uri="{FF2B5EF4-FFF2-40B4-BE49-F238E27FC236}">
                <a16:creationId xmlns:a16="http://schemas.microsoft.com/office/drawing/2014/main" id="{9F55EE52-2577-4800-9A91-B5986F1B8DD7}"/>
              </a:ext>
            </a:extLst>
          </p:cNvPr>
          <p:cNvSpPr>
            <a:spLocks noGrp="1" noChangeArrowheads="1"/>
          </p:cNvSpPr>
          <p:nvPr>
            <p:ph type="title"/>
          </p:nvPr>
        </p:nvSpPr>
        <p:spPr>
          <a:xfrm>
            <a:off x="647700" y="0"/>
            <a:ext cx="7772400" cy="819150"/>
          </a:xfrm>
        </p:spPr>
        <p:txBody>
          <a:bodyPr/>
          <a:lstStyle/>
          <a:p>
            <a:r>
              <a:rPr lang="en-US" altLang="en-US"/>
              <a:t>Coherence, cont.</a:t>
            </a:r>
          </a:p>
        </p:txBody>
      </p:sp>
      <p:sp>
        <p:nvSpPr>
          <p:cNvPr id="62468" name="Rectangle 3">
            <a:extLst>
              <a:ext uri="{FF2B5EF4-FFF2-40B4-BE49-F238E27FC236}">
                <a16:creationId xmlns:a16="http://schemas.microsoft.com/office/drawing/2014/main" id="{B78192C5-9257-41FD-B1C6-827B1FC0B257}"/>
              </a:ext>
            </a:extLst>
          </p:cNvPr>
          <p:cNvSpPr>
            <a:spLocks noGrp="1" noChangeArrowheads="1"/>
          </p:cNvSpPr>
          <p:nvPr>
            <p:ph type="body" idx="1"/>
          </p:nvPr>
        </p:nvSpPr>
        <p:spPr>
          <a:xfrm>
            <a:off x="304800" y="819150"/>
            <a:ext cx="8534400" cy="4800600"/>
          </a:xfrm>
        </p:spPr>
        <p:txBody>
          <a:bodyPr/>
          <a:lstStyle/>
          <a:p>
            <a:pPr algn="just">
              <a:spcBef>
                <a:spcPct val="50000"/>
              </a:spcBef>
              <a:buFont typeface="Arial" panose="020B0604020202020204" pitchFamily="34" charset="0"/>
              <a:buChar char="•"/>
            </a:pPr>
            <a:r>
              <a:rPr lang="en-US" altLang="en-US" sz="2800" dirty="0"/>
              <a:t>A single entity with too many responsibilities can be broken into several classes to separate responsibilities. </a:t>
            </a:r>
          </a:p>
          <a:p>
            <a:pPr algn="just">
              <a:spcBef>
                <a:spcPct val="50000"/>
              </a:spcBef>
              <a:buFont typeface="Arial" panose="020B0604020202020204" pitchFamily="34" charset="0"/>
              <a:buChar char="•"/>
            </a:pPr>
            <a:r>
              <a:rPr lang="en-US" altLang="en-US" sz="2800" dirty="0"/>
              <a:t>The classes String, StringBuilder, and </a:t>
            </a:r>
            <a:r>
              <a:rPr lang="en-US" altLang="en-US" sz="2800" dirty="0" err="1"/>
              <a:t>StringBuffer</a:t>
            </a:r>
            <a:r>
              <a:rPr lang="en-US" altLang="en-US" sz="2800" dirty="0"/>
              <a:t> all deal with strings, for example, but have different responsibilities. </a:t>
            </a:r>
          </a:p>
          <a:p>
            <a:pPr algn="just">
              <a:spcBef>
                <a:spcPct val="50000"/>
              </a:spcBef>
              <a:buFont typeface="Arial" panose="020B0604020202020204" pitchFamily="34" charset="0"/>
              <a:buChar char="•"/>
            </a:pPr>
            <a:r>
              <a:rPr lang="en-US" altLang="en-US" sz="2800" dirty="0"/>
              <a:t>The String class deals with immutable strings, the StringBuilder class is for creating mutable strings, and the </a:t>
            </a:r>
            <a:r>
              <a:rPr lang="en-US" altLang="en-US" sz="2800" dirty="0" err="1"/>
              <a:t>StringBuffer</a:t>
            </a:r>
            <a:r>
              <a:rPr lang="en-US" altLang="en-US" sz="2800" dirty="0"/>
              <a:t> class is similar to StringBuilder except that </a:t>
            </a:r>
            <a:r>
              <a:rPr lang="en-US" altLang="en-US" sz="2800" dirty="0" err="1"/>
              <a:t>StringBuffer</a:t>
            </a:r>
            <a:r>
              <a:rPr lang="en-US" altLang="en-US" sz="2800" dirty="0"/>
              <a:t> contains synchronized methods for updating strings.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a:extLst>
              <a:ext uri="{FF2B5EF4-FFF2-40B4-BE49-F238E27FC236}">
                <a16:creationId xmlns:a16="http://schemas.microsoft.com/office/drawing/2014/main" id="{763B3C94-C816-473F-92A3-0B5B295A7BE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A66958-38E8-4CF6-B49C-794466E26F5F}" type="slidenum">
              <a:rPr lang="en-US" altLang="en-US" sz="1400"/>
              <a:pPr>
                <a:spcBef>
                  <a:spcPct val="0"/>
                </a:spcBef>
                <a:buClrTx/>
                <a:buSzTx/>
                <a:buFontTx/>
                <a:buNone/>
              </a:pPr>
              <a:t>8</a:t>
            </a:fld>
            <a:endParaRPr lang="en-US" altLang="en-US" sz="1400"/>
          </a:p>
        </p:txBody>
      </p:sp>
      <p:sp>
        <p:nvSpPr>
          <p:cNvPr id="12291" name="Slide Number Placeholder 4">
            <a:extLst>
              <a:ext uri="{FF2B5EF4-FFF2-40B4-BE49-F238E27FC236}">
                <a16:creationId xmlns:a16="http://schemas.microsoft.com/office/drawing/2014/main" id="{52B201C3-81D3-4356-B7D6-421FD9DA5325}"/>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F18BC17-9DEA-4931-8C4F-68FA76BF2469}" type="slidenum">
              <a:rPr lang="en-US" altLang="en-US" sz="1400"/>
              <a:pPr algn="r">
                <a:spcBef>
                  <a:spcPct val="0"/>
                </a:spcBef>
                <a:buClrTx/>
                <a:buSzTx/>
                <a:buFontTx/>
                <a:buNone/>
              </a:pPr>
              <a:t>8</a:t>
            </a:fld>
            <a:endParaRPr lang="en-US" altLang="en-US" sz="1400"/>
          </a:p>
        </p:txBody>
      </p:sp>
      <p:sp>
        <p:nvSpPr>
          <p:cNvPr id="12292" name="Rectangle 2">
            <a:extLst>
              <a:ext uri="{FF2B5EF4-FFF2-40B4-BE49-F238E27FC236}">
                <a16:creationId xmlns:a16="http://schemas.microsoft.com/office/drawing/2014/main" id="{BFE37E4F-337E-4F74-B9E7-47E0338A5DB1}"/>
              </a:ext>
            </a:extLst>
          </p:cNvPr>
          <p:cNvSpPr>
            <a:spLocks noGrp="1" noChangeArrowheads="1"/>
          </p:cNvSpPr>
          <p:nvPr>
            <p:ph type="title" idx="4294967295"/>
          </p:nvPr>
        </p:nvSpPr>
        <p:spPr>
          <a:xfrm>
            <a:off x="304800" y="228600"/>
            <a:ext cx="8610600" cy="914400"/>
          </a:xfrm>
        </p:spPr>
        <p:txBody>
          <a:bodyPr/>
          <a:lstStyle/>
          <a:p>
            <a:r>
              <a:rPr lang="en-US" altLang="en-US"/>
              <a:t>object cannot be created from </a:t>
            </a:r>
            <a:r>
              <a:rPr lang="en-US" altLang="en-US" i="1"/>
              <a:t>abstract</a:t>
            </a:r>
            <a:r>
              <a:rPr lang="en-US" altLang="en-US"/>
              <a:t> class </a:t>
            </a:r>
          </a:p>
        </p:txBody>
      </p:sp>
      <p:sp>
        <p:nvSpPr>
          <p:cNvPr id="12293" name="Text Box 3">
            <a:extLst>
              <a:ext uri="{FF2B5EF4-FFF2-40B4-BE49-F238E27FC236}">
                <a16:creationId xmlns:a16="http://schemas.microsoft.com/office/drawing/2014/main" id="{A84B12EE-1AA9-43FD-BBFE-B79F9F6092AC}"/>
              </a:ext>
            </a:extLst>
          </p:cNvPr>
          <p:cNvSpPr txBox="1">
            <a:spLocks noChangeArrowheads="1"/>
          </p:cNvSpPr>
          <p:nvPr/>
        </p:nvSpPr>
        <p:spPr bwMode="auto">
          <a:xfrm>
            <a:off x="304800" y="1536700"/>
            <a:ext cx="85344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 typeface="Arial" panose="020B0604020202020204" pitchFamily="34" charset="0"/>
              <a:buChar char="•"/>
            </a:pPr>
            <a:r>
              <a:rPr lang="en-US" altLang="en-US" sz="2800">
                <a:cs typeface="Times New Roman" panose="02020603050405020304" pitchFamily="18" charset="0"/>
              </a:rPr>
              <a:t>An abstract class cannot be instantiated using the </a:t>
            </a:r>
            <a:r>
              <a:rPr lang="en-US" altLang="en-US" sz="2800" i="1">
                <a:cs typeface="Times New Roman" panose="02020603050405020304" pitchFamily="18" charset="0"/>
              </a:rPr>
              <a:t>new</a:t>
            </a:r>
            <a:r>
              <a:rPr lang="en-US" altLang="en-US" sz="2800">
                <a:cs typeface="Times New Roman" panose="02020603050405020304" pitchFamily="18" charset="0"/>
              </a:rPr>
              <a:t> operator.</a:t>
            </a:r>
          </a:p>
          <a:p>
            <a:pPr algn="just">
              <a:spcBef>
                <a:spcPct val="50000"/>
              </a:spcBef>
              <a:buClrTx/>
              <a:buSzTx/>
              <a:buFont typeface="Arial" panose="020B0604020202020204" pitchFamily="34" charset="0"/>
              <a:buChar char="•"/>
            </a:pPr>
            <a:r>
              <a:rPr lang="en-US" altLang="en-US" sz="2800">
                <a:cs typeface="Times New Roman" panose="02020603050405020304" pitchFamily="18" charset="0"/>
              </a:rPr>
              <a:t>We can still define its constructors, which are invoked in the constructors of its subclasses. </a:t>
            </a:r>
          </a:p>
          <a:p>
            <a:pPr lvl="1" algn="just">
              <a:spcBef>
                <a:spcPct val="50000"/>
              </a:spcBef>
              <a:buClrTx/>
              <a:buFont typeface="Arial" panose="020B0604020202020204" pitchFamily="34" charset="0"/>
              <a:buChar char="•"/>
            </a:pPr>
            <a:r>
              <a:rPr lang="en-US" altLang="en-US" sz="2400">
                <a:cs typeface="Times New Roman" panose="02020603050405020304" pitchFamily="18" charset="0"/>
              </a:rPr>
              <a:t>For instance, the constructors of </a:t>
            </a:r>
            <a:r>
              <a:rPr lang="en-US" altLang="en-US" sz="2400" u="sng">
                <a:cs typeface="Times New Roman" panose="02020603050405020304" pitchFamily="18" charset="0"/>
              </a:rPr>
              <a:t>GeometricObject</a:t>
            </a:r>
            <a:r>
              <a:rPr lang="en-US" altLang="en-US" sz="2400">
                <a:cs typeface="Times New Roman" panose="02020603050405020304" pitchFamily="18" charset="0"/>
              </a:rPr>
              <a:t> are invoked in the </a:t>
            </a:r>
            <a:r>
              <a:rPr lang="en-US" altLang="en-US" sz="2400" u="sng">
                <a:cs typeface="Times New Roman" panose="02020603050405020304" pitchFamily="18" charset="0"/>
              </a:rPr>
              <a:t>Circle</a:t>
            </a:r>
            <a:r>
              <a:rPr lang="en-US" altLang="en-US" sz="2400">
                <a:cs typeface="Times New Roman" panose="02020603050405020304" pitchFamily="18" charset="0"/>
              </a:rPr>
              <a:t> class and the </a:t>
            </a:r>
            <a:r>
              <a:rPr lang="en-US" altLang="en-US" sz="2400" u="sng">
                <a:cs typeface="Times New Roman" panose="02020603050405020304" pitchFamily="18" charset="0"/>
              </a:rPr>
              <a:t>Rectangle</a:t>
            </a:r>
            <a:r>
              <a:rPr lang="en-US" altLang="en-US" sz="2400">
                <a:cs typeface="Times New Roman" panose="02020603050405020304" pitchFamily="18" charset="0"/>
              </a:rPr>
              <a:t> class.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4978CE4E-55AC-4D19-8BE1-E64087DF8C7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0A6241-4DCE-45BA-A482-880EC11D61B9}" type="slidenum">
              <a:rPr lang="en-US" altLang="en-US" sz="1400"/>
              <a:pPr>
                <a:spcBef>
                  <a:spcPct val="0"/>
                </a:spcBef>
                <a:buClrTx/>
                <a:buSzTx/>
                <a:buFontTx/>
                <a:buNone/>
              </a:pPr>
              <a:t>80</a:t>
            </a:fld>
            <a:endParaRPr lang="en-US" altLang="en-US" sz="1400"/>
          </a:p>
        </p:txBody>
      </p:sp>
      <p:sp>
        <p:nvSpPr>
          <p:cNvPr id="74755" name="Rectangle 2">
            <a:extLst>
              <a:ext uri="{FF2B5EF4-FFF2-40B4-BE49-F238E27FC236}">
                <a16:creationId xmlns:a16="http://schemas.microsoft.com/office/drawing/2014/main" id="{16FBA015-CFD3-4F4F-940D-DC490313DAF7}"/>
              </a:ext>
            </a:extLst>
          </p:cNvPr>
          <p:cNvSpPr>
            <a:spLocks noGrp="1" noChangeArrowheads="1"/>
          </p:cNvSpPr>
          <p:nvPr>
            <p:ph type="title"/>
          </p:nvPr>
        </p:nvSpPr>
        <p:spPr>
          <a:xfrm>
            <a:off x="685800" y="304800"/>
            <a:ext cx="7772400" cy="819150"/>
          </a:xfrm>
        </p:spPr>
        <p:txBody>
          <a:bodyPr/>
          <a:lstStyle/>
          <a:p>
            <a:r>
              <a:rPr lang="en-US" altLang="en-US"/>
              <a:t>Consistency </a:t>
            </a:r>
          </a:p>
        </p:txBody>
      </p:sp>
      <p:sp>
        <p:nvSpPr>
          <p:cNvPr id="66564" name="Rectangle 3">
            <a:extLst>
              <a:ext uri="{FF2B5EF4-FFF2-40B4-BE49-F238E27FC236}">
                <a16:creationId xmlns:a16="http://schemas.microsoft.com/office/drawing/2014/main" id="{9B9C1C5B-D179-4D02-9055-5AC5EED57AC2}"/>
              </a:ext>
            </a:extLst>
          </p:cNvPr>
          <p:cNvSpPr>
            <a:spLocks noGrp="1" noChangeArrowheads="1"/>
          </p:cNvSpPr>
          <p:nvPr>
            <p:ph type="body" idx="1"/>
          </p:nvPr>
        </p:nvSpPr>
        <p:spPr>
          <a:xfrm>
            <a:off x="533400" y="1141413"/>
            <a:ext cx="8305800" cy="5486400"/>
          </a:xfrm>
        </p:spPr>
        <p:txBody>
          <a:bodyPr/>
          <a:lstStyle/>
          <a:p>
            <a:pPr algn="just">
              <a:spcBef>
                <a:spcPct val="50000"/>
              </a:spcBef>
              <a:buFont typeface="Arial" panose="020B0604020202020204" pitchFamily="34" charset="0"/>
              <a:buChar char="•"/>
              <a:defRPr/>
            </a:pPr>
            <a:r>
              <a:rPr lang="en-US" altLang="en-US" dirty="0"/>
              <a:t>Follow standard Java programming style and</a:t>
            </a:r>
            <a:br>
              <a:rPr lang="en-US" altLang="en-US" dirty="0"/>
            </a:br>
            <a:r>
              <a:rPr lang="en-US" altLang="en-US" dirty="0"/>
              <a:t>naming conventions. </a:t>
            </a:r>
          </a:p>
          <a:p>
            <a:pPr algn="just">
              <a:spcBef>
                <a:spcPct val="50000"/>
              </a:spcBef>
              <a:buFont typeface="Arial" panose="020B0604020202020204" pitchFamily="34" charset="0"/>
              <a:buChar char="•"/>
              <a:defRPr/>
            </a:pPr>
            <a:r>
              <a:rPr lang="en-US" altLang="en-US" dirty="0"/>
              <a:t>Choose informative names for classes, data</a:t>
            </a:r>
            <a:br>
              <a:rPr lang="en-US" altLang="en-US" dirty="0"/>
            </a:br>
            <a:r>
              <a:rPr lang="en-US" altLang="en-US" dirty="0"/>
              <a:t>fields, and methods.</a:t>
            </a:r>
          </a:p>
          <a:p>
            <a:pPr algn="just">
              <a:spcBef>
                <a:spcPct val="50000"/>
              </a:spcBef>
              <a:buFont typeface="Arial" panose="020B0604020202020204" pitchFamily="34" charset="0"/>
              <a:buChar char="•"/>
              <a:defRPr/>
            </a:pPr>
            <a:r>
              <a:rPr lang="en-US" altLang="en-US" dirty="0"/>
              <a:t>A popular style is to place the data declaration</a:t>
            </a:r>
            <a:br>
              <a:rPr lang="en-US" altLang="en-US" dirty="0"/>
            </a:br>
            <a:r>
              <a:rPr lang="en-US" altLang="en-US" dirty="0"/>
              <a:t>before the constructor and place constructors</a:t>
            </a:r>
            <a:br>
              <a:rPr lang="en-US" altLang="en-US" dirty="0"/>
            </a:br>
            <a:r>
              <a:rPr lang="en-US" altLang="en-US" dirty="0"/>
              <a:t>before methods.</a:t>
            </a:r>
          </a:p>
          <a:p>
            <a:pPr marL="0" indent="0" algn="just">
              <a:spcBef>
                <a:spcPct val="50000"/>
              </a:spcBef>
              <a:buFont typeface="Monotype Sorts"/>
              <a:buNone/>
              <a:defRPr/>
            </a:pPr>
            <a:r>
              <a:rPr lang="en-US" altLang="en-US" dirty="0"/>
              <a:t> </a:t>
            </a:r>
            <a:br>
              <a:rPr lang="en-US" altLang="en-US" dirty="0"/>
            </a:br>
            <a:br>
              <a:rPr lang="en-US" altLang="en-US" dirty="0"/>
            </a:br>
            <a:endParaRPr lang="en-US" altLang="en-US" dirty="0">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690B64FF-8FC9-48F7-96C1-C40B8DE6725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BE2648-80D5-4FB7-A994-75F18D3A2C3C}" type="slidenum">
              <a:rPr lang="en-US" altLang="en-US" sz="1400"/>
              <a:pPr>
                <a:spcBef>
                  <a:spcPct val="0"/>
                </a:spcBef>
                <a:buClrTx/>
                <a:buSzTx/>
                <a:buFontTx/>
                <a:buNone/>
              </a:pPr>
              <a:t>81</a:t>
            </a:fld>
            <a:endParaRPr lang="en-US" altLang="en-US" sz="1400"/>
          </a:p>
        </p:txBody>
      </p:sp>
      <p:sp>
        <p:nvSpPr>
          <p:cNvPr id="75779" name="Rectangle 2">
            <a:extLst>
              <a:ext uri="{FF2B5EF4-FFF2-40B4-BE49-F238E27FC236}">
                <a16:creationId xmlns:a16="http://schemas.microsoft.com/office/drawing/2014/main" id="{5EF659A2-CD55-464B-BD88-5AD1CFF26801}"/>
              </a:ext>
            </a:extLst>
          </p:cNvPr>
          <p:cNvSpPr>
            <a:spLocks noGrp="1" noChangeArrowheads="1"/>
          </p:cNvSpPr>
          <p:nvPr>
            <p:ph type="title"/>
          </p:nvPr>
        </p:nvSpPr>
        <p:spPr>
          <a:xfrm>
            <a:off x="685800" y="304800"/>
            <a:ext cx="7772400" cy="819150"/>
          </a:xfrm>
        </p:spPr>
        <p:txBody>
          <a:bodyPr/>
          <a:lstStyle/>
          <a:p>
            <a:r>
              <a:rPr lang="en-US" altLang="en-US"/>
              <a:t>Consistency, cont. </a:t>
            </a:r>
          </a:p>
        </p:txBody>
      </p:sp>
      <p:sp>
        <p:nvSpPr>
          <p:cNvPr id="64516" name="Rectangle 3">
            <a:extLst>
              <a:ext uri="{FF2B5EF4-FFF2-40B4-BE49-F238E27FC236}">
                <a16:creationId xmlns:a16="http://schemas.microsoft.com/office/drawing/2014/main" id="{F834C657-3A37-43FC-ABB6-A591E02EE6D6}"/>
              </a:ext>
            </a:extLst>
          </p:cNvPr>
          <p:cNvSpPr>
            <a:spLocks noGrp="1" noChangeArrowheads="1"/>
          </p:cNvSpPr>
          <p:nvPr>
            <p:ph type="body" idx="1"/>
          </p:nvPr>
        </p:nvSpPr>
        <p:spPr>
          <a:xfrm>
            <a:off x="533400" y="1141413"/>
            <a:ext cx="8305800" cy="5486400"/>
          </a:xfrm>
        </p:spPr>
        <p:txBody>
          <a:bodyPr/>
          <a:lstStyle/>
          <a:p>
            <a:pPr algn="just">
              <a:spcBef>
                <a:spcPct val="50000"/>
              </a:spcBef>
              <a:buFont typeface="Arial" panose="020B0604020202020204" pitchFamily="34" charset="0"/>
              <a:buChar char="•"/>
              <a:defRPr/>
            </a:pPr>
            <a:r>
              <a:rPr lang="en-US" altLang="en-US" sz="2800" dirty="0"/>
              <a:t>Always provide a constructor and initialize variables to avoid programming errors. </a:t>
            </a:r>
          </a:p>
          <a:p>
            <a:pPr algn="just">
              <a:spcBef>
                <a:spcPct val="50000"/>
              </a:spcBef>
              <a:buFont typeface="Arial" panose="020B0604020202020204" pitchFamily="34" charset="0"/>
              <a:buChar char="•"/>
              <a:defRPr/>
            </a:pPr>
            <a:r>
              <a:rPr lang="en-US" altLang="en-US" sz="2800" dirty="0"/>
              <a:t>Provide a public no-</a:t>
            </a:r>
            <a:r>
              <a:rPr lang="en-US" altLang="en-US" sz="2800" dirty="0" err="1"/>
              <a:t>arg</a:t>
            </a:r>
            <a:r>
              <a:rPr lang="en-US" altLang="en-US" sz="2800" dirty="0"/>
              <a:t> constructor and override the equals method and the </a:t>
            </a:r>
            <a:r>
              <a:rPr lang="en-US" altLang="en-US" sz="2800" dirty="0" err="1"/>
              <a:t>toString</a:t>
            </a:r>
            <a:r>
              <a:rPr lang="en-US" altLang="en-US" sz="2800" dirty="0"/>
              <a:t> method defined in the Object class whenever possible.</a:t>
            </a:r>
          </a:p>
          <a:p>
            <a:pPr algn="just">
              <a:spcBef>
                <a:spcPct val="50000"/>
              </a:spcBef>
              <a:buFont typeface="Arial" panose="020B0604020202020204" pitchFamily="34" charset="0"/>
              <a:buChar char="•"/>
              <a:defRPr/>
            </a:pPr>
            <a:r>
              <a:rPr lang="en-US" altLang="en-US" sz="2800" dirty="0"/>
              <a:t>In general, you should consistently provide a public no-</a:t>
            </a:r>
            <a:r>
              <a:rPr lang="en-US" altLang="en-US" sz="2800" dirty="0" err="1"/>
              <a:t>arg</a:t>
            </a:r>
            <a:r>
              <a:rPr lang="en-US" altLang="en-US" sz="2800" dirty="0"/>
              <a:t> constructor for constructing a default instance. If a class does not support a no-</a:t>
            </a:r>
            <a:r>
              <a:rPr lang="en-US" altLang="en-US" sz="2800" dirty="0" err="1"/>
              <a:t>arg</a:t>
            </a:r>
            <a:r>
              <a:rPr lang="en-US" altLang="en-US" sz="2800" dirty="0"/>
              <a:t> constructor, document the reason.</a:t>
            </a:r>
          </a:p>
          <a:p>
            <a:pPr marL="0" indent="0" algn="just">
              <a:spcBef>
                <a:spcPct val="50000"/>
              </a:spcBef>
              <a:buFont typeface="Monotype Sorts"/>
              <a:buNone/>
              <a:defRPr/>
            </a:pPr>
            <a:r>
              <a:rPr lang="en-US" altLang="en-US" sz="2800" dirty="0"/>
              <a:t> </a:t>
            </a:r>
            <a:br>
              <a:rPr lang="en-US" altLang="en-US" sz="2800" dirty="0"/>
            </a:br>
            <a:endParaRPr lang="en-US" altLang="en-US" sz="2800" dirty="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04B62D5C-3514-49D9-B22B-A0A3682D9C0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EDED8C-00F1-4526-8493-6B9337E56502}" type="slidenum">
              <a:rPr lang="en-US" altLang="en-US" sz="1400"/>
              <a:pPr>
                <a:spcBef>
                  <a:spcPct val="0"/>
                </a:spcBef>
                <a:buClrTx/>
                <a:buSzTx/>
                <a:buFontTx/>
                <a:buNone/>
              </a:pPr>
              <a:t>82</a:t>
            </a:fld>
            <a:endParaRPr lang="en-US" altLang="en-US" sz="1400"/>
          </a:p>
        </p:txBody>
      </p:sp>
      <p:sp>
        <p:nvSpPr>
          <p:cNvPr id="76803" name="Rectangle 2">
            <a:extLst>
              <a:ext uri="{FF2B5EF4-FFF2-40B4-BE49-F238E27FC236}">
                <a16:creationId xmlns:a16="http://schemas.microsoft.com/office/drawing/2014/main" id="{9CECE698-B88D-44EA-A4BC-ECCAFAB05BDA}"/>
              </a:ext>
            </a:extLst>
          </p:cNvPr>
          <p:cNvSpPr>
            <a:spLocks noGrp="1" noChangeArrowheads="1"/>
          </p:cNvSpPr>
          <p:nvPr>
            <p:ph type="title"/>
          </p:nvPr>
        </p:nvSpPr>
        <p:spPr>
          <a:xfrm>
            <a:off x="655638" y="304800"/>
            <a:ext cx="7772400" cy="819150"/>
          </a:xfrm>
        </p:spPr>
        <p:txBody>
          <a:bodyPr/>
          <a:lstStyle/>
          <a:p>
            <a:r>
              <a:rPr lang="en-US" altLang="en-US"/>
              <a:t>Reuse</a:t>
            </a:r>
          </a:p>
        </p:txBody>
      </p:sp>
      <p:sp>
        <p:nvSpPr>
          <p:cNvPr id="65540" name="Rectangle 3">
            <a:extLst>
              <a:ext uri="{FF2B5EF4-FFF2-40B4-BE49-F238E27FC236}">
                <a16:creationId xmlns:a16="http://schemas.microsoft.com/office/drawing/2014/main" id="{0F37966C-D703-48EC-800A-730B67DD557B}"/>
              </a:ext>
            </a:extLst>
          </p:cNvPr>
          <p:cNvSpPr>
            <a:spLocks noGrp="1" noChangeArrowheads="1"/>
          </p:cNvSpPr>
          <p:nvPr>
            <p:ph type="body" idx="1"/>
          </p:nvPr>
        </p:nvSpPr>
        <p:spPr>
          <a:xfrm>
            <a:off x="654050" y="1123950"/>
            <a:ext cx="7848600" cy="4876800"/>
          </a:xfrm>
        </p:spPr>
        <p:txBody>
          <a:bodyPr/>
          <a:lstStyle/>
          <a:p>
            <a:pPr algn="just">
              <a:spcBef>
                <a:spcPct val="50000"/>
              </a:spcBef>
              <a:buFont typeface="Arial" panose="020B0604020202020204" pitchFamily="34" charset="0"/>
              <a:buChar char="•"/>
            </a:pPr>
            <a:r>
              <a:rPr lang="en-US" altLang="en-US" sz="2800">
                <a:cs typeface="Times New Roman" panose="02020603050405020304" pitchFamily="18" charset="0"/>
              </a:rPr>
              <a:t>Classes are designed for reuse. </a:t>
            </a:r>
          </a:p>
          <a:p>
            <a:pPr algn="just">
              <a:spcBef>
                <a:spcPct val="50000"/>
              </a:spcBef>
              <a:buFont typeface="Arial" panose="020B0604020202020204" pitchFamily="34" charset="0"/>
              <a:buChar char="•"/>
            </a:pPr>
            <a:r>
              <a:rPr lang="en-US" altLang="en-US" sz="2800">
                <a:cs typeface="Times New Roman" panose="02020603050405020304" pitchFamily="18" charset="0"/>
              </a:rPr>
              <a:t>Users can incorporate classes in many different combinations, orders, and environments. </a:t>
            </a:r>
          </a:p>
          <a:p>
            <a:pPr algn="just">
              <a:spcBef>
                <a:spcPct val="50000"/>
              </a:spcBef>
              <a:buFont typeface="Arial" panose="020B0604020202020204" pitchFamily="34" charset="0"/>
              <a:buChar char="•"/>
            </a:pPr>
            <a:r>
              <a:rPr lang="en-US" altLang="en-US" sz="2800">
                <a:cs typeface="Times New Roman" panose="02020603050405020304" pitchFamily="18" charset="0"/>
              </a:rPr>
              <a:t>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Unvan 1">
            <a:extLst>
              <a:ext uri="{FF2B5EF4-FFF2-40B4-BE49-F238E27FC236}">
                <a16:creationId xmlns:a16="http://schemas.microsoft.com/office/drawing/2014/main" id="{A23F8529-C4C7-4D12-90BC-71939420AE84}"/>
              </a:ext>
            </a:extLst>
          </p:cNvPr>
          <p:cNvSpPr>
            <a:spLocks noGrp="1" noChangeArrowheads="1"/>
          </p:cNvSpPr>
          <p:nvPr>
            <p:ph type="title"/>
          </p:nvPr>
        </p:nvSpPr>
        <p:spPr/>
        <p:txBody>
          <a:bodyPr/>
          <a:lstStyle/>
          <a:p>
            <a:r>
              <a:rPr lang="en-US" altLang="en-US"/>
              <a:t>Encapsulation</a:t>
            </a:r>
          </a:p>
        </p:txBody>
      </p:sp>
      <p:sp>
        <p:nvSpPr>
          <p:cNvPr id="66563" name="İçerik Yer Tutucusu 2">
            <a:extLst>
              <a:ext uri="{FF2B5EF4-FFF2-40B4-BE49-F238E27FC236}">
                <a16:creationId xmlns:a16="http://schemas.microsoft.com/office/drawing/2014/main" id="{5EE9A634-D172-4E85-A1DE-8B6943D29F3D}"/>
              </a:ext>
            </a:extLst>
          </p:cNvPr>
          <p:cNvSpPr>
            <a:spLocks noGrp="1" noChangeArrowheads="1"/>
          </p:cNvSpPr>
          <p:nvPr>
            <p:ph idx="1"/>
          </p:nvPr>
        </p:nvSpPr>
        <p:spPr>
          <a:xfrm>
            <a:off x="381000" y="1428750"/>
            <a:ext cx="8534400" cy="4438650"/>
          </a:xfrm>
        </p:spPr>
        <p:txBody>
          <a:bodyPr/>
          <a:lstStyle/>
          <a:p>
            <a:pPr algn="just">
              <a:buFont typeface="Arial" panose="020B0604020202020204" pitchFamily="34" charset="0"/>
              <a:buChar char="•"/>
              <a:defRPr/>
            </a:pPr>
            <a:r>
              <a:rPr lang="en-US" altLang="en-US" sz="2800" dirty="0"/>
              <a:t>A class should use the </a:t>
            </a:r>
            <a:r>
              <a:rPr lang="en-US" altLang="en-US" sz="2800" b="1" dirty="0"/>
              <a:t>private </a:t>
            </a:r>
            <a:r>
              <a:rPr lang="en-US" altLang="en-US" sz="2800" dirty="0"/>
              <a:t>modifier to hide its data from direct access by clients. This makes the class easy to maintain. </a:t>
            </a:r>
          </a:p>
          <a:p>
            <a:pPr algn="just">
              <a:buFont typeface="Arial" panose="020B0604020202020204" pitchFamily="34" charset="0"/>
              <a:buChar char="•"/>
              <a:defRPr/>
            </a:pPr>
            <a:r>
              <a:rPr lang="en-US" altLang="en-US" sz="2800" dirty="0"/>
              <a:t>Provide a getter method only if you want the data field to be readable, and provide a setter method only if you want the data field to be updateable.</a:t>
            </a:r>
          </a:p>
          <a:p>
            <a:pPr algn="just">
              <a:buFont typeface="Arial" panose="020B0604020202020204" pitchFamily="34" charset="0"/>
              <a:buChar char="•"/>
              <a:defRPr/>
            </a:pPr>
            <a:r>
              <a:rPr lang="en-US" altLang="en-US" sz="2800" dirty="0"/>
              <a:t>A class should also hide methods not intended for client use. </a:t>
            </a:r>
            <a:r>
              <a:rPr lang="en-US" altLang="en-US" sz="2800" dirty="0">
                <a:cs typeface="Times New Roman" panose="02020603050405020304" pitchFamily="18" charset="0"/>
              </a:rPr>
              <a:t>The </a:t>
            </a:r>
            <a:r>
              <a:rPr lang="en-US" altLang="en-US" sz="2800" b="1" dirty="0" err="1">
                <a:cs typeface="Times New Roman" panose="02020603050405020304" pitchFamily="18" charset="0"/>
              </a:rPr>
              <a:t>gcd</a:t>
            </a:r>
            <a:r>
              <a:rPr lang="en-US" altLang="en-US" sz="2800" dirty="0">
                <a:cs typeface="Times New Roman" panose="02020603050405020304" pitchFamily="18" charset="0"/>
              </a:rPr>
              <a:t> method in the </a:t>
            </a:r>
            <a:r>
              <a:rPr lang="en-US" altLang="en-US" sz="2800" b="1" dirty="0">
                <a:cs typeface="Times New Roman" panose="02020603050405020304" pitchFamily="18" charset="0"/>
              </a:rPr>
              <a:t>Rational</a:t>
            </a:r>
            <a:r>
              <a:rPr lang="en-US" altLang="en-US" sz="2800" dirty="0">
                <a:cs typeface="Times New Roman" panose="02020603050405020304" pitchFamily="18" charset="0"/>
              </a:rPr>
              <a:t> class is private, for example, because it is only for internal use within the class.</a:t>
            </a:r>
          </a:p>
          <a:p>
            <a:pPr marL="0" indent="0" algn="just">
              <a:buFont typeface="Monotype Sorts"/>
              <a:buNone/>
              <a:defRPr/>
            </a:pPr>
            <a:br>
              <a:rPr lang="en-US" altLang="en-US" sz="2800" dirty="0"/>
            </a:br>
            <a:endParaRPr lang="en-US" altLang="en-US" sz="2800" dirty="0"/>
          </a:p>
        </p:txBody>
      </p:sp>
      <p:sp>
        <p:nvSpPr>
          <p:cNvPr id="77828" name="Slayt Numarası Yer Tutucusu 3">
            <a:extLst>
              <a:ext uri="{FF2B5EF4-FFF2-40B4-BE49-F238E27FC236}">
                <a16:creationId xmlns:a16="http://schemas.microsoft.com/office/drawing/2014/main" id="{1CDC56D2-5206-4996-AF3F-4D807380C6C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BB1CE5-CBB5-40CD-BF57-1AEAA84E9A01}" type="slidenum">
              <a:rPr lang="en-US" altLang="en-US" sz="1400"/>
              <a:pPr>
                <a:spcBef>
                  <a:spcPct val="0"/>
                </a:spcBef>
                <a:buClrTx/>
                <a:buSzTx/>
                <a:buFontTx/>
                <a:buNone/>
              </a:pPr>
              <a:t>83</a:t>
            </a:fld>
            <a:endParaRPr lang="en-US" altLang="en-US" sz="14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1FEE5D68-F764-43A5-A025-0D9B6B865F0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41210C-E0F0-4682-85A8-C7CE839EB083}" type="slidenum">
              <a:rPr lang="en-US" altLang="en-US" sz="1400"/>
              <a:pPr>
                <a:spcBef>
                  <a:spcPct val="0"/>
                </a:spcBef>
                <a:buClrTx/>
                <a:buSzTx/>
                <a:buFontTx/>
                <a:buNone/>
              </a:pPr>
              <a:t>84</a:t>
            </a:fld>
            <a:endParaRPr lang="en-US" altLang="en-US" sz="1400"/>
          </a:p>
        </p:txBody>
      </p:sp>
      <p:sp>
        <p:nvSpPr>
          <p:cNvPr id="78851" name="Rectangle 2">
            <a:extLst>
              <a:ext uri="{FF2B5EF4-FFF2-40B4-BE49-F238E27FC236}">
                <a16:creationId xmlns:a16="http://schemas.microsoft.com/office/drawing/2014/main" id="{9F16BDB3-9EF6-42C5-93F5-9FD36966270B}"/>
              </a:ext>
            </a:extLst>
          </p:cNvPr>
          <p:cNvSpPr>
            <a:spLocks noGrp="1" noChangeArrowheads="1"/>
          </p:cNvSpPr>
          <p:nvPr>
            <p:ph type="title"/>
          </p:nvPr>
        </p:nvSpPr>
        <p:spPr>
          <a:xfrm>
            <a:off x="685800" y="0"/>
            <a:ext cx="7772400" cy="1428750"/>
          </a:xfrm>
        </p:spPr>
        <p:txBody>
          <a:bodyPr/>
          <a:lstStyle/>
          <a:p>
            <a:r>
              <a:rPr lang="en-US" altLang="en-US">
                <a:cs typeface="Times New Roman" panose="02020603050405020304" pitchFamily="18" charset="0"/>
              </a:rPr>
              <a:t>Using Visibility Modifiers</a:t>
            </a:r>
            <a:endParaRPr lang="en-US" altLang="en-US"/>
          </a:p>
        </p:txBody>
      </p:sp>
      <p:sp>
        <p:nvSpPr>
          <p:cNvPr id="67588" name="Rectangle 3">
            <a:extLst>
              <a:ext uri="{FF2B5EF4-FFF2-40B4-BE49-F238E27FC236}">
                <a16:creationId xmlns:a16="http://schemas.microsoft.com/office/drawing/2014/main" id="{7C3AB441-1034-4347-90EA-74B2734E65AC}"/>
              </a:ext>
            </a:extLst>
          </p:cNvPr>
          <p:cNvSpPr>
            <a:spLocks noGrp="1" noChangeArrowheads="1"/>
          </p:cNvSpPr>
          <p:nvPr>
            <p:ph type="body" idx="1"/>
          </p:nvPr>
        </p:nvSpPr>
        <p:spPr>
          <a:xfrm>
            <a:off x="152400" y="1219200"/>
            <a:ext cx="8610600" cy="5181600"/>
          </a:xfrm>
        </p:spPr>
        <p:txBody>
          <a:bodyPr/>
          <a:lstStyle/>
          <a:p>
            <a:pPr algn="just">
              <a:spcBef>
                <a:spcPct val="0"/>
              </a:spcBef>
              <a:buFont typeface="Arial" panose="020B0604020202020204" pitchFamily="34" charset="0"/>
              <a:buChar char="•"/>
            </a:pPr>
            <a:r>
              <a:rPr lang="en-US" altLang="en-US">
                <a:cs typeface="Times New Roman" panose="02020603050405020304" pitchFamily="18" charset="0"/>
              </a:rPr>
              <a:t>Each class can present two contracts – one for the </a:t>
            </a:r>
            <a:r>
              <a:rPr lang="en-US" altLang="en-US" i="1">
                <a:cs typeface="Times New Roman" panose="02020603050405020304" pitchFamily="18" charset="0"/>
              </a:rPr>
              <a:t>users</a:t>
            </a:r>
            <a:r>
              <a:rPr lang="en-US" altLang="en-US">
                <a:cs typeface="Times New Roman" panose="02020603050405020304" pitchFamily="18" charset="0"/>
              </a:rPr>
              <a:t> of the class and one for the </a:t>
            </a:r>
            <a:r>
              <a:rPr lang="en-US" altLang="en-US" i="1">
                <a:cs typeface="Times New Roman" panose="02020603050405020304" pitchFamily="18" charset="0"/>
              </a:rPr>
              <a:t>extenders</a:t>
            </a:r>
            <a:r>
              <a:rPr lang="en-US" altLang="en-US">
                <a:cs typeface="Times New Roman" panose="02020603050405020304" pitchFamily="18" charset="0"/>
              </a:rPr>
              <a:t> of the class. </a:t>
            </a:r>
          </a:p>
          <a:p>
            <a:pPr algn="just">
              <a:spcBef>
                <a:spcPct val="0"/>
              </a:spcBef>
              <a:buFont typeface="Arial" panose="020B0604020202020204" pitchFamily="34" charset="0"/>
              <a:buChar char="•"/>
            </a:pPr>
            <a:r>
              <a:rPr lang="en-US" altLang="en-US">
                <a:cs typeface="Times New Roman" panose="02020603050405020304" pitchFamily="18" charset="0"/>
              </a:rPr>
              <a:t>Make the fields private and accessor methods public if they are intended for the users of the class. </a:t>
            </a:r>
          </a:p>
          <a:p>
            <a:pPr algn="just">
              <a:spcBef>
                <a:spcPct val="0"/>
              </a:spcBef>
              <a:buFont typeface="Arial" panose="020B0604020202020204" pitchFamily="34" charset="0"/>
              <a:buChar char="•"/>
            </a:pPr>
            <a:r>
              <a:rPr lang="en-US" altLang="en-US">
                <a:cs typeface="Times New Roman" panose="02020603050405020304" pitchFamily="18" charset="0"/>
              </a:rPr>
              <a:t>Make the fields or method protected if they are intended for extenders of the class.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AA6D56C2-DCB7-4AF3-A96B-54646451147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787510-067A-4307-A952-8F60F36FC2D1}" type="slidenum">
              <a:rPr lang="en-US" altLang="en-US" sz="1400"/>
              <a:pPr>
                <a:spcBef>
                  <a:spcPct val="0"/>
                </a:spcBef>
                <a:buClrTx/>
                <a:buSzTx/>
                <a:buFontTx/>
                <a:buNone/>
              </a:pPr>
              <a:t>85</a:t>
            </a:fld>
            <a:endParaRPr lang="en-US" altLang="en-US" sz="1400"/>
          </a:p>
        </p:txBody>
      </p:sp>
      <p:sp>
        <p:nvSpPr>
          <p:cNvPr id="79875" name="Rectangle 2">
            <a:extLst>
              <a:ext uri="{FF2B5EF4-FFF2-40B4-BE49-F238E27FC236}">
                <a16:creationId xmlns:a16="http://schemas.microsoft.com/office/drawing/2014/main" id="{4885F832-576F-4081-8B14-07B90E5C954F}"/>
              </a:ext>
            </a:extLst>
          </p:cNvPr>
          <p:cNvSpPr>
            <a:spLocks noGrp="1" noChangeArrowheads="1"/>
          </p:cNvSpPr>
          <p:nvPr>
            <p:ph type="title"/>
          </p:nvPr>
        </p:nvSpPr>
        <p:spPr>
          <a:xfrm>
            <a:off x="685800" y="381000"/>
            <a:ext cx="7772400" cy="762000"/>
          </a:xfrm>
        </p:spPr>
        <p:txBody>
          <a:bodyPr/>
          <a:lstStyle/>
          <a:p>
            <a:r>
              <a:rPr lang="en-US" altLang="en-US">
                <a:cs typeface="Times New Roman" panose="02020603050405020304" pitchFamily="18" charset="0"/>
              </a:rPr>
              <a:t>Using the static Modifier</a:t>
            </a:r>
          </a:p>
        </p:txBody>
      </p:sp>
      <p:sp>
        <p:nvSpPr>
          <p:cNvPr id="79876" name="Rectangle 3">
            <a:extLst>
              <a:ext uri="{FF2B5EF4-FFF2-40B4-BE49-F238E27FC236}">
                <a16:creationId xmlns:a16="http://schemas.microsoft.com/office/drawing/2014/main" id="{015F55AC-F8EF-40C3-9851-7363BCEA859B}"/>
              </a:ext>
            </a:extLst>
          </p:cNvPr>
          <p:cNvSpPr>
            <a:spLocks noGrp="1" noChangeArrowheads="1"/>
          </p:cNvSpPr>
          <p:nvPr>
            <p:ph type="body" idx="1"/>
          </p:nvPr>
        </p:nvSpPr>
        <p:spPr>
          <a:xfrm>
            <a:off x="381000" y="1828800"/>
            <a:ext cx="8382000" cy="3505200"/>
          </a:xfrm>
        </p:spPr>
        <p:txBody>
          <a:bodyPr/>
          <a:lstStyle/>
          <a:p>
            <a:pPr marL="0" indent="0" algn="just">
              <a:spcBef>
                <a:spcPct val="0"/>
              </a:spcBef>
              <a:buFont typeface="Monotype Sorts"/>
              <a:buNone/>
            </a:pPr>
            <a:r>
              <a:rPr lang="en-US" altLang="en-US" sz="3600">
                <a:cs typeface="Times New Roman" panose="02020603050405020304" pitchFamily="18" charset="0"/>
              </a:rPr>
              <a:t>A property that is shared by all the instances of the class should be declared as a static property.</a:t>
            </a:r>
            <a:r>
              <a:rPr lang="en-US" altLang="en-US" sz="3600">
                <a:latin typeface="Courier"/>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a:extLst>
              <a:ext uri="{FF2B5EF4-FFF2-40B4-BE49-F238E27FC236}">
                <a16:creationId xmlns:a16="http://schemas.microsoft.com/office/drawing/2014/main" id="{08124282-41D8-48FC-8F8A-C484525D2DA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67299B-DDFA-44C4-AC36-534F020DD34A}" type="slidenum">
              <a:rPr lang="en-US" altLang="en-US" sz="1400"/>
              <a:pPr>
                <a:spcBef>
                  <a:spcPct val="0"/>
                </a:spcBef>
                <a:buClrTx/>
                <a:buSzTx/>
                <a:buFontTx/>
                <a:buNone/>
              </a:pPr>
              <a:t>9</a:t>
            </a:fld>
            <a:endParaRPr lang="en-US" altLang="en-US" sz="1400"/>
          </a:p>
        </p:txBody>
      </p:sp>
      <p:sp>
        <p:nvSpPr>
          <p:cNvPr id="13315" name="Slide Number Placeholder 4">
            <a:extLst>
              <a:ext uri="{FF2B5EF4-FFF2-40B4-BE49-F238E27FC236}">
                <a16:creationId xmlns:a16="http://schemas.microsoft.com/office/drawing/2014/main" id="{C19BD4ED-E983-4069-BB5D-DAAEADE4714E}"/>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DD4D897-CBC3-49EC-8DCF-AE7C40A5E005}" type="slidenum">
              <a:rPr lang="en-US" altLang="en-US" sz="1400"/>
              <a:pPr algn="r">
                <a:spcBef>
                  <a:spcPct val="0"/>
                </a:spcBef>
                <a:buClrTx/>
                <a:buSzTx/>
                <a:buFontTx/>
                <a:buNone/>
              </a:pPr>
              <a:t>9</a:t>
            </a:fld>
            <a:endParaRPr lang="en-US" altLang="en-US" sz="1400"/>
          </a:p>
        </p:txBody>
      </p:sp>
      <p:sp>
        <p:nvSpPr>
          <p:cNvPr id="13316" name="Rectangle 2">
            <a:extLst>
              <a:ext uri="{FF2B5EF4-FFF2-40B4-BE49-F238E27FC236}">
                <a16:creationId xmlns:a16="http://schemas.microsoft.com/office/drawing/2014/main" id="{78AEFD86-1512-462D-B96A-5F0988EE4FD3}"/>
              </a:ext>
            </a:extLst>
          </p:cNvPr>
          <p:cNvSpPr>
            <a:spLocks noGrp="1" noChangeArrowheads="1"/>
          </p:cNvSpPr>
          <p:nvPr>
            <p:ph type="title" idx="4294967295"/>
          </p:nvPr>
        </p:nvSpPr>
        <p:spPr>
          <a:xfrm>
            <a:off x="228600" y="228600"/>
            <a:ext cx="8610600" cy="1143000"/>
          </a:xfrm>
        </p:spPr>
        <p:txBody>
          <a:bodyPr/>
          <a:lstStyle/>
          <a:p>
            <a:r>
              <a:rPr lang="en-US" altLang="en-US" i="1"/>
              <a:t>abstract</a:t>
            </a:r>
            <a:r>
              <a:rPr lang="en-US" altLang="en-US"/>
              <a:t> class without abstract method </a:t>
            </a:r>
          </a:p>
        </p:txBody>
      </p:sp>
      <p:sp>
        <p:nvSpPr>
          <p:cNvPr id="9221" name="Text Box 3">
            <a:extLst>
              <a:ext uri="{FF2B5EF4-FFF2-40B4-BE49-F238E27FC236}">
                <a16:creationId xmlns:a16="http://schemas.microsoft.com/office/drawing/2014/main" id="{A94A3847-F7EB-4F8F-99ED-926A0DAA1533}"/>
              </a:ext>
            </a:extLst>
          </p:cNvPr>
          <p:cNvSpPr txBox="1">
            <a:spLocks noChangeArrowheads="1"/>
          </p:cNvSpPr>
          <p:nvPr/>
        </p:nvSpPr>
        <p:spPr bwMode="auto">
          <a:xfrm>
            <a:off x="304800" y="1600200"/>
            <a:ext cx="8534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 typeface="Arial" panose="020B0604020202020204" pitchFamily="34" charset="0"/>
              <a:buChar char="•"/>
            </a:pPr>
            <a:r>
              <a:rPr lang="en-US" altLang="en-US" sz="2800">
                <a:cs typeface="Times New Roman" panose="02020603050405020304" pitchFamily="18" charset="0"/>
              </a:rPr>
              <a:t>A class that contains abstract methods must be abstract. </a:t>
            </a:r>
          </a:p>
          <a:p>
            <a:pPr algn="just">
              <a:spcBef>
                <a:spcPct val="50000"/>
              </a:spcBef>
              <a:buClrTx/>
              <a:buSzTx/>
              <a:buFont typeface="Arial" panose="020B0604020202020204" pitchFamily="34" charset="0"/>
              <a:buChar char="•"/>
            </a:pPr>
            <a:r>
              <a:rPr lang="en-US" altLang="en-US" sz="2800">
                <a:cs typeface="Times New Roman" panose="02020603050405020304" pitchFamily="18" charset="0"/>
              </a:rPr>
              <a:t>However, it is possible to define an abstract class that contains no abstract methods. In this case, you cannot create instances of the class using the new operator. </a:t>
            </a:r>
          </a:p>
          <a:p>
            <a:pPr algn="just">
              <a:spcBef>
                <a:spcPct val="50000"/>
              </a:spcBef>
              <a:buClrTx/>
              <a:buSzTx/>
              <a:buFont typeface="Arial" panose="020B0604020202020204" pitchFamily="34" charset="0"/>
              <a:buChar char="•"/>
            </a:pPr>
            <a:r>
              <a:rPr lang="en-US" altLang="en-US" sz="2800">
                <a:cs typeface="Times New Roman" panose="02020603050405020304" pitchFamily="18" charset="0"/>
              </a:rPr>
              <a:t>This class is used as a base class for defining a new subclass.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13255</TotalTime>
  <Words>8097</Words>
  <Application>Microsoft Office PowerPoint</Application>
  <PresentationFormat>On-screen Show (4:3)</PresentationFormat>
  <Paragraphs>722</Paragraphs>
  <Slides>85</Slides>
  <Notes>13</Notes>
  <HiddenSlides>0</HiddenSlides>
  <MMClips>0</MMClips>
  <ScaleCrop>false</ScaleCrop>
  <HeadingPairs>
    <vt:vector size="10"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85</vt:i4>
      </vt:variant>
      <vt:variant>
        <vt:lpstr>Custom Shows</vt:lpstr>
      </vt:variant>
      <vt:variant>
        <vt:i4>1</vt:i4>
      </vt:variant>
    </vt:vector>
  </HeadingPairs>
  <TitlesOfParts>
    <vt:vector size="101" baseType="lpstr">
      <vt:lpstr>Arial</vt:lpstr>
      <vt:lpstr>Bell MT</vt:lpstr>
      <vt:lpstr>Book Antiqua</vt:lpstr>
      <vt:lpstr>Calibri</vt:lpstr>
      <vt:lpstr>Consolas</vt:lpstr>
      <vt:lpstr>Courier</vt:lpstr>
      <vt:lpstr>Courier New</vt:lpstr>
      <vt:lpstr>CourierNewPSMT</vt:lpstr>
      <vt:lpstr>Monotype Sorts</vt:lpstr>
      <vt:lpstr>Times New Roman</vt:lpstr>
      <vt:lpstr>TimesNewRomanPS-BoldMT</vt:lpstr>
      <vt:lpstr>TimesNewRomanPS-ItalicMT</vt:lpstr>
      <vt:lpstr>TimesNewRomanPSMT</vt:lpstr>
      <vt:lpstr>International</vt:lpstr>
      <vt:lpstr>Picture</vt:lpstr>
      <vt:lpstr>Chapter 13 Abstract Classes and Interfaces</vt:lpstr>
      <vt:lpstr>Abstract Classes </vt:lpstr>
      <vt:lpstr>Abstract Classes </vt:lpstr>
      <vt:lpstr>Abstract Classes </vt:lpstr>
      <vt:lpstr>Abstract Classes </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abstract class as type </vt:lpstr>
      <vt:lpstr>Interesting Points about Abstract Classes</vt:lpstr>
      <vt:lpstr>Interesting Points about Abstract Classes</vt:lpstr>
      <vt:lpstr>  Check Point</vt:lpstr>
      <vt:lpstr>  Check Point</vt:lpstr>
      <vt:lpstr>  Check Point</vt:lpstr>
      <vt:lpstr>  Check Point</vt:lpstr>
      <vt:lpstr>  Check Point</vt:lpstr>
      <vt:lpstr>  Check Point</vt:lpstr>
      <vt:lpstr>  Check Point</vt:lpstr>
      <vt:lpstr>*Case Study: Payroll System Using Polymorphism </vt:lpstr>
      <vt:lpstr>*Case Study: Payroll System Using Polymorphism </vt:lpstr>
      <vt:lpstr>Abstract Superclass Employee </vt:lpstr>
      <vt:lpstr>PowerPoint Presentation</vt:lpstr>
      <vt:lpstr>Concrete Subclass SalariedEmployee </vt:lpstr>
      <vt:lpstr>Concrete Subclass HourlyEmployee</vt:lpstr>
      <vt:lpstr>Concrete Subclass CommissionEmployee   </vt:lpstr>
      <vt:lpstr>Indirect Concrete Subclass BasePlusCommissionEmployee   </vt:lpstr>
      <vt:lpstr>Sample Output:</vt:lpstr>
      <vt:lpstr>Abstract Classes &amp; Methods Review</vt:lpstr>
      <vt:lpstr>Interfaces</vt:lpstr>
      <vt:lpstr>What is an interface?  Why is an interface useful?</vt:lpstr>
      <vt:lpstr>Define an Interface</vt:lpstr>
      <vt:lpstr>Interface is a Special Class</vt:lpstr>
      <vt:lpstr>Example</vt:lpstr>
      <vt:lpstr>Omitting Modifiers in Interfaces</vt:lpstr>
      <vt:lpstr>Example</vt:lpstr>
      <vt:lpstr>  Check Point</vt:lpstr>
      <vt:lpstr>  Check Point</vt:lpstr>
      <vt:lpstr>  Check Point</vt:lpstr>
      <vt:lpstr>  Check Point</vt:lpstr>
      <vt:lpstr>The Comparable Interface</vt:lpstr>
      <vt:lpstr>The Comparable Interface</vt:lpstr>
      <vt:lpstr>Integer and BigInteger Classes</vt:lpstr>
      <vt:lpstr>Example</vt:lpstr>
      <vt:lpstr>Generic sort Method</vt:lpstr>
      <vt:lpstr>Defining Classes to Implement Comparable</vt:lpstr>
      <vt:lpstr>  Check Point</vt:lpstr>
      <vt:lpstr>  Check Point</vt:lpstr>
      <vt:lpstr>  Check Point</vt:lpstr>
      <vt:lpstr>  Check Point</vt:lpstr>
      <vt:lpstr>The Cloneable Interfaces</vt:lpstr>
      <vt:lpstr>Examples</vt:lpstr>
      <vt:lpstr>Implementing Cloneable Interface</vt:lpstr>
      <vt:lpstr>Implementing Cloneable Interface</vt:lpstr>
      <vt:lpstr>Implementing Cloneable Interface</vt:lpstr>
      <vt:lpstr>Shallow vs. Deep Copy</vt:lpstr>
      <vt:lpstr>To perform a deep copy for a House object, replace the clone() method in lines 26–28 with the following code: </vt:lpstr>
      <vt:lpstr>Shallow vs. Deep Copy</vt:lpstr>
      <vt:lpstr>  Check Point</vt:lpstr>
      <vt:lpstr>  Check Point</vt:lpstr>
      <vt:lpstr>  Check Point</vt:lpstr>
      <vt:lpstr>  Check Point</vt:lpstr>
      <vt:lpstr>  Check Point</vt:lpstr>
      <vt:lpstr>  Check Point</vt:lpstr>
      <vt:lpstr>Interfaces vs. Abstract Classes</vt:lpstr>
      <vt:lpstr>Interfaces vs. Abstract Classes, cont.</vt:lpstr>
      <vt:lpstr>Interfaces vs. Abstract Classes, cont.</vt:lpstr>
      <vt:lpstr>Caution: conflicting interfaces</vt:lpstr>
      <vt:lpstr>Whether to use an interface or a class?</vt:lpstr>
      <vt:lpstr>Whether to use an interface or a class?</vt:lpstr>
      <vt:lpstr>  Check Point</vt:lpstr>
      <vt:lpstr>The Rational Class</vt:lpstr>
      <vt:lpstr>  Check Point</vt:lpstr>
      <vt:lpstr>  Check Point</vt:lpstr>
      <vt:lpstr>  Check Point</vt:lpstr>
      <vt:lpstr>Class Design Guidelines </vt:lpstr>
      <vt:lpstr>Coherence</vt:lpstr>
      <vt:lpstr>Coherence, cont.</vt:lpstr>
      <vt:lpstr>Consistency </vt:lpstr>
      <vt:lpstr>Consistency, cont. </vt:lpstr>
      <vt:lpstr>Reuse</vt:lpstr>
      <vt:lpstr>Encapsulation</vt:lpstr>
      <vt:lpstr>Using Visibility Modifiers</vt:lpstr>
      <vt:lpstr>Using the static Modifier</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Mustafa Agaoglu</cp:lastModifiedBy>
  <cp:revision>371</cp:revision>
  <cp:lastPrinted>1998-02-24T16:19:51Z</cp:lastPrinted>
  <dcterms:created xsi:type="dcterms:W3CDTF">1995-06-10T17:31:50Z</dcterms:created>
  <dcterms:modified xsi:type="dcterms:W3CDTF">2022-03-20T20:50:46Z</dcterms:modified>
</cp:coreProperties>
</file>