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310" r:id="rId2"/>
    <p:sldId id="616" r:id="rId3"/>
    <p:sldId id="673" r:id="rId4"/>
    <p:sldId id="603" r:id="rId5"/>
    <p:sldId id="598" r:id="rId6"/>
    <p:sldId id="675" r:id="rId7"/>
    <p:sldId id="676" r:id="rId8"/>
    <p:sldId id="674" r:id="rId9"/>
    <p:sldId id="682" r:id="rId10"/>
    <p:sldId id="683" r:id="rId11"/>
    <p:sldId id="703" r:id="rId12"/>
    <p:sldId id="713" r:id="rId13"/>
    <p:sldId id="677" r:id="rId14"/>
    <p:sldId id="645" r:id="rId15"/>
    <p:sldId id="684" r:id="rId16"/>
    <p:sldId id="678" r:id="rId17"/>
    <p:sldId id="644" r:id="rId18"/>
    <p:sldId id="685" r:id="rId19"/>
    <p:sldId id="714" r:id="rId20"/>
    <p:sldId id="704" r:id="rId21"/>
    <p:sldId id="715" r:id="rId22"/>
    <p:sldId id="647" r:id="rId23"/>
    <p:sldId id="679" r:id="rId24"/>
    <p:sldId id="686" r:id="rId25"/>
    <p:sldId id="646" r:id="rId26"/>
    <p:sldId id="587" r:id="rId27"/>
    <p:sldId id="716" r:id="rId28"/>
    <p:sldId id="717" r:id="rId29"/>
    <p:sldId id="719" r:id="rId30"/>
    <p:sldId id="720" r:id="rId31"/>
    <p:sldId id="517" r:id="rId32"/>
    <p:sldId id="681" r:id="rId33"/>
    <p:sldId id="680" r:id="rId34"/>
    <p:sldId id="687" r:id="rId35"/>
    <p:sldId id="688" r:id="rId36"/>
    <p:sldId id="721" r:id="rId37"/>
    <p:sldId id="648" r:id="rId38"/>
    <p:sldId id="718" r:id="rId39"/>
    <p:sldId id="649" r:id="rId40"/>
    <p:sldId id="689" r:id="rId41"/>
    <p:sldId id="722" r:id="rId42"/>
    <p:sldId id="650" r:id="rId43"/>
    <p:sldId id="651" r:id="rId44"/>
    <p:sldId id="690" r:id="rId45"/>
    <p:sldId id="723" r:id="rId46"/>
    <p:sldId id="653" r:id="rId47"/>
    <p:sldId id="654" r:id="rId48"/>
    <p:sldId id="701" r:id="rId49"/>
    <p:sldId id="691" r:id="rId50"/>
    <p:sldId id="655" r:id="rId51"/>
    <p:sldId id="692" r:id="rId52"/>
    <p:sldId id="656" r:id="rId53"/>
    <p:sldId id="693" r:id="rId54"/>
    <p:sldId id="657" r:id="rId55"/>
    <p:sldId id="658" r:id="rId56"/>
    <p:sldId id="694" r:id="rId57"/>
    <p:sldId id="724" r:id="rId58"/>
    <p:sldId id="659" r:id="rId59"/>
    <p:sldId id="660" r:id="rId60"/>
    <p:sldId id="661" r:id="rId61"/>
    <p:sldId id="695" r:id="rId62"/>
    <p:sldId id="662" r:id="rId63"/>
    <p:sldId id="696" r:id="rId64"/>
    <p:sldId id="663" r:id="rId65"/>
    <p:sldId id="664" r:id="rId66"/>
    <p:sldId id="697" r:id="rId67"/>
    <p:sldId id="665" r:id="rId68"/>
    <p:sldId id="666" r:id="rId69"/>
    <p:sldId id="698" r:id="rId70"/>
    <p:sldId id="667" r:id="rId71"/>
    <p:sldId id="668" r:id="rId72"/>
    <p:sldId id="699" r:id="rId73"/>
    <p:sldId id="669" r:id="rId74"/>
    <p:sldId id="670" r:id="rId75"/>
    <p:sldId id="700" r:id="rId76"/>
    <p:sldId id="729" r:id="rId77"/>
    <p:sldId id="730" r:id="rId78"/>
    <p:sldId id="671" r:id="rId79"/>
    <p:sldId id="672" r:id="rId80"/>
    <p:sldId id="702" r:id="rId81"/>
  </p:sldIdLst>
  <p:sldSz cx="9144000" cy="6858000" type="screen4x3"/>
  <p:notesSz cx="6858000" cy="9144000"/>
  <p:custDataLst>
    <p:tags r:id="rId8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1751" autoAdjust="0"/>
  </p:normalViewPr>
  <p:slideViewPr>
    <p:cSldViewPr>
      <p:cViewPr varScale="1">
        <p:scale>
          <a:sx n="108" d="100"/>
          <a:sy n="108" d="100"/>
        </p:scale>
        <p:origin x="120" y="786"/>
      </p:cViewPr>
      <p:guideLst>
        <p:guide orient="horz" pos="129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822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gs" Target="tags/tag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A9399C-FADB-46DD-83A8-860A0B4444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B37D882-5CB9-4AAA-8002-24723ECE0AD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47AFF3D-571E-4256-ACB2-90BCD4BC0AD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71C8C0F-5F3B-487E-9BF9-5B5B2C70B5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32F94D0-4C0D-4BD1-9981-A51E935E27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21F49C30-ED62-4319-8619-F1E183400F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82B240-AA31-4635-B1AE-4A92EC451C60}" type="slidenum">
              <a:rPr lang="en-US" altLang="en-US" sz="1000" smtClean="0"/>
              <a:pPr/>
              <a:t>1</a:t>
            </a:fld>
            <a:endParaRPr lang="en-US" altLang="en-US" sz="10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ayt Resmi Yer Tutucusu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3" name="Not Yer Tutucusu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0484" name="Slayt Numarası Yer Tutucus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8E37A3-14E2-4C8C-A5A8-7D1DD17DF8B8}" type="slidenum">
              <a:rPr lang="en-US" altLang="en-US" sz="1000" smtClean="0"/>
              <a:pPr/>
              <a:t>17</a:t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ayt Resmi Yer Tutucusu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579" name="Not Yer Tutucusu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4580" name="Slayt Numarası Yer Tutucus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22B328-3B91-4EBF-B4EC-7AAE74C75568}" type="slidenum">
              <a:rPr lang="en-US" altLang="en-US" sz="1000" smtClean="0"/>
              <a:pPr/>
              <a:t>23</a:t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ayt Resmi Yer Tutucusu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7" name="Not Yer Tutucusu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- The </a:t>
            </a:r>
            <a:r>
              <a:rPr lang="en-US" altLang="en-US" b="1"/>
              <a:t>bind </a:t>
            </a:r>
            <a:r>
              <a:rPr lang="en-US" altLang="en-US"/>
              <a:t>method is defined in the </a:t>
            </a:r>
            <a:r>
              <a:rPr lang="en-US" altLang="en-US" b="1"/>
              <a:t>javafx.beans.property.Property </a:t>
            </a:r>
            <a:r>
              <a:rPr lang="en-US" altLang="en-US"/>
              <a:t>interface. </a:t>
            </a:r>
          </a:p>
          <a:p>
            <a:r>
              <a:rPr lang="en-US" altLang="en-US"/>
              <a:t>- A binding property is an instance of </a:t>
            </a:r>
            <a:r>
              <a:rPr lang="en-US" altLang="en-US" b="1"/>
              <a:t>javafx.beans.property.Property</a:t>
            </a:r>
            <a:r>
              <a:rPr lang="en-US" altLang="en-US"/>
              <a:t>. </a:t>
            </a:r>
          </a:p>
          <a:p>
            <a:r>
              <a:rPr lang="en-US" altLang="en-US"/>
              <a:t>- A source object is an instance of the </a:t>
            </a:r>
            <a:r>
              <a:rPr lang="en-US" altLang="en-US" b="1"/>
              <a:t>javafx.beans.value.ObservableValue </a:t>
            </a:r>
            <a:r>
              <a:rPr lang="en-US" altLang="en-US"/>
              <a:t>interface.</a:t>
            </a:r>
          </a:p>
          <a:p>
            <a:r>
              <a:rPr lang="en-US" altLang="en-US"/>
              <a:t>- An </a:t>
            </a:r>
            <a:r>
              <a:rPr lang="en-US" altLang="en-US" b="1"/>
              <a:t>ObservableValue </a:t>
            </a:r>
            <a:r>
              <a:rPr lang="en-US" altLang="en-US"/>
              <a:t>is an entity that wraps a value and allows to observe the value for changes. </a:t>
            </a:r>
            <a:br>
              <a:rPr lang="en-US" altLang="en-US"/>
            </a:br>
            <a:r>
              <a:rPr lang="en-US" altLang="en-US"/>
              <a:t> 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</p:txBody>
      </p:sp>
      <p:sp>
        <p:nvSpPr>
          <p:cNvPr id="26628" name="Slayt Numarası Yer Tutucus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B69F80-8B6F-4999-AB01-507CC876264C}" type="slidenum">
              <a:rPr lang="en-US" altLang="en-US" sz="1000" smtClean="0"/>
              <a:pPr/>
              <a:t>24</a:t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- The rotate on a pane causes all its containing nodes rotated too.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E6052F-593D-4BFA-BA63-68693AC28535}" type="slidenum">
              <a:rPr lang="en-US" altLang="en-US" sz="1000" smtClean="0"/>
              <a:pPr/>
              <a:t>34</a:t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DDAD0B-957E-41B6-A298-90BCCAF5DB8D}" type="slidenum">
              <a:rPr lang="en-US" altLang="en-US" sz="1000" smtClean="0"/>
              <a:pPr/>
              <a:t>37</a:t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ayt Resmi Yer Tutucusu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Not Yer Tutucusu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- Note that if you resize the window, the nodes are automatically rearranged to fit in the pane. </a:t>
            </a:r>
            <a:br>
              <a:rPr lang="en-US" altLang="en-US"/>
            </a:br>
            <a:endParaRPr lang="en-US" altLang="en-US"/>
          </a:p>
          <a:p>
            <a:endParaRPr lang="en-US" altLang="en-US"/>
          </a:p>
        </p:txBody>
      </p:sp>
      <p:sp>
        <p:nvSpPr>
          <p:cNvPr id="47108" name="Slayt Numarası Yer Tutucus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903F27-829B-47C8-B4D6-36AE16ED5000}" type="slidenum">
              <a:rPr lang="en-US" altLang="en-US" sz="1000" smtClean="0"/>
              <a:pPr/>
              <a:t>49</a:t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ayt Resmi Yer Tutucusu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Not Yer Tutucusu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9156" name="Slayt Numarası Yer Tutucus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57F77C-FE62-4764-AC7F-ABA3DFF4160B}" type="slidenum">
              <a:rPr lang="en-US" altLang="en-US" sz="1000" smtClean="0"/>
              <a:pPr/>
              <a:t>50</a:t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ayt Resmi Yer Tutucusu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Not Yer Tutucusu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74756" name="Slayt Numarası Yer Tutucus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4FD1A2-8709-4A35-8941-77FD4B7F6FD7}" type="slidenum">
              <a:rPr lang="en-US" altLang="en-US" sz="1000" smtClean="0"/>
              <a:pPr/>
              <a:t>75</a:t>
            </a:fld>
            <a:endParaRPr lang="en-US" altLang="en-US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EFADBD1-C0FF-4C39-8932-06777B8A917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1FEBF5B-FE12-4170-AA1A-005A797C2A6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17413252-37CE-4D28-B814-6325826EE0D4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CE8081AD-23D1-4BB6-B054-90F25CD6030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08EF3929-D56A-4C30-8611-6472BD2FA9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Liang, Introduction to Java Programming, Ninth Edition, (c) 2013 Pearson Education, Inc. All rights reserved. 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E48925A0-D655-46FB-BBAD-595706F6FF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73E0C-AB50-457C-9D9D-CE0313F55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68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23638-9846-4F54-9059-4D043A16B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76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CD16D-A203-4FF8-B347-1E6925E2BD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92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AF139-9E8A-44AE-81CA-17BD068C25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42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355B3-EEB1-4B60-8DA3-5897B61FAE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52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B7219-6CBA-4B55-8DA8-F2F0DB2BF2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010E6-4B11-4BED-B503-A091DD0585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56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88F8B-18A9-4BBB-AABA-899E751C6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6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B1F4D-E835-4078-BD07-16A5FA6BE7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3AADE-C03D-451A-B916-5AE5053D1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10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CD21-DDC5-4AC4-92D8-ACF5BA4B2D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35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363D35EB-76C7-4FB0-93AD-E4C0429A15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9C9A6538-F304-47B3-91CB-6287272907EC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BDF1004D-8A4F-4D1D-B190-06619C4F43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CA11639C-865E-469F-809C-B563DD7308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66CBE9B-9560-4797-B8A7-9BD57133F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AB0AA57D-83CE-4DBB-BBEF-F7C619C930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5800" y="6492875"/>
            <a:ext cx="77755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1000" dirty="0">
                <a:latin typeface="Arial" panose="020B0604020202020204" pitchFamily="34" charset="0"/>
              </a:rPr>
              <a:t>Liang, Introduction to Java Programming, Tenth Edition, Global Edition. © Pearson Education Limited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ml/ButtonInPane.html" TargetMode="External"/><Relationship Id="rId2" Type="http://schemas.openxmlformats.org/officeDocument/2006/relationships/hyperlink" Target="html/ButtonInPane.b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liveexample.pearsoncmg.com/html/ButtonInPane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tps://liveexample.pearsoncmg.com/html/ShowCircle.html" TargetMode="External"/><Relationship Id="rId5" Type="http://schemas.openxmlformats.org/officeDocument/2006/relationships/hyperlink" Target="html/ShowCircle.html" TargetMode="External"/><Relationship Id="rId4" Type="http://schemas.openxmlformats.org/officeDocument/2006/relationships/hyperlink" Target="html/ShowCircle.ba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ml/ShowCircleCentered.ba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veexample.pearsoncmg.com/html/ShowCircleCentered.html" TargetMode="External"/><Relationship Id="rId4" Type="http://schemas.openxmlformats.org/officeDocument/2006/relationships/hyperlink" Target="html/ShowCircleCentered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ml/NodeStyleRotateDemo.html" TargetMode="External"/><Relationship Id="rId2" Type="http://schemas.openxmlformats.org/officeDocument/2006/relationships/hyperlink" Target="html/NodeStyleRotateDemo.ba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veexample.pearsoncmg.com/html/NodeStyleRotateDemo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ml/FontDemo.html" TargetMode="External"/><Relationship Id="rId2" Type="http://schemas.openxmlformats.org/officeDocument/2006/relationships/hyperlink" Target="html/FontDemo.b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liveexample.pearsoncmg.com/html/FontDemo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ml/ShowImage.html" TargetMode="External"/><Relationship Id="rId2" Type="http://schemas.openxmlformats.org/officeDocument/2006/relationships/hyperlink" Target="html/ShowImage.b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liveexample.pearsoncmg.com/html/ShowImage.html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ml/ShowFlowPane.html" TargetMode="External"/><Relationship Id="rId2" Type="http://schemas.openxmlformats.org/officeDocument/2006/relationships/hyperlink" Target="html/ShowFlowPane.b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liveexample.pearsoncmg.com/html/ShowFlowPane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veexample.pearsoncmg.com/html/ShowGridPane.html" TargetMode="External"/><Relationship Id="rId5" Type="http://schemas.openxmlformats.org/officeDocument/2006/relationships/hyperlink" Target="html/ShowGridPane.html" TargetMode="External"/><Relationship Id="rId4" Type="http://schemas.openxmlformats.org/officeDocument/2006/relationships/hyperlink" Target="html/ShowGridPane.bat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ml/ShowBorderPane.html" TargetMode="External"/><Relationship Id="rId2" Type="http://schemas.openxmlformats.org/officeDocument/2006/relationships/hyperlink" Target="html/ShowBorderPane.b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s://liveexample.pearsoncmg.com/html/ShowBorderPane.html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ml/ShowHBoxVBox.html" TargetMode="External"/><Relationship Id="rId2" Type="http://schemas.openxmlformats.org/officeDocument/2006/relationships/hyperlink" Target="html/ShowHBoxVBox.b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s://liveexample.pearsoncmg.com/html/ShowHBoxVBox.html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ml/ShowText.html" TargetMode="External"/><Relationship Id="rId2" Type="http://schemas.openxmlformats.org/officeDocument/2006/relationships/hyperlink" Target="html/ShowText.b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liveexample.pearsoncmg.com/html/ShowText.html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ml/ShowLine.html" TargetMode="External"/><Relationship Id="rId2" Type="http://schemas.openxmlformats.org/officeDocument/2006/relationships/hyperlink" Target="html/ShowLine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liveexample.pearsoncmg.com/html/ShowLine.html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ml/ShowRectangle.html" TargetMode="External"/><Relationship Id="rId2" Type="http://schemas.openxmlformats.org/officeDocument/2006/relationships/hyperlink" Target="html/ShowRectangle.b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hyperlink" Target="https://liveexample.pearsoncmg.com/html/ShowRectangle.html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ml/ShowEllipse.html" TargetMode="External"/><Relationship Id="rId2" Type="http://schemas.openxmlformats.org/officeDocument/2006/relationships/hyperlink" Target="html/ShowEllipse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liveexample.pearsoncmg.com/html/ShowEllipse.html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hyperlink" Target="html/ShowArc.bat" TargetMode="External"/><Relationship Id="rId7" Type="http://schemas.openxmlformats.org/officeDocument/2006/relationships/hyperlink" Target="https://liveexample.pearsoncmg.com/html/ShowArc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.bin"/><Relationship Id="rId4" Type="http://schemas.openxmlformats.org/officeDocument/2006/relationships/hyperlink" Target="html/ShowArc.html" TargetMode="External"/><Relationship Id="rId9" Type="http://schemas.openxmlformats.org/officeDocument/2006/relationships/image" Target="../media/image48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ml/ShowPolygon.bat" TargetMode="Externa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hyperlink" Target="https://liveexample.pearsoncmg.com/html/ShowPolygon.html" TargetMode="External"/><Relationship Id="rId4" Type="http://schemas.openxmlformats.org/officeDocument/2006/relationships/hyperlink" Target="html/ShowPolygon.html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ml/ClockPane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.bin"/><Relationship Id="rId4" Type="http://schemas.openxmlformats.org/officeDocument/2006/relationships/hyperlink" Target="https://liveexample.pearsoncmg.com/html/ClockPane.html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ml/DisplayClock.html" TargetMode="External"/><Relationship Id="rId7" Type="http://schemas.openxmlformats.org/officeDocument/2006/relationships/image" Target="../media/image56.png"/><Relationship Id="rId2" Type="http://schemas.openxmlformats.org/officeDocument/2006/relationships/hyperlink" Target="html/DisplayClock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hyperlink" Target="https://liveexample.pearsoncmg.com/html/DisplayClock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liveexample.pearsoncmg.com/html/MultipleStageDemo.html" TargetMode="External"/><Relationship Id="rId3" Type="http://schemas.openxmlformats.org/officeDocument/2006/relationships/hyperlink" Target="html/MyJavaFX.bat" TargetMode="External"/><Relationship Id="rId7" Type="http://schemas.openxmlformats.org/officeDocument/2006/relationships/hyperlink" Target="html/MultipleStageDemo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ml/MultipleStageDemo.bat" TargetMode="External"/><Relationship Id="rId5" Type="http://schemas.openxmlformats.org/officeDocument/2006/relationships/hyperlink" Target="https://liveexample.pearsoncmg.com/html/MyJavaFX.html" TargetMode="External"/><Relationship Id="rId10" Type="http://schemas.openxmlformats.org/officeDocument/2006/relationships/image" Target="../media/image1.emf"/><Relationship Id="rId4" Type="http://schemas.openxmlformats.org/officeDocument/2006/relationships/hyperlink" Target="html/MyJavaFX.html" TargetMode="External"/><Relationship Id="rId9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478530-96FA-451C-A433-8254A9A7BEA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noFill/>
        </p:spPr>
        <p:txBody>
          <a:bodyPr/>
          <a:lstStyle/>
          <a:p>
            <a:r>
              <a:rPr lang="en-US" altLang="en-US" sz="4000"/>
              <a:t>Chapter 14 JavaFX Basics</a:t>
            </a:r>
            <a:endParaRPr lang="en-US" altLang="en-US"/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2147888" y="2219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710852-2CD2-4483-B3DA-AEB2EA16979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4339" name="Dikdörtgen 9"/>
          <p:cNvSpPr>
            <a:spLocks noChangeArrowheads="1"/>
          </p:cNvSpPr>
          <p:nvPr/>
        </p:nvSpPr>
        <p:spPr bwMode="auto">
          <a:xfrm>
            <a:off x="76200" y="76200"/>
            <a:ext cx="8001000" cy="634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javafx.application.Application;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javafx.scene.Scene;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javafx.scene.control.Button;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javafx.stage.Stage;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MultipleStageDemo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Override the start method in the Application class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start(Stage </a:t>
            </a:r>
            <a:r>
              <a:rPr lang="en-US" alt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scene and place a button in the scene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n-NO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Scene </a:t>
            </a:r>
            <a:r>
              <a:rPr lang="nn-NO" alt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nn-NO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n-NO" alt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Scene(</a:t>
            </a:r>
            <a:r>
              <a:rPr lang="nn-NO" alt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Button(</a:t>
            </a:r>
            <a:r>
              <a:rPr lang="nn-NO" altLang="en-US" sz="14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lang="nn-NO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200, 250);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.setTitle(</a:t>
            </a:r>
            <a:r>
              <a:rPr lang="en-US" altLang="en-US" sz="14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"MyJavaFX"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the stage title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.setScene(</a:t>
            </a:r>
            <a:r>
              <a:rPr lang="en-US" alt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Place the scene in the stage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.show(); </a:t>
            </a:r>
            <a:r>
              <a:rPr lang="en-US" altLang="en-US" sz="14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stage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Stage </a:t>
            </a:r>
            <a:r>
              <a:rPr lang="en-US" alt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Stage(); </a:t>
            </a:r>
            <a:r>
              <a:rPr lang="en-US" altLang="en-US" sz="14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new stage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.setTitle(</a:t>
            </a:r>
            <a:r>
              <a:rPr lang="en-US" altLang="en-US" sz="14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"Second Stage"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the stage title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a scene with a button in the stage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.setScene(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Scene(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Button(</a:t>
            </a:r>
            <a:r>
              <a:rPr lang="en-US" altLang="en-US" sz="14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Stage"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100, 100));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.show(); </a:t>
            </a:r>
            <a:r>
              <a:rPr lang="en-US" altLang="en-US" sz="14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stage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3F5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3F5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 The main method is only needed for the IDE with limited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3F5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 JavaFX support. Not needed for running from the command line.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3F5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altLang="en-US" sz="14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launch(</a:t>
            </a:r>
            <a:r>
              <a:rPr lang="en-US" altLang="en-US" sz="1400" b="1" i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400" b="1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4340" name="Resim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30163"/>
            <a:ext cx="19240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Resim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2971800"/>
            <a:ext cx="1162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define a JavaFX main class?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the signature of the start method?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a stage?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a primary stage? Is a primary stage automatically created?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display a stage?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prevent the user from resizing the stage?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replace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Application.launch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by launch(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You define a JavaFX main class by extending the Application class.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signature of the start method is</a:t>
            </a:r>
            <a: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public void start(Stage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primaryStage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 stage is a window to holding a scene. An application may have multiple stages.</a:t>
            </a:r>
            <a: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primary stage is automatically created when a JavaFX program is launched.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To display a stage, invoke its show() method.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You can prevent the user from resizing the stage by invoking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stage.setResizable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(false).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You can replace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Application.launch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args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 by launch(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args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), because the JavaFX main class is a subtype of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AF139-9E8A-44AE-81CA-17BD068C2507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3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Show the output of the following JavaFX program.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javafx.application.Application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javafx.stage.Stage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public class Test extends Application {      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 public Test() {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("Test constructor is invoked");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 @Override // Override the start method in the Application class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 public void start(Stage 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primaryStage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) {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("start method is invoked");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) {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("launch application");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Application.launch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alibri" panose="020F0502020204030204" pitchFamily="34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br>
              <a:rPr lang="tr-TR" sz="16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tr-TR" sz="20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launch application</a:t>
            </a:r>
            <a:b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Test constructor is invoked</a:t>
            </a:r>
            <a:b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tart method is invoked</a:t>
            </a: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AF139-9E8A-44AE-81CA-17BD068C250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22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6AA588-ADF5-4D93-B0BF-BB7819D4D19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Panes, UI Controls, and Shapes 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0E608D2-15D3-4C86-AD8F-81CED992D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562600"/>
          </a:xfrm>
        </p:spPr>
        <p:txBody>
          <a:bodyPr/>
          <a:lstStyle/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i="1" dirty="0"/>
              <a:t>Panes, UI controls, and shapes are subtypes of </a:t>
            </a:r>
            <a:r>
              <a:rPr lang="en-US" altLang="en-US" sz="2400" b="1" dirty="0"/>
              <a:t>Node</a:t>
            </a:r>
            <a:r>
              <a:rPr lang="en-US" altLang="en-US" sz="2400" i="1" dirty="0"/>
              <a:t>.</a:t>
            </a:r>
            <a:r>
              <a:rPr lang="en-US" altLang="en-US" sz="1800" dirty="0"/>
              <a:t> 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A </a:t>
            </a:r>
            <a:r>
              <a:rPr lang="en-US" altLang="en-US" sz="2400" i="1" dirty="0"/>
              <a:t>node </a:t>
            </a:r>
            <a:r>
              <a:rPr lang="en-US" altLang="en-US" sz="2400" dirty="0"/>
              <a:t>is a visual component such as a shape, an image view, a UI control, or a pane.</a:t>
            </a:r>
            <a:r>
              <a:rPr lang="en-US" altLang="en-US" sz="1800" dirty="0"/>
              <a:t> 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A </a:t>
            </a:r>
            <a:r>
              <a:rPr lang="en-US" altLang="en-US" sz="2400" i="1" dirty="0"/>
              <a:t>shape </a:t>
            </a:r>
            <a:r>
              <a:rPr lang="en-US" altLang="en-US" sz="2400" dirty="0"/>
              <a:t>refers to a text, line, circle, ellipse, rectangle, arc, polygon, polyline, etc.</a:t>
            </a:r>
            <a:r>
              <a:rPr lang="en-US" altLang="en-US" sz="1800" dirty="0"/>
              <a:t> 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A </a:t>
            </a:r>
            <a:r>
              <a:rPr lang="en-US" altLang="en-US" sz="2400" i="1" dirty="0"/>
              <a:t>UI control </a:t>
            </a:r>
            <a:r>
              <a:rPr lang="en-US" altLang="en-US" sz="2400" dirty="0"/>
              <a:t>refers to a label, button, check box, radio button, text field, text area, etc.</a:t>
            </a:r>
            <a:r>
              <a:rPr lang="en-US" altLang="en-US" sz="1800" dirty="0"/>
              <a:t> 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i="1" dirty="0"/>
              <a:t>Panes </a:t>
            </a:r>
            <a:r>
              <a:rPr lang="en-US" altLang="en-US" sz="2400" dirty="0"/>
              <a:t>are container classes for automatically laying out the nodes in a desired location and size.</a:t>
            </a:r>
          </a:p>
          <a:p>
            <a:pPr marL="0" indent="0" algn="just"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altLang="en-US" sz="1800" dirty="0"/>
              <a:t> </a:t>
            </a: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200" dirty="0"/>
            </a:br>
            <a:br>
              <a:rPr lang="en-US" altLang="en-US" sz="1200" dirty="0"/>
            </a:br>
            <a:br>
              <a:rPr lang="en-US" altLang="en-US" sz="1200" dirty="0"/>
            </a:br>
            <a:br>
              <a:rPr lang="en-US" altLang="en-US" sz="1200" dirty="0"/>
            </a:br>
            <a:br>
              <a:rPr lang="en-US" altLang="en-US" sz="1200" dirty="0"/>
            </a:br>
            <a:br>
              <a:rPr lang="en-US" altLang="en-US" sz="1200" dirty="0"/>
            </a:b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altLang="en-US" sz="1100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4AFB194-73CF-4DE1-827C-85655D813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9696CDDE-9F16-4ABD-82F8-45EE3FA5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707F2E-AC4E-41EB-AC97-CB927A881D4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  <a:noFill/>
        </p:spPr>
        <p:txBody>
          <a:bodyPr/>
          <a:lstStyle/>
          <a:p>
            <a:r>
              <a:rPr lang="en-US" altLang="en-US"/>
              <a:t>Panes, UI Controls, and Shapes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E4EBD494-0612-41FE-BF63-0386D519D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389" name="AutoShape 4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3276600" y="5757863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8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9492745-49ED-43E1-9A1D-EE7A1C9E6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57863"/>
            <a:ext cx="2133600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ButtonInPane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6391" name="AutoShape 8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228600" y="5757863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DD905D-1509-44C4-8E70-8B2AC5814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35B12C8-9CE0-4C07-812F-49062261E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6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06BA04-EC89-4375-9A23-571C4462B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382E4F8A-FA53-4FE0-BDC4-02BEBD46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4893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3151EA0B-2129-4924-8183-14D757747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6397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87425"/>
            <a:ext cx="8485188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E22F77-FD3A-405C-8A51-61BC3F40E27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7411" name="Dikdörtgen 6"/>
          <p:cNvSpPr>
            <a:spLocks noChangeArrowheads="1"/>
          </p:cNvSpPr>
          <p:nvPr/>
        </p:nvSpPr>
        <p:spPr bwMode="auto">
          <a:xfrm>
            <a:off x="304800" y="152400"/>
            <a:ext cx="8610600" cy="57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javafx.application.Application;</a:t>
            </a:r>
            <a:b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javafx.stage.Stage;</a:t>
            </a:r>
            <a:b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javafx.scene.Scene;</a:t>
            </a:r>
            <a:b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javafx.scene.layout.StackPane;</a:t>
            </a:r>
            <a:b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javafx.scene.control.Button;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public class ButtonInPane extends Application {</a:t>
            </a:r>
            <a:b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en-US" sz="15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  @Override // Override the start method in the Application class</a:t>
            </a:r>
            <a:b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  public void start(Stage primaryStage) {</a:t>
            </a:r>
            <a:b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    // Create a scene and place a button in the scene</a:t>
            </a:r>
            <a:b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b="1">
                <a:solidFill>
                  <a:srgbClr val="FF0000"/>
                </a:solidFill>
                <a:latin typeface="Courier New" panose="02070309020205020404" pitchFamily="49" charset="0"/>
              </a:rPr>
              <a:t>StackPane pane = new StackPane();</a:t>
            </a:r>
            <a:b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b="1">
                <a:solidFill>
                  <a:srgbClr val="FF0000"/>
                </a:solidFill>
                <a:latin typeface="Courier New" panose="02070309020205020404" pitchFamily="49" charset="0"/>
              </a:rPr>
              <a:t>pane.getChildren().add(new Button("OK"));</a:t>
            </a:r>
            <a:br>
              <a:rPr lang="en-US" altLang="en-US" sz="15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500" b="1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Scene scene = new Scene(pane, 200, 50);</a:t>
            </a:r>
            <a:b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primaryStage.setTitle("Button in a pane"); // Set the stage    title</a:t>
            </a:r>
            <a:b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primaryStage.setScene(scene); // Place the scene in the stage</a:t>
            </a:r>
            <a:b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primaryStage.show(); // Display the stage</a:t>
            </a:r>
            <a:b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en-US" sz="15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  public static void main(String[] args) {</a:t>
            </a:r>
            <a:b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    launch(args);</a:t>
            </a:r>
            <a:b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sz="1500"/>
              <a:t> </a:t>
            </a:r>
            <a:br>
              <a:rPr lang="en-US" altLang="en-US" sz="2400"/>
            </a:br>
            <a:endParaRPr lang="en-US" altLang="en-US" sz="2400"/>
          </a:p>
        </p:txBody>
      </p:sp>
      <p:pic>
        <p:nvPicPr>
          <p:cNvPr id="17412" name="Resim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304800"/>
            <a:ext cx="24574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780307-4947-4F50-AE9A-5776665F157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  <a:noFill/>
        </p:spPr>
        <p:txBody>
          <a:bodyPr/>
          <a:lstStyle/>
          <a:p>
            <a:r>
              <a:rPr lang="en-US" altLang="en-US"/>
              <a:t>Panes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3E8A590-1E51-48BC-B327-E13867E89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42963"/>
            <a:ext cx="8458200" cy="5562600"/>
          </a:xfrm>
        </p:spPr>
        <p:txBody>
          <a:bodyPr/>
          <a:lstStyle/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The program creates a </a:t>
            </a:r>
            <a:r>
              <a:rPr lang="en-US" sz="2800" b="1" dirty="0" err="1"/>
              <a:t>StackPane</a:t>
            </a:r>
            <a:r>
              <a:rPr lang="en-US" sz="2800" b="1" dirty="0"/>
              <a:t> </a:t>
            </a:r>
            <a:r>
              <a:rPr lang="en-US" sz="2800" dirty="0"/>
              <a:t>and adds a</a:t>
            </a:r>
            <a:br>
              <a:rPr lang="en-US" sz="2800" dirty="0"/>
            </a:br>
            <a:r>
              <a:rPr lang="en-US" sz="2800" dirty="0"/>
              <a:t>button as a child of the pane. 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The </a:t>
            </a:r>
            <a:r>
              <a:rPr lang="en-US" sz="2800" b="1" dirty="0" err="1"/>
              <a:t>getChildren</a:t>
            </a:r>
            <a:r>
              <a:rPr lang="en-US" sz="2800" b="1" dirty="0"/>
              <a:t>() </a:t>
            </a:r>
            <a:r>
              <a:rPr lang="en-US" sz="2800" dirty="0"/>
              <a:t>method returns an instance of</a:t>
            </a:r>
            <a:br>
              <a:rPr lang="en-US" sz="2800" dirty="0"/>
            </a:br>
            <a:r>
              <a:rPr lang="en-US" sz="2800" b="1" dirty="0" err="1"/>
              <a:t>javafx.collections.ObservableList</a:t>
            </a:r>
            <a:r>
              <a:rPr lang="en-US" sz="2800" dirty="0"/>
              <a:t>.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 err="1"/>
              <a:t>ObservableList</a:t>
            </a:r>
            <a:r>
              <a:rPr lang="en-US" sz="2800" b="1" dirty="0"/>
              <a:t> </a:t>
            </a:r>
            <a:r>
              <a:rPr lang="en-US" sz="2800" dirty="0"/>
              <a:t>behaves very much like an</a:t>
            </a:r>
            <a:br>
              <a:rPr lang="en-US" sz="2800" dirty="0"/>
            </a:br>
            <a:r>
              <a:rPr lang="en-US" sz="2800" b="1" dirty="0" err="1"/>
              <a:t>ArrayList</a:t>
            </a:r>
            <a:r>
              <a:rPr lang="en-US" sz="2800" b="1" dirty="0"/>
              <a:t> </a:t>
            </a:r>
            <a:r>
              <a:rPr lang="en-US" sz="2800" dirty="0"/>
              <a:t>for storing a collection of elements.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Invoking </a:t>
            </a:r>
            <a:r>
              <a:rPr lang="en-US" sz="2800" b="1" dirty="0"/>
              <a:t>add(e) </a:t>
            </a:r>
            <a:r>
              <a:rPr lang="en-US" sz="2800" dirty="0"/>
              <a:t>adds an element to the list.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The </a:t>
            </a:r>
            <a:r>
              <a:rPr lang="en-US" sz="2800" b="1" dirty="0" err="1"/>
              <a:t>StackPane</a:t>
            </a:r>
            <a:r>
              <a:rPr lang="en-US" sz="2800" b="1" dirty="0"/>
              <a:t> </a:t>
            </a:r>
            <a:r>
              <a:rPr lang="en-US" sz="2800" dirty="0"/>
              <a:t>places the nodes in the center of</a:t>
            </a:r>
            <a:br>
              <a:rPr lang="en-US" sz="2800" dirty="0"/>
            </a:br>
            <a:r>
              <a:rPr lang="en-US" sz="2800" dirty="0"/>
              <a:t>the pane on top of each other.</a:t>
            </a:r>
          </a:p>
          <a:p>
            <a:pPr marL="0" indent="0" algn="just"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2000" dirty="0"/>
              <a:t> </a:t>
            </a:r>
            <a:br>
              <a:rPr lang="en-US" sz="20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altLang="en-US" sz="1050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4AFB194-73CF-4DE1-827C-85655D813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9696CDDE-9F16-4ABD-82F8-45EE3FA5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89EEA4-2F89-4F62-9197-78FE5DC8DF2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  <a:noFill/>
        </p:spPr>
        <p:txBody>
          <a:bodyPr/>
          <a:lstStyle/>
          <a:p>
            <a:r>
              <a:rPr lang="en-US" altLang="en-US"/>
              <a:t>Display a Shape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990600"/>
            <a:ext cx="8610600" cy="6858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800"/>
              <a:t>This example displays a circle in the center of the pane.</a:t>
            </a:r>
          </a:p>
        </p:txBody>
      </p:sp>
      <p:sp>
        <p:nvSpPr>
          <p:cNvPr id="19461" name="AutoShape 4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7040563" y="5029200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9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4D710E9-5998-407C-ABBD-EC90CEC2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63" y="5029200"/>
            <a:ext cx="2133600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ShowCircle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9463" name="AutoShape 8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3992563" y="5029200"/>
            <a:ext cx="468312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67EA5FD-8188-4091-B3B0-CA1162509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aphicFrame>
        <p:nvGraphicFramePr>
          <p:cNvPr id="19465" name="Object 2"/>
          <p:cNvGraphicFramePr>
            <a:graphicFrameLocks noChangeAspect="1"/>
          </p:cNvGraphicFramePr>
          <p:nvPr/>
        </p:nvGraphicFramePr>
        <p:xfrm>
          <a:off x="258763" y="1676400"/>
          <a:ext cx="8607425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Picture" r:id="rId7" imgW="5373624" imgH="1828800" progId="Word.Picture.8">
                  <p:embed/>
                </p:oleObj>
              </mc:Choice>
              <mc:Fallback>
                <p:oleObj name="Picture" r:id="rId7" imgW="5373624" imgH="18288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1676400"/>
                        <a:ext cx="8607425" cy="293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Dikdörtgen 2"/>
          <p:cNvSpPr>
            <a:spLocks noChangeArrowheads="1"/>
          </p:cNvSpPr>
          <p:nvPr/>
        </p:nvSpPr>
        <p:spPr bwMode="auto">
          <a:xfrm>
            <a:off x="106363" y="4625975"/>
            <a:ext cx="3048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NewRomanPSMT"/>
              </a:rPr>
              <a:t>The Java coordinate system is measured in pixels, with </a:t>
            </a:r>
            <a:r>
              <a:rPr lang="en-US" altLang="en-US" sz="1800" b="1">
                <a:solidFill>
                  <a:srgbClr val="00AFF0"/>
                </a:solidFill>
                <a:latin typeface="TimesNewRomanPS-BoldMT"/>
              </a:rPr>
              <a:t>(0, 0) </a:t>
            </a:r>
            <a:r>
              <a:rPr lang="en-US" altLang="en-US" sz="1800">
                <a:solidFill>
                  <a:srgbClr val="000000"/>
                </a:solidFill>
                <a:latin typeface="TimesNewRomanPSMT"/>
              </a:rPr>
              <a:t>at its upper-left corner.</a:t>
            </a:r>
            <a:r>
              <a:rPr lang="en-US" altLang="en-US" sz="1800"/>
              <a:t> </a:t>
            </a:r>
            <a:br>
              <a:rPr lang="en-US" altLang="en-US" sz="1800"/>
            </a:br>
            <a:endParaRPr lang="en-US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EECD54-FF94-4283-B5B1-6E26E281BBF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1507" name="Dikdörtgen 5"/>
          <p:cNvSpPr>
            <a:spLocks noChangeArrowheads="1"/>
          </p:cNvSpPr>
          <p:nvPr/>
        </p:nvSpPr>
        <p:spPr bwMode="auto">
          <a:xfrm>
            <a:off x="152400" y="152400"/>
            <a:ext cx="8534400" cy="692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javafx.application.Application;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javafx.stage.Stage;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javafx.scene.Scene;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import javafx.scene.layout.Pane;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import javafx.scene.shape.Circle;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import javafx.scene.paint.Color;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endParaRPr lang="en-US" altLang="en-US" sz="12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public class ShowCircle extends Application {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@Override // Override the start method in the Application class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public void start(Stage primaryStage) {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// Create a circle and set its properties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Circle circle = new Circle();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circle.setCenterX(100);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circle.setCenterY(100);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circle.setRadius(50);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circle.setStroke(Color.BLACK);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circle.setFill(Color.WHITE);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// Create a pane to hold the circle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Pane pane = new Pane();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pane.getChildren().add(circle);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// Create a scene and place it in the stage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Scene scene = new Scene(pane, 200, 200);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primaryStage.setTitle("ShowCircle"); // Set the stage title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primaryStage.setScene(scene); // Place the scene in the stage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primaryStage.show(); // Display the stage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/**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* The main method is only needed for the IDE with limited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* JavaFX support. Not needed for running from the command line.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*/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public static void main(String[] args) {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launch(args);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sz="2400"/>
              <a:t> </a:t>
            </a:r>
            <a:br>
              <a:rPr lang="en-US" altLang="en-US" sz="2400"/>
            </a:br>
            <a:endParaRPr lang="en-US" altLang="en-US" sz="2400"/>
          </a:p>
        </p:txBody>
      </p:sp>
      <p:pic>
        <p:nvPicPr>
          <p:cNvPr id="21508" name="Resi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304800"/>
            <a:ext cx="19240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create a Scene object?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set a scene in a stage?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place a circle into a scene?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To create a Scene, use new Scene(parent, width, height) or new Scene(parent).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To set a scene in a stage, invoke Stage's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setScene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(scene) method.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To place a circle to a scene, first place the circle into a pane, and then place the pane into the scene.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AF139-9E8A-44AE-81CA-17BD068C2507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11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E47DC3-456A-4A96-B4C6-79C71EA8E9D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066800"/>
          </a:xfrm>
          <a:noFill/>
        </p:spPr>
        <p:txBody>
          <a:bodyPr/>
          <a:lstStyle/>
          <a:p>
            <a:r>
              <a:rPr lang="en-US" altLang="en-US"/>
              <a:t>Motivations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572000"/>
          </a:xfrm>
          <a:noFill/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/>
              <a:t>JavaFX is a new framework for developing Java GUI programs.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/>
              <a:t>Graphical User Interface (GUI)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/>
              <a:t>provides user-friendly human interaction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/>
              <a:t>The JavaFX API (Application Programming</a:t>
            </a:r>
            <a:br>
              <a:rPr lang="en-US" altLang="en-US"/>
            </a:br>
            <a:r>
              <a:rPr lang="en-US" altLang="en-US"/>
              <a:t>Interface) is an excellent example of how the object-oriented principle is applied.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a pane?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a node?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place a node in a pane?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directly place a Shape or 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ImageView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into a Scene?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directly place a Control or a Pane into a Scene?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 pane is used to hold and organize nodes.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 node is a visual component that can be displayed.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You can place a node into a pane using the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pane.getChildren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().add(node).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You cannot directly place a Shape or an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ImageView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into a scene.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You can directly place a Control or a Pane into a scene when constructing a Scene using new Scene(Parent, width, height) or new Scene(Parent). Parent is the superclass for Control and Pane.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AF139-9E8A-44AE-81CA-17BD068C2507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79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create a Circle?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set its center location and radius?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set its stroke color and fill color?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replace the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 using one statement?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Pane</a:t>
            </a:r>
            <a:r>
              <a:rPr lang="tr-TR" sz="1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pane</a:t>
            </a:r>
            <a:r>
              <a:rPr lang="tr-TR" sz="1800" dirty="0"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tr-TR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new</a:t>
            </a:r>
            <a:r>
              <a:rPr lang="tr-TR" sz="18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Pane</a:t>
            </a:r>
            <a:r>
              <a:rPr lang="tr-TR" sz="1800" dirty="0"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  <a:br>
              <a:rPr lang="tr-TR" sz="18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pane.getChildren</a:t>
            </a:r>
            <a:r>
              <a:rPr lang="tr-TR" sz="1800" dirty="0">
                <a:latin typeface="Consolas" panose="020B0609020204030204" pitchFamily="49" charset="0"/>
                <a:cs typeface="Calibri" panose="020F0502020204030204" pitchFamily="34" charset="0"/>
              </a:rPr>
              <a:t>().</a:t>
            </a:r>
            <a:r>
              <a:rPr lang="tr-TR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add</a:t>
            </a:r>
            <a:r>
              <a:rPr lang="tr-TR" sz="18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tr-TR" sz="1800" dirty="0" err="1">
                <a:latin typeface="Consolas" panose="020B0609020204030204" pitchFamily="49" charset="0"/>
                <a:cs typeface="Calibri" panose="020F0502020204030204" pitchFamily="34" charset="0"/>
              </a:rPr>
              <a:t>circle</a:t>
            </a:r>
            <a:r>
              <a:rPr lang="tr-TR" sz="1800" dirty="0"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You can create a Circle using its no-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arg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constructor and use its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setCenterX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setCenterY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methods to set its center location and use its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setRadius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to set its radius. To set the stroke color, use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setStroke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(color) method. To set the color, use the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setFill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(color) method.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Pane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pane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new Pane(circle);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AF139-9E8A-44AE-81CA-17BD068C2507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06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EF0FAD-D18A-431A-8A83-8AAE05C5364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  <a:noFill/>
        </p:spPr>
        <p:txBody>
          <a:bodyPr/>
          <a:lstStyle/>
          <a:p>
            <a:r>
              <a:rPr lang="en-US" altLang="en-US"/>
              <a:t>Binding Properties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488E2D4-3453-458D-9795-D5D8D4B84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46482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600" dirty="0"/>
              <a:t>JavaFX introduces a new concept called </a:t>
            </a:r>
            <a:r>
              <a:rPr lang="en-US" altLang="en-US" sz="2600" b="1" i="1" dirty="0"/>
              <a:t>binding property</a:t>
            </a:r>
            <a:r>
              <a:rPr lang="en-US" altLang="en-US" sz="2600" b="1" dirty="0"/>
              <a:t> </a:t>
            </a:r>
            <a:r>
              <a:rPr lang="en-US" altLang="en-US" sz="2600" dirty="0"/>
              <a:t>that enables a </a:t>
            </a:r>
            <a:r>
              <a:rPr lang="en-US" altLang="en-US" sz="2600" i="1" dirty="0"/>
              <a:t>target object</a:t>
            </a:r>
            <a:r>
              <a:rPr lang="en-US" altLang="en-US" sz="2600" dirty="0"/>
              <a:t> to be bound to a </a:t>
            </a:r>
            <a:r>
              <a:rPr lang="en-US" altLang="en-US" sz="2600" i="1" dirty="0"/>
              <a:t>source object</a:t>
            </a:r>
            <a:r>
              <a:rPr lang="en-US" altLang="en-US" sz="2600" dirty="0"/>
              <a:t>. 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en-US" altLang="en-US" sz="2200" dirty="0"/>
              <a:t>If the value in the source object changes, the target property is also changed automatically. 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en-US" altLang="en-US" sz="2200" dirty="0"/>
              <a:t>The target object is simply called a </a:t>
            </a:r>
            <a:r>
              <a:rPr lang="en-US" altLang="en-US" sz="2200" i="1" dirty="0"/>
              <a:t>binding object</a:t>
            </a:r>
            <a:r>
              <a:rPr lang="en-US" altLang="en-US" sz="2200" dirty="0"/>
              <a:t> or a </a:t>
            </a:r>
            <a:r>
              <a:rPr lang="en-US" altLang="en-US" sz="2200" i="1" dirty="0"/>
              <a:t>binding property</a:t>
            </a:r>
            <a:r>
              <a:rPr lang="en-US" altLang="en-US" sz="2200" dirty="0"/>
              <a:t>. 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en-US" altLang="en-US" sz="2200" dirty="0"/>
              <a:t>The source object is called a </a:t>
            </a:r>
            <a:r>
              <a:rPr lang="en-US" altLang="en-US" sz="2200" i="1" dirty="0" err="1"/>
              <a:t>bindable</a:t>
            </a:r>
            <a:r>
              <a:rPr lang="en-US" altLang="en-US" sz="2200" i="1" dirty="0"/>
              <a:t> object </a:t>
            </a:r>
            <a:r>
              <a:rPr lang="en-US" altLang="en-US" sz="2200" dirty="0"/>
              <a:t>or </a:t>
            </a:r>
            <a:r>
              <a:rPr lang="en-US" altLang="en-US" sz="2200" i="1" dirty="0"/>
              <a:t>observable object</a:t>
            </a:r>
            <a:r>
              <a:rPr lang="en-US" altLang="en-US" sz="2200" dirty="0"/>
              <a:t>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Resizing the window in the previous example would cover</a:t>
            </a:r>
            <a:br>
              <a:rPr lang="en-US" altLang="en-US" sz="2400" dirty="0"/>
            </a:br>
            <a:r>
              <a:rPr lang="en-US" altLang="en-US" sz="2400" dirty="0"/>
              <a:t>the object:</a:t>
            </a:r>
          </a:p>
          <a:p>
            <a:pPr marL="0" indent="0" algn="just">
              <a:buFont typeface="Monotype Sorts" pitchFamily="2" charset="2"/>
              <a:buNone/>
              <a:defRPr/>
            </a:pPr>
            <a:r>
              <a:rPr lang="en-US" altLang="en-US" sz="2000" dirty="0"/>
              <a:t> </a:t>
            </a:r>
            <a:br>
              <a:rPr lang="en-US" altLang="en-US" sz="2800" dirty="0"/>
            </a:br>
            <a:endParaRPr lang="en-US" altLang="en-US" sz="28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sz="2600" dirty="0"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600" dirty="0">
                <a:cs typeface="Courier New" panose="02070309020205020404" pitchFamily="49" charset="0"/>
              </a:rPr>
              <a:t>Example: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target.bind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(source); </a:t>
            </a:r>
            <a:br>
              <a:rPr lang="en-US" altLang="en-US" sz="2600" dirty="0"/>
            </a:br>
            <a:endParaRPr lang="en-US" altLang="en-US" sz="2600" dirty="0">
              <a:cs typeface="Courier New" panose="02070309020205020404" pitchFamily="49" charset="0"/>
            </a:endParaRPr>
          </a:p>
        </p:txBody>
      </p:sp>
      <p:pic>
        <p:nvPicPr>
          <p:cNvPr id="3" name="Resim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4141788"/>
            <a:ext cx="2371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624197-105A-4D08-8758-D566DA7D693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  <a:noFill/>
        </p:spPr>
        <p:txBody>
          <a:bodyPr/>
          <a:lstStyle/>
          <a:p>
            <a:r>
              <a:rPr lang="en-US" altLang="en-US"/>
              <a:t>Binding Properties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4419600"/>
          </a:xfrm>
          <a:noFill/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/>
              <a:t>In order to display the circle centered as the window resizes, the </a:t>
            </a:r>
            <a:r>
              <a:rPr lang="en-US" altLang="en-US" sz="2800" i="1"/>
              <a:t>x</a:t>
            </a:r>
            <a:r>
              <a:rPr lang="en-US" altLang="en-US" sz="2800"/>
              <a:t>- and </a:t>
            </a:r>
            <a:r>
              <a:rPr lang="en-US" altLang="en-US" sz="2800" i="1"/>
              <a:t>y</a:t>
            </a:r>
            <a:r>
              <a:rPr lang="en-US" altLang="en-US" sz="2800"/>
              <a:t>-coordinates of the circle center need to be reset to the center of the pane.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/>
              <a:t>This can be done by binding the </a:t>
            </a:r>
            <a:r>
              <a:rPr lang="en-US" altLang="en-US" sz="2800" b="1"/>
              <a:t>centerX </a:t>
            </a:r>
            <a:r>
              <a:rPr lang="en-US" altLang="en-US" sz="2800"/>
              <a:t>with pane’s </a:t>
            </a:r>
            <a:r>
              <a:rPr lang="en-US" altLang="en-US" sz="2800" b="1"/>
              <a:t>width/2 </a:t>
            </a:r>
            <a:r>
              <a:rPr lang="en-US" altLang="en-US" sz="2800"/>
              <a:t>and </a:t>
            </a:r>
            <a:r>
              <a:rPr lang="en-US" altLang="en-US" sz="2800" b="1"/>
              <a:t>centerY </a:t>
            </a:r>
            <a:r>
              <a:rPr lang="en-US" altLang="en-US" sz="2800"/>
              <a:t>with pane’s </a:t>
            </a:r>
            <a:r>
              <a:rPr lang="en-US" altLang="en-US" sz="2800" b="1"/>
              <a:t>height/2.</a:t>
            </a:r>
            <a:r>
              <a:rPr lang="en-US" altLang="en-US" sz="2400"/>
              <a:t> </a:t>
            </a:r>
            <a:br>
              <a:rPr lang="en-US" altLang="en-US" sz="2400"/>
            </a:br>
            <a:endParaRPr lang="en-US" altLang="en-US" sz="2400">
              <a:cs typeface="Courier New" panose="02070309020205020404" pitchFamily="49" charset="0"/>
            </a:endParaRPr>
          </a:p>
        </p:txBody>
      </p:sp>
      <p:sp>
        <p:nvSpPr>
          <p:cNvPr id="23557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134225" y="4648200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B002ED9-A699-4B8A-A6B5-FBE76C0FC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4648200"/>
            <a:ext cx="2971800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ShowCircleCentered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3559" name="AutoShape 8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171825" y="466407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5A889C-E6C2-4CCC-A1FF-C03BF145CCF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5603" name="Dikdörtgen 4"/>
          <p:cNvSpPr>
            <a:spLocks noChangeArrowheads="1"/>
          </p:cNvSpPr>
          <p:nvPr/>
        </p:nvSpPr>
        <p:spPr bwMode="auto">
          <a:xfrm>
            <a:off x="152400" y="152400"/>
            <a:ext cx="8610600" cy="717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javafx.application.Application;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javafx.stage.Stage;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javafx.scene.Scene;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javafx.scene.layout.Pane;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javafx.scene.shape.Circle;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javafx.scene.paint.Color;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ShowCircleCentered </a:t>
            </a: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extends Application {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@Override // Override the start method in the Application class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public void start(Stage primaryStage) {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// Create a pane to hold the circle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Pane pane = new Pane();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// Create a circle and set its properties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Circle circle = new Circle();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circle.centerXProperty().bind(pane.widthProperty().divide(2));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circle.centerYProperty().bind(pane.heightProperty().divide(2));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circle.setRadius(50);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circle.setStroke(Color.BLACK);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circle.setFill(Color.WHITE);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pane.getChildren().add(circle); // Add circle to the pane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// Create a scene and place it in the stage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Scene scene = new Scene(pane, 200, 200);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primaryStage.setTitle("ShowCircleCentered"); // Set the stage title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primaryStage.setScene(scene); // Place the scene in the stage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primaryStage.show(); // Display the stage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/**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* The main method is only needed for the IDE with limited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* JavaFX support. Not needed for running from the command line.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*/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public static void main(String[] args) {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launch(args);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sz="2400"/>
              <a:t> </a:t>
            </a:r>
            <a:br>
              <a:rPr lang="en-US" altLang="en-US" sz="2400"/>
            </a:br>
            <a:endParaRPr lang="en-US" altLang="en-US" sz="2400"/>
          </a:p>
        </p:txBody>
      </p:sp>
      <p:pic>
        <p:nvPicPr>
          <p:cNvPr id="25604" name="Resim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52400"/>
            <a:ext cx="27813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8A0843-C076-4C91-8EE1-70751BB3D9D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7475"/>
            <a:ext cx="7772400" cy="1066800"/>
          </a:xfrm>
          <a:noFill/>
        </p:spPr>
        <p:txBody>
          <a:bodyPr/>
          <a:lstStyle/>
          <a:p>
            <a:r>
              <a:rPr lang="en-US" altLang="en-US"/>
              <a:t>Binding Property:</a:t>
            </a:r>
            <a:br>
              <a:rPr lang="en-US" altLang="en-US"/>
            </a:br>
            <a:r>
              <a:rPr lang="en-US" altLang="en-US"/>
              <a:t>getter, setter, and property getter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763A9B-45D8-4398-AB87-879AC9F2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1E4101-874E-4E35-8D1B-3FD531427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691BD49E-574B-4977-BC37-1C376B255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2765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7656" name="Dikdörtgen 3"/>
          <p:cNvSpPr>
            <a:spLocks noChangeArrowheads="1"/>
          </p:cNvSpPr>
          <p:nvPr/>
        </p:nvSpPr>
        <p:spPr bwMode="auto">
          <a:xfrm>
            <a:off x="152400" y="4719638"/>
            <a:ext cx="9372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NewRomanPSMT"/>
              </a:rPr>
              <a:t>(a) shows the convention for defining a binding property in a class and </a:t>
            </a:r>
            <a:br>
              <a:rPr lang="en-US" altLang="en-US" sz="2000">
                <a:solidFill>
                  <a:srgbClr val="000000"/>
                </a:solidFill>
                <a:latin typeface="TimesNewRomanPSMT"/>
              </a:rPr>
            </a:br>
            <a:r>
              <a:rPr lang="en-US" altLang="en-US" sz="2000">
                <a:solidFill>
                  <a:srgbClr val="000000"/>
                </a:solidFill>
                <a:latin typeface="TimesNewRomanPSMT"/>
              </a:rPr>
              <a:t>(b) shows a concrete example in which </a:t>
            </a:r>
            <a:r>
              <a:rPr lang="en-US" altLang="en-US" sz="2000" b="1">
                <a:solidFill>
                  <a:srgbClr val="000000"/>
                </a:solidFill>
                <a:latin typeface="TimesNewRomanPS-BoldMT"/>
              </a:rPr>
              <a:t>centerX </a:t>
            </a:r>
            <a:r>
              <a:rPr lang="en-US" altLang="en-US" sz="2000">
                <a:solidFill>
                  <a:srgbClr val="000000"/>
                </a:solidFill>
                <a:latin typeface="TimesNewRomanPSMT"/>
              </a:rPr>
              <a:t>is a binding property of the type </a:t>
            </a:r>
            <a:r>
              <a:rPr lang="en-US" altLang="en-US" sz="2000" b="1">
                <a:solidFill>
                  <a:srgbClr val="000000"/>
                </a:solidFill>
                <a:latin typeface="TimesNewRomanPS-BoldMT"/>
              </a:rPr>
              <a:t>DoubleProperty</a:t>
            </a:r>
            <a:r>
              <a:rPr lang="en-US" altLang="en-US" sz="2000">
                <a:solidFill>
                  <a:srgbClr val="000000"/>
                </a:solidFill>
                <a:latin typeface="TimesNewRomanPSMT"/>
              </a:rPr>
              <a:t>.</a:t>
            </a:r>
            <a:r>
              <a:rPr lang="en-US" altLang="en-US" sz="2000"/>
              <a:t> </a:t>
            </a:r>
            <a:br>
              <a:rPr lang="en-US" altLang="en-US" sz="2000"/>
            </a:br>
            <a:endParaRPr lang="en-US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469721-6FAF-43DD-9579-E01C3756E4B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  <a:noFill/>
        </p:spPr>
        <p:txBody>
          <a:bodyPr/>
          <a:lstStyle/>
          <a:p>
            <a:r>
              <a:rPr lang="en-US" altLang="en-US"/>
              <a:t>Unidirectional Binding</a:t>
            </a:r>
            <a:endParaRPr lang="en-US" altLang="en-US" b="1"/>
          </a:p>
        </p:txBody>
      </p:sp>
      <p:pic>
        <p:nvPicPr>
          <p:cNvPr id="28676" name="Resi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0"/>
            <a:ext cx="67056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>
            <a:spLocks noChangeArrowheads="1"/>
          </p:cNvSpPr>
          <p:nvPr/>
        </p:nvSpPr>
        <p:spPr bwMode="auto">
          <a:xfrm>
            <a:off x="457200" y="4970463"/>
            <a:ext cx="8686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i="1"/>
              <a:t>Bidirectional binding: </a:t>
            </a:r>
            <a:r>
              <a:rPr lang="en-US" altLang="en-US" sz="1800">
                <a:solidFill>
                  <a:srgbClr val="231F20"/>
                </a:solidFill>
                <a:latin typeface="TimesLTStd-Roman"/>
              </a:rPr>
              <a:t>If the target and source are both binding properties and observable properties, they can be bound bidirectionally using the </a:t>
            </a:r>
            <a:r>
              <a:rPr lang="en-US" altLang="en-US" sz="1600" b="1">
                <a:solidFill>
                  <a:srgbClr val="00AEEF"/>
                </a:solidFill>
                <a:latin typeface="LucidaSansTypewriterStd-Bd"/>
              </a:rPr>
              <a:t>bindBidirectional </a:t>
            </a:r>
            <a:r>
              <a:rPr lang="en-US" altLang="en-US" sz="1800">
                <a:solidFill>
                  <a:srgbClr val="231F20"/>
                </a:solidFill>
                <a:latin typeface="TimesLTStd-Roman"/>
              </a:rPr>
              <a:t>method.</a:t>
            </a:r>
            <a:r>
              <a:rPr lang="en-US" altLang="en-US" sz="1800"/>
              <a:t> </a:t>
            </a:r>
            <a:br>
              <a:rPr lang="en-US" altLang="en-US" sz="2400"/>
            </a:br>
            <a:r>
              <a:rPr lang="en-US" altLang="en-US" sz="2400"/>
              <a:t>  </a:t>
            </a:r>
            <a:r>
              <a:rPr lang="en-US" altLang="en-US" sz="1800">
                <a:solidFill>
                  <a:srgbClr val="231F20"/>
                </a:solidFill>
                <a:latin typeface="TimesLTStd-Roman"/>
              </a:rPr>
              <a:t>See </a:t>
            </a:r>
            <a:r>
              <a:rPr lang="en-US" altLang="en-US" sz="1600" b="1">
                <a:solidFill>
                  <a:srgbClr val="00AEEF"/>
                </a:solidFill>
                <a:latin typeface="LucidaSansTypewriterStd-Bd"/>
              </a:rPr>
              <a:t>BidirectionalBindingDemo.java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a binding property?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interface defines a binding property? What interface defines a source object?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are the binding object types for int, long, float, double,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 Are Integer and Double binding properties? Can Integer and Double be used as source objects in a binding?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 binding property is the one that binds with a source object. When the contents in the source changes, the binding property values change too.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 binding property is an instance of Property and a source object is an instance 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ObservableValue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binding object types for int, long, float, double, and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boolean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are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IntegerProperty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LongProperty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DoubleProperty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and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BooleanProperty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 Integer and Double are not subtypes 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ObservableValue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 Hence, they cannot be used as a source object in a binding.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AF139-9E8A-44AE-81CA-17BD068C2507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99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Following the JavaFX binding property naming convention, for a binding property named age of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IntegerProperty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type, what is its value getter method, value setter method, and property getter method?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create an object of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IntegerProperty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using new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IntegerProperty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(3)? If not, what is the correct way to create it?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getter method is</a:t>
            </a:r>
            <a: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public int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getAge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setter method is</a:t>
            </a:r>
            <a: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public void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setAge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(int age)</a:t>
            </a:r>
            <a: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property getter is</a:t>
            </a:r>
            <a: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public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IntegerProperty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ageProperty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No.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IntegerProperty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is an abstract class. You have to use new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SimpleIntegerProperty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(4) to create an instance 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IntegerProperty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AF139-9E8A-44AE-81CA-17BD068C2507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4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will the output if line 8 is replaced by </a:t>
            </a:r>
            <a:r>
              <a:rPr lang="en-US" sz="1600" b="1" dirty="0">
                <a:latin typeface="Consolas" panose="020B0609020204030204" pitchFamily="49" charset="0"/>
                <a:cs typeface="Calibri" panose="020F0502020204030204" pitchFamily="34" charset="0"/>
              </a:rPr>
              <a:t>d1.bind(d2.multiply(2))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Listing 14.6?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will the output if line 8 is replaced by </a:t>
            </a:r>
            <a:r>
              <a:rPr lang="en-US" sz="1600" b="1" dirty="0">
                <a:latin typeface="Consolas" panose="020B0609020204030204" pitchFamily="49" charset="0"/>
                <a:cs typeface="Calibri" panose="020F0502020204030204" pitchFamily="34" charset="0"/>
              </a:rPr>
              <a:t>d1.bind(d2.add(2))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Listing 14.6?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d1 is 2.0 and d2 is 2.0</a:t>
            </a: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d1 is 140.4 and d2 is 70.2</a:t>
            </a:r>
            <a:b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d1 is 2.0 and d2 is 2.0</a:t>
            </a:r>
            <a:b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d1 is 72.4 and d2 is 70.2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AF139-9E8A-44AE-81CA-17BD068C2507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164F4A6-1141-43C6-9DAA-AACDF1EFD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13965"/>
            <a:ext cx="4572001" cy="358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0A1DDA-C869-4FCB-A2F3-754F504D2E9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066800"/>
          </a:xfrm>
          <a:noFill/>
        </p:spPr>
        <p:txBody>
          <a:bodyPr/>
          <a:lstStyle/>
          <a:p>
            <a:r>
              <a:rPr lang="en-US" altLang="en-US"/>
              <a:t>Motivations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572000"/>
          </a:xfrm>
          <a:noFill/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/>
              <a:t>This chapter serves two purposes.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/>
              <a:t>First, it presents the basics of JavaFX programming.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/>
              <a:t>Second, it uses JavaFX to demonstrate OOP.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/>
              <a:t>Specifically, this chapter introduces the framework of JavaFX and discusses JavaFX GUI components and their relationships.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a unidirectional binding and what is bidirectional binding?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Are all binding properties capable of bidirectional binding?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Write a statement to bind property d1 with property d2 bidirectionally.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 unidirectional binding binds a target with a source. A bidirectional binding binds two objects together. Changes in one object affects the other.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Not all binding properties can be bidirectional.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statement to bind d1 with d2 is d1.bindBidirectional(d2).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AF139-9E8A-44AE-81CA-17BD068C2507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81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207BED-2C01-4CA9-AA0C-F15809B2788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95400"/>
          </a:xfrm>
        </p:spPr>
        <p:txBody>
          <a:bodyPr/>
          <a:lstStyle/>
          <a:p>
            <a:r>
              <a:rPr lang="en-US" altLang="en-US"/>
              <a:t>Common Properties and Methods for Nodes 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5DF07C3-A4A2-4A27-B39A-BB0180058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600200"/>
            <a:ext cx="8458200" cy="4343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800" i="1" dirty="0"/>
              <a:t>The abstract </a:t>
            </a:r>
            <a:r>
              <a:rPr lang="en-US" altLang="en-US" sz="2800" b="1" dirty="0"/>
              <a:t>Node </a:t>
            </a:r>
            <a:r>
              <a:rPr lang="en-US" altLang="en-US" sz="2800" i="1" dirty="0"/>
              <a:t>class defines many properties and methods that are common to all nodes.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800" i="1" dirty="0"/>
              <a:t>Two common properties: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style: </a:t>
            </a:r>
            <a:r>
              <a:rPr lang="en-US" altLang="en-US" dirty="0"/>
              <a:t>set a JavaFX CSS style</a:t>
            </a:r>
            <a:endParaRPr lang="en-US" altLang="en-US" i="1" dirty="0"/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en-US" altLang="en-US" i="1" dirty="0"/>
              <a:t>rotate: </a:t>
            </a:r>
            <a:r>
              <a:rPr lang="en-US" altLang="en-US" dirty="0"/>
              <a:t>Rotate a node</a:t>
            </a:r>
          </a:p>
          <a:p>
            <a:pPr marL="457200" lvl="1" indent="0" algn="just">
              <a:buFontTx/>
              <a:buNone/>
              <a:defRPr/>
            </a:pPr>
            <a:r>
              <a:rPr lang="en-US" altLang="en-US" dirty="0"/>
              <a:t> </a:t>
            </a:r>
            <a:br>
              <a:rPr lang="en-US" altLang="en-US" sz="2000" dirty="0"/>
            </a:br>
            <a:r>
              <a:rPr lang="en-US" altLang="en-US" sz="2000" dirty="0"/>
              <a:t> </a:t>
            </a: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955210-CA2A-41F7-A9C9-5341DCE0D23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95400"/>
          </a:xfrm>
        </p:spPr>
        <p:txBody>
          <a:bodyPr/>
          <a:lstStyle/>
          <a:p>
            <a:r>
              <a:rPr lang="en-US" altLang="en-US"/>
              <a:t>Common Properties and Methods for Nodes 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28223B2-D89E-4EF7-A49C-0832A29B3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600200"/>
            <a:ext cx="8458200" cy="4343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JavaFX style properties are similar to cascading style sheets (CSS) used to specify the styles for HTML elements in a Web page.</a:t>
            </a:r>
            <a:r>
              <a:rPr lang="en-US" altLang="en-US" sz="2400" dirty="0"/>
              <a:t>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So, the style properties in JavaFX are called </a:t>
            </a:r>
            <a:r>
              <a:rPr lang="en-US" altLang="en-US" sz="2800" i="1" dirty="0"/>
              <a:t>JavaFX CSS</a:t>
            </a:r>
            <a:r>
              <a:rPr lang="en-US" altLang="en-US" sz="2800" dirty="0"/>
              <a:t>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In JavaFX, a style property is defined with a prefix</a:t>
            </a:r>
            <a:br>
              <a:rPr lang="en-US" altLang="en-US" sz="2800" dirty="0"/>
            </a:br>
            <a:r>
              <a:rPr lang="en-US" altLang="en-US" sz="2800" b="1" dirty="0"/>
              <a:t>-</a:t>
            </a:r>
            <a:r>
              <a:rPr lang="en-US" altLang="en-US" sz="2800" b="1" dirty="0" err="1"/>
              <a:t>fx</a:t>
            </a:r>
            <a:r>
              <a:rPr lang="en-US" altLang="en-US" sz="2800" b="1" dirty="0"/>
              <a:t>-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Each node has its own style properties.</a:t>
            </a:r>
          </a:p>
          <a:p>
            <a:pPr marL="742950" lvl="2" indent="-342900"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can find these properties from </a:t>
            </a:r>
            <a:br>
              <a:rPr lang="en-US" sz="1600" dirty="0"/>
            </a:br>
            <a:r>
              <a:rPr lang="en-US" sz="1600" dirty="0"/>
              <a:t>http://docs.oracle.com/javafx/2/api/javafx/scene/doc-files/cssref.html </a:t>
            </a:r>
          </a:p>
          <a:p>
            <a:pPr marL="0" indent="0">
              <a:buFont typeface="Monotype Sorts"/>
              <a:buNone/>
              <a:defRPr/>
            </a:pPr>
            <a:r>
              <a:rPr lang="en-US" altLang="en-US" sz="2400" dirty="0"/>
              <a:t> </a:t>
            </a:r>
            <a:br>
              <a:rPr lang="en-US" altLang="en-US" sz="2400" dirty="0"/>
            </a:br>
            <a:endParaRPr lang="en-US" alt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008902-0E6B-4915-9C9A-A638F6B38B5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95400"/>
          </a:xfrm>
        </p:spPr>
        <p:txBody>
          <a:bodyPr/>
          <a:lstStyle/>
          <a:p>
            <a:r>
              <a:rPr lang="en-US" altLang="en-US"/>
              <a:t>Common Properties and Methods for Nodes 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E80CE6F-146B-4CF5-8B90-8BBD2F1C0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39957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The syntax for setting a style is </a:t>
            </a:r>
            <a:r>
              <a:rPr lang="en-US" altLang="en-US" sz="2400" b="1" dirty="0" err="1"/>
              <a:t>styleName:value</a:t>
            </a:r>
            <a:r>
              <a:rPr lang="en-US" altLang="en-US" sz="2400" dirty="0"/>
              <a:t>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Multiple style properties for a node can be set</a:t>
            </a:r>
            <a:br>
              <a:rPr lang="en-US" altLang="en-US" sz="2400" dirty="0"/>
            </a:br>
            <a:r>
              <a:rPr lang="en-US" altLang="en-US" sz="2400" dirty="0"/>
              <a:t>together separated by semicolon (</a:t>
            </a:r>
            <a:r>
              <a:rPr lang="en-US" altLang="en-US" sz="2400" b="1" dirty="0"/>
              <a:t>;</a:t>
            </a:r>
            <a:r>
              <a:rPr lang="en-US" altLang="en-US" sz="2400" dirty="0"/>
              <a:t>).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For example, the following statement</a:t>
            </a:r>
            <a:br>
              <a:rPr lang="en-US" altLang="en-US" sz="2400" dirty="0"/>
            </a:b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circle.setStyle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-stroke: black; -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-fill: red;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altLang="en-US" sz="2400" dirty="0"/>
            </a:br>
            <a:r>
              <a:rPr lang="en-US" altLang="en-US" sz="2400" dirty="0"/>
              <a:t>sets two JavaFX CSS properties for a circle.</a:t>
            </a:r>
            <a:endParaRPr lang="en-US" altLang="en-US" sz="1600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rotate: Rotate a node</a:t>
            </a:r>
            <a:r>
              <a:rPr lang="en-US" altLang="en-US" sz="2000" dirty="0"/>
              <a:t> </a:t>
            </a:r>
          </a:p>
          <a:p>
            <a:pPr marL="0" indent="0" algn="just">
              <a:buFont typeface="Monotype Sorts" pitchFamily="2" charset="2"/>
              <a:buNone/>
              <a:defRPr/>
            </a:pP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31749" name="AutoShape 4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6858000" y="5486400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0EDB0E8-5680-4475-B4DA-729F24372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3733800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NodeStyleRotateDemo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1751" name="AutoShape 8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2514600" y="5519738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2D78F6-B9BF-4329-832A-2C062932142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2771" name="Dikdörtgen 4"/>
          <p:cNvSpPr>
            <a:spLocks noChangeArrowheads="1"/>
          </p:cNvSpPr>
          <p:nvPr/>
        </p:nvSpPr>
        <p:spPr bwMode="auto">
          <a:xfrm>
            <a:off x="152400" y="228600"/>
            <a:ext cx="8534400" cy="64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javafx.application.Application;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javafx.stage.Stage;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javafx.scene.Scene;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javafx.scene.layout.StackPane;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javafx.scene.control.Button;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public class NodeStyleRotateDemo extends Application {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@Override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public void start(Stage primaryStage) {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</a:rPr>
              <a:t>StackPane pane = new StackPane();</a:t>
            </a:r>
            <a:b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Button btOK = new Button("OK");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btOK.setStyle("-fx-border-color: blue;");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pane.getChildren().add(btOK);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pane.setRotate(45);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    pane.setStyle("-fx-border-color: red; -fx-background-color: lightgray;");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Scene scene = new Scene(pane, 200, 250);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primaryStage.setTitle("NodeStyleRotateDemo"); // Set the stage title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primaryStage.setScene(scene); // Place the scene in the stage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primaryStage.show(); // Display the stage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/**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* The main method is only needed for the IDE with limited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* JavaFX support. Not needed for running from the command line.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*/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public static void main(String[] args) {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launch(args);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sz="2400"/>
              <a:t> </a:t>
            </a:r>
            <a:br>
              <a:rPr lang="en-US" altLang="en-US" sz="2400"/>
            </a:br>
            <a:endParaRPr lang="en-US" altLang="en-US" sz="2400"/>
          </a:p>
        </p:txBody>
      </p:sp>
      <p:pic>
        <p:nvPicPr>
          <p:cNvPr id="32772" name="Resim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3338"/>
            <a:ext cx="28479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0BE077-010A-437F-9907-E271DFAECED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4819" name="Dikdörtgen 4"/>
          <p:cNvSpPr>
            <a:spLocks noChangeArrowheads="1"/>
          </p:cNvSpPr>
          <p:nvPr/>
        </p:nvSpPr>
        <p:spPr bwMode="auto">
          <a:xfrm>
            <a:off x="190500" y="533400"/>
            <a:ext cx="8763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public class NodeStyleRotateDemo extends Application {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@Override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public void start(Stage primaryStage) {</a:t>
            </a:r>
            <a:b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0070C0"/>
                </a:solidFill>
                <a:latin typeface="Courier New" panose="02070309020205020404" pitchFamily="49" charset="0"/>
              </a:rPr>
              <a:t>StackPane pane = new StackPane();</a:t>
            </a:r>
            <a:r>
              <a:rPr lang="en-US" altLang="en-US" sz="1800"/>
              <a:t> </a:t>
            </a:r>
            <a:br>
              <a:rPr lang="en-US" altLang="en-US" sz="1800"/>
            </a:br>
            <a:r>
              <a:rPr lang="en-US" altLang="en-US" sz="1800"/>
              <a:t>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4820" name="Dikdörtgen 5"/>
          <p:cNvSpPr>
            <a:spLocks noChangeArrowheads="1"/>
          </p:cNvSpPr>
          <p:nvPr/>
        </p:nvSpPr>
        <p:spPr bwMode="auto">
          <a:xfrm>
            <a:off x="381000" y="2667000"/>
            <a:ext cx="85725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  <a:latin typeface="Courier New" panose="02070309020205020404" pitchFamily="49" charset="0"/>
              </a:rPr>
              <a:t>/* The StackPane layout pane places all of the nodes within</a:t>
            </a:r>
            <a:br>
              <a:rPr lang="en-US" altLang="en-US" sz="1800" b="1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70C0"/>
                </a:solidFill>
                <a:latin typeface="Courier New" panose="02070309020205020404" pitchFamily="49" charset="0"/>
              </a:rPr>
              <a:t>a single stack with each new node added on top of the</a:t>
            </a:r>
            <a:br>
              <a:rPr lang="en-US" altLang="en-US" sz="1800" b="1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70C0"/>
                </a:solidFill>
                <a:latin typeface="Courier New" panose="02070309020205020404" pitchFamily="49" charset="0"/>
              </a:rPr>
              <a:t>previous node. This layout model provides an easy way to</a:t>
            </a:r>
            <a:br>
              <a:rPr lang="en-US" altLang="en-US" sz="1800" b="1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70C0"/>
                </a:solidFill>
                <a:latin typeface="Courier New" panose="02070309020205020404" pitchFamily="49" charset="0"/>
              </a:rPr>
              <a:t>overlay text on a shape or image and to overlap common</a:t>
            </a:r>
            <a:br>
              <a:rPr lang="en-US" altLang="en-US" sz="1800" b="1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70C0"/>
                </a:solidFill>
                <a:latin typeface="Courier New" panose="02070309020205020404" pitchFamily="49" charset="0"/>
              </a:rPr>
              <a:t>shapes to create a complex shape. */</a:t>
            </a:r>
            <a:r>
              <a:rPr lang="en-US" altLang="en-US" sz="1800"/>
              <a:t> </a:t>
            </a:r>
            <a:br>
              <a:rPr lang="en-US" altLang="en-US" sz="1800"/>
            </a:br>
            <a:endParaRPr lang="en-US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set a style of a node with border color red?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Modify the code to set the text color for the button to red.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rotate a pane, a text, or a button?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Modify the code to rotate the button 15 degrees counterclockwise?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test if a point is inside a node?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scale up or down a node?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node.setStyle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("-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-border: red");</a:t>
            </a:r>
          </a:p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text.setStyle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("-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-fill: red");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Yes.</a:t>
            </a:r>
          </a:p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button.setRotate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(-15);</a:t>
            </a:r>
          </a:p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node.contains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(x, y);</a:t>
            </a:r>
          </a:p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node.setScaleX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(2.0); // Scale x-coordinates up</a:t>
            </a:r>
            <a:b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node.setScaleX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(0.2); // Scale x-coordinates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AF139-9E8A-44AE-81CA-17BD068C2507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78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4CB1C9-92B1-4173-9A46-766EDF7B8C3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en-US"/>
              <a:t>Helper Classes: The Color Class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903ACA-68AD-489B-A287-2DB677549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459BB5F-79D6-4D60-A4C4-A81A037C2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358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392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create a color?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wrong about creating a Color using new Color(1.2, 2.3, 3.5, 4)?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of two colors is darker, new Color(0, 0, 0, 1) or new Color(1, 1, 1, 1)?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 invoking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c.darker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 change the color value in c?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create a Color object with a random color?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set a circle object c with blue fill color using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setFill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method and using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setStyle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method?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You can use the Color constructor or static methods in the Color class to create Color objects.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new Color(1.2, 2.3, 3.5, 4) is wrong because the parameter values must be between 0 and 1.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new Color(0, 0, 0, 1) is darker than new Color(1, 1, 1, 1).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Invoking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c.darker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 returns a new Color. Color is immutable.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new Color(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Math.random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Math.random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Math.random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(), 1)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c.setFill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Color.BLUE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b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c.setStyle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("-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-fill: blue")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AF139-9E8A-44AE-81CA-17BD068C2507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5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B1165-2D09-4A15-983C-36764B2E002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/>
              <a:t>Helper Classes: The Font Class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7892" name="AutoShape 4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7102475" y="5756275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A3DC125-2793-4D2C-AF4A-034DB39FF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56275"/>
            <a:ext cx="22256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FontDemo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7894" name="AutoShape 8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4267200" y="575627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57949B-4987-4399-8424-B277DEB87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3830D36-7226-4B4D-A38F-4B52E208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8D25438-0D1D-4711-97EA-A3643724B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AD8C4D2-E096-413D-A077-2A90DA387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3789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066800"/>
            <a:ext cx="88011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43B61F-C31D-4448-ABBE-8C7C5F8C8BA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  <a:noFill/>
        </p:spPr>
        <p:txBody>
          <a:bodyPr/>
          <a:lstStyle/>
          <a:p>
            <a:r>
              <a:rPr lang="en-US" altLang="en-US"/>
              <a:t>JavaFX vs Swing and AWT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486400"/>
          </a:xfrm>
          <a:noFill/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/>
              <a:t>Swing and AWT are replaced by the JavaFX platform for developing rich Internet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000"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/>
              <a:t>When Java was introduced, the GUI classes were bundled in a library known as the </a:t>
            </a:r>
            <a:r>
              <a:rPr lang="en-US" altLang="en-US" sz="2000" i="1"/>
              <a:t>Abstract Windows Toolkit</a:t>
            </a:r>
            <a:r>
              <a:rPr lang="en-US" altLang="en-US" sz="2000"/>
              <a:t> </a:t>
            </a:r>
            <a:r>
              <a:rPr lang="en-US" altLang="en-US" sz="2000" i="1"/>
              <a:t>(AWT)</a:t>
            </a:r>
            <a:r>
              <a:rPr lang="en-US" altLang="en-US" sz="2000"/>
              <a:t>. 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AWT is fine for developing simple graphical user interfaces, but not for developing comprehensive GUI projects. 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In addition, AWT is prone to platform-specific bugs. 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800"/>
          </a:p>
          <a:p>
            <a:pPr algn="just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/>
              <a:t>The AWT user-interface components were replaced by a more robust, versatile, and flexible library known as </a:t>
            </a:r>
            <a:r>
              <a:rPr lang="en-US" altLang="en-US" sz="2000" i="1"/>
              <a:t>Swing components</a:t>
            </a:r>
            <a:r>
              <a:rPr lang="en-US" altLang="en-US" sz="2000"/>
              <a:t>. 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Swing components are painted directly on canvases using Java code. 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Swing components depend less on the target platform and use less of the native GUI resource. 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800"/>
          </a:p>
          <a:p>
            <a:pPr algn="just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/>
              <a:t>With the release of Java 8, Swing is replaced by a completely new GUI platform known as </a:t>
            </a:r>
            <a:r>
              <a:rPr lang="en-US" altLang="en-US" sz="2000" i="1"/>
              <a:t>JavaFX</a:t>
            </a:r>
            <a:r>
              <a:rPr lang="en-US" altLang="en-US" sz="2000"/>
              <a:t>. </a:t>
            </a:r>
            <a:endParaRPr lang="en-US" altLang="en-US" sz="200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9E3C23-EA24-4D2F-863A-C9AA4B62719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F11AAFBD-9EF3-47FD-815E-10FB0718143B}"/>
              </a:ext>
            </a:extLst>
          </p:cNvPr>
          <p:cNvSpPr/>
          <p:nvPr/>
        </p:nvSpPr>
        <p:spPr>
          <a:xfrm>
            <a:off x="228600" y="1"/>
            <a:ext cx="9372600" cy="69711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tr-T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tr-T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</a:t>
            </a:r>
            <a:r>
              <a:rPr lang="tr-T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tr-T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tr-T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javafx.scene.Scene</a:t>
            </a:r>
            <a:r>
              <a:rPr lang="tr-T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tr-T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tr-T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javafx.scene.layout</a:t>
            </a:r>
            <a:r>
              <a:rPr lang="tr-T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defRPr/>
            </a:pPr>
            <a:r>
              <a:rPr lang="tr-T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tr-T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javafx.scene.paint.Color</a:t>
            </a:r>
            <a:r>
              <a:rPr lang="tr-T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tr-T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tr-T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javafx.scene.shape.Circle</a:t>
            </a:r>
            <a:r>
              <a:rPr lang="tr-T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tr-T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tr-T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javafx.scene.text</a:t>
            </a:r>
            <a:r>
              <a:rPr lang="tr-T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defRPr/>
            </a:pPr>
            <a:r>
              <a:rPr lang="tr-T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tr-T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javafx.scene.control</a:t>
            </a:r>
            <a:r>
              <a:rPr lang="tr-T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defRPr/>
            </a:pPr>
            <a:r>
              <a:rPr lang="tr-T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tr-T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javafx.stage.Stage</a:t>
            </a:r>
            <a:r>
              <a:rPr lang="tr-T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tr-T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FontDemo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Override the start method in the Application class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start(Stage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   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pane to hold the circle 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Pane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StackPane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en-US" sz="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circle and set its properties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Circle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Circle();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.setRadius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.setStroke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sz="12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sz="1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.setFill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Color(0.5, 0.5, 0.5, 0.1));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circle to the pane</a:t>
            </a:r>
          </a:p>
          <a:p>
            <a:pPr>
              <a:defRPr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label and set its properties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en-US" sz="1200" b="1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Label(</a:t>
            </a:r>
            <a:r>
              <a:rPr lang="en-US" sz="1200" b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"JavaFX"</a:t>
            </a:r>
            <a:r>
              <a:rPr lang="en-US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fr-FR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fr-FR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.setFont</a:t>
            </a:r>
            <a:r>
              <a:rPr lang="fr-FR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Font.</a:t>
            </a:r>
            <a:r>
              <a:rPr lang="fr-FR" sz="12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fr-FR" sz="1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"Times New Roman"</a:t>
            </a:r>
            <a:r>
              <a:rPr lang="fr-FR" sz="1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FontWeight.</a:t>
            </a:r>
            <a:r>
              <a:rPr lang="en-US" sz="12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en-US" sz="1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FontPosture.</a:t>
            </a:r>
            <a:r>
              <a:rPr lang="en-US" sz="12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r>
              <a:rPr lang="en-US" sz="1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20));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scene and place it in the stage</a:t>
            </a:r>
          </a:p>
          <a:p>
            <a:pPr>
              <a:defRPr/>
            </a:pPr>
            <a:r>
              <a:rPr lang="nn-NO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Scene </a:t>
            </a:r>
            <a:r>
              <a:rPr lang="nn-NO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nn-NO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n-NO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Scene(</a:t>
            </a:r>
            <a:r>
              <a:rPr lang="nn-NO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nn-NO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.setTitle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FontDemo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the stage title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.setScene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Place the scene in the stage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.show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2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stage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endParaRPr lang="tr-TR" sz="80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tr-TR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launch(</a:t>
            </a:r>
            <a:r>
              <a:rPr lang="en-US" sz="1200" b="1" i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8916" name="Resim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609600"/>
            <a:ext cx="21717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create a Font object with font name Courier, size 20, and weight bold?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find all available fonts on your system?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new Font("Courier",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Weight.BOLD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20)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Font.getFontNames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 to return a list of strings for font 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AF139-9E8A-44AE-81CA-17BD068C2507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9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6BF99C-F902-44C4-9D74-A0976945828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762000"/>
          </a:xfrm>
        </p:spPr>
        <p:txBody>
          <a:bodyPr/>
          <a:lstStyle/>
          <a:p>
            <a:r>
              <a:rPr lang="en-US" altLang="en-US"/>
              <a:t>The Image Class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B4842-FC34-44DA-B1F7-DA310BE42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174B053-53A2-491F-9B45-B3C48486D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149EC01-3781-4F58-82EF-FC98B2A2A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E888F3F-BF09-4BCD-B4F8-6498C8D9A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426D0F-0BCA-4850-BAC0-739A7689C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82AFD1B-CAE2-4A1E-9CD5-E7274E200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3994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763713"/>
            <a:ext cx="89122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72CAD4-7D1B-4472-A5F5-ADAEA9C37D2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762000"/>
          </a:xfrm>
        </p:spPr>
        <p:txBody>
          <a:bodyPr/>
          <a:lstStyle/>
          <a:p>
            <a:r>
              <a:rPr lang="en-US" altLang="en-US"/>
              <a:t>The ImageView Class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0964" name="AutoShape 4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7102475" y="5756275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657C21-4605-4972-9E13-7F54F3D7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56275"/>
            <a:ext cx="22256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ShowImage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0966" name="AutoShape 8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4267200" y="575627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4CC48-27A3-400F-B880-26CA04DFE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6519D9-D616-4E19-A8AF-BCB5A45DC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FCB5593-90DD-49CC-94FA-FA1A20550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94C428A-E26A-4E0B-A82C-8D9AA58C4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7160DF-9B2B-4903-B317-7C5A8FF5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83BF2F0-839C-449C-A2A8-257EF9F03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4360EC0-9A9F-431B-83C2-0D28744A3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4097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819275"/>
            <a:ext cx="89154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ayt Numarası Yer Tutucusu 3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D4A0A4-11FC-4964-BE1D-4954F10B2CB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41987" name="Dikdörtgen 5"/>
          <p:cNvSpPr>
            <a:spLocks noChangeArrowheads="1"/>
          </p:cNvSpPr>
          <p:nvPr/>
        </p:nvSpPr>
        <p:spPr bwMode="auto">
          <a:xfrm>
            <a:off x="28575" y="76200"/>
            <a:ext cx="77724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javafx.application.Application;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javafx.stage.Stage;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javafx.scene.Scene;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javafx.scene.layout.Pane;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javafx.scene.layout.HBox;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FF0000"/>
                </a:solidFill>
                <a:latin typeface="Courier New" panose="02070309020205020404" pitchFamily="49" charset="0"/>
              </a:rPr>
              <a:t>import javafx.scene.image.Image;</a:t>
            </a:r>
            <a:br>
              <a:rPr lang="en-US" altLang="en-US" sz="13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FF0000"/>
                </a:solidFill>
                <a:latin typeface="Courier New" panose="02070309020205020404" pitchFamily="49" charset="0"/>
              </a:rPr>
              <a:t>import javafx.scene.image.ImageView;</a:t>
            </a:r>
            <a:br>
              <a:rPr lang="en-US" altLang="en-US" sz="13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javafx.geometry.Insets;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public class ShowImage extends Application {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  @Override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  public void start(Stage primaryStage) {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    // Create a pane to hold the image views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    Pane pane = new HBox(10);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    pane.setPadding(new Insets(5, 5, 5, 5));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300" b="1">
                <a:solidFill>
                  <a:srgbClr val="FF0000"/>
                </a:solidFill>
                <a:latin typeface="Courier New" panose="02070309020205020404" pitchFamily="49" charset="0"/>
              </a:rPr>
              <a:t>Image image = new Image("image/us.gif");</a:t>
            </a:r>
            <a:br>
              <a:rPr lang="en-US" altLang="en-US" sz="13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pane.getChildren().add(</a:t>
            </a:r>
            <a:r>
              <a:rPr lang="en-US" altLang="en-US" sz="1300" b="1">
                <a:solidFill>
                  <a:srgbClr val="FF0000"/>
                </a:solidFill>
                <a:latin typeface="Courier New" panose="02070309020205020404" pitchFamily="49" charset="0"/>
              </a:rPr>
              <a:t>new ImageView(image)</a:t>
            </a: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    ImageView imageView2 = </a:t>
            </a:r>
            <a:r>
              <a:rPr lang="en-US" altLang="en-US" sz="1300" b="1">
                <a:solidFill>
                  <a:srgbClr val="FF0000"/>
                </a:solidFill>
                <a:latin typeface="Courier New" panose="02070309020205020404" pitchFamily="49" charset="0"/>
              </a:rPr>
              <a:t>new ImageView(image)</a:t>
            </a: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    imageView2.setFitHeight(100);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    imageView2.setFitWidth(100);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300" b="1">
                <a:solidFill>
                  <a:srgbClr val="FF0000"/>
                </a:solidFill>
                <a:latin typeface="Courier New" panose="02070309020205020404" pitchFamily="49" charset="0"/>
              </a:rPr>
              <a:t>pane.getChildren().add(imageView2);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chemeClr val="tx2"/>
                </a:solidFill>
                <a:latin typeface="Courier New" panose="02070309020205020404" pitchFamily="49" charset="0"/>
              </a:rPr>
              <a:t>    ImageView imageView3 = new ImageView(image);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chemeClr val="tx2"/>
                </a:solidFill>
                <a:latin typeface="Courier New" panose="02070309020205020404" pitchFamily="49" charset="0"/>
              </a:rPr>
              <a:t>    imageView3.setRotate(90);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300" b="1">
                <a:solidFill>
                  <a:srgbClr val="FF0000"/>
                </a:solidFill>
                <a:latin typeface="Courier New" panose="02070309020205020404" pitchFamily="49" charset="0"/>
              </a:rPr>
              <a:t>pane.getChildren().add(imageView3); </a:t>
            </a:r>
            <a:br>
              <a:rPr lang="en-US" altLang="en-US" sz="13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Scene scene = new Scene(pane);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primaryStage.setTitle("ShowImage");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primaryStage.setScene(scene);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primaryStage.show();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  public static void main(String[] args) {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    launch(args);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sz="1300"/>
              <a:t> </a:t>
            </a:r>
            <a:br>
              <a:rPr lang="en-US" altLang="en-US" sz="1300"/>
            </a:br>
            <a:endParaRPr lang="en-US" altLang="en-US" sz="1300"/>
          </a:p>
        </p:txBody>
      </p:sp>
      <p:pic>
        <p:nvPicPr>
          <p:cNvPr id="41988" name="Resim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839788"/>
            <a:ext cx="42862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create an Image from a URL or a filename?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create 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ImageView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an Image, or directly from a file or a URL?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set an Image to multiple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ImageView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 Can you display the same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ImageView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multiple times?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Use new Image(filename) or new Image(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url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Use new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ImageView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(image)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You can set an Image to multiple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ImageView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but you cannot display one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ImageView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multiple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AF139-9E8A-44AE-81CA-17BD068C2507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86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064B9F-4821-42E9-AFC0-C03F5B647FB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  <a:noFill/>
        </p:spPr>
        <p:txBody>
          <a:bodyPr/>
          <a:lstStyle/>
          <a:p>
            <a:r>
              <a:rPr lang="en-US" altLang="en-US"/>
              <a:t>Layout Panes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9906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/>
              <a:t>JavaFX provides many types of panes for organizing nodes in a container.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760CC9A-73ED-401F-8D52-C82592902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4301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3915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FB8C20-FC4A-4CCA-8C63-08C86D01741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762000"/>
          </a:xfrm>
        </p:spPr>
        <p:txBody>
          <a:bodyPr/>
          <a:lstStyle/>
          <a:p>
            <a:r>
              <a:rPr lang="en-US" altLang="en-US"/>
              <a:t>FlowPane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F5E0A-F386-4CC2-A80A-D32F1575D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8AB761-1C67-4404-96F0-0C65D9CD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72F17B8-9166-4D8A-B42E-49079879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0D77D4F-D587-4D16-A3E9-CCC4CD83D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AF3ED2-B9E8-498C-A7F5-91B96398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29B6F40-DFF9-47ED-B495-ADD4D11AF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3DEDA5-403C-4D46-A1E9-F8E0E4643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26199E1-F19C-42C7-86A6-526E9A742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820F1B9-470E-4877-9630-D071BB97B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4404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9050"/>
            <a:ext cx="9144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4046" name="Dikdörtgen 4"/>
          <p:cNvSpPr>
            <a:spLocks noChangeArrowheads="1"/>
          </p:cNvSpPr>
          <p:nvPr/>
        </p:nvSpPr>
        <p:spPr bwMode="auto">
          <a:xfrm>
            <a:off x="-6350" y="1108075"/>
            <a:ext cx="36464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Places the nodes row-by-row horizontally</a:t>
            </a:r>
            <a:b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or column-by-column vertically.</a:t>
            </a:r>
            <a:r>
              <a:rPr lang="en-US" altLang="en-US" sz="1600"/>
              <a:t> </a:t>
            </a:r>
            <a:br>
              <a:rPr lang="en-US" altLang="en-US" sz="1600"/>
            </a:br>
            <a:endParaRPr lang="en-US" altLang="en-US" sz="1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BAF009-2E80-4B02-890E-E4B8BE95377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762000"/>
          </a:xfrm>
        </p:spPr>
        <p:txBody>
          <a:bodyPr/>
          <a:lstStyle/>
          <a:p>
            <a:r>
              <a:rPr lang="en-US" altLang="en-US"/>
              <a:t>FlowPane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5060" name="AutoShape 4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7102475" y="5756275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10BB089-F187-407D-8CC0-42509D737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56275"/>
            <a:ext cx="22256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ShowFlowPane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5062" name="AutoShape 8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4267200" y="575627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DF5E0A-F386-4CC2-A80A-D32F1575D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8AB761-1C67-4404-96F0-0C65D9CD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72F17B8-9166-4D8A-B42E-49079879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0D77D4F-D587-4D16-A3E9-CCC4CD83D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AF3ED2-B9E8-498C-A7F5-91B96398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29B6F40-DFF9-47ED-B495-ADD4D11AF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3DEDA5-403C-4D46-A1E9-F8E0E4643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26199E1-F19C-42C7-86A6-526E9A742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820F1B9-470E-4877-9630-D071BB97B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45072" name="Resim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1295400"/>
            <a:ext cx="75057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5068BB-34CC-40DA-8005-F3F65E59574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46083" name="Dikdörtgen 5"/>
          <p:cNvSpPr>
            <a:spLocks noChangeArrowheads="1"/>
          </p:cNvSpPr>
          <p:nvPr/>
        </p:nvSpPr>
        <p:spPr bwMode="auto">
          <a:xfrm>
            <a:off x="11113" y="0"/>
            <a:ext cx="8218487" cy="729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javafx.application.Application;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javafx.stage.Stage;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javafx.scene.Scene;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import javafx.scene.layout.FlowPane;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javafx.scene.control.Label;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javafx.scene.control.TextField;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javafx.geometry.Insets;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public class ShowFlowPane extends Application {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@Override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public void start(Stage primaryStage) {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FlowPane pane = new FlowPane();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pane.setPadding(new Insets(11, 12, 13, 14));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pane.setHgap(5);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pane.setVgap(5);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// Place nodes in the pane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    pane.getChildren().addAll(new Label("First Name:"),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    new TextField(), new Label("MI:"));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    TextField tfMi = new TextField();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    tfMi.setPrefColumnCount(1);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    pane.getChildren().addAll(tfMi, new Label("Last Name:"),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      new TextField());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// Create a scene and place it in the stage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Scene scene = new Scene(pane, 210, 150);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primaryStage.setTitle("ShowFlowPane");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primaryStage.setScene(scene); // Place the scene in the stage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primaryStage.show(); // Display the stage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public static void main(String[] args) {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launch(args);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sz="2400"/>
              <a:t> </a:t>
            </a:r>
            <a:br>
              <a:rPr lang="en-US" altLang="en-US" sz="2400"/>
            </a:br>
            <a:endParaRPr lang="en-US" altLang="en-US" sz="2400"/>
          </a:p>
        </p:txBody>
      </p:sp>
      <p:pic>
        <p:nvPicPr>
          <p:cNvPr id="46084" name="Resim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7175"/>
            <a:ext cx="19240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Resim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5516563"/>
            <a:ext cx="478155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B721AB-F852-4937-88F0-058B73660E9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Basic Structure of JavaFX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3E8A590-1E51-48BC-B327-E13867E89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648200"/>
          </a:xfrm>
        </p:spPr>
        <p:txBody>
          <a:bodyPr/>
          <a:lstStyle/>
          <a:p>
            <a:pPr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Application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i="1" dirty="0"/>
              <a:t>The abstract </a:t>
            </a:r>
            <a:r>
              <a:rPr lang="en-US" b="1" dirty="0" err="1"/>
              <a:t>javafx.application.Application</a:t>
            </a:r>
            <a:r>
              <a:rPr lang="en-US" b="1" dirty="0"/>
              <a:t> </a:t>
            </a:r>
            <a:r>
              <a:rPr lang="en-US" i="1" dirty="0"/>
              <a:t>class defines the essential framework for writing JavaFX programs.</a:t>
            </a:r>
            <a:br>
              <a:rPr lang="en-US" dirty="0"/>
            </a:br>
            <a:endParaRPr lang="en-US" dirty="0"/>
          </a:p>
          <a:p>
            <a:pPr marL="457200" lvl="1" indent="0">
              <a:spcAft>
                <a:spcPts val="1200"/>
              </a:spcAft>
              <a:buFontTx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MyJavaFX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4AFB194-73CF-4DE1-827C-85655D813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9696CDDE-9F16-4ABD-82F8-45EE3FA5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850900"/>
            <a:ext cx="7788275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31D7C6-9F96-4ADA-999B-33BD1384138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GridPane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D00415-09F8-43AF-9E29-27297160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81898E-2055-4324-BA65-7FADE451A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CEC6B5F-3B29-4615-B8D8-EF02A1768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A4BA899-9F9C-4DAE-8FF8-2ACBCB197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E706F5-6C15-4148-BB1E-F3A4341FF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6C8B6F9-FFEA-4BC2-8E11-EE5EF05EA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EE03BF-A772-438B-9E31-F6EFC1BC9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B451E7A-E33C-48F6-A45D-5BA037583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E39C8EB-3616-480C-8900-CA3BAAE54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B0CC89E-AB58-4F48-B5D2-88B581EF8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0A904AF-DA65-4E89-9FAC-9A5D5387B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8144" name="AutoShape 4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7367588" y="3349625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135E760-E339-4390-BE4D-E1704DA15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13" y="2514600"/>
            <a:ext cx="22256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ShowGridPane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8146" name="AutoShape 8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8575675" y="1874838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47" name="Dikdörtgen 4"/>
          <p:cNvSpPr>
            <a:spLocks noChangeArrowheads="1"/>
          </p:cNvSpPr>
          <p:nvPr/>
        </p:nvSpPr>
        <p:spPr bwMode="auto">
          <a:xfrm>
            <a:off x="228600" y="506413"/>
            <a:ext cx="2889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Places the nodes in the cells</a:t>
            </a:r>
            <a:b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in a two-dimensional grid</a:t>
            </a:r>
            <a:r>
              <a:rPr lang="en-US" altLang="en-US" sz="1800"/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4D557B-FE0E-41C0-ACF7-2B2394D263A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50179" name="Dikdörtgen 4"/>
          <p:cNvSpPr>
            <a:spLocks noChangeArrowheads="1"/>
          </p:cNvSpPr>
          <p:nvPr/>
        </p:nvSpPr>
        <p:spPr bwMode="auto">
          <a:xfrm>
            <a:off x="152400" y="0"/>
            <a:ext cx="6705600" cy="732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javafx.application.Application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javafx.stage.Stage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javafx.scene.Scene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javafx.scene.layout.GridPane</a:t>
            </a:r>
            <a:r>
              <a:rPr lang="en-US" altLang="en-US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br>
              <a:rPr lang="en-US" altLang="en-US" sz="1100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javafx.scene.control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.*;</a:t>
            </a:r>
            <a:b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javafx.geometry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.*;</a:t>
            </a:r>
            <a:endParaRPr lang="tr-TR" alt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ShowGridPane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extends Application {</a:t>
            </a:r>
            <a:b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@Override</a:t>
            </a:r>
            <a:b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public void start(Stage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primaryStage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b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// Create a pane and set its properties</a:t>
            </a:r>
            <a:b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GridPane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pane = new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GridPane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  <a:b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pane.setAlignment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Pos.CENTER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pane.setPadding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(new Insets(11.5, 12.5, 13.5, 14.5));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pane.setHgap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(5.5);</a:t>
            </a:r>
            <a:b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pane.setVgap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(5.5);</a:t>
            </a:r>
            <a:b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tr-TR" alt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// Place nodes in the pane at positions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column,row</a:t>
            </a:r>
            <a:b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pane.add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(new Label("First Name:"), 0, 0);</a:t>
            </a:r>
            <a:b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pane.add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(new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TextField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(), 1, 0);</a:t>
            </a:r>
            <a:b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pane.add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(new Label("MI:"), 0, 1);</a:t>
            </a:r>
            <a:b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pane.add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(new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TextField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(), 1, 1);</a:t>
            </a:r>
            <a:b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pane.add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(new Label("Last Name:"), 0, 2);</a:t>
            </a:r>
            <a:b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pane.add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(new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TextField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(), 1, 2);</a:t>
            </a:r>
            <a:b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Button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btAdd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new Button("Add Name");</a:t>
            </a:r>
            <a:b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pane.add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btAdd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, 1, 3);</a:t>
            </a:r>
            <a:b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GridPane.setHalignment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btAdd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HPos.RIGHT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  <a:b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endParaRPr lang="tr-TR" altLang="en-US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// Create a scene and place it in the stage</a:t>
            </a:r>
            <a:b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Scene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scene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new Scene(pane);</a:t>
            </a:r>
            <a:b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primaryStage.setTitle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ShowGridPane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");</a:t>
            </a:r>
            <a:b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primaryStage.setScene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(scene);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primaryStage.show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tr-TR" alt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public static void main(String[] 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launch(</a:t>
            </a:r>
            <a:r>
              <a:rPr lang="en-US" alt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br>
              <a:rPr lang="en-US" altLang="en-US" sz="2000" dirty="0"/>
            </a:br>
            <a:endParaRPr lang="en-US" altLang="en-US" sz="2000" dirty="0"/>
          </a:p>
        </p:txBody>
      </p:sp>
      <p:pic>
        <p:nvPicPr>
          <p:cNvPr id="5018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8" y="152400"/>
            <a:ext cx="2333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7C7ABC-2604-4717-A5AD-9BBFDFE5DE8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BorderPane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7227C1-F8D9-4D3F-9DA1-29114E25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CEA0FDC-E1D2-4945-9FAF-1EBBD094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078673B-A9ED-42C0-8D9A-55568908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66639BB-ED6C-49CE-ACC5-60BE8B2F3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C99BB5-BF43-48FD-A112-D532C130F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7EAAFD7-54BC-4014-BA28-E8C839A7C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307269F-44C5-466E-993B-7141E067D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3A70C15-C22F-4648-80C7-D10EB17E0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83F5D06-C404-4902-89A8-DBBFD7E20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0B439CF-DE51-4FBD-A908-C6AD6A52B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00CADE2-B879-4381-A5B9-B1494737A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1215" name="AutoShape 4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7123113" y="5789613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C0A3E8D-B809-432C-A09B-E183863DE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89613"/>
            <a:ext cx="23780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ShowBorderPane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51217" name="AutoShape 8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3886200" y="5789613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FDBDDFF-E363-45D5-A324-512B8492A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35CDE51A-8394-4550-8463-62BE44BA9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51220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439863"/>
            <a:ext cx="9028112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1221" name="Dikdörtgen 4"/>
          <p:cNvSpPr>
            <a:spLocks noChangeArrowheads="1"/>
          </p:cNvSpPr>
          <p:nvPr/>
        </p:nvSpPr>
        <p:spPr bwMode="auto">
          <a:xfrm>
            <a:off x="22225" y="11461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Places the nodes in the top, right, bottom,</a:t>
            </a:r>
            <a:b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left, and center regions.</a:t>
            </a:r>
            <a:r>
              <a:rPr lang="en-US" altLang="en-US" sz="1800"/>
              <a:t> </a:t>
            </a:r>
            <a:br>
              <a:rPr lang="en-US" altLang="en-US" sz="1800"/>
            </a:br>
            <a:endParaRPr lang="en-US" altLang="en-US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B4AFC5-3D78-4230-B276-86D15996507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52227" name="Dikdörtgen 5"/>
          <p:cNvSpPr>
            <a:spLocks noChangeArrowheads="1"/>
          </p:cNvSpPr>
          <p:nvPr/>
        </p:nvSpPr>
        <p:spPr bwMode="auto">
          <a:xfrm>
            <a:off x="152400" y="152400"/>
            <a:ext cx="8991600" cy="64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javafx.application.Application;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javafx.stage.Stage;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javafx.scene.Scene;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import javafx.scene.layout.BorderPane;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javafx.scene.layout.StackPane;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javafx.scene.control.Label;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javafx.geometry.Insets;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public class ShowBorderPane extends Application {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@Override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public void start(Stage primaryStage) {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BorderPane pane = new BorderPane();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    pane.setTop(new CustomPane("Top"));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    pane.setRight(new CustomPane("Right"));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    pane.setBottom(new CustomPane("Bottom"));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    pane.setLeft(new CustomPane("Left"));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    pane.setCenter(new CustomPane("Center"));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Scene scene = new Scene(pane);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primaryStage.setTitle("ShowBorderPane"); // Set the stage title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primaryStage.setScene(scene); primaryStage.show();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/* main method defined here */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CustomPane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extends StackPane {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public CustomPane(String title) {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getChildren().add(new Label(title));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setStyle("-fx-border-color: red");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setPadding(new Insets(11.5, 12.5, 13.5, 14.5));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}}</a:t>
            </a:r>
            <a:r>
              <a:rPr lang="en-US" altLang="en-US" sz="2400"/>
              <a:t> </a:t>
            </a:r>
            <a:br>
              <a:rPr lang="en-US" altLang="en-US" sz="2400"/>
            </a:br>
            <a:endParaRPr lang="en-US" altLang="en-US" sz="2400"/>
          </a:p>
        </p:txBody>
      </p:sp>
      <p:pic>
        <p:nvPicPr>
          <p:cNvPr id="52228" name="Resi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"/>
            <a:ext cx="16573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FB581B-4A1B-425B-8AD8-CAF81663A30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HBox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71861-C53F-40A2-9508-EE2373B67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7D9FAEC-3C7D-444F-834A-B4232F34C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AB15529-7BC6-4D4E-8C04-C82B24469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B874FC-6975-4E0C-A24A-0D6716D4B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5D215C-06CD-4E36-9F1D-C46D1CDD9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7547E22-6A50-4552-97CD-F321A5D5F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E62699D-DA34-456F-9571-8E30788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B3B9F3A-F944-4DF4-BB99-BDF6079C9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3973D83-EF27-4A54-84E8-4445577C2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6433A49-D175-4625-BEA9-71179760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08A2471-1987-4487-B4A8-5E1551C00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446D4CB-C83C-46D7-8675-059918E26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D1943F7-1B35-4287-95DB-59C0B12C4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132A353-EBA9-45C2-B108-81E23851E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5326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219200"/>
            <a:ext cx="87249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3267" name="Dikdörtgen 4"/>
          <p:cNvSpPr>
            <a:spLocks noChangeArrowheads="1"/>
          </p:cNvSpPr>
          <p:nvPr/>
        </p:nvSpPr>
        <p:spPr bwMode="auto">
          <a:xfrm>
            <a:off x="203200" y="914400"/>
            <a:ext cx="369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Places the nodes in a single row.</a:t>
            </a:r>
            <a:r>
              <a:rPr lang="en-US" altLang="en-US" sz="2000"/>
              <a:t>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1B5870-657A-469A-BFAB-725994BFE9D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VBox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A21177-8C9E-4AA7-A5ED-68C334ABD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E467CF0-F7AD-4E5C-BE0D-D83D9CF72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A7BBE58-BE68-446A-BE00-1500307FB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1955EE4-2066-42DE-9D55-0903C0E5E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24B32BF-F0BB-4FC7-B136-C0D84DCD6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66F55F1-E7CF-487B-91A8-D55A657DE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FCD4654-344E-481D-BBC7-C8B961B6F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B3F44D-D315-4395-BD5C-AD001CC1C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AFB1597-7D93-4538-A221-6C58BB49D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ADE71F9-CEAF-4A6B-95BB-5EF602022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124FDED-92EC-42C8-A400-B39E08ED6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4287" name="AutoShape 4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7123113" y="5789613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46763B8-58D4-4AAF-BD0B-D2A1B481A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89613"/>
            <a:ext cx="23780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ShowHBoxVBox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54289" name="AutoShape 8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3886200" y="5789613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A82B9CC-6E81-4842-8F62-1FDDA1A8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4371E39-317C-40A6-86B7-71796ED94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92D27AD-A0B0-4D3C-8727-D9A391D6B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B7F3371-D7F1-4FC3-A70F-F973B106A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FB991586-1774-4CE9-B8C7-322A3DDF6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54295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524000"/>
            <a:ext cx="874395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4296" name="Dikdörtgen 4"/>
          <p:cNvSpPr>
            <a:spLocks noChangeArrowheads="1"/>
          </p:cNvSpPr>
          <p:nvPr/>
        </p:nvSpPr>
        <p:spPr bwMode="auto">
          <a:xfrm>
            <a:off x="0" y="917575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Places the nodes in a single column</a:t>
            </a:r>
            <a:r>
              <a:rPr lang="en-US" altLang="en-US" sz="2000"/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61F5FF-8E4E-4E15-BBEE-03BF3BF20DE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A756EF5-FD13-4A3B-B5AD-1C134958F5EB}"/>
              </a:ext>
            </a:extLst>
          </p:cNvPr>
          <p:cNvSpPr/>
          <p:nvPr/>
        </p:nvSpPr>
        <p:spPr>
          <a:xfrm>
            <a:off x="28575" y="6350"/>
            <a:ext cx="4543425" cy="6232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javafx.geometry.Insets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javafx.scene.Scene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javafx.scene.control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defRPr/>
            </a:pP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javafx.scene.layout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defRPr/>
            </a:pP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javafx.stage.Stage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javafx.scene.image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defRPr/>
            </a:pPr>
            <a:endParaRPr lang="en-US" sz="1050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ShowHBoxVBox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b="1" dirty="0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Override the start method in the Application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start(Stage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border pane 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BorderPane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BorderPane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Place nodes in the pane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.setTop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getHBox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.setLeft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getVBox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scene and place it in the stage</a:t>
            </a:r>
          </a:p>
          <a:p>
            <a:pPr>
              <a:defRPr/>
            </a:pPr>
            <a:r>
              <a:rPr lang="nn-NO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Scene </a:t>
            </a:r>
            <a:r>
              <a:rPr lang="nn-NO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nn-NO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n-NO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Scene(</a:t>
            </a:r>
            <a:r>
              <a:rPr lang="nn-NO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nn-NO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.setTitle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b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ShowHBoxVBox</a:t>
            </a:r>
            <a:r>
              <a:rPr lang="en-US" sz="105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50" b="1" dirty="0">
              <a:solidFill>
                <a:srgbClr val="3F7F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.setScene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050" b="1" dirty="0">
              <a:solidFill>
                <a:srgbClr val="3F7F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.show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050" b="1" dirty="0">
              <a:solidFill>
                <a:srgbClr val="3F7F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getHBox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.setPadding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Insets(15, 15, 15, 15));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.setStyle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lang="en-US" sz="1050" b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105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-background-color: gold"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Button(</a:t>
            </a:r>
            <a:r>
              <a:rPr lang="en-US" sz="105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"Computer Science"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Button(</a:t>
            </a:r>
            <a:r>
              <a:rPr lang="en-US" sz="105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"Chemistry"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Image(</a:t>
            </a:r>
            <a:r>
              <a:rPr lang="en-US" sz="105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"image/us.gif"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hBox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485663DF-7C06-4F86-B648-7B33068839C4}"/>
              </a:ext>
            </a:extLst>
          </p:cNvPr>
          <p:cNvSpPr/>
          <p:nvPr/>
        </p:nvSpPr>
        <p:spPr>
          <a:xfrm>
            <a:off x="4572000" y="19050"/>
            <a:ext cx="4565650" cy="3324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getVBox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.setPadding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Insets(15, 5, 5, 5));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Label(</a:t>
            </a:r>
            <a:r>
              <a:rPr lang="en-US" sz="105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"Courses"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Label[] 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courses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Label(</a:t>
            </a:r>
            <a:r>
              <a:rPr lang="en-US" sz="105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"CSCI 1301"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Label(</a:t>
            </a:r>
            <a:r>
              <a:rPr lang="en-US" sz="105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"CSCI 1302"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Label(</a:t>
            </a:r>
            <a:r>
              <a:rPr lang="en-US" sz="105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"CSCI 2410"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Label(</a:t>
            </a:r>
            <a:r>
              <a:rPr lang="en-US" sz="105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"CSCI 3720"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)};</a:t>
            </a:r>
          </a:p>
          <a:p>
            <a:pPr>
              <a:defRPr/>
            </a:pPr>
            <a:endParaRPr lang="en-US" sz="105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(Label 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courses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VBox.</a:t>
            </a:r>
            <a:r>
              <a:rPr lang="en-US" sz="105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setMargin</a:t>
            </a:r>
            <a:r>
              <a:rPr lang="en-US" sz="105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US" sz="105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b="1" i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Insets(0, 0, 0, 15));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launch(</a:t>
            </a:r>
            <a:r>
              <a:rPr lang="en-US" sz="1050" b="1" i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5301" name="Resim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3429000"/>
            <a:ext cx="3924300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04948"/>
            <a:ext cx="8610600" cy="5276852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add a node to a Pane,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StackPane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FlowPane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GridPane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BorderPane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remove a node from these panes?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set the alignment to right for nodes in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FlowPane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GridPane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set the horizontal gap and vertical hap between nodes in 8 pixels in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FlowPane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GridPane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set spacing in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pixels in 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get the column and row index of a node in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GridPane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reposition a node in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GridPane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are the differences between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FlowPane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To add a node to a Pane,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StackPane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FlowPane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HBox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and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VBox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use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pane.getChildren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().add(node). To add node to a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BorderPane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use the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setTop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setBottom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setLeft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setRight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and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setCenter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methods.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To remove a node from these panes, use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pane.getChildren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().remove(node).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pane.setAlignment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Pos.RIGHT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For a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FlowPane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and a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GridPane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pane.setHGap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(8) and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pane.setVGap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(8). For an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HBox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VBox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use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pane.setSpacing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7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pane.getRowIndex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(node) and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pane.getColumnIndex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(node).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To reposition a node in a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GridPane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use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pane.setRowIndex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(node,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rowIndex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 and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pane.setColumnIndex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(node,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columnIndex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FlowPane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can have multiple rows and columns. The nodes in a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FlowPane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can be placed horizontally or vertically. An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HBox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can have only one row and an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VBox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can have only one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AF139-9E8A-44AE-81CA-17BD068C2507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11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9F4C84-BFBD-49F5-AFFD-49DE80A92D9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Shapes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1D293D-344E-42EA-AFD7-2A2FA7054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1ED454-8BB0-4349-A04C-0FDF4C71C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473894E-904A-4E31-AD64-DB94DC35E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F829B74-B18B-4238-8919-EE37A5826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8B8970-2AC8-4E27-9E21-7F8E8F79D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B71DA7D-1D12-4AD2-8877-33F048E90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795A3B-5B5B-440B-9B61-4953C23CD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75C7529-9BF9-4548-BC52-8C00D6619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0B9AE5C-9FB9-4537-95BD-52CB9F0C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37F0C88-A0C8-4FCE-97F6-60955392E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8CD5496-FED5-419B-BE51-431FC40CE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632B48A-8EA6-464D-A820-F77E04CC9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C5F8DA5-020A-4238-9506-AEC901345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BCF37E4-217C-4145-8EED-4C5C55AE0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5CB1190-7BBD-4B5E-A547-986B0241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B186B3FA-4F60-4CFE-9B98-DABD9EB29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6340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610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800"/>
              <a:t>JavaFX provides many shape classes for drawing texts, lines, circles, rectangles, ellipses, arcs, polygons, and polylines.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BA2444ED-FE81-405A-B229-16F9CFA83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56342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5963"/>
            <a:ext cx="5915025" cy="43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32C172-A826-45F7-A8D0-FF99344F925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Text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93CBBA-BD1A-480C-8810-7C8711228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319872-50AB-49A8-AA73-FE0A32698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AF69A58-C94A-4C19-979D-04DD57CFC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71F2901-05D8-48AD-82AD-C25A5D8FF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46690F-28F7-4028-8479-AC76C5AD4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CF29211-1A0A-43CD-A219-3A8AF3F1F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CBE9001-3FA2-47DD-98DC-DD879184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2C75EEE-0642-4098-AEF9-D05616EA7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F8D5723-733D-4CDF-A67D-5F1E762F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2E61324-F62A-4492-B9CC-6B8A0EDD0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9793A1F-1B63-4B7C-ADC4-D7ED1189A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9ADA463-3710-4A19-B089-EF51AAEE8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28EB3761-3EAC-4980-B6F8-16C8BD319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B22FD83C-FA49-4634-BAD3-EEC219682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9FD8DA2-FEC8-4F67-BDAD-159F7691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2324317-E458-40AA-A5D1-497C64661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EBF4FE6-0453-46C8-AF85-2A9011BC2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9511E0-9D85-45B9-B468-6AD88E882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57366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182688"/>
            <a:ext cx="8953500" cy="399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7367" name="Dikdörtgen 5"/>
          <p:cNvSpPr>
            <a:spLocks noChangeArrowheads="1"/>
          </p:cNvSpPr>
          <p:nvPr/>
        </p:nvSpPr>
        <p:spPr bwMode="auto">
          <a:xfrm>
            <a:off x="0" y="863600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Arial-BoldMT"/>
              </a:rPr>
              <a:t>Text </a:t>
            </a:r>
            <a:r>
              <a:rPr lang="en-US" altLang="en-US" sz="2000">
                <a:solidFill>
                  <a:srgbClr val="000000"/>
                </a:solidFill>
                <a:latin typeface="ArialMT"/>
              </a:rPr>
              <a:t>defines a node for displaying a</a:t>
            </a:r>
            <a:br>
              <a:rPr lang="en-US" altLang="en-US" sz="2000">
                <a:solidFill>
                  <a:srgbClr val="000000"/>
                </a:solidFill>
                <a:latin typeface="ArialMT"/>
              </a:rPr>
            </a:br>
            <a:r>
              <a:rPr lang="en-US" altLang="en-US" sz="2000">
                <a:solidFill>
                  <a:srgbClr val="000000"/>
                </a:solidFill>
                <a:latin typeface="ArialMT"/>
              </a:rPr>
              <a:t>text at a starting point (</a:t>
            </a:r>
            <a:r>
              <a:rPr lang="en-US" altLang="en-US" sz="1800" b="1">
                <a:solidFill>
                  <a:srgbClr val="00AFF0"/>
                </a:solidFill>
                <a:latin typeface="Arial-BoldMT"/>
              </a:rPr>
              <a:t>x</a:t>
            </a:r>
            <a:r>
              <a:rPr lang="en-US" altLang="en-US" sz="2000">
                <a:solidFill>
                  <a:srgbClr val="000000"/>
                </a:solidFill>
                <a:latin typeface="ArialMT"/>
              </a:rPr>
              <a:t>, </a:t>
            </a:r>
            <a:r>
              <a:rPr lang="en-US" altLang="en-US" sz="1800" b="1">
                <a:solidFill>
                  <a:srgbClr val="00AFF0"/>
                </a:solidFill>
                <a:latin typeface="Arial-BoldMT"/>
              </a:rPr>
              <a:t>y</a:t>
            </a:r>
            <a:r>
              <a:rPr lang="en-US" altLang="en-US" sz="2000">
                <a:solidFill>
                  <a:srgbClr val="000000"/>
                </a:solidFill>
                <a:latin typeface="ArialMT"/>
              </a:rPr>
              <a:t>)</a:t>
            </a:r>
            <a:r>
              <a:rPr lang="en-US" altLang="en-US" sz="2000"/>
              <a:t> </a:t>
            </a:r>
            <a:br>
              <a:rPr lang="en-US" altLang="en-US" sz="2000"/>
            </a:br>
            <a:endParaRPr lang="en-US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CF06E1-B3FA-4DC7-AB18-1A906991B6E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Basic Structure of JavaFX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3E8A590-1E51-48BC-B327-E13867E89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648200"/>
          </a:xfrm>
        </p:spPr>
        <p:txBody>
          <a:bodyPr/>
          <a:lstStyle/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 </a:t>
            </a:r>
            <a:r>
              <a:rPr lang="en-US" sz="2000" b="1" dirty="0"/>
              <a:t>launch </a:t>
            </a:r>
            <a:r>
              <a:rPr lang="en-US" sz="2000" dirty="0"/>
              <a:t>method is a static method defined in the </a:t>
            </a:r>
            <a:r>
              <a:rPr lang="en-US" sz="2000" b="1" dirty="0"/>
              <a:t>Application </a:t>
            </a:r>
            <a:r>
              <a:rPr lang="en-US" sz="2000" dirty="0"/>
              <a:t>class for launching a stand-alone JavaFX application. 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 </a:t>
            </a:r>
            <a:r>
              <a:rPr lang="en-US" sz="2000" b="1" dirty="0"/>
              <a:t>main </a:t>
            </a:r>
            <a:r>
              <a:rPr lang="en-US" sz="2000" dirty="0"/>
              <a:t>method is not needed if you run the program from the command line. 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It may be needed to launch a JavaFX program from an IDE with a limited JavaFX support. 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When you run a JavaFX application without a main method, JVM automatically invokes the </a:t>
            </a:r>
            <a:r>
              <a:rPr lang="en-US" sz="2000" b="1" dirty="0"/>
              <a:t>launch </a:t>
            </a:r>
            <a:r>
              <a:rPr lang="en-US" sz="2000" dirty="0"/>
              <a:t>method to run the application. </a:t>
            </a:r>
            <a:br>
              <a:rPr lang="en-US" sz="2000" dirty="0"/>
            </a:br>
            <a:endParaRPr lang="en-US" sz="2000" dirty="0"/>
          </a:p>
          <a:p>
            <a:pPr marL="0" indent="0"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2000" b="1" dirty="0">
                <a:solidFill>
                  <a:srgbClr val="005B7F"/>
                </a:solidFill>
                <a:latin typeface="LucidaSansTypewriterStd-Bd"/>
              </a:rPr>
              <a:t>	</a:t>
            </a:r>
            <a:r>
              <a:rPr lang="en-US" sz="2000" b="1" dirty="0">
                <a:solidFill>
                  <a:srgbClr val="005B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000" dirty="0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dirty="0" err="1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Application.launch</a:t>
            </a:r>
            <a:r>
              <a:rPr lang="en-US" sz="2000" dirty="0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231F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altLang="en-US" sz="1800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4AFB194-73CF-4DE1-827C-85655D813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9696CDDE-9F16-4ABD-82F8-45EE3FA5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889F2C-654A-480C-9552-003EEB85154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Text Example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12F8F-03B2-4A95-B148-98319FD8E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511295E-31DB-4B2E-880D-0E4F02C06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A8F8905-5175-4750-B280-75C7B01C6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FEE8357-DF30-4AF5-9203-65DD5B258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0090C7-2CE1-4C0E-A96D-52B91118A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096EB4E-776F-4F11-813B-84FDE4D7F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1CBA689-9553-4AAF-A050-8F50989C7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29DA0C5-5265-408F-AEED-CFE61020C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9FFA176E-CB23-4FEE-BC0E-BC4015C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C77CBE3-283D-46CB-BA07-0A6CC09FF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8A46051-DDBC-4899-8EEA-227BC0DDA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8383" name="AutoShape 4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7123113" y="5789613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A564BFF-00F1-4868-84E3-EF714CE2A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89613"/>
            <a:ext cx="23780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ShowText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58385" name="AutoShape 8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3886200" y="5789613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CA2CC29-2000-41DD-BB4E-1636EC30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4172D974-A4B1-4892-AD18-9D0F4C27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7998D39-C120-4076-B227-911E2E733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7A4E39F-49E9-428F-B001-C1DAC10EB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D397611C-006E-46DA-A45C-E3D75AEE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BDC6604E-D3D0-48D4-BBA7-9992D56AC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58392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879600"/>
            <a:ext cx="8729662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55B3E3-85D4-4A4C-ACC6-20D3AABED7B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/>
          </a:p>
        </p:txBody>
      </p:sp>
      <p:sp>
        <p:nvSpPr>
          <p:cNvPr id="59395" name="Dikdörtgen 5"/>
          <p:cNvSpPr>
            <a:spLocks noChangeArrowheads="1"/>
          </p:cNvSpPr>
          <p:nvPr/>
        </p:nvSpPr>
        <p:spPr bwMode="auto">
          <a:xfrm>
            <a:off x="228600" y="228600"/>
            <a:ext cx="66294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javafx.application.Application;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javafx.stage.Stage;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javafx.scene.Scene;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javafx.scene.layout.Pane;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javafx.scene.paint.Color;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javafx.geometry.Insets;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import javafx.scene.text.Text;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import javafx.scene.text.Font;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javafx.scene.text.FontWeight;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import javafx.scene.text.FontPosture;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public class ShowText extends Application {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@Override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public void start(Stage primaryStage) {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Pane pane = new Pane();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pane.setPadding(new Insets(5, 5, 5, 5));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Text text1 = new Text(20, 20, "Programming is fun");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text1.setFont(Font.font("Courier", FontWeight.BOLD,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  FontPosture.ITALIC, 15));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pane.getChildren().add(text1);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Text text2 = new Text(60, 60, "Programming is fun\nDisplay text");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pane.getChildren().add(text2);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Text text3 = new Text(10, 100, "Programming is fun\nDisplay   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  text");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text3.setFill(Color.RED);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text3.setUnderline(true);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text3.setStrikethrough(true);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pane.getChildren().add(text3);</a:t>
            </a:r>
            <a:b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Scene scene = new Scene(pane);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primaryStage.setTitle("ShowText");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primaryStage.setScene(scene); primaryStage.show();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b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sz="1200"/>
              <a:t> </a:t>
            </a:r>
            <a:br>
              <a:rPr lang="en-US" altLang="en-US" sz="1200"/>
            </a:br>
            <a:endParaRPr lang="en-US" altLang="en-US" sz="1200"/>
          </a:p>
        </p:txBody>
      </p:sp>
      <p:pic>
        <p:nvPicPr>
          <p:cNvPr id="59396" name="Resi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228600"/>
            <a:ext cx="26574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0B3C89-E0F2-4E67-B80A-F1E2000395A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Line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141DE8-5DDF-46FA-B2DC-EF815F306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832DF7-546F-4FFF-9339-727D56E1A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84FDAC5-9811-43EC-827F-176A556BB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60A6441-EBC6-4AE6-BF6D-1C34A9A3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B242B6B-DD72-4F1A-95CF-FE15A709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729CFDD-7C0B-41FF-99E4-9C6852026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0B0200F-47FA-4B17-98C3-C5DD3B33C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C26F41D-D2CA-4345-8E7C-3CD7F25C6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CE74D65-4ED6-468F-8EE7-1D72461B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56F8241-FFED-47FD-8BFE-DC4E59541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8FBCB5A-D091-4450-966D-B25947B72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2FB295E-78C0-4BB0-9111-D3D7A5865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262A78A8-DF3F-48AA-A62B-148E0C65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DC5E9A1-B333-4D22-ACDA-86E565DB7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E2923A8-8840-4089-AC73-C8421AC05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B9FFF5E-F10B-4561-9F2B-3DD52C057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7559B388-8D4E-4B95-A046-C7E95AFA5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04E7A2-6E2F-446B-A420-4E976FDF0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4D6888F-1CB7-4318-A772-8D2099B96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61FE6695-CCAE-4925-BACA-68D3F9473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0440" name="AutoShape 4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7123113" y="5638800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28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3426330-5A44-4229-A26C-448A734B9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438" y="4953000"/>
            <a:ext cx="23780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ShowLine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0442" name="AutoShape 8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8299450" y="42672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60443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965200"/>
            <a:ext cx="776605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0444" name="Picture 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73525"/>
            <a:ext cx="571182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0445" name="Dikdörtgen 5"/>
          <p:cNvSpPr>
            <a:spLocks noChangeArrowheads="1"/>
          </p:cNvSpPr>
          <p:nvPr/>
        </p:nvSpPr>
        <p:spPr bwMode="auto">
          <a:xfrm>
            <a:off x="6350" y="687388"/>
            <a:ext cx="45370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A line connects two points with four</a:t>
            </a:r>
            <a:b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1800">
                <a:solidFill>
                  <a:srgbClr val="000000"/>
                </a:solidFill>
                <a:latin typeface="Calibri" panose="020F0502020204030204" pitchFamily="34" charset="0"/>
              </a:rPr>
              <a:t>parameters startX, startY, endX, and endY.</a:t>
            </a:r>
            <a:r>
              <a:rPr lang="en-US" altLang="en-US" sz="1800"/>
              <a:t> </a:t>
            </a:r>
            <a:br>
              <a:rPr lang="en-US" altLang="en-US" sz="2000"/>
            </a:br>
            <a:endParaRPr lang="en-US" altLang="en-US" sz="2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D47DB8-4B1F-4037-99F0-22013E19BE8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61443" name="Dikdörtgen 5"/>
          <p:cNvSpPr>
            <a:spLocks noChangeArrowheads="1"/>
          </p:cNvSpPr>
          <p:nvPr/>
        </p:nvSpPr>
        <p:spPr bwMode="auto">
          <a:xfrm>
            <a:off x="0" y="990600"/>
            <a:ext cx="67056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ShowLine </a:t>
            </a:r>
            <a:r>
              <a:rPr lang="en-US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100" b="1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Override the start method in the Application class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start(Stage </a:t>
            </a:r>
            <a:r>
              <a:rPr lang="en-US" altLang="en-US" sz="11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scene and place it in the stage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n-NO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Scene </a:t>
            </a:r>
            <a:r>
              <a:rPr lang="nn-NO" altLang="en-US" sz="11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nn-NO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n-NO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Scene(</a:t>
            </a:r>
            <a:r>
              <a:rPr lang="nn-NO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LinePane(), 200, 200);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.setTitle(</a:t>
            </a:r>
            <a:r>
              <a:rPr lang="en-US" altLang="en-US" sz="1100" b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"ShowLine"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1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the stage title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.setScene(</a:t>
            </a:r>
            <a:r>
              <a:rPr lang="en-US" altLang="en-US" sz="11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1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Place the scene in the stage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.show(); </a:t>
            </a:r>
            <a:r>
              <a:rPr lang="en-US" altLang="en-US" sz="11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stage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altLang="en-US" sz="11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launch(</a:t>
            </a:r>
            <a:r>
              <a:rPr lang="en-US" altLang="en-US" sz="1100" b="1" i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100" b="1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LinePane </a:t>
            </a:r>
            <a:r>
              <a:rPr lang="en-US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Pane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LinePane()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 </a:t>
            </a:r>
            <a:r>
              <a:rPr lang="en-US" altLang="en-US" sz="11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Line(10, 10, 10, 10);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.endXProperty().bind(widthProperty().subtract(10));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.endYProperty().bind(heightProperty().subtract(10));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.setStrokeWidth(5);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.setStroke(Color.</a:t>
            </a:r>
            <a:r>
              <a:rPr lang="en-US" altLang="en-US" sz="1100" b="1" i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altLang="en-US" sz="1100" b="1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getChildren().add(</a:t>
            </a:r>
            <a:r>
              <a:rPr lang="en-US" altLang="en-US" sz="11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 </a:t>
            </a:r>
            <a:r>
              <a:rPr lang="en-US" altLang="en-US" sz="11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line2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Line(10, 10, 10, 10);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line2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.startXProperty().bind(widthProperty().subtract(10));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line2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.endYProperty().bind(heightProperty().subtract(10));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line2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.setStrokeWidth(5);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line2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.setStroke(Color.</a:t>
            </a:r>
            <a:r>
              <a:rPr lang="en-US" altLang="en-US" sz="1100" b="1" i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altLang="en-US" sz="1100" b="1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getChildren().add(</a:t>
            </a:r>
            <a:r>
              <a:rPr lang="en-US" altLang="en-US" sz="1100" b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line2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444" name="Dikdörtgen 7"/>
          <p:cNvSpPr>
            <a:spLocks noChangeArrowheads="1"/>
          </p:cNvSpPr>
          <p:nvPr/>
        </p:nvSpPr>
        <p:spPr bwMode="auto">
          <a:xfrm>
            <a:off x="0" y="101600"/>
            <a:ext cx="4572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javafx.application.Application;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javafx.scene.Scene;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javafx.scene.layout.Pane;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javafx.scene.paint.Color;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javafx.stage.Stage;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11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javafx.scene.shape.Line;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45" name="Resim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04800"/>
            <a:ext cx="22764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AB0AE7-FD3F-43B9-AD5B-E70EC19D265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Rectangle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343083-6C7C-4BF7-ACA1-D7722B709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44D6D5-0F2E-4AB2-A8F2-54B9D8A08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E155538-4794-4F78-A78A-12A4058DD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D634DF2-95F5-4546-97D0-F1EA41A8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223814-A84F-44F5-AE23-32B3B063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312F036-E37F-48B9-89A6-F901D6678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4E6FA91-C236-47E9-B75F-D9BDC4756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63A7CC-B9AC-4F27-B092-EDCD2F335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6C8964F-4778-4D9F-8A23-6D4823C45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506081A-C408-4F92-83B6-E88617017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1AF0459-DACA-4A62-AE87-A2709CEDF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ADCD954-38CC-46C4-B40A-9EE784E5A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D364F24-6177-4805-8731-DC64925E8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8195B60-B008-4D24-B8E9-7F21B3564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0C9065ED-9C27-48BD-B7DC-AF21E1484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57312A9-2E25-4774-BB3D-60148D7C4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F211AFD-B9A9-481C-84FF-9E7FC11EF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B7CEB8-435E-4B69-8B9D-5DBFE87A0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1C006FD-C930-4DBC-86C5-A2927EBBE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91690DB7-0ABB-4781-A388-84233FD21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0ACD90-C7B5-4ABA-8223-A7CF1D4EF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62489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0300"/>
            <a:ext cx="9151938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D1FA83-B5EB-4E41-9A48-858E45873EE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Rectangle Example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EFC546-D2E2-499C-971A-224A2ACD8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E122A1D-80E9-4589-9FB2-2AA6B885B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0F1781F-939D-4FF0-8A21-96B442BCE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C29897-9D1E-4AB2-85BC-BBF257D4D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91CB3FF-65E5-44CD-AB99-C07486C56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1ED8836-0D53-4C74-AE1A-5BC942660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097EA7E-170D-4BD4-AAC0-4E0ECFDC2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2ED38F0-7218-4E0E-8D06-16A85E778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D88D877-EAD0-4FC8-BF00-667F0539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E9E61F0-2785-49C3-8A54-7E7747B18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27FA9E8-66F1-453D-98D4-8D5FC8553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3503" name="AutoShape 4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7123113" y="5789613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ABB6568-8EE9-4CBA-8FFF-234617AA0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89613"/>
            <a:ext cx="23780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ShowRectangle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3505" name="AutoShape 8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3886200" y="5789613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6E3B5F57-6743-4566-AF58-53319C9DE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41B2BE0B-2316-4463-B400-519ACE204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925E796-51B1-4318-B331-C87B236B5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3377DDEA-1F87-4464-8202-894A001E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4CDCC32-1C20-4242-B571-7A3A846A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4B8CD35E-E0A8-4BF1-8653-99384E607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63512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143000"/>
            <a:ext cx="50879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3513" name="Dikdörtgen 4"/>
          <p:cNvSpPr>
            <a:spLocks noChangeArrowheads="1"/>
          </p:cNvSpPr>
          <p:nvPr/>
        </p:nvSpPr>
        <p:spPr bwMode="auto">
          <a:xfrm>
            <a:off x="6172200" y="1362075"/>
            <a:ext cx="36576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NewRomanPSMT"/>
              </a:rPr>
              <a:t>The rectangle’s upper-left</a:t>
            </a:r>
            <a:br>
              <a:rPr lang="en-US" altLang="en-US" sz="1800">
                <a:solidFill>
                  <a:srgbClr val="000000"/>
                </a:solidFill>
                <a:latin typeface="TimesNewRomanPSMT"/>
              </a:rPr>
            </a:br>
            <a:r>
              <a:rPr lang="en-US" altLang="en-US" sz="1800">
                <a:solidFill>
                  <a:srgbClr val="000000"/>
                </a:solidFill>
                <a:latin typeface="TimesNewRomanPSMT"/>
              </a:rPr>
              <a:t>corner point is at (</a:t>
            </a:r>
            <a:r>
              <a:rPr lang="en-US" altLang="en-US" sz="1800" b="1">
                <a:solidFill>
                  <a:srgbClr val="000000"/>
                </a:solidFill>
                <a:latin typeface="TimesNewRomanPS-BoldMT"/>
              </a:rPr>
              <a:t>x</a:t>
            </a:r>
            <a:r>
              <a:rPr lang="en-US" altLang="en-US" sz="1800">
                <a:solidFill>
                  <a:srgbClr val="000000"/>
                </a:solidFill>
                <a:latin typeface="TimesNewRomanPSMT"/>
              </a:rPr>
              <a:t>, </a:t>
            </a:r>
            <a:r>
              <a:rPr lang="en-US" altLang="en-US" sz="1800" b="1">
                <a:solidFill>
                  <a:srgbClr val="000000"/>
                </a:solidFill>
                <a:latin typeface="TimesNewRomanPS-BoldMT"/>
              </a:rPr>
              <a:t>y</a:t>
            </a:r>
            <a:r>
              <a:rPr lang="en-US" altLang="en-US" sz="1800">
                <a:solidFill>
                  <a:srgbClr val="000000"/>
                </a:solidFill>
                <a:latin typeface="TimesNewRomanPSMT"/>
              </a:rPr>
              <a:t>)</a:t>
            </a:r>
            <a:br>
              <a:rPr lang="en-US" altLang="en-US" sz="1800">
                <a:solidFill>
                  <a:srgbClr val="000000"/>
                </a:solidFill>
                <a:latin typeface="TimesNewRomanPSMT"/>
              </a:rPr>
            </a:br>
            <a:r>
              <a:rPr lang="en-US" altLang="en-US" sz="1800" b="1">
                <a:solidFill>
                  <a:srgbClr val="000000"/>
                </a:solidFill>
                <a:latin typeface="TimesNewRomanPS-BoldMT"/>
              </a:rPr>
              <a:t>aw </a:t>
            </a:r>
            <a:r>
              <a:rPr lang="en-US" altLang="en-US" sz="1800">
                <a:solidFill>
                  <a:srgbClr val="000000"/>
                </a:solidFill>
                <a:latin typeface="TimesNewRomanPSMT"/>
              </a:rPr>
              <a:t>(</a:t>
            </a:r>
            <a:r>
              <a:rPr lang="en-US" altLang="en-US" sz="1800" b="1">
                <a:solidFill>
                  <a:srgbClr val="000000"/>
                </a:solidFill>
                <a:latin typeface="TimesNewRomanPS-BoldMT"/>
              </a:rPr>
              <a:t>arcWidth</a:t>
            </a:r>
            <a:r>
              <a:rPr lang="en-US" altLang="en-US" sz="1800">
                <a:solidFill>
                  <a:srgbClr val="000000"/>
                </a:solidFill>
                <a:latin typeface="TimesNewRomanPSMT"/>
              </a:rPr>
              <a:t>) is the</a:t>
            </a:r>
            <a:br>
              <a:rPr lang="en-US" altLang="en-US" sz="1800">
                <a:solidFill>
                  <a:srgbClr val="000000"/>
                </a:solidFill>
                <a:latin typeface="TimesNewRomanPSMT"/>
              </a:rPr>
            </a:br>
            <a:r>
              <a:rPr lang="en-US" altLang="en-US" sz="1800">
                <a:solidFill>
                  <a:srgbClr val="000000"/>
                </a:solidFill>
                <a:latin typeface="TimesNewRomanPSMT"/>
              </a:rPr>
              <a:t>horizontal diameter of the</a:t>
            </a:r>
            <a:br>
              <a:rPr lang="en-US" altLang="en-US" sz="1800">
                <a:solidFill>
                  <a:srgbClr val="000000"/>
                </a:solidFill>
                <a:latin typeface="TimesNewRomanPSMT"/>
              </a:rPr>
            </a:br>
            <a:r>
              <a:rPr lang="en-US" altLang="en-US" sz="1800">
                <a:solidFill>
                  <a:srgbClr val="000000"/>
                </a:solidFill>
                <a:latin typeface="TimesNewRomanPSMT"/>
              </a:rPr>
              <a:t>arcs at the corner</a:t>
            </a:r>
            <a:br>
              <a:rPr lang="en-US" altLang="en-US" sz="1800">
                <a:solidFill>
                  <a:srgbClr val="000000"/>
                </a:solidFill>
                <a:latin typeface="TimesNewRomanPSMT"/>
              </a:rPr>
            </a:br>
            <a:r>
              <a:rPr lang="en-US" altLang="en-US" sz="1800" b="1">
                <a:solidFill>
                  <a:srgbClr val="000000"/>
                </a:solidFill>
                <a:latin typeface="TimesNewRomanPS-BoldMT"/>
              </a:rPr>
              <a:t>ah </a:t>
            </a:r>
            <a:r>
              <a:rPr lang="en-US" altLang="en-US" sz="1800">
                <a:solidFill>
                  <a:srgbClr val="000000"/>
                </a:solidFill>
                <a:latin typeface="TimesNewRomanPSMT"/>
              </a:rPr>
              <a:t>(</a:t>
            </a:r>
            <a:r>
              <a:rPr lang="en-US" altLang="en-US" sz="1800" b="1">
                <a:solidFill>
                  <a:srgbClr val="000000"/>
                </a:solidFill>
                <a:latin typeface="TimesNewRomanPS-BoldMT"/>
              </a:rPr>
              <a:t>arcHeight</a:t>
            </a:r>
            <a:r>
              <a:rPr lang="en-US" altLang="en-US" sz="1800">
                <a:solidFill>
                  <a:srgbClr val="000000"/>
                </a:solidFill>
                <a:latin typeface="TimesNewRomanPSMT"/>
              </a:rPr>
              <a:t>) is the</a:t>
            </a:r>
            <a:br>
              <a:rPr lang="en-US" altLang="en-US" sz="1800">
                <a:solidFill>
                  <a:srgbClr val="000000"/>
                </a:solidFill>
                <a:latin typeface="TimesNewRomanPSMT"/>
              </a:rPr>
            </a:br>
            <a:r>
              <a:rPr lang="en-US" altLang="en-US" sz="1800">
                <a:solidFill>
                  <a:srgbClr val="000000"/>
                </a:solidFill>
                <a:latin typeface="TimesNewRomanPSMT"/>
              </a:rPr>
              <a:t>vertical diameter of the</a:t>
            </a:r>
            <a:br>
              <a:rPr lang="en-US" altLang="en-US" sz="1800">
                <a:solidFill>
                  <a:srgbClr val="000000"/>
                </a:solidFill>
                <a:latin typeface="TimesNewRomanPSMT"/>
              </a:rPr>
            </a:br>
            <a:r>
              <a:rPr lang="en-US" altLang="en-US" sz="1800">
                <a:solidFill>
                  <a:srgbClr val="000000"/>
                </a:solidFill>
                <a:latin typeface="TimesNewRomanPSMT"/>
              </a:rPr>
              <a:t>arcs at the corner.</a:t>
            </a:r>
            <a:r>
              <a:rPr lang="en-US" altLang="en-US" sz="1800"/>
              <a:t> </a:t>
            </a:r>
            <a:br>
              <a:rPr lang="en-US" altLang="en-US" sz="1800"/>
            </a:br>
            <a:endParaRPr lang="en-US" altLang="en-US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D3C8D0-B4FA-4D63-B441-69217161410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400"/>
          </a:p>
        </p:txBody>
      </p:sp>
      <p:sp>
        <p:nvSpPr>
          <p:cNvPr id="64515" name="Dikdörtgen 4"/>
          <p:cNvSpPr>
            <a:spLocks noChangeArrowheads="1"/>
          </p:cNvSpPr>
          <p:nvPr/>
        </p:nvSpPr>
        <p:spPr bwMode="auto">
          <a:xfrm>
            <a:off x="184150" y="0"/>
            <a:ext cx="8121650" cy="669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ShowRectangle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100" b="1" dirty="0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Override the start method in the Application class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start(Stage </a:t>
            </a:r>
            <a:r>
              <a:rPr lang="en-US" altLang="en-US" sz="11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pane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Pane </a:t>
            </a:r>
            <a:r>
              <a:rPr lang="en-US" altLang="en-US" sz="11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rectangles and add to pane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Rectangle </a:t>
            </a:r>
            <a:r>
              <a:rPr lang="en-US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Rectangle(25, 10, 60, 30);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.setStroke(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altLang="en-US" sz="11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altLang="en-US" sz="11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.setFill(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altLang="en-US" sz="11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US" altLang="en-US" sz="11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Text(10, 27, </a:t>
            </a:r>
            <a:r>
              <a:rPr lang="en-US" altLang="en-US" sz="11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"r1"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Rectangle </a:t>
            </a:r>
            <a:r>
              <a:rPr lang="en-US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Rectangle(25, 50, 60, 30);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Text(10, 67, </a:t>
            </a:r>
            <a:r>
              <a:rPr lang="en-US" altLang="en-US" sz="11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"r2"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Rectangle </a:t>
            </a:r>
            <a:r>
              <a:rPr lang="en-US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Rectangle(25, 90, 60, 30);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.setArcWidth(15);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.setArcHeight(25);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Text(10, 107, </a:t>
            </a:r>
            <a:r>
              <a:rPr lang="en-US" altLang="en-US" sz="11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"r3"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n-NO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nn-NO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nn-NO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Rectangle </a:t>
            </a:r>
            <a:r>
              <a:rPr lang="en-US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Rectangle(100, 50, 100, 30);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it-IT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.setRotate(</a:t>
            </a:r>
            <a:r>
              <a:rPr lang="it-IT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it-IT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360 / 8);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1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.setStroke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altLang="en-US" sz="11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11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altLang="en-US" sz="11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sz="11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altLang="en-US" sz="11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altLang="en-US" sz="11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en-US" sz="11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1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.setFill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altLang="en-US" sz="11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US" altLang="en-US" sz="11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1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scene and place it in the stage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n-NO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Scene </a:t>
            </a:r>
            <a:r>
              <a:rPr lang="nn-NO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nn-NO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n-NO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Scene(</a:t>
            </a:r>
            <a:r>
              <a:rPr lang="nn-NO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nn-NO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250, 150);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.setTitle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100" b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ShowRectangle</a:t>
            </a:r>
            <a:r>
              <a:rPr lang="en-US" altLang="en-US" sz="11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1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the stage title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.setScene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1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Place the scene in the stage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.show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11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stage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4516" name="Resim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381000"/>
            <a:ext cx="28479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EAEE4E-8534-4949-8D7B-E844D64D59F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4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Circle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2D767D-C4BA-4C36-BDAE-25938F716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0D1F879-8803-4F14-A07C-ED08326FA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95A2B47-950F-4C09-9749-79918A7C7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7856020-5ED8-4BD1-A62E-0BB30F073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D128E94-CB5E-4742-AE83-29E13EDD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1400189-0A28-4E7A-9D3D-80637FF00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0D6BF7E-D252-471C-8EFA-62D7B70CD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099B0A4-0553-4B2B-95F2-F6B86F80A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30C0588-FC0A-444D-9796-6758716CA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8F1D2FE-446C-4BDD-8229-0F3C9D1F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5B5DD77-65AB-4359-AFA8-2F755D59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7936576-282A-4F6E-8213-58F91786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B5AC892E-BE5A-4DE7-90E1-9B9EAB6ED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2840B7E-90C3-4585-9F4F-9CE2AAD65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B57FEE88-F402-490D-8625-B933A31D2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5716351-B79D-4006-8966-2AE158E99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9FE80F1-F7F1-4868-B296-4A6A18594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91265C-FF6A-4514-91BC-D734988BB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4BDC13C-9F99-49B8-9189-963647340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16977ED7-A0DF-4A94-A167-5685F2262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FA406C-9D2C-4786-9447-AA5A0A600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E6C4F69-1BB6-4457-8260-2413FD43D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65562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961438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A5161A-D2AE-4A05-A484-78FD7232A51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4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Ellipse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22A48-952F-4532-826B-E8D40B9F5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47C53D4-80DC-4122-84E2-3ECD750A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67AC0BF-19C8-4290-8626-291CCA7F6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E6C8BAC-C133-4675-A19E-D55601D3A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32312A-A7FC-4C23-AAB6-7AB60E8A1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708655A-83ED-485D-8870-B57B75EB5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E17EFA8-EACF-4266-B425-2ACF69510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1B77CED-81B4-4B78-A241-2F2B58E75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5846321-0D0E-48EB-A8DC-13A66598B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CA74C75-B76D-4606-99C4-77DF3272D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AE81D91-FACF-4B50-86C9-4E82214DC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A6D4B8D-B335-47D3-AFB3-118466BC1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076C170-FCEC-40E2-97E1-216BE39A4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8F0CB36-D2E7-4E1E-8121-CCC012978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988A1AA-CF3C-4454-B037-F8B61E8E9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DA76EF2-B83C-42ED-B3F4-2435ECF5E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B36F7593-5FB5-4F58-995B-94E7DE8C4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5638C9-B263-4A00-8BCE-60E3E3F9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FD7F0A-5E44-4B50-83C4-73587F92E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6878D6A5-4D9F-40AF-932B-FBEE1D6CF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00305B-C046-4505-B4C0-265469F54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2354B70-1795-4D70-A72A-189C4B871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64F5BD20-2767-4A98-B590-DD6B3FA44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C2980C4D-2133-416A-8441-D681CDEE9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E1BFFFE4-E19F-4D54-9EBD-38EC40AD6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90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6589" name="AutoShape 4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7123113" y="5789613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33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C2E3642-3550-4AFE-9417-65075172E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5137150"/>
            <a:ext cx="23780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ShowEllipse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6591" name="AutoShape 8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8345488" y="4518025"/>
            <a:ext cx="468312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66592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944563"/>
            <a:ext cx="81454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6593" name="Resim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4281488"/>
            <a:ext cx="45624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7ADE82-8500-4ED3-B76F-DEE4B5BB4F2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40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FB9ADC42-A23A-4E65-AAFF-D16FA32EE7F8}"/>
              </a:ext>
            </a:extLst>
          </p:cNvPr>
          <p:cNvSpPr/>
          <p:nvPr/>
        </p:nvSpPr>
        <p:spPr>
          <a:xfrm>
            <a:off x="152400" y="152401"/>
            <a:ext cx="67056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ShowEllipse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Override the start method in the Application class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start(Stage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pane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Pane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Pane();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nn-NO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16; </a:t>
            </a:r>
            <a:r>
              <a:rPr lang="nn-NO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an ellipse and add it to pane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Ellipse 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Ellipse(150, 100, 100, 50);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.setStroke(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sz="12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1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2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sz="12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sz="1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>
              <a:defRPr/>
            </a:pPr>
            <a:r>
              <a:rPr lang="it-IT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e1.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setFill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sz="12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US" sz="1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it-IT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e1</a:t>
            </a:r>
            <a:r>
              <a:rPr lang="it-IT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.setRotate(</a:t>
            </a:r>
            <a:r>
              <a:rPr lang="it-IT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it-IT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180 / 16);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getChildren</a:t>
            </a:r>
            <a:r>
              <a:rPr lang="en-US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200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r>
              <a:rPr lang="en-US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scene and place it in the stage</a:t>
            </a:r>
          </a:p>
          <a:p>
            <a:pPr>
              <a:defRPr/>
            </a:pPr>
            <a:r>
              <a:rPr lang="nn-NO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Scene </a:t>
            </a:r>
            <a:r>
              <a:rPr lang="nn-NO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nn-NO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n-NO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Scene(</a:t>
            </a:r>
            <a:r>
              <a:rPr lang="nn-NO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nn-NO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300, 200);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.setTitle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ShowEllipse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the stage title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.setScene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Place the scene in the stage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.show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2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stage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3F5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>
              <a:defRPr/>
            </a:pPr>
            <a:r>
              <a:rPr lang="en-US" sz="1200" b="1" dirty="0">
                <a:solidFill>
                  <a:srgbClr val="3F5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 The main method is only needed for the IDE with limited</a:t>
            </a:r>
          </a:p>
          <a:p>
            <a:pPr>
              <a:defRPr/>
            </a:pPr>
            <a:r>
              <a:rPr lang="en-US" sz="1200" b="1" dirty="0">
                <a:solidFill>
                  <a:srgbClr val="3F5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 JavaFX support. Not needed for running from the command line.</a:t>
            </a:r>
          </a:p>
          <a:p>
            <a:pPr>
              <a:defRPr/>
            </a:pPr>
            <a:r>
              <a:rPr lang="en-US" sz="1200" b="1" dirty="0">
                <a:solidFill>
                  <a:srgbClr val="3F5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launch(</a:t>
            </a:r>
            <a:r>
              <a:rPr lang="en-US" sz="1200" b="1" i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7588" name="Resim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88975"/>
            <a:ext cx="29241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C9BF12-1B37-424C-809F-3C2DEFAB1C4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Basic Structure of JavaFX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3E8A590-1E51-48BC-B327-E13867E89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562600"/>
          </a:xfrm>
        </p:spPr>
        <p:txBody>
          <a:bodyPr/>
          <a:lstStyle/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 main class overrides the </a:t>
            </a:r>
            <a:r>
              <a:rPr lang="en-US" sz="2400" b="1" dirty="0"/>
              <a:t>start </a:t>
            </a:r>
            <a:r>
              <a:rPr lang="en-US" sz="2400" dirty="0"/>
              <a:t>method defined in </a:t>
            </a:r>
            <a:r>
              <a:rPr lang="en-US" sz="2400" b="1" dirty="0" err="1"/>
              <a:t>javafx.application.Application</a:t>
            </a:r>
            <a:r>
              <a:rPr lang="en-US" sz="2400" b="1" dirty="0"/>
              <a:t>.</a:t>
            </a:r>
            <a:r>
              <a:rPr lang="en-US" sz="1600" dirty="0"/>
              <a:t> 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After a JavaFX application is launched, the JVM constructs an instance of the class using its </a:t>
            </a:r>
            <a:r>
              <a:rPr lang="en-US" sz="2400" b="1" dirty="0"/>
              <a:t>no-</a:t>
            </a:r>
            <a:r>
              <a:rPr lang="en-US" sz="2400" b="1" dirty="0" err="1"/>
              <a:t>arg</a:t>
            </a:r>
            <a:r>
              <a:rPr lang="en-US" sz="2400" b="1" dirty="0"/>
              <a:t> </a:t>
            </a:r>
            <a:r>
              <a:rPr lang="en-US" sz="2400" dirty="0"/>
              <a:t>constructor and invokes its </a:t>
            </a:r>
            <a:r>
              <a:rPr lang="en-US" sz="2400" b="1" dirty="0"/>
              <a:t>start </a:t>
            </a:r>
            <a:r>
              <a:rPr lang="en-US" sz="2400" dirty="0"/>
              <a:t>method.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/>
              <a:t>start </a:t>
            </a:r>
            <a:r>
              <a:rPr lang="en-US" sz="2400" dirty="0"/>
              <a:t>method normally places UI controls in a scene and displays the scene in a stage.</a:t>
            </a:r>
          </a:p>
          <a:p>
            <a:pPr marL="0" indent="0"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 // Override the start method in the Application class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start(Stage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Aft>
                <a:spcPts val="1200"/>
              </a:spcAft>
              <a:buFont typeface="Monotype Sorts" pitchFamily="2" charset="2"/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/>
            </a:b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altLang="en-US" sz="1400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4AFB194-73CF-4DE1-827C-85655D813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9696CDDE-9F16-4ABD-82F8-45EE3FA5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AB2F85-D747-4775-BD3C-50741D3EF8F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40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Arc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B0D1B2-8C11-474E-8AC5-05F741A9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B83C7B4-A820-47C1-A445-74B4BF551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E11082A-37A3-45C6-914B-D52B5F126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2C0861B-46D8-46CD-A6AA-A86C92832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7F4BE5-CA7F-456D-8F5E-F9DF9360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9FE8956-4C9E-48B5-AF3C-950112B65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5287F2D-4682-4463-9933-01D52E857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5D98C48-9237-45EB-9E0B-7C8F859F0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4861836-F30A-435C-9324-2629A806C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A1C0D82-E97A-49E2-81D6-27226DC41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F9F486B-6A0E-4012-8423-526EC19D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EAD3439-1C48-4860-A9B6-28D2D4411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68A6AE3-3745-43C3-B836-537620299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C967623-A593-4B29-BE74-0B10E1E89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A04EBB8-F7F0-43EC-9269-DF4668352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D259F59-3C07-49C8-B121-DE0C8A82E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FF4EAC8-D8E6-457D-B8E4-AC9AEDCA9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E6E8DE-7D76-449F-887B-6C06EDD5A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114B138-7615-4663-81E7-38F362D5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7525CA5A-52DB-4A8C-8A59-9CF97F2B3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96592B-0046-4444-8843-F1212842F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DA90C81D-F5F5-4598-ABA8-B4197DA2C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9C32F1A-E817-4ADE-8EE6-3F5DA5585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0764F1D9-6A15-4549-A963-115855561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FBB35208-9C74-4A4C-88A5-920F77EBC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90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457C37B4-D6EB-4B75-925A-A23BF40BE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0A579646-BFCD-4A32-B716-6E16B9262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D65A1E2A-193C-4C60-B1B1-2A226481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414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68640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103313"/>
            <a:ext cx="8850313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4F1BBA-3362-402E-BBC3-8EFE8B639C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4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Arc Examples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2AAFA7-D910-4341-BDC7-3FAA1FFD7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86D4A52-42F1-4F9B-8FF4-4BC375BCC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200E66C-CC4C-4094-855D-75CC0705F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A605DD4-134B-48DD-9C7C-16249D18C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E8E72B4-CF8D-4BD3-901B-6C4504CE4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EFC05D3-DBA9-4767-8C7E-F52A99281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69884CA-37C1-484E-86E6-E5FA55D6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4159348-C549-4BAD-B0CA-89DB71688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F15B25A-8BA3-4336-B170-0371BE845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57321DD-7FC2-4211-B83E-C3BB3A64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08C7921-4BA5-4D64-B727-2D93C740A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CA0E4B7-DE4F-4159-B1D9-5A0FFF9D2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0B77150-CAE3-4E9C-91F7-BDABAA293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2D074E4-2BAA-47AB-85E2-3F55C3751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BCD3D825-2FFC-49C4-8A71-028FC2AC3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E59D032-A093-4C13-A162-9A47C06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027D33FA-374D-4BE6-BE78-42969350C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BF2E317-C5D2-4D2F-8A19-F4A8DE605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F7E8CDE-1691-4802-972C-FC74C314F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15C2C15A-A276-4A0F-BD20-4F0E83FEF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ED4D33-4314-4D69-9ABB-970E5344D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CC4AF2E-CD65-401E-BCFA-139C0414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E54FF7-CCEE-44CF-9110-C50C06E0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113FDAA1-EEEC-4D8F-AFDE-2483D08F3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0B4350CA-6D7D-48D6-9039-4F586D863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617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9661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123113" y="5789613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33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30D9B21-F2B1-46CA-8934-B30342342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89613"/>
            <a:ext cx="23780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ShowArc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79D7AD7A-1B78-40DE-85AD-8D7E3DCEE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E134224F-799E-43A4-A61E-3FF0FE5B3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aphicFrame>
        <p:nvGraphicFramePr>
          <p:cNvPr id="69665" name="Object 34"/>
          <p:cNvGraphicFramePr>
            <a:graphicFrameLocks noChangeAspect="1"/>
          </p:cNvGraphicFramePr>
          <p:nvPr/>
        </p:nvGraphicFramePr>
        <p:xfrm>
          <a:off x="2466975" y="1089025"/>
          <a:ext cx="4210050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2" name="Picture" r:id="rId5" imgW="2743200" imgH="1092200" progId="Word.Picture.8">
                  <p:embed/>
                </p:oleObj>
              </mc:Choice>
              <mc:Fallback>
                <p:oleObj name="Picture" r:id="rId5" imgW="2743200" imgH="1092200" progId="Word.Picture.8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1089025"/>
                        <a:ext cx="4210050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5">
            <a:extLst>
              <a:ext uri="{FF2B5EF4-FFF2-40B4-BE49-F238E27FC236}">
                <a16:creationId xmlns:a16="http://schemas.microsoft.com/office/drawing/2014/main" id="{76B1A48E-DC1E-4ED7-A871-A93629E2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414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9667" name="AutoShape 8">
            <a:hlinkClick r:id="rId7" highlightClick="1"/>
          </p:cNvPr>
          <p:cNvSpPr>
            <a:spLocks noChangeArrowheads="1"/>
          </p:cNvSpPr>
          <p:nvPr/>
        </p:nvSpPr>
        <p:spPr bwMode="auto">
          <a:xfrm>
            <a:off x="3962400" y="576897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861C430-BAD6-41B5-B12B-AD55B1789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aphicFrame>
        <p:nvGraphicFramePr>
          <p:cNvPr id="69669" name="Object 27"/>
          <p:cNvGraphicFramePr>
            <a:graphicFrameLocks noChangeAspect="1"/>
          </p:cNvGraphicFramePr>
          <p:nvPr/>
        </p:nvGraphicFramePr>
        <p:xfrm>
          <a:off x="304800" y="2838450"/>
          <a:ext cx="8213725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3" name="Picture" r:id="rId8" imgW="4617720" imgH="1527048" progId="Word.Picture.8">
                  <p:embed/>
                </p:oleObj>
              </mc:Choice>
              <mc:Fallback>
                <p:oleObj name="Picture" r:id="rId8" imgW="4617720" imgH="1527048" progId="Word.Picture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38450"/>
                        <a:ext cx="8213725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877DE6-93CB-4C85-B52D-B54E48113F3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40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2DCEBAA-7FBF-44BD-8DD4-1CE3F7ABF51B}"/>
              </a:ext>
            </a:extLst>
          </p:cNvPr>
          <p:cNvSpPr/>
          <p:nvPr/>
        </p:nvSpPr>
        <p:spPr>
          <a:xfrm>
            <a:off x="0" y="76200"/>
            <a:ext cx="6629400" cy="67172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ShowArc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b="1" dirty="0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Override the start method in the Application class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start(Stage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pane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Pane </a:t>
            </a:r>
            <a:r>
              <a:rPr lang="en-US" sz="1050" b="1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sz="105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Pane();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Arc 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arc1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Arc(150, 100, 80, 80, 30, 35); </a:t>
            </a:r>
            <a:r>
              <a:rPr lang="en-US" sz="105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an arc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arc1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.setFill(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sz="105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105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50" b="1" i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fill color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arc1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.setType(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ArcType.</a:t>
            </a:r>
            <a:r>
              <a:rPr lang="en-US" sz="105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en-US" sz="105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50" b="1" i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arc type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Text(210, 40, </a:t>
            </a:r>
            <a:r>
              <a:rPr lang="en-US" sz="105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"arc1: round"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arc1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5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arc to pane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Arc 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arc2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Arc(150, 100, 80, 80, 30 + 90, 35);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arc2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.setFill(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sz="105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US" sz="105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arc2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.setType(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ArcType.</a:t>
            </a:r>
            <a:r>
              <a:rPr lang="en-US" sz="105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5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arc2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.setStroke(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sz="105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sz="105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Text(20, 40, </a:t>
            </a:r>
            <a:r>
              <a:rPr lang="en-US" sz="105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"arc2: open"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arc2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Arc 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arc3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Arc(150, 100, 80, 80, 30 + 180, 35);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arc3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.setFill(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sz="105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US" sz="105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arc3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.setType(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ArcType.</a:t>
            </a:r>
            <a:r>
              <a:rPr lang="en-US" sz="105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CHORD</a:t>
            </a:r>
            <a:r>
              <a:rPr lang="en-US" sz="105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arc3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.setStroke(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sz="105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sz="105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Text(20, 170, </a:t>
            </a:r>
            <a:r>
              <a:rPr lang="en-US" sz="105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"arc3: chord"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arc3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Arc 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arc4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Arc(150, 100, 80, 80, 30 + 270, 35);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arc4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.setFill(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sz="105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05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arc4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.setType(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ArcType.</a:t>
            </a:r>
            <a:r>
              <a:rPr lang="en-US" sz="105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CHORD</a:t>
            </a:r>
            <a:r>
              <a:rPr lang="en-US" sz="105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arc4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.setStroke(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sz="105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sz="105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Text(210, 170, </a:t>
            </a:r>
            <a:r>
              <a:rPr lang="en-US" sz="105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"arc4: chord"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.getChildren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arc4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scene and place it in the stage</a:t>
            </a:r>
          </a:p>
          <a:p>
            <a:pPr>
              <a:defRPr/>
            </a:pPr>
            <a:r>
              <a:rPr lang="nn-NO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Scene </a:t>
            </a:r>
            <a:r>
              <a:rPr lang="nn-NO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nn-NO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n-NO" sz="105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Scene(</a:t>
            </a:r>
            <a:r>
              <a:rPr lang="nn-NO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nn-NO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300, 200);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.setTitle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b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ShowArc</a:t>
            </a:r>
            <a:r>
              <a:rPr lang="en-US" sz="105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5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the stage title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.setScene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5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Place the scene in the stage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.show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05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stage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	</a:t>
            </a:r>
          </a:p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0660" name="Resim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344488"/>
            <a:ext cx="28765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B1C4D0-8498-4948-B840-F8B9949BF36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en-US" sz="140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Polygon and Polyline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F1FB56-D5A3-466D-9FF4-DC0731248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9B9B0A-6902-43F8-8AC4-00FB7EFBA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5098469-5894-402C-9624-B3633EAF3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6516992-7484-4A3D-BBAB-A5AB926F6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B5CF318-7663-4C06-8521-F77F993D7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441B567-170A-420A-9CFD-645B6C7F8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5141C3D-B48A-4963-9F02-165D654C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E553109-EF77-4C08-9925-510B263C0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E4E956B-63F9-47A6-A225-46531A146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ABDF559-0901-4B19-9DEC-68246DB5B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7D7C70D-1B4B-4585-8CD5-F6D8068A7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2694A86-7509-4831-820F-1B6A93B0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26177E0-8187-4973-B5B5-4521E6D7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4DF7E6A-A8F7-4C1B-BCC7-8BB361B6A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11009AE-F00E-4210-81EB-85AE82201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A5D64EB-10AC-48A9-9744-39080C12F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2B9AC0A3-FB5E-494D-B0FF-26C91E348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9F099C-A46A-4F5F-A9ED-D4D0E059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9232E2B-E2E3-4BDA-9B2B-D2EA3FC45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670906BD-3FF4-4B5A-BDEB-958D42939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F0C093-509D-4ED5-82D7-32FB8537B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4E814B43-03D9-4061-88A7-C78BC8AF0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646C5750-0001-4B9F-8493-BDBC19165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E67470A2-99B6-4C0D-BA24-EAA63CCF7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24AA28D3-1E16-46BE-A98D-E16AF656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90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1B681D94-8699-48CF-AECF-F4200ACD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FA6D5315-58CD-496F-A91C-5E40212D0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CB972B09-B315-4195-B4AA-098E87015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414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3DD4AC5E-EBC9-48DE-A65A-A44BE8DB0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17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19175"/>
            <a:ext cx="882015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4" name="Dikdörtgen 27"/>
          <p:cNvSpPr>
            <a:spLocks noChangeArrowheads="1"/>
          </p:cNvSpPr>
          <p:nvPr/>
        </p:nvSpPr>
        <p:spPr bwMode="auto">
          <a:xfrm>
            <a:off x="152400" y="4481513"/>
            <a:ext cx="899160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NewRomanPSMT"/>
              </a:rPr>
              <a:t>The </a:t>
            </a:r>
            <a:r>
              <a:rPr lang="en-US" altLang="en-US" sz="2000" b="1">
                <a:solidFill>
                  <a:srgbClr val="000000"/>
                </a:solidFill>
                <a:latin typeface="TimesNewRomanPS-BoldMT"/>
              </a:rPr>
              <a:t>Polygon </a:t>
            </a:r>
            <a:r>
              <a:rPr lang="en-US" altLang="en-US" sz="2000">
                <a:solidFill>
                  <a:srgbClr val="000000"/>
                </a:solidFill>
                <a:latin typeface="TimesNewRomanPSMT"/>
              </a:rPr>
              <a:t>class defines a polygon that connects a sequence of points.</a:t>
            </a:r>
            <a:br>
              <a:rPr lang="en-US" altLang="en-US" sz="2000">
                <a:solidFill>
                  <a:srgbClr val="000000"/>
                </a:solidFill>
                <a:latin typeface="TimesNewRomanPSMT"/>
              </a:rPr>
            </a:br>
            <a:r>
              <a:rPr lang="en-US" altLang="en-US" sz="2000">
                <a:solidFill>
                  <a:srgbClr val="000000"/>
                </a:solidFill>
                <a:latin typeface="TimesNewRomanPSMT"/>
              </a:rPr>
              <a:t>The </a:t>
            </a:r>
            <a:r>
              <a:rPr lang="en-US" altLang="en-US" sz="2000" b="1">
                <a:solidFill>
                  <a:srgbClr val="000000"/>
                </a:solidFill>
                <a:latin typeface="TimesNewRomanPS-BoldMT"/>
              </a:rPr>
              <a:t>Polyline </a:t>
            </a:r>
            <a:r>
              <a:rPr lang="en-US" altLang="en-US" sz="2000">
                <a:solidFill>
                  <a:srgbClr val="000000"/>
                </a:solidFill>
                <a:latin typeface="TimesNewRomanPSMT"/>
              </a:rPr>
              <a:t>class is similar to the </a:t>
            </a:r>
            <a:r>
              <a:rPr lang="en-US" altLang="en-US" sz="2000" b="1">
                <a:solidFill>
                  <a:srgbClr val="000000"/>
                </a:solidFill>
                <a:latin typeface="TimesNewRomanPS-BoldMT"/>
              </a:rPr>
              <a:t>Polygon </a:t>
            </a:r>
            <a:r>
              <a:rPr lang="en-US" altLang="en-US" sz="2000">
                <a:solidFill>
                  <a:srgbClr val="000000"/>
                </a:solidFill>
                <a:latin typeface="TimesNewRomanPSMT"/>
              </a:rPr>
              <a:t>class except that the </a:t>
            </a:r>
            <a:r>
              <a:rPr lang="en-US" altLang="en-US" sz="2000" b="1">
                <a:solidFill>
                  <a:srgbClr val="000000"/>
                </a:solidFill>
                <a:latin typeface="TimesNewRomanPS-BoldMT"/>
              </a:rPr>
              <a:t>Polyline </a:t>
            </a:r>
            <a:r>
              <a:rPr lang="en-US" altLang="en-US" sz="2000">
                <a:solidFill>
                  <a:srgbClr val="000000"/>
                </a:solidFill>
                <a:latin typeface="TimesNewRomanPSMT"/>
              </a:rPr>
              <a:t>class is not automatically closed.</a:t>
            </a:r>
            <a:r>
              <a:rPr lang="en-US" altLang="en-US" sz="2000"/>
              <a:t> </a:t>
            </a:r>
            <a:br>
              <a:rPr lang="en-US" altLang="en-US" sz="2000"/>
            </a:br>
            <a:endParaRPr lang="en-US" altLang="en-US" sz="2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2086D3-8596-48A7-B0B0-8310789BCEF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en-US" sz="14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Polygon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CD2C5D-0D0D-456D-A585-6B6970935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3B3EDD-8AEA-414B-8A34-916727DC8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7A1AEDC-4D7B-4FA0-83E5-E62E52779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EF12EDA-FC91-49B4-A15F-C7F519B05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A95884-3117-4E79-8AD0-7E54F2D64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E4E1E7C-BD93-4D6F-9407-F5292BAF0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DDFEBDB-3664-460E-9F5C-99EB7A9AF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A460738-D43D-411F-9455-D3B80DC6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92D0C04-7FCD-484C-A4EA-E76BD4E65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BCDCA1F-8CE4-48DD-8422-F5ED8638D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FDF32F1-31BC-4F22-8746-C7F49C0BB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F5F0A41-6F95-43B6-B6E9-DC150E89D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380E572-D741-4F92-A8AF-E103A877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0B987C8-86BD-4DE3-AB4A-81335B1E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D7FE2CF-EA16-4438-967C-3BA1F674C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DFA51532-175D-45EB-BCB7-444B2F0B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E36BB8E-CC39-4A88-A879-7038351C7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62FA04-99C8-42A4-B59A-72F3783A4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5F80E4B-B5ED-450B-86EF-A8F8B7EC1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1360048E-B822-4A99-8EAE-91274D79D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BB2905-51BC-4572-8F37-0827DC657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B05AC63A-59AA-40E7-8133-A91EF777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D0CFE895-2957-4789-9FE2-37B5EC5FF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27A7315F-0D4C-41AD-A10D-95D8426AC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E9B3DA78-C4E3-4DD5-94B2-B0D93BA2A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90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2733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132638" y="5562600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33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A03FB77-B72F-4F7D-99A7-7B3209970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5562600"/>
            <a:ext cx="23780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ShowPolygon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F50FA2CD-E55D-4A4C-8976-5374AC837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E8CE370D-5DDF-488A-B4AD-32E48DD16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3789AD61-080A-46E7-BE44-BE8F5858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414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2738" name="AutoShape 8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971925" y="5541963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F8251C0B-EE98-4CDD-A2EC-37DC95426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0D508B37-AF65-4D2A-A0FD-A0A7295FA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aphicFrame>
        <p:nvGraphicFramePr>
          <p:cNvPr id="72741" name="Object 29"/>
          <p:cNvGraphicFramePr>
            <a:graphicFrameLocks noChangeAspect="1"/>
          </p:cNvGraphicFramePr>
          <p:nvPr/>
        </p:nvGraphicFramePr>
        <p:xfrm>
          <a:off x="9525" y="1089025"/>
          <a:ext cx="90900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8" name="Picture" r:id="rId6" imgW="5257041" imgH="1084521" progId="Word.Picture.8">
                  <p:embed/>
                </p:oleObj>
              </mc:Choice>
              <mc:Fallback>
                <p:oleObj name="Picture" r:id="rId6" imgW="5257041" imgH="1084521" progId="Word.Picture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" y="1089025"/>
                        <a:ext cx="90900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33A1E3-820B-4E0D-80B0-E6300D23A6E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en-US" sz="1400"/>
          </a:p>
        </p:txBody>
      </p:sp>
      <p:sp>
        <p:nvSpPr>
          <p:cNvPr id="73731" name="Dikdörtgen 4"/>
          <p:cNvSpPr>
            <a:spLocks noChangeArrowheads="1"/>
          </p:cNvSpPr>
          <p:nvPr/>
        </p:nvSpPr>
        <p:spPr bwMode="auto">
          <a:xfrm>
            <a:off x="34925" y="0"/>
            <a:ext cx="67056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javafx.application.Application;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javafx.collections.ObservableList;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javafx.scene.Scene;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javafx.scene.layout.Pane;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javafx.scene.paint.Color;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javafx.stage.Stage;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javafx.scene.shape.Polygon;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ShowPolygon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Application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200" b="1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3F7F5F"/>
                </a:solidFill>
                <a:latin typeface="Consolas" panose="020B0609020204030204" pitchFamily="49" charset="0"/>
              </a:rPr>
              <a:t>// Override the start method in the Application class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 {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>
                <a:solidFill>
                  <a:srgbClr val="3F7F5F"/>
                </a:solidFill>
                <a:latin typeface="Consolas" panose="020B0609020204030204" pitchFamily="49" charset="0"/>
              </a:rPr>
              <a:t>// Create a pane, a polygon, and place polygon to pane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Pane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pane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Pane();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Polygon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polygon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Polygon();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pane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.getChildren().add(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polygon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polygon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.setFill(Color.</a:t>
            </a:r>
            <a:r>
              <a:rPr lang="en-US" altLang="en-US" sz="1200" b="1" i="1">
                <a:solidFill>
                  <a:srgbClr val="0000C0"/>
                </a:solidFill>
                <a:latin typeface="Consolas" panose="020B0609020204030204" pitchFamily="49" charset="0"/>
              </a:rPr>
              <a:t>WHITE</a:t>
            </a:r>
            <a:r>
              <a:rPr lang="en-US" alt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polygon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.setStroke(Color.</a:t>
            </a:r>
            <a:r>
              <a:rPr lang="en-US" altLang="en-US" sz="1200" b="1" i="1">
                <a:solidFill>
                  <a:srgbClr val="0000C0"/>
                </a:solidFill>
                <a:latin typeface="Consolas" panose="020B0609020204030204" pitchFamily="49" charset="0"/>
              </a:rPr>
              <a:t>BLACK</a:t>
            </a:r>
            <a:r>
              <a:rPr lang="en-US" alt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ObservableList&lt;Double&gt; </a:t>
            </a:r>
            <a:r>
              <a:rPr lang="fr-FR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fr-FR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polygon</a:t>
            </a:r>
            <a:r>
              <a:rPr lang="fr-FR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.getPoints();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= 200,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= 200;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centerX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/ 2,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centerY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= Math.</a:t>
            </a:r>
            <a:r>
              <a:rPr lang="en-US" alt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min(</a:t>
            </a:r>
            <a:r>
              <a:rPr lang="en-US" altLang="en-US" sz="1200" b="1" i="1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i="1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) * 0.4;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>
                <a:solidFill>
                  <a:srgbClr val="3F7F5F"/>
                </a:solidFill>
                <a:latin typeface="Consolas" panose="020B0609020204030204" pitchFamily="49" charset="0"/>
              </a:rPr>
              <a:t>// Add points to the polygon list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n-NO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&lt; 6; </a:t>
            </a:r>
            <a:r>
              <a:rPr lang="nn-NO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centerX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* Math.</a:t>
            </a:r>
            <a:r>
              <a:rPr lang="en-US" alt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cos(2 * </a:t>
            </a:r>
            <a:r>
              <a:rPr lang="en-US" altLang="en-US" sz="1200" b="1" i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 * Math.</a:t>
            </a:r>
            <a:r>
              <a:rPr lang="en-US" altLang="en-US" sz="1200" b="1" i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 / 6));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centerY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* Math.</a:t>
            </a:r>
            <a:r>
              <a:rPr lang="en-US" alt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sin(2 * </a:t>
            </a:r>
            <a:r>
              <a:rPr lang="en-US" altLang="en-US" sz="1200" b="1" i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 * Math.</a:t>
            </a:r>
            <a:r>
              <a:rPr lang="en-US" altLang="en-US" sz="1200" b="1" i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 / 6));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}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>
                <a:solidFill>
                  <a:srgbClr val="3F7F5F"/>
                </a:solidFill>
                <a:latin typeface="Consolas" panose="020B0609020204030204" pitchFamily="49" charset="0"/>
              </a:rPr>
              <a:t>// Create a scene and place it in the stage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Scene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pane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.setTitle(</a:t>
            </a:r>
            <a:r>
              <a:rPr lang="en-US" altLang="en-US" sz="1200" b="1">
                <a:solidFill>
                  <a:srgbClr val="2A00FF"/>
                </a:solidFill>
                <a:latin typeface="Consolas" panose="020B0609020204030204" pitchFamily="49" charset="0"/>
              </a:rPr>
              <a:t>"ShowPolygon"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sz="1200" b="1">
                <a:solidFill>
                  <a:srgbClr val="3F7F5F"/>
                </a:solidFill>
                <a:latin typeface="Consolas" panose="020B0609020204030204" pitchFamily="49" charset="0"/>
              </a:rPr>
              <a:t>// Set the stage title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.setScene(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sz="1200" b="1">
                <a:solidFill>
                  <a:srgbClr val="3F7F5F"/>
                </a:solidFill>
                <a:latin typeface="Consolas" panose="020B0609020204030204" pitchFamily="49" charset="0"/>
              </a:rPr>
              <a:t>// Place the scene in the stage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.show(); </a:t>
            </a:r>
            <a:r>
              <a:rPr lang="en-US" altLang="en-US" sz="1200" b="1">
                <a:solidFill>
                  <a:srgbClr val="3F7F5F"/>
                </a:solidFill>
                <a:latin typeface="Consolas" panose="020B0609020204030204" pitchFamily="49" charset="0"/>
              </a:rPr>
              <a:t>// Display the stage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. .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600" b="1"/>
          </a:p>
        </p:txBody>
      </p:sp>
      <p:pic>
        <p:nvPicPr>
          <p:cNvPr id="73732" name="Resim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7200"/>
            <a:ext cx="19240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49"/>
            <a:ext cx="8534400" cy="5124451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 you display a text, line, rectangle, circle, ellipse, arc, polygon, and polyline?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Write code fragments to display a string rotated 45 degrees in the center of the pane.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Write code fragments to display a thick line of 10 pixels from (10, 10) to (70, 30).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Write code fragments to fill red color in a rectangle of width 100 and height 50 with the upper-left corner at (10, 10).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Write code fragments to display a round-cornered rectangle with width 100, height 200with the upper-left corner at (10, 10), corner horizontal diameter 40, and corner vertical diameter 20.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Write code fragments to display an ellipse with horizontal radius 50 and vertical radius 100.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Write code fragments to display the outline of the upper half of a circle with radius 50.</a:t>
            </a:r>
            <a:b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To display a text, line, rectangle, circle, ellipse, arc, polygon, and polyline, create an instance of the Text, Line, Rectangle, Circle, Ellipse, Arc, Polygon, and Polyline and add it to a pane and place the pane into a scene.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Text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text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new Text("Welcome");</a:t>
            </a:r>
            <a:b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StackPane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pane = new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StackPane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  <a:b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pane.getChildren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().add(text);</a:t>
            </a:r>
            <a:b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text.setRotate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(15);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Line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line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new Line(10, 10, 70, 30);</a:t>
            </a:r>
            <a:b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line.setStrokeWidth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(10);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Rectangle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rectangle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new Rectangle(10, 10, 100, 50);</a:t>
            </a:r>
            <a:b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rectangle.setFill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Color.RED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Rectangle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rectangle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new Rectangle(10, 10, 100, 200);</a:t>
            </a:r>
            <a:b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rectangle.setArcWidth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(40);</a:t>
            </a:r>
            <a:b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rectangle.setArcHeight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(20);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Ellipse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ellipse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new Ellipse();</a:t>
            </a:r>
            <a:b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ellipse.setRadiusX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(50);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ellipse.setRadiusY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(100);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new Arc();</a:t>
            </a:r>
            <a:b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arc.setRadiusX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(50);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arc.setRadiusY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(50);</a:t>
            </a:r>
            <a:b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arc.setFill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(null);</a:t>
            </a:r>
            <a:b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arc.setStartAngle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(0);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arc.setLength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(180);</a:t>
            </a:r>
            <a:b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arc.setType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ArcType.OPEN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  <a:endParaRPr lang="tr-TR" sz="18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AF139-9E8A-44AE-81CA-17BD068C2507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05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tr-TR" dirty="0">
                <a:sym typeface="Wingdings" panose="05000000000000000000" pitchFamily="2" charset="2"/>
              </a:rPr>
              <a:t></a:t>
            </a:r>
            <a:r>
              <a:rPr lang="tr-TR" dirty="0"/>
              <a:t>  </a:t>
            </a:r>
            <a:r>
              <a:rPr lang="tr-TR" b="1" dirty="0" err="1">
                <a:latin typeface="Bell MT" panose="02020503060305020303" pitchFamily="18" charset="0"/>
              </a:rPr>
              <a:t>Check</a:t>
            </a:r>
            <a:r>
              <a:rPr lang="tr-TR" b="1" dirty="0">
                <a:latin typeface="Bell MT" panose="02020503060305020303" pitchFamily="18" charset="0"/>
              </a:rPr>
              <a:t> Point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741863"/>
          </a:xfrm>
        </p:spPr>
        <p:txBody>
          <a:bodyPr>
            <a:no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Write code fragments to display the lower half of a circle with radius 50 filled with the red color.</a:t>
            </a:r>
            <a:endParaRPr lang="tr-T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Write code fragments to display a polygon connecting the following points: (20, 40), (30, 50), (40, 90), (90, 10), (10, 30), and fill the polygon with green color.</a:t>
            </a:r>
            <a:endParaRPr lang="tr-T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Write code fragments to display a polyline connecting the following points: (20, 40), (30, 50), (40, 90), (90, 10), (10, 30).</a:t>
            </a:r>
            <a:endParaRPr lang="tr-T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What is wrong in the following code?</a:t>
            </a:r>
            <a:b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latin typeface="Consolas" panose="020B0609020204030204" pitchFamily="49" charset="0"/>
                <a:cs typeface="Calibri" panose="020F0502020204030204" pitchFamily="34" charset="0"/>
              </a:rPr>
              <a:t>public void start(Stage </a:t>
            </a:r>
            <a:r>
              <a:rPr lang="en-US" sz="1100" dirty="0" err="1">
                <a:latin typeface="Consolas" panose="020B0609020204030204" pitchFamily="49" charset="0"/>
                <a:cs typeface="Calibri" panose="020F0502020204030204" pitchFamily="34" charset="0"/>
              </a:rPr>
              <a:t>primaryStage</a:t>
            </a:r>
            <a:r>
              <a:rPr lang="en-US" sz="1100" dirty="0">
                <a:latin typeface="Consolas" panose="020B0609020204030204" pitchFamily="49" charset="0"/>
                <a:cs typeface="Calibri" panose="020F0502020204030204" pitchFamily="34" charset="0"/>
              </a:rPr>
              <a:t>) {   </a:t>
            </a:r>
            <a:br>
              <a:rPr lang="tr-TR" sz="11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100" dirty="0">
                <a:latin typeface="Consolas" panose="020B0609020204030204" pitchFamily="49" charset="0"/>
                <a:cs typeface="Calibri" panose="020F0502020204030204" pitchFamily="34" charset="0"/>
              </a:rPr>
              <a:t>  // Create a polygon and place it in the scene</a:t>
            </a:r>
            <a:br>
              <a:rPr lang="tr-TR" sz="11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100" dirty="0">
                <a:latin typeface="Consolas" panose="020B0609020204030204" pitchFamily="49" charset="0"/>
                <a:cs typeface="Calibri" panose="020F0502020204030204" pitchFamily="34" charset="0"/>
              </a:rPr>
              <a:t>  Scene </a:t>
            </a:r>
            <a:r>
              <a:rPr lang="en-US" sz="1100" dirty="0" err="1">
                <a:latin typeface="Consolas" panose="020B0609020204030204" pitchFamily="49" charset="0"/>
                <a:cs typeface="Calibri" panose="020F0502020204030204" pitchFamily="34" charset="0"/>
              </a:rPr>
              <a:t>scene</a:t>
            </a:r>
            <a:r>
              <a:rPr lang="en-US" sz="1100" dirty="0">
                <a:latin typeface="Consolas" panose="020B0609020204030204" pitchFamily="49" charset="0"/>
                <a:cs typeface="Calibri" panose="020F0502020204030204" pitchFamily="34" charset="0"/>
              </a:rPr>
              <a:t> = new Scene(new Polygon(), 400, 400);</a:t>
            </a:r>
            <a:br>
              <a:rPr lang="tr-TR" sz="11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100" dirty="0"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  <a:cs typeface="Calibri" panose="020F0502020204030204" pitchFamily="34" charset="0"/>
              </a:rPr>
              <a:t>primaryStage.setScene</a:t>
            </a:r>
            <a:r>
              <a:rPr lang="en-US" sz="1100" dirty="0">
                <a:latin typeface="Consolas" panose="020B0609020204030204" pitchFamily="49" charset="0"/>
                <a:cs typeface="Calibri" panose="020F0502020204030204" pitchFamily="34" charset="0"/>
              </a:rPr>
              <a:t>(scene); // Place the scene in the stage</a:t>
            </a:r>
            <a:br>
              <a:rPr lang="tr-TR" sz="11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100" dirty="0"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  <a:cs typeface="Calibri" panose="020F0502020204030204" pitchFamily="34" charset="0"/>
              </a:rPr>
              <a:t>primaryStage.show</a:t>
            </a:r>
            <a:r>
              <a:rPr lang="en-US" sz="1100" dirty="0">
                <a:latin typeface="Consolas" panose="020B0609020204030204" pitchFamily="49" charset="0"/>
                <a:cs typeface="Calibri" panose="020F0502020204030204" pitchFamily="34" charset="0"/>
              </a:rPr>
              <a:t>(); // Display the stage</a:t>
            </a:r>
            <a:br>
              <a:rPr lang="tr-TR" sz="1100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100" dirty="0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br>
              <a:rPr lang="tr-TR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12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Arc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arc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new Arc();</a:t>
            </a:r>
            <a:br>
              <a:rPr lang="tr-TR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arc.setRadiusX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(50);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arc.setRadiusY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(50);</a:t>
            </a:r>
            <a:br>
              <a:rPr lang="tr-TR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arc.setStartAngle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(180);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arc.setLength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(180);</a:t>
            </a:r>
            <a:br>
              <a:rPr lang="tr-TR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arc.setFill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Color.RED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  <a:br>
              <a:rPr lang="tr-TR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arc.setType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ArcType.ROUND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  <a:endParaRPr lang="tr-TR" sz="11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Polygon p = new Polygon();</a:t>
            </a:r>
            <a:br>
              <a:rPr lang="tr-TR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g.getPoints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().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addAll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(20.0, 40.0, 30.0, </a:t>
            </a:r>
            <a:br>
              <a:rPr lang="tr-TR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50.0, 40.0, 90.0, 90.0, 10.0, 10.0, 30.0);</a:t>
            </a:r>
            <a:br>
              <a:rPr lang="tr-TR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p.setFill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Color.GREEN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  <a:endParaRPr lang="tr-TR" sz="11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Polyline p = new Polyline();</a:t>
            </a:r>
            <a:br>
              <a:rPr lang="tr-TR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p.getPoints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().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addAll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(20.0, 40.0, 30.0, </a:t>
            </a:r>
            <a:br>
              <a:rPr lang="tr-TR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50.0, 40.0, 90.0, 90.0, 10.0, 10.0, 30.0);</a:t>
            </a:r>
            <a:endParaRPr lang="tr-TR" sz="11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Polygon is a Shape, which cannot be directly added to a scene. You have to place a shape into a pane and add the pane into the scene.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4AF139-9E8A-44AE-81CA-17BD068C2507}" type="slidenum">
              <a:rPr lang="en-US" altLang="en-US" smtClean="0"/>
              <a:pPr>
                <a:defRPr/>
              </a:pPr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80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55F44E-AFF8-4E6E-BFD8-2F1F44835A3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en-US" sz="140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 b="1"/>
              <a:t>Case Study: The </a:t>
            </a:r>
            <a:r>
              <a:rPr lang="en-US" altLang="en-US"/>
              <a:t>ClockPane</a:t>
            </a:r>
            <a:r>
              <a:rPr lang="en-US" altLang="en-US" b="1"/>
              <a:t> Class</a:t>
            </a:r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37932-2D3C-45B6-BC75-966BF55D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B74841-22AE-4432-8C31-4BB010492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5303E98-62D9-4BC7-A366-9D839CDD2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B76EB71-B027-41A2-B031-55C88E8D3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3E1A957-8FD6-4CF5-A6A1-F8F5EB89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8C5A460-0685-4C35-A0EC-B59981551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DDF5C0-F988-4E3B-A06E-1189FE44C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3154CA4-FB2E-4122-8719-9E3853EBD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236BD03-9E88-408A-8C3A-4464C45DE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B7B1302-3369-43A4-BF50-59937A318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9A613E6-2E0D-44DB-9BF0-958823206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15625B8-3B4D-4EE8-9834-20B8506E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40F59B3-04D1-4625-B618-9FFDE45F2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E92300C-E759-4FE3-905B-13D410958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23F59AF-FF03-460A-8188-1BA311990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3AC79EE-FB3E-43A6-ADAF-4D2EB3491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5796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610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400"/>
              <a:t>This case study develops a class that displays a clock on a pane.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F57486AE-9247-4BC3-8598-51B428F29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1E781D-02DB-4FED-A405-F3715126F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DD42304-3DF3-4C4F-9F07-593BBD1BA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5410200"/>
            <a:ext cx="1701800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ClockPane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75800" name="AutoShape 8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8431213" y="4724400"/>
            <a:ext cx="468312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3E268EFC-2400-438E-B479-DC41FEA02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50BD9DCD-1328-4E30-B971-14142C0D3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Rectangle 31">
            <a:extLst>
              <a:ext uri="{FF2B5EF4-FFF2-40B4-BE49-F238E27FC236}">
                <a16:creationId xmlns:a16="http://schemas.microsoft.com/office/drawing/2014/main" id="{1F90552C-1C90-4962-90F8-3DEF147CA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aphicFrame>
        <p:nvGraphicFramePr>
          <p:cNvPr id="75804" name="Object 23"/>
          <p:cNvGraphicFramePr>
            <a:graphicFrameLocks noChangeAspect="1"/>
          </p:cNvGraphicFramePr>
          <p:nvPr/>
        </p:nvGraphicFramePr>
        <p:xfrm>
          <a:off x="228600" y="1320800"/>
          <a:ext cx="71882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2" name="Picture" r:id="rId5" imgW="4396740" imgH="2284476" progId="Word.Picture.8">
                  <p:embed/>
                </p:oleObj>
              </mc:Choice>
              <mc:Fallback>
                <p:oleObj name="Picture" r:id="rId5" imgW="4396740" imgH="2284476" progId="Word.Picture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20800"/>
                        <a:ext cx="71882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2">
            <a:extLst>
              <a:ext uri="{FF2B5EF4-FFF2-40B4-BE49-F238E27FC236}">
                <a16:creationId xmlns:a16="http://schemas.microsoft.com/office/drawing/2014/main" id="{CA6C33C1-E2C3-432F-8A7C-1E99503CC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7E4363-170F-441E-A177-9F31E54F7AC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en-US" sz="14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 b="1"/>
              <a:t>Use the </a:t>
            </a:r>
            <a:r>
              <a:rPr lang="en-US" altLang="en-US"/>
              <a:t>ClockPane</a:t>
            </a:r>
            <a:r>
              <a:rPr lang="en-US" altLang="en-US" b="1"/>
              <a:t> Class</a:t>
            </a:r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14ED-D655-4D11-9FB3-1017A9A55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3EF1C46-EEEC-4F3A-8EDD-97236AAC2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6784E22-FBE4-4316-9434-6F88E382F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8A918B8-398E-4C53-B9FD-24C75BA70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450923-6A9D-4B17-B52A-EDDC1910C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F6E0501-7977-41F5-B8FB-BCA40E0C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86C622F-AEFC-4865-A596-831E5EE5C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CABD84C-E150-4A6E-9BD2-C6424334F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0D70F1A-55D4-4621-AE68-1AE927411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76CD0DE-CF35-428A-992B-611013424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7AC8277-9C89-4DC7-A99D-FF4CA752B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66897FA-560F-48B9-8049-8EE659DAD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59B4A7F-DF6C-4B4E-B23C-3391FD43F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9809C8D-1FAD-4658-90D5-F84F39CA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9EA7FAE-6D7B-40C3-94B6-E27D9BE7B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89190A9-F737-4C4A-9756-69529E981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906AE538-B0AD-45CC-8DDA-6C545144F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505054-E467-4D79-B97A-600D0F366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6822" name="AutoShape 4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7245350" y="5694363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29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C1692E7-3DC0-42CE-B729-EFE053A3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238" y="5694363"/>
            <a:ext cx="23780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 dirty="0" err="1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DisplayClock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76824" name="AutoShape 8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4084638" y="5673725"/>
            <a:ext cx="468312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6825" name="Dikdörtgen 6"/>
          <p:cNvSpPr>
            <a:spLocks noChangeArrowheads="1"/>
          </p:cNvSpPr>
          <p:nvPr/>
        </p:nvSpPr>
        <p:spPr bwMode="auto">
          <a:xfrm>
            <a:off x="1408113" y="4614863"/>
            <a:ext cx="69373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231F20"/>
                </a:solidFill>
                <a:latin typeface="TimesLTStd-Roman"/>
              </a:rPr>
              <a:t>(a) The </a:t>
            </a:r>
            <a:r>
              <a:rPr lang="en-US" altLang="en-US" sz="1200" b="1" dirty="0" err="1">
                <a:solidFill>
                  <a:srgbClr val="00AEEF"/>
                </a:solidFill>
                <a:latin typeface="LucidaSansTypewriterStd-Bd"/>
              </a:rPr>
              <a:t>DisplayClock</a:t>
            </a:r>
            <a:r>
              <a:rPr lang="en-US" altLang="en-US" sz="1200" b="1" dirty="0">
                <a:solidFill>
                  <a:srgbClr val="00AEEF"/>
                </a:solidFill>
                <a:latin typeface="LucidaSansTypewriterStd-Bd"/>
              </a:rPr>
              <a:t> </a:t>
            </a:r>
            <a:r>
              <a:rPr lang="en-US" altLang="en-US" sz="1400" dirty="0">
                <a:solidFill>
                  <a:srgbClr val="231F20"/>
                </a:solidFill>
                <a:latin typeface="TimesLTStd-Roman"/>
              </a:rPr>
              <a:t>program displays a clock that shows the current time. </a:t>
            </a:r>
            <a:br>
              <a:rPr lang="en-US" altLang="en-US" sz="1400" dirty="0">
                <a:solidFill>
                  <a:srgbClr val="231F20"/>
                </a:solidFill>
                <a:latin typeface="TimesLTStd-Roman"/>
              </a:rPr>
            </a:br>
            <a:r>
              <a:rPr lang="en-US" altLang="en-US" sz="1400" dirty="0">
                <a:solidFill>
                  <a:srgbClr val="231F20"/>
                </a:solidFill>
                <a:latin typeface="TimesLTStd-Roman"/>
              </a:rPr>
              <a:t>(b) The endpoint of a clock hand can be determined, given the spanning angle, the hand length, and the center point.</a:t>
            </a:r>
            <a:r>
              <a:rPr lang="en-US" altLang="en-US" sz="1400" dirty="0"/>
              <a:t> </a:t>
            </a:r>
            <a:br>
              <a:rPr lang="en-US" altLang="en-US" sz="1400" dirty="0"/>
            </a:br>
            <a:endParaRPr lang="en-US" altLang="en-US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/>
          </a:p>
        </p:txBody>
      </p:sp>
      <p:pic>
        <p:nvPicPr>
          <p:cNvPr id="76826" name="Resim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1281113"/>
            <a:ext cx="2600325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7" name="Resim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8" y="1190625"/>
            <a:ext cx="3238500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8" name="Resim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3" y="4271963"/>
            <a:ext cx="4286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30">
            <a:extLst>
              <a:ext uri="{FF2B5EF4-FFF2-40B4-BE49-F238E27FC236}">
                <a16:creationId xmlns:a16="http://schemas.microsoft.com/office/drawing/2014/main" id="{7C7823F1-E8F9-47EB-A432-5EE3B2097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368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br>
              <a:rPr lang="en-US" altLang="en-US"/>
            </a:br>
            <a:br>
              <a:rPr lang="en-US" altLang="en-US"/>
            </a:br>
            <a:endParaRPr lang="en-US" altLang="en-US"/>
          </a:p>
        </p:txBody>
      </p:sp>
      <p:sp>
        <p:nvSpPr>
          <p:cNvPr id="25" name="Rectangle 31">
            <a:extLst>
              <a:ext uri="{FF2B5EF4-FFF2-40B4-BE49-F238E27FC236}">
                <a16:creationId xmlns:a16="http://schemas.microsoft.com/office/drawing/2014/main" id="{EB64CEE7-7330-431A-9EC0-491556FA8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7371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br>
              <a:rPr lang="en-US" altLang="en-US"/>
            </a:br>
            <a:br>
              <a:rPr lang="en-US" altLang="en-US"/>
            </a:br>
            <a:endParaRPr lang="en-US" alt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7AC7FFD-4AC2-4662-8981-B6EAC7CB05FA}"/>
              </a:ext>
            </a:extLst>
          </p:cNvPr>
          <p:cNvGraphicFramePr>
            <a:graphicFrameLocks noGrp="1"/>
          </p:cNvGraphicFramePr>
          <p:nvPr/>
        </p:nvGraphicFramePr>
        <p:xfrm>
          <a:off x="1381125" y="5383213"/>
          <a:ext cx="3495675" cy="609600"/>
        </p:xfrm>
        <a:graphic>
          <a:graphicData uri="http://schemas.openxmlformats.org/drawingml/2006/table">
            <a:tbl>
              <a:tblPr/>
              <a:tblGrid>
                <a:gridCol w="3495675">
                  <a:extLst>
                    <a:ext uri="{9D8B030D-6E8A-4147-A177-3AD203B41FA5}">
                      <a16:colId xmlns:a16="http://schemas.microsoft.com/office/drawing/2014/main" val="728661321"/>
                    </a:ext>
                  </a:extLst>
                </a:gridCol>
              </a:tblGrid>
              <a:tr h="155249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231F20"/>
                          </a:solidFill>
                          <a:effectLst/>
                          <a:latin typeface="LucidaSansTypewriterStd"/>
                        </a:rPr>
                        <a:t>endX</a:t>
                      </a:r>
                      <a:r>
                        <a:rPr lang="en-US" sz="1400" b="0" i="0" dirty="0">
                          <a:solidFill>
                            <a:srgbClr val="231F20"/>
                          </a:solidFill>
                          <a:effectLst/>
                          <a:latin typeface="LucidaSansTypewriterStd"/>
                        </a:rPr>
                        <a:t> = </a:t>
                      </a:r>
                      <a:r>
                        <a:rPr lang="en-US" sz="1400" b="0" i="0" dirty="0" err="1">
                          <a:solidFill>
                            <a:srgbClr val="231F20"/>
                          </a:solidFill>
                          <a:effectLst/>
                          <a:latin typeface="LucidaSansTypewriterStd"/>
                        </a:rPr>
                        <a:t>centerX</a:t>
                      </a:r>
                      <a:r>
                        <a:rPr lang="en-US" sz="1400" b="0" i="0" dirty="0">
                          <a:solidFill>
                            <a:srgbClr val="231F20"/>
                          </a:solidFill>
                          <a:effectLst/>
                          <a:latin typeface="LucidaSansTypewriterStd"/>
                        </a:rPr>
                        <a:t> + </a:t>
                      </a:r>
                      <a:r>
                        <a:rPr lang="en-US" sz="1400" b="0" i="0" dirty="0" err="1">
                          <a:solidFill>
                            <a:srgbClr val="231F20"/>
                          </a:solidFill>
                          <a:effectLst/>
                          <a:latin typeface="LucidaSansTypewriterStd"/>
                        </a:rPr>
                        <a:t>handLength</a:t>
                      </a:r>
                      <a:r>
                        <a:rPr lang="en-US" sz="1400" b="0" i="0" dirty="0">
                          <a:solidFill>
                            <a:srgbClr val="231F20"/>
                          </a:solidFill>
                          <a:effectLst/>
                          <a:latin typeface="LucidaSansTypewriterStd"/>
                        </a:rPr>
                        <a:t> × sin(</a:t>
                      </a:r>
                      <a:r>
                        <a:rPr lang="el-GR" sz="1400" b="0" i="0" dirty="0">
                          <a:solidFill>
                            <a:srgbClr val="231F20"/>
                          </a:solidFill>
                          <a:effectLst/>
                          <a:latin typeface="MathematicalPiLTStd"/>
                        </a:rPr>
                        <a:t>θ</a:t>
                      </a:r>
                      <a:r>
                        <a:rPr lang="el-GR" sz="1400" b="0" i="0" dirty="0">
                          <a:solidFill>
                            <a:srgbClr val="231F20"/>
                          </a:solidFill>
                          <a:effectLst/>
                          <a:latin typeface="LucidaSansTypewriterStd"/>
                        </a:rPr>
                        <a:t>)</a:t>
                      </a:r>
                      <a:endParaRPr lang="el-GR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8680079"/>
                  </a:ext>
                </a:extLst>
              </a:tr>
              <a:tr h="155249">
                <a:tc>
                  <a:txBody>
                    <a:bodyPr/>
                    <a:lstStyle/>
                    <a:p>
                      <a:endParaRPr lang="el-GR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343430"/>
                  </a:ext>
                </a:extLst>
              </a:tr>
            </a:tbl>
          </a:graphicData>
        </a:graphic>
      </p:graphicFrame>
      <p:sp>
        <p:nvSpPr>
          <p:cNvPr id="27" name="Rectangle 32">
            <a:extLst>
              <a:ext uri="{FF2B5EF4-FFF2-40B4-BE49-F238E27FC236}">
                <a16:creationId xmlns:a16="http://schemas.microsoft.com/office/drawing/2014/main" id="{A4284435-1223-4704-9F82-71FE2A9A3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3" y="4691063"/>
            <a:ext cx="184150" cy="13858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br>
              <a:rPr lang="en-US" altLang="en-US" sz="2800"/>
            </a:br>
            <a:br>
              <a:rPr lang="en-US" altLang="en-US" sz="2800"/>
            </a:br>
            <a:endParaRPr lang="en-US" altLang="en-US" sz="2800"/>
          </a:p>
        </p:txBody>
      </p:sp>
      <p:sp>
        <p:nvSpPr>
          <p:cNvPr id="76835" name="Rectangle 27"/>
          <p:cNvSpPr>
            <a:spLocks noChangeArrowheads="1"/>
          </p:cNvSpPr>
          <p:nvPr/>
        </p:nvSpPr>
        <p:spPr bwMode="auto">
          <a:xfrm>
            <a:off x="4694238" y="5348288"/>
            <a:ext cx="3671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231F20"/>
                </a:solidFill>
                <a:latin typeface="LucidaSansTypewriterStd"/>
              </a:rPr>
              <a:t>endY = centerY - handLength × cos(</a:t>
            </a:r>
            <a:r>
              <a:rPr lang="el-GR" altLang="en-US" sz="1400">
                <a:solidFill>
                  <a:srgbClr val="231F20"/>
                </a:solidFill>
                <a:latin typeface="LucidaSansTypewriterStd"/>
              </a:rPr>
              <a:t>θ)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FA0F34-6055-4A68-8AD9-577CEF48347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1850"/>
          </a:xfrm>
          <a:noFill/>
        </p:spPr>
        <p:txBody>
          <a:bodyPr/>
          <a:lstStyle/>
          <a:p>
            <a:r>
              <a:rPr lang="en-US" altLang="en-US" sz="4000"/>
              <a:t>Basic Structure of JavaFX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762000"/>
            <a:ext cx="8458200" cy="2667000"/>
          </a:xfrm>
          <a:noFill/>
        </p:spPr>
        <p:txBody>
          <a:bodyPr/>
          <a:lstStyle/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800"/>
              <a:t>Application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800"/>
              <a:t>Override the start(Stage) method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800"/>
              <a:t>Stage, Scene, and Nodes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400" b="1"/>
              <a:t>javafx.stage.Stage </a:t>
            </a:r>
            <a:r>
              <a:rPr lang="en-US" altLang="en-US" sz="1400"/>
              <a:t>is the top level JavaFX container.</a:t>
            </a:r>
            <a:r>
              <a:rPr lang="en-US" altLang="en-US" sz="1000"/>
              <a:t> </a:t>
            </a:r>
            <a:r>
              <a:rPr lang="en-US" altLang="en-US" sz="1400"/>
              <a:t>The primary Stage is constructed by the </a:t>
            </a:r>
            <a:r>
              <a:rPr lang="en-US" altLang="en-US" sz="1400" b="1"/>
              <a:t>platform. </a:t>
            </a:r>
            <a:endParaRPr lang="en-US" altLang="en-US" sz="1000" b="1"/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400" b="1"/>
              <a:t>javafx.scene.Scene </a:t>
            </a:r>
            <a:r>
              <a:rPr lang="en-US" altLang="en-US" sz="1400"/>
              <a:t>class is the container for all content in a scene graph.</a:t>
            </a:r>
            <a:r>
              <a:rPr lang="en-US" altLang="en-US" sz="1000"/>
              <a:t> 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400" b="1"/>
              <a:t>javafx.scene.Node </a:t>
            </a:r>
            <a:r>
              <a:rPr lang="en-US" altLang="en-US" sz="1400"/>
              <a:t>is the base class for scene graph nodes.</a:t>
            </a:r>
            <a:br>
              <a:rPr lang="en-US" altLang="en-US" sz="1000"/>
            </a:br>
            <a:br>
              <a:rPr lang="en-US" altLang="en-US" sz="1000"/>
            </a:br>
            <a:br>
              <a:rPr lang="en-US" altLang="en-US" sz="1400"/>
            </a:br>
            <a:endParaRPr lang="en-US" altLang="en-US" sz="140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4AFB194-73CF-4DE1-827C-85655D813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294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116763" y="4724400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8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7AE91BE-B002-4552-BA95-D501243F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4724400"/>
            <a:ext cx="2133600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MyJavaFX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2296" name="AutoShape 8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4068763" y="4724400"/>
            <a:ext cx="469900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7" name="AutoShape 4">
            <a:hlinkClick r:id="rId6" action="ppaction://program" highlightClick="1"/>
          </p:cNvPr>
          <p:cNvSpPr>
            <a:spLocks noChangeArrowheads="1"/>
          </p:cNvSpPr>
          <p:nvPr/>
        </p:nvSpPr>
        <p:spPr bwMode="auto">
          <a:xfrm>
            <a:off x="7116763" y="5638800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1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8D274FD-81EB-433E-BDD2-3FCF10FFC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638800"/>
            <a:ext cx="2819400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7" action="ppaction://program"/>
              </a:rPr>
              <a:t>MultipleStageDemo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2299" name="AutoShape 8">
            <a:hlinkClick r:id="rId8" highlightClick="1"/>
          </p:cNvPr>
          <p:cNvSpPr>
            <a:spLocks noChangeArrowheads="1"/>
          </p:cNvSpPr>
          <p:nvPr/>
        </p:nvSpPr>
        <p:spPr bwMode="auto">
          <a:xfrm>
            <a:off x="3600450" y="562292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9696CDDE-9F16-4ABD-82F8-45EE3FA5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aphicFrame>
        <p:nvGraphicFramePr>
          <p:cNvPr id="12301" name="Object 3"/>
          <p:cNvGraphicFramePr>
            <a:graphicFrameLocks noChangeAspect="1"/>
          </p:cNvGraphicFramePr>
          <p:nvPr/>
        </p:nvGraphicFramePr>
        <p:xfrm>
          <a:off x="228600" y="3649663"/>
          <a:ext cx="3541713" cy="244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Picture" r:id="rId9" imgW="1999971" imgH="1378022" progId="Word.Picture.8">
                  <p:embed/>
                </p:oleObj>
              </mc:Choice>
              <mc:Fallback>
                <p:oleObj name="Picture" r:id="rId9" imgW="1999971" imgH="1378022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49663"/>
                        <a:ext cx="3541713" cy="244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Use the </a:t>
            </a:r>
            <a:r>
              <a:rPr lang="en-US" altLang="en-US"/>
              <a:t>ClockPane</a:t>
            </a:r>
            <a:r>
              <a:rPr lang="en-US" altLang="en-US" b="1"/>
              <a:t> Class (cont.)</a:t>
            </a:r>
            <a:endParaRPr lang="en-US" altLang="en-US"/>
          </a:p>
        </p:txBody>
      </p:sp>
      <p:sp>
        <p:nvSpPr>
          <p:cNvPr id="7782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81000" y="1408113"/>
            <a:ext cx="4953000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Since there are </a:t>
            </a:r>
            <a:r>
              <a:rPr lang="en-US" altLang="en-US" sz="2000" b="1" u="sng">
                <a:solidFill>
                  <a:srgbClr val="FF0000"/>
                </a:solidFill>
              </a:rPr>
              <a:t>60</a:t>
            </a:r>
            <a:r>
              <a:rPr lang="en-US" altLang="en-US" sz="2000" u="sng">
                <a:solidFill>
                  <a:srgbClr val="FF0000"/>
                </a:solidFill>
              </a:rPr>
              <a:t> </a:t>
            </a:r>
            <a:r>
              <a:rPr lang="en-US" altLang="en-US" sz="2000" b="1" u="sng">
                <a:solidFill>
                  <a:srgbClr val="FF0000"/>
                </a:solidFill>
              </a:rPr>
              <a:t>seconds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/>
              <a:t>in </a:t>
            </a:r>
            <a:r>
              <a:rPr lang="en-US" altLang="en-US" sz="2000" b="1" i="1">
                <a:solidFill>
                  <a:srgbClr val="0070C0"/>
                </a:solidFill>
              </a:rPr>
              <a:t>one minute</a:t>
            </a:r>
            <a:r>
              <a:rPr lang="en-US" altLang="en-US" sz="2000"/>
              <a:t>, the angle for the second hand 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altLang="en-US" sz="1800">
                <a:solidFill>
                  <a:srgbClr val="231F20"/>
                </a:solidFill>
                <a:latin typeface="MathematicalPiLTStd"/>
              </a:rPr>
              <a:t>θ</a:t>
            </a:r>
            <a:r>
              <a:rPr lang="en-US" altLang="en-US" sz="1800">
                <a:solidFill>
                  <a:srgbClr val="231F20"/>
                </a:solidFill>
                <a:latin typeface="MathematicalPiLTStd"/>
              </a:rPr>
              <a:t> = </a:t>
            </a:r>
            <a:r>
              <a:rPr lang="en-US" altLang="en-US" sz="1800"/>
              <a:t>second × (2</a:t>
            </a:r>
            <a:r>
              <a:rPr lang="el-GR" altLang="en-US" sz="1800"/>
              <a:t>π/</a:t>
            </a:r>
            <a:r>
              <a:rPr lang="el-GR" altLang="en-US" sz="1800" b="1">
                <a:solidFill>
                  <a:srgbClr val="FF0000"/>
                </a:solidFill>
              </a:rPr>
              <a:t>60</a:t>
            </a:r>
            <a:r>
              <a:rPr lang="el-GR" altLang="en-US" sz="1800"/>
              <a:t>)</a:t>
            </a:r>
            <a:endParaRPr lang="en-US" altLang="en-US" sz="1800"/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Since there are </a:t>
            </a:r>
            <a:r>
              <a:rPr lang="en-US" altLang="en-US" sz="2000" b="1" u="sng">
                <a:solidFill>
                  <a:srgbClr val="0070C0"/>
                </a:solidFill>
              </a:rPr>
              <a:t>60</a:t>
            </a:r>
            <a:r>
              <a:rPr lang="en-US" altLang="en-US" sz="2000" u="sng">
                <a:solidFill>
                  <a:srgbClr val="0070C0"/>
                </a:solidFill>
              </a:rPr>
              <a:t> </a:t>
            </a:r>
            <a:r>
              <a:rPr lang="en-US" altLang="en-US" sz="2000" b="1" u="sng">
                <a:solidFill>
                  <a:srgbClr val="0070C0"/>
                </a:solidFill>
              </a:rPr>
              <a:t>minutes</a:t>
            </a:r>
            <a:r>
              <a:rPr lang="en-US" altLang="en-US" sz="2000" u="sng">
                <a:solidFill>
                  <a:srgbClr val="0070C0"/>
                </a:solidFill>
              </a:rPr>
              <a:t> </a:t>
            </a:r>
            <a:r>
              <a:rPr lang="en-US" altLang="en-US" sz="2000"/>
              <a:t>in </a:t>
            </a:r>
            <a:r>
              <a:rPr lang="en-US" altLang="en-US" sz="2000" b="1" i="1">
                <a:solidFill>
                  <a:srgbClr val="00B050"/>
                </a:solidFill>
              </a:rPr>
              <a:t>one hour</a:t>
            </a:r>
            <a:r>
              <a:rPr lang="en-US" altLang="en-US" sz="2000"/>
              <a:t>, the angle for the minute hand 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altLang="en-US" sz="1800">
                <a:solidFill>
                  <a:srgbClr val="231F20"/>
                </a:solidFill>
                <a:latin typeface="MathematicalPiLTStd"/>
              </a:rPr>
              <a:t>θ</a:t>
            </a:r>
            <a:r>
              <a:rPr lang="en-US" altLang="en-US" sz="1800">
                <a:solidFill>
                  <a:srgbClr val="231F20"/>
                </a:solidFill>
                <a:latin typeface="MathematicalPiLTStd"/>
              </a:rPr>
              <a:t> = </a:t>
            </a:r>
            <a:r>
              <a:rPr lang="en-US" altLang="en-US" sz="1800"/>
              <a:t>minute × (2</a:t>
            </a:r>
            <a:r>
              <a:rPr lang="el-GR" altLang="en-US" sz="1800"/>
              <a:t>π/</a:t>
            </a:r>
            <a:r>
              <a:rPr lang="el-GR" altLang="en-US" sz="1800" b="1">
                <a:solidFill>
                  <a:srgbClr val="0070C0"/>
                </a:solidFill>
              </a:rPr>
              <a:t>60</a:t>
            </a:r>
            <a:r>
              <a:rPr lang="el-GR" altLang="en-US" sz="1800"/>
              <a:t>)</a:t>
            </a:r>
            <a:endParaRPr lang="en-US" altLang="en-US" sz="1800"/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Since one circle is divided into </a:t>
            </a:r>
            <a:r>
              <a:rPr lang="en-US" altLang="en-US" sz="2000" b="1" u="sng">
                <a:solidFill>
                  <a:srgbClr val="00B050"/>
                </a:solidFill>
              </a:rPr>
              <a:t>12 hours</a:t>
            </a:r>
            <a:r>
              <a:rPr lang="en-US" altLang="en-US" sz="2000"/>
              <a:t>, the angle for the hour hand 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altLang="en-US" sz="1800">
                <a:solidFill>
                  <a:srgbClr val="231F20"/>
                </a:solidFill>
                <a:latin typeface="MathematicalPiLTStd"/>
              </a:rPr>
              <a:t>θ</a:t>
            </a:r>
            <a:r>
              <a:rPr lang="en-US" altLang="en-US" sz="1800">
                <a:solidFill>
                  <a:srgbClr val="231F20"/>
                </a:solidFill>
                <a:latin typeface="MathematicalPiLTStd"/>
              </a:rPr>
              <a:t> = </a:t>
            </a:r>
            <a:r>
              <a:rPr lang="en-US" altLang="en-US" sz="1800"/>
              <a:t>(hour + minute/</a:t>
            </a:r>
            <a:r>
              <a:rPr lang="en-US" altLang="en-US" sz="1800" b="1">
                <a:solidFill>
                  <a:srgbClr val="0070C0"/>
                </a:solidFill>
              </a:rPr>
              <a:t>60</a:t>
            </a:r>
            <a:r>
              <a:rPr lang="en-US" altLang="en-US" sz="1800"/>
              <a:t>) × (2π/</a:t>
            </a:r>
            <a:r>
              <a:rPr lang="en-US" altLang="en-US" sz="1800" b="1">
                <a:solidFill>
                  <a:srgbClr val="00B050"/>
                </a:solidFill>
              </a:rPr>
              <a:t>12</a:t>
            </a:r>
            <a:r>
              <a:rPr lang="en-US" altLang="en-US" sz="180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180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D30224-CE45-4779-B503-1D9AA015A8D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en-US" sz="1400"/>
          </a:p>
        </p:txBody>
      </p:sp>
      <p:pic>
        <p:nvPicPr>
          <p:cNvPr id="77829" name="Resim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1428750"/>
            <a:ext cx="2600325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ayt Numarası Yer Tutucusu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2B4D5F-C5ED-4291-81EB-5277237CBAC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3315" name="Dikdörtgen 4"/>
          <p:cNvSpPr>
            <a:spLocks noChangeArrowheads="1"/>
          </p:cNvSpPr>
          <p:nvPr/>
        </p:nvSpPr>
        <p:spPr bwMode="auto">
          <a:xfrm>
            <a:off x="228600" y="88900"/>
            <a:ext cx="82296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import javafx.application.Application;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import javafx.stage.Stage;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import javafx.scene.Scene;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import javafx.scene.control.Button;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MyJavaFX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extends Application 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@Override // Override the start method in the Application class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public void start(Stage primaryStage) {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// Create a button and place it in the scene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Button btOK = new Button("OK");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Scene scene = new Scene(btOK, 200, 250);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primaryStage.setTitle("MyJavaFX"); // Set the stage title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primaryStage.setScene(scene); // Place the scene in the stage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primaryStage.show(); // Display the stage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/**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* The main method is only needed for the IDE with limited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* JavaFX support. Not needed for running from the command line.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*/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public static void main(String[] args) {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launch(args);</a:t>
            </a:r>
            <a:b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b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sz="1400"/>
              <a:t> </a:t>
            </a:r>
            <a:br>
              <a:rPr lang="en-US" altLang="en-US" sz="1400"/>
            </a:br>
            <a:endParaRPr lang="en-US" altLang="en-US" sz="1400"/>
          </a:p>
        </p:txBody>
      </p:sp>
      <p:pic>
        <p:nvPicPr>
          <p:cNvPr id="13316" name="Resim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56038"/>
            <a:ext cx="19240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30526</TotalTime>
  <Words>9960</Words>
  <Application>Microsoft Office PowerPoint</Application>
  <PresentationFormat>On-screen Show (4:3)</PresentationFormat>
  <Paragraphs>781</Paragraphs>
  <Slides>80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8" baseType="lpstr">
      <vt:lpstr>Arial</vt:lpstr>
      <vt:lpstr>Arial-BoldMT</vt:lpstr>
      <vt:lpstr>ArialMT</vt:lpstr>
      <vt:lpstr>Bell MT</vt:lpstr>
      <vt:lpstr>Book Antiqua</vt:lpstr>
      <vt:lpstr>Calibri</vt:lpstr>
      <vt:lpstr>Consolas</vt:lpstr>
      <vt:lpstr>Courier New</vt:lpstr>
      <vt:lpstr>LucidaSansTypewriterStd</vt:lpstr>
      <vt:lpstr>LucidaSansTypewriterStd-Bd</vt:lpstr>
      <vt:lpstr>MathematicalPiLTStd</vt:lpstr>
      <vt:lpstr>Monotype Sorts</vt:lpstr>
      <vt:lpstr>Times New Roman</vt:lpstr>
      <vt:lpstr>TimesLTStd-Roman</vt:lpstr>
      <vt:lpstr>TimesNewRomanPS-BoldMT</vt:lpstr>
      <vt:lpstr>TimesNewRomanPSMT</vt:lpstr>
      <vt:lpstr>International</vt:lpstr>
      <vt:lpstr>Picture</vt:lpstr>
      <vt:lpstr>Chapter 14 JavaFX Basics</vt:lpstr>
      <vt:lpstr>Motivations</vt:lpstr>
      <vt:lpstr>Motivations</vt:lpstr>
      <vt:lpstr>JavaFX vs Swing and AWT</vt:lpstr>
      <vt:lpstr>Basic Structure of JavaFX</vt:lpstr>
      <vt:lpstr>Basic Structure of JavaFX</vt:lpstr>
      <vt:lpstr>Basic Structure of JavaFX</vt:lpstr>
      <vt:lpstr>Basic Structure of JavaFX</vt:lpstr>
      <vt:lpstr>PowerPoint Presentation</vt:lpstr>
      <vt:lpstr>PowerPoint Presentation</vt:lpstr>
      <vt:lpstr>  Check Point</vt:lpstr>
      <vt:lpstr>  Check Point</vt:lpstr>
      <vt:lpstr>Panes, UI Controls, and Shapes </vt:lpstr>
      <vt:lpstr>Panes, UI Controls, and Shapes</vt:lpstr>
      <vt:lpstr>PowerPoint Presentation</vt:lpstr>
      <vt:lpstr>Panes</vt:lpstr>
      <vt:lpstr>Display a Shape</vt:lpstr>
      <vt:lpstr>PowerPoint Presentation</vt:lpstr>
      <vt:lpstr>  Check Point</vt:lpstr>
      <vt:lpstr>  Check Point</vt:lpstr>
      <vt:lpstr>  Check Point</vt:lpstr>
      <vt:lpstr>Binding Properties</vt:lpstr>
      <vt:lpstr>Binding Properties</vt:lpstr>
      <vt:lpstr>PowerPoint Presentation</vt:lpstr>
      <vt:lpstr>Binding Property: getter, setter, and property getter</vt:lpstr>
      <vt:lpstr>Unidirectional Binding</vt:lpstr>
      <vt:lpstr>  Check Point</vt:lpstr>
      <vt:lpstr>  Check Point</vt:lpstr>
      <vt:lpstr>  Check Point</vt:lpstr>
      <vt:lpstr>  Check Point</vt:lpstr>
      <vt:lpstr>Common Properties and Methods for Nodes </vt:lpstr>
      <vt:lpstr>Common Properties and Methods for Nodes </vt:lpstr>
      <vt:lpstr>Common Properties and Methods for Nodes </vt:lpstr>
      <vt:lpstr>PowerPoint Presentation</vt:lpstr>
      <vt:lpstr>PowerPoint Presentation</vt:lpstr>
      <vt:lpstr>  Check Point</vt:lpstr>
      <vt:lpstr>Helper Classes: The Color Class</vt:lpstr>
      <vt:lpstr>  Check Point</vt:lpstr>
      <vt:lpstr>Helper Classes: The Font Class</vt:lpstr>
      <vt:lpstr>PowerPoint Presentation</vt:lpstr>
      <vt:lpstr>  Check Point</vt:lpstr>
      <vt:lpstr>The Image Class</vt:lpstr>
      <vt:lpstr>The ImageView Class</vt:lpstr>
      <vt:lpstr>PowerPoint Presentation</vt:lpstr>
      <vt:lpstr>  Check Point</vt:lpstr>
      <vt:lpstr>Layout Panes</vt:lpstr>
      <vt:lpstr>FlowPane</vt:lpstr>
      <vt:lpstr>FlowPane</vt:lpstr>
      <vt:lpstr>PowerPoint Presentation</vt:lpstr>
      <vt:lpstr>GridPane</vt:lpstr>
      <vt:lpstr>PowerPoint Presentation</vt:lpstr>
      <vt:lpstr>BorderPane</vt:lpstr>
      <vt:lpstr>PowerPoint Presentation</vt:lpstr>
      <vt:lpstr>HBox</vt:lpstr>
      <vt:lpstr>VBox</vt:lpstr>
      <vt:lpstr>PowerPoint Presentation</vt:lpstr>
      <vt:lpstr>  Check Point</vt:lpstr>
      <vt:lpstr>Shapes</vt:lpstr>
      <vt:lpstr>Text</vt:lpstr>
      <vt:lpstr>Text Example</vt:lpstr>
      <vt:lpstr>PowerPoint Presentation</vt:lpstr>
      <vt:lpstr>Line</vt:lpstr>
      <vt:lpstr>PowerPoint Presentation</vt:lpstr>
      <vt:lpstr>Rectangle</vt:lpstr>
      <vt:lpstr>Rectangle Example</vt:lpstr>
      <vt:lpstr>PowerPoint Presentation</vt:lpstr>
      <vt:lpstr>Circle</vt:lpstr>
      <vt:lpstr>Ellipse</vt:lpstr>
      <vt:lpstr>PowerPoint Presentation</vt:lpstr>
      <vt:lpstr>Arc</vt:lpstr>
      <vt:lpstr>Arc Examples</vt:lpstr>
      <vt:lpstr>PowerPoint Presentation</vt:lpstr>
      <vt:lpstr>Polygon and Polyline</vt:lpstr>
      <vt:lpstr>Polygon</vt:lpstr>
      <vt:lpstr>PowerPoint Presentation</vt:lpstr>
      <vt:lpstr>  Check Point</vt:lpstr>
      <vt:lpstr>  Check Point</vt:lpstr>
      <vt:lpstr>Case Study: The ClockPane Class</vt:lpstr>
      <vt:lpstr>Use the ClockPane Class</vt:lpstr>
      <vt:lpstr>Use the ClockPane Class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Getting Started with Graphics Programming</dc:title>
  <dc:creator>Y. Daniel Liang</dc:creator>
  <cp:lastModifiedBy>Mustafa Agaoglu</cp:lastModifiedBy>
  <cp:revision>448</cp:revision>
  <cp:lastPrinted>1998-04-22T12:52:01Z</cp:lastPrinted>
  <dcterms:created xsi:type="dcterms:W3CDTF">1995-06-10T17:31:50Z</dcterms:created>
  <dcterms:modified xsi:type="dcterms:W3CDTF">2022-03-28T07:52:19Z</dcterms:modified>
</cp:coreProperties>
</file>