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864" r:id="rId2"/>
  </p:sldMasterIdLst>
  <p:notesMasterIdLst>
    <p:notesMasterId r:id="rId69"/>
  </p:notesMasterIdLst>
  <p:handoutMasterIdLst>
    <p:handoutMasterId r:id="rId70"/>
  </p:handoutMasterIdLst>
  <p:sldIdLst>
    <p:sldId id="310" r:id="rId3"/>
    <p:sldId id="673" r:id="rId4"/>
    <p:sldId id="674" r:id="rId5"/>
    <p:sldId id="719" r:id="rId6"/>
    <p:sldId id="675" r:id="rId7"/>
    <p:sldId id="726" r:id="rId8"/>
    <p:sldId id="677" r:id="rId9"/>
    <p:sldId id="686" r:id="rId10"/>
    <p:sldId id="687" r:id="rId11"/>
    <p:sldId id="680" r:id="rId12"/>
    <p:sldId id="728" r:id="rId13"/>
    <p:sldId id="727" r:id="rId14"/>
    <p:sldId id="681" r:id="rId15"/>
    <p:sldId id="682" r:id="rId16"/>
    <p:sldId id="683" r:id="rId17"/>
    <p:sldId id="737" r:id="rId18"/>
    <p:sldId id="720" r:id="rId19"/>
    <p:sldId id="684" r:id="rId20"/>
    <p:sldId id="688" r:id="rId21"/>
    <p:sldId id="692" r:id="rId22"/>
    <p:sldId id="721" r:id="rId23"/>
    <p:sldId id="722" r:id="rId24"/>
    <p:sldId id="738" r:id="rId25"/>
    <p:sldId id="739" r:id="rId26"/>
    <p:sldId id="741" r:id="rId27"/>
    <p:sldId id="693" r:id="rId28"/>
    <p:sldId id="694" r:id="rId29"/>
    <p:sldId id="695" r:id="rId30"/>
    <p:sldId id="696" r:id="rId31"/>
    <p:sldId id="697" r:id="rId32"/>
    <p:sldId id="736" r:id="rId33"/>
    <p:sldId id="723" r:id="rId34"/>
    <p:sldId id="698" r:id="rId35"/>
    <p:sldId id="713" r:id="rId36"/>
    <p:sldId id="724" r:id="rId37"/>
    <p:sldId id="725" r:id="rId38"/>
    <p:sldId id="740" r:id="rId39"/>
    <p:sldId id="742" r:id="rId40"/>
    <p:sldId id="744" r:id="rId41"/>
    <p:sldId id="700" r:id="rId42"/>
    <p:sldId id="714" r:id="rId43"/>
    <p:sldId id="701" r:id="rId44"/>
    <p:sldId id="730" r:id="rId45"/>
    <p:sldId id="743" r:id="rId46"/>
    <p:sldId id="745" r:id="rId47"/>
    <p:sldId id="702" r:id="rId48"/>
    <p:sldId id="703" r:id="rId49"/>
    <p:sldId id="731" r:id="rId50"/>
    <p:sldId id="747" r:id="rId51"/>
    <p:sldId id="748" r:id="rId52"/>
    <p:sldId id="709" r:id="rId53"/>
    <p:sldId id="708" r:id="rId54"/>
    <p:sldId id="732" r:id="rId55"/>
    <p:sldId id="710" r:id="rId56"/>
    <p:sldId id="733" r:id="rId57"/>
    <p:sldId id="746" r:id="rId58"/>
    <p:sldId id="711" r:id="rId59"/>
    <p:sldId id="712" r:id="rId60"/>
    <p:sldId id="647" r:id="rId61"/>
    <p:sldId id="715" r:id="rId62"/>
    <p:sldId id="716" r:id="rId63"/>
    <p:sldId id="718" r:id="rId64"/>
    <p:sldId id="735" r:id="rId65"/>
    <p:sldId id="749" r:id="rId66"/>
    <p:sldId id="750" r:id="rId67"/>
    <p:sldId id="717" r:id="rId68"/>
  </p:sldIdLst>
  <p:sldSz cx="9144000" cy="6858000" type="screen4x3"/>
  <p:notesSz cx="6858000" cy="9144000"/>
  <p:custDataLst>
    <p:tags r:id="rId71"/>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85198" autoAdjust="0"/>
  </p:normalViewPr>
  <p:slideViewPr>
    <p:cSldViewPr>
      <p:cViewPr varScale="1">
        <p:scale>
          <a:sx n="78" d="100"/>
          <a:sy n="78" d="100"/>
        </p:scale>
        <p:origin x="36" y="600"/>
      </p:cViewPr>
      <p:guideLst>
        <p:guide orient="horz" pos="1296"/>
        <p:guide pos="576"/>
      </p:guideLst>
    </p:cSldViewPr>
  </p:slideViewPr>
  <p:outlineViewPr>
    <p:cViewPr>
      <p:scale>
        <a:sx n="33" d="100"/>
        <a:sy n="33" d="100"/>
      </p:scale>
      <p:origin x="0" y="-1473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47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84F8EDF-4A78-4A8F-82A5-E2DF7929D23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ltLang="en-US"/>
          </a:p>
        </p:txBody>
      </p:sp>
      <p:sp>
        <p:nvSpPr>
          <p:cNvPr id="2051" name="Rectangle 3">
            <a:extLst>
              <a:ext uri="{FF2B5EF4-FFF2-40B4-BE49-F238E27FC236}">
                <a16:creationId xmlns:a16="http://schemas.microsoft.com/office/drawing/2014/main" id="{DC135B1F-067C-4AEC-80F1-D7F7032B7AE3}"/>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E43135D0-0D20-441A-936C-A6D3D32F7020}"/>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4EE7D6BC-64B1-4A3F-86FA-3E52221F0100}"/>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ltLang="en-US"/>
          </a:p>
        </p:txBody>
      </p:sp>
      <p:sp>
        <p:nvSpPr>
          <p:cNvPr id="2055" name="Rectangle 7">
            <a:extLst>
              <a:ext uri="{FF2B5EF4-FFF2-40B4-BE49-F238E27FC236}">
                <a16:creationId xmlns:a16="http://schemas.microsoft.com/office/drawing/2014/main" id="{F90C304B-9F31-4B28-BB7F-1E9C51873C79}"/>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0FA892E2-48B9-467E-A448-2B0260CA517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56BB41-2376-4A59-88E2-04C1E6FF47C6}" type="slidenum">
              <a:rPr lang="en-US" altLang="en-US" sz="1000" smtClean="0"/>
              <a:pPr/>
              <a:t>1</a:t>
            </a:fld>
            <a:endParaRPr lang="en-US" altLang="en-US" sz="1000" dirty="0"/>
          </a:p>
        </p:txBody>
      </p:sp>
      <p:sp>
        <p:nvSpPr>
          <p:cNvPr id="5123" name="Rectangle 2"/>
          <p:cNvSpPr>
            <a:spLocks noGrp="1" noRot="1" noChangeAspect="1" noChangeArrowheads="1" noTextEdit="1"/>
          </p:cNvSpPr>
          <p:nvPr>
            <p:ph type="sldImg"/>
          </p:nvPr>
        </p:nvSpPr>
        <p:spPr>
          <a:xfrm>
            <a:off x="1150938" y="692150"/>
            <a:ext cx="4556125" cy="3416300"/>
          </a:xfrm>
          <a:ln/>
        </p:spPr>
      </p:sp>
      <p:sp>
        <p:nvSpPr>
          <p:cNvPr id="5124"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ChangeArrowheads="1" noTextEdit="1"/>
          </p:cNvSpPr>
          <p:nvPr>
            <p:ph type="sldImg"/>
          </p:nvPr>
        </p:nvSpPr>
        <p:spPr>
          <a:xfrm>
            <a:off x="1150938" y="692150"/>
            <a:ext cx="4556125" cy="3416300"/>
          </a:xfrm>
          <a:ln/>
        </p:spPr>
      </p:sp>
      <p:sp>
        <p:nvSpPr>
          <p:cNvPr id="45059" name="Notes Placeholder 2"/>
          <p:cNvSpPr>
            <a:spLocks noGrp="1" noChangeArrowheads="1"/>
          </p:cNvSpPr>
          <p:nvPr>
            <p:ph type="body" idx="1"/>
          </p:nvPr>
        </p:nvSpPr>
        <p:spPr>
          <a:noFill/>
        </p:spPr>
        <p:txBody>
          <a:bodyPr/>
          <a:lstStyle/>
          <a:p>
            <a:br>
              <a:rPr lang="en-US" altLang="en-US"/>
            </a:br>
            <a:endParaRPr lang="en-US" altLang="en-US"/>
          </a:p>
        </p:txBody>
      </p:sp>
      <p:sp>
        <p:nvSpPr>
          <p:cNvPr id="45060"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FED7F8-E25E-415C-8533-8AF5ED692621}" type="slidenum">
              <a:rPr lang="en-US" altLang="en-US" sz="1000" smtClean="0"/>
              <a:pPr/>
              <a:t>41</a:t>
            </a:fld>
            <a:endParaRPr lang="en-US" altLang="en-US"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ChangeArrowheads="1" noTextEdit="1"/>
          </p:cNvSpPr>
          <p:nvPr>
            <p:ph type="sldImg"/>
          </p:nvPr>
        </p:nvSpPr>
        <p:spPr>
          <a:xfrm>
            <a:off x="1150938" y="692150"/>
            <a:ext cx="4556125" cy="3416300"/>
          </a:xfrm>
          <a:ln/>
        </p:spPr>
      </p:sp>
      <p:sp>
        <p:nvSpPr>
          <p:cNvPr id="48131" name="Notes Placeholder 2"/>
          <p:cNvSpPr>
            <a:spLocks noGrp="1" noChangeArrowheads="1"/>
          </p:cNvSpPr>
          <p:nvPr>
            <p:ph type="body" idx="1"/>
          </p:nvPr>
        </p:nvSpPr>
        <p:spPr>
          <a:noFill/>
        </p:spPr>
        <p:txBody>
          <a:bodyPr/>
          <a:lstStyle/>
          <a:p>
            <a:pPr marL="171450" indent="-171450">
              <a:buFontTx/>
              <a:buChar char="-"/>
            </a:pPr>
            <a:r>
              <a:rPr lang="en-US" altLang="en-US"/>
              <a:t>You can handle events by defining handler classes using </a:t>
            </a:r>
            <a:r>
              <a:rPr lang="en-US" altLang="en-US" b="1"/>
              <a:t>inner classes</a:t>
            </a:r>
            <a:r>
              <a:rPr lang="en-US" altLang="en-US"/>
              <a:t>, </a:t>
            </a:r>
            <a:r>
              <a:rPr lang="en-US" altLang="en-US" b="1"/>
              <a:t>anonymous inner classes</a:t>
            </a:r>
            <a:r>
              <a:rPr lang="en-US" altLang="en-US"/>
              <a:t>, </a:t>
            </a:r>
            <a:r>
              <a:rPr lang="en-US" altLang="en-US" b="1"/>
              <a:t>or lambda expressions</a:t>
            </a:r>
            <a:r>
              <a:rPr lang="en-US" altLang="en-US"/>
              <a:t>. </a:t>
            </a:r>
          </a:p>
          <a:p>
            <a:pPr marL="171450" indent="-171450">
              <a:buFontTx/>
              <a:buChar char="-"/>
            </a:pPr>
            <a:r>
              <a:rPr lang="en-US" altLang="en-US"/>
              <a:t>We recommend that you use lambda expressions because it produces a shorter, clearer, and cleaner code. </a:t>
            </a:r>
            <a:br>
              <a:rPr lang="en-US" altLang="en-US"/>
            </a:br>
            <a:endParaRPr lang="en-US" altLang="en-US"/>
          </a:p>
        </p:txBody>
      </p:sp>
      <p:sp>
        <p:nvSpPr>
          <p:cNvPr id="48132"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D31374-8EC7-4015-863F-076108ABED41}" type="slidenum">
              <a:rPr lang="en-US" altLang="en-US" sz="1000" smtClean="0"/>
              <a:pPr/>
              <a:t>43</a:t>
            </a:fld>
            <a:endParaRPr lang="en-US" altLang="en-US"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ayt Resmi Yer Tutucusu 1"/>
          <p:cNvSpPr>
            <a:spLocks noGrp="1" noRot="1" noChangeAspect="1" noChangeArrowheads="1" noTextEdit="1"/>
          </p:cNvSpPr>
          <p:nvPr>
            <p:ph type="sldImg"/>
          </p:nvPr>
        </p:nvSpPr>
        <p:spPr>
          <a:xfrm>
            <a:off x="1150938" y="692150"/>
            <a:ext cx="4556125" cy="3416300"/>
          </a:xfrm>
          <a:ln/>
        </p:spPr>
      </p:sp>
      <p:sp>
        <p:nvSpPr>
          <p:cNvPr id="50179" name="Not Yer Tutucusu 2"/>
          <p:cNvSpPr>
            <a:spLocks noGrp="1" noChangeArrowheads="1"/>
          </p:cNvSpPr>
          <p:nvPr>
            <p:ph type="body" idx="1"/>
          </p:nvPr>
        </p:nvSpPr>
        <p:spPr>
          <a:noFill/>
        </p:spPr>
        <p:txBody>
          <a:bodyPr/>
          <a:lstStyle/>
          <a:p>
            <a:r>
              <a:rPr lang="en-US" altLang="en-US"/>
              <a:t>- Left to PS.</a:t>
            </a:r>
          </a:p>
        </p:txBody>
      </p:sp>
      <p:sp>
        <p:nvSpPr>
          <p:cNvPr id="50180" name="Slayt Numarası Yer Tutucusu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DBBBDC-7F2E-4503-8036-E5ECE52E5DA9}" type="slidenum">
              <a:rPr lang="en-US" altLang="en-US" sz="1000" smtClean="0"/>
              <a:pPr/>
              <a:t>46</a:t>
            </a:fld>
            <a:endParaRPr lang="en-US" altLang="en-US"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171450" indent="-171450">
              <a:buFontTx/>
              <a:buChar char="-"/>
            </a:pPr>
            <a:r>
              <a:rPr lang="en-US" noProof="1"/>
              <a:t>Every key event has an associated code that is returned by the </a:t>
            </a:r>
            <a:r>
              <a:rPr lang="en-US" b="1" noProof="1"/>
              <a:t>getCode()</a:t>
            </a:r>
            <a:r>
              <a:rPr lang="en-US" noProof="1"/>
              <a:t> method in </a:t>
            </a:r>
            <a:r>
              <a:rPr lang="en-US" b="1" noProof="1"/>
              <a:t>KeyEvent</a:t>
            </a:r>
            <a:r>
              <a:rPr lang="en-US" noProof="1"/>
              <a:t>.</a:t>
            </a:r>
          </a:p>
          <a:p>
            <a:pPr marL="171450" indent="-171450">
              <a:buFontTx/>
              <a:buChar char="-"/>
            </a:pPr>
            <a:r>
              <a:rPr lang="en-US" noProof="1"/>
              <a:t>The</a:t>
            </a:r>
            <a:r>
              <a:rPr lang="en-US" baseline="0" noProof="1"/>
              <a:t> </a:t>
            </a:r>
            <a:r>
              <a:rPr lang="en-US" i="1" baseline="0" noProof="1"/>
              <a:t>key codes</a:t>
            </a:r>
            <a:r>
              <a:rPr lang="en-US" baseline="0" noProof="1"/>
              <a:t> are constants defined  in </a:t>
            </a:r>
            <a:r>
              <a:rPr lang="en-US" b="1" baseline="0" noProof="1"/>
              <a:t>KeyCode</a:t>
            </a:r>
            <a:r>
              <a:rPr lang="en-US" baseline="0" noProof="1"/>
              <a:t>.</a:t>
            </a:r>
          </a:p>
          <a:p>
            <a:pPr marL="171450" indent="-171450">
              <a:buFontTx/>
              <a:buChar char="-"/>
            </a:pPr>
            <a:r>
              <a:rPr lang="en-US" baseline="0" noProof="1"/>
              <a:t>For the key-pressed and key-released  events,</a:t>
            </a:r>
          </a:p>
          <a:p>
            <a:pPr marL="628650" lvl="1" indent="-171450">
              <a:buFontTx/>
              <a:buChar char="-"/>
            </a:pPr>
            <a:r>
              <a:rPr lang="en-US" baseline="0" noProof="1"/>
              <a:t>getCode() returns the value as defined in the table,</a:t>
            </a:r>
          </a:p>
          <a:p>
            <a:pPr marL="628650" lvl="1" indent="-171450">
              <a:buFontTx/>
              <a:buChar char="-"/>
            </a:pPr>
            <a:r>
              <a:rPr lang="en-US" baseline="0" noProof="1"/>
              <a:t>getText() returns a string that describes the key code, and</a:t>
            </a:r>
          </a:p>
          <a:p>
            <a:pPr marL="628650" lvl="1" indent="-171450">
              <a:buFontTx/>
              <a:buChar char="-"/>
            </a:pPr>
            <a:r>
              <a:rPr lang="en-US" baseline="0" noProof="1"/>
              <a:t>getCharacter() returns an empty string.</a:t>
            </a:r>
          </a:p>
          <a:p>
            <a:pPr marL="171450" indent="-171450">
              <a:buFontTx/>
              <a:buChar char="-"/>
            </a:pPr>
            <a:r>
              <a:rPr lang="en-US" baseline="0" noProof="1"/>
              <a:t>For the key-typed event,</a:t>
            </a:r>
          </a:p>
          <a:p>
            <a:pPr marL="628650" lvl="1" indent="-171450">
              <a:buFontTx/>
              <a:buChar char="-"/>
            </a:pPr>
            <a:r>
              <a:rPr lang="en-US" baseline="0" noProof="1"/>
              <a:t>getCode() returns UNDEFINED, and</a:t>
            </a:r>
          </a:p>
          <a:p>
            <a:pPr marL="628650" lvl="1" indent="-171450">
              <a:buFontTx/>
              <a:buChar char="-"/>
            </a:pPr>
            <a:r>
              <a:rPr lang="en-US" baseline="0" noProof="1"/>
              <a:t>getCharacter() returns the Unicode character or a sequence of characters associated with the key-typed event.</a:t>
            </a:r>
          </a:p>
        </p:txBody>
      </p:sp>
      <p:sp>
        <p:nvSpPr>
          <p:cNvPr id="4" name="Slide Number Placeholder 3"/>
          <p:cNvSpPr>
            <a:spLocks noGrp="1"/>
          </p:cNvSpPr>
          <p:nvPr>
            <p:ph type="sldNum" sz="quarter" idx="10"/>
          </p:nvPr>
        </p:nvSpPr>
        <p:spPr/>
        <p:txBody>
          <a:bodyPr/>
          <a:lstStyle/>
          <a:p>
            <a:pPr>
              <a:defRPr/>
            </a:pPr>
            <a:fld id="{0FA892E2-48B9-467E-A448-2B0260CA5179}" type="slidenum">
              <a:rPr lang="en-US" altLang="en-US" smtClean="0"/>
              <a:pPr>
                <a:defRPr/>
              </a:pPr>
              <a:t>51</a:t>
            </a:fld>
            <a:endParaRPr lang="en-US" altLang="en-US"/>
          </a:p>
        </p:txBody>
      </p:sp>
    </p:spTree>
    <p:extLst>
      <p:ext uri="{BB962C8B-B14F-4D97-AF65-F5344CB8AC3E}">
        <p14:creationId xmlns:p14="http://schemas.microsoft.com/office/powerpoint/2010/main" val="558805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ChangeArrowheads="1" noTextEdit="1"/>
          </p:cNvSpPr>
          <p:nvPr>
            <p:ph type="sldImg"/>
          </p:nvPr>
        </p:nvSpPr>
        <p:spPr>
          <a:xfrm>
            <a:off x="1150938" y="692150"/>
            <a:ext cx="4556125" cy="3416300"/>
          </a:xfrm>
          <a:ln/>
        </p:spPr>
      </p:sp>
      <p:sp>
        <p:nvSpPr>
          <p:cNvPr id="56323" name="Notes Placeholder 2"/>
          <p:cNvSpPr>
            <a:spLocks noGrp="1" noChangeArrowheads="1"/>
          </p:cNvSpPr>
          <p:nvPr>
            <p:ph type="body" idx="1"/>
          </p:nvPr>
        </p:nvSpPr>
        <p:spPr>
          <a:noFill/>
        </p:spPr>
        <p:txBody>
          <a:bodyPr/>
          <a:lstStyle/>
          <a:p>
            <a:pPr marL="171450" indent="-171450">
              <a:buFontTx/>
              <a:buChar char="-"/>
            </a:pPr>
            <a:r>
              <a:rPr lang="en-US" altLang="en-US"/>
              <a:t>Only a focused node can receive </a:t>
            </a:r>
            <a:r>
              <a:rPr lang="en-US" altLang="en-US" b="1"/>
              <a:t>KeyEvent</a:t>
            </a:r>
            <a:r>
              <a:rPr lang="en-US" altLang="en-US"/>
              <a:t>. </a:t>
            </a:r>
          </a:p>
          <a:p>
            <a:pPr marL="171450" indent="-171450">
              <a:buFontTx/>
              <a:buChar char="-"/>
            </a:pPr>
            <a:r>
              <a:rPr lang="en-US" altLang="en-US"/>
              <a:t>Invoking </a:t>
            </a:r>
            <a:r>
              <a:rPr lang="en-US" altLang="en-US" b="1">
                <a:solidFill>
                  <a:srgbClr val="000000"/>
                </a:solidFill>
                <a:latin typeface="Courier New" panose="02070309020205020404" pitchFamily="49" charset="0"/>
              </a:rPr>
              <a:t>setFocusTraversable(true) </a:t>
            </a:r>
            <a:r>
              <a:rPr lang="en-US" altLang="en-US">
                <a:solidFill>
                  <a:srgbClr val="000000"/>
                </a:solidFill>
                <a:latin typeface="Courier New" panose="02070309020205020404" pitchFamily="49" charset="0"/>
              </a:rPr>
              <a:t>enables text to receive key input.</a:t>
            </a:r>
            <a:br>
              <a:rPr lang="en-US" altLang="en-US"/>
            </a:br>
            <a:endParaRPr lang="en-US" altLang="en-US"/>
          </a:p>
        </p:txBody>
      </p:sp>
      <p:sp>
        <p:nvSpPr>
          <p:cNvPr id="56324"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96629B-4E89-4447-ADDD-E67BA0C69F1F}" type="slidenum">
              <a:rPr lang="en-US" altLang="en-US" sz="1000" smtClean="0"/>
              <a:pPr/>
              <a:t>53</a:t>
            </a:fld>
            <a:endParaRPr lang="en-US" altLang="en-US"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892E2-48B9-467E-A448-2B0260CA5179}" type="slidenum">
              <a:rPr lang="en-US" altLang="en-US" smtClean="0"/>
              <a:pPr>
                <a:defRPr/>
              </a:pPr>
              <a:t>55</a:t>
            </a:fld>
            <a:endParaRPr lang="en-US" altLang="en-US"/>
          </a:p>
        </p:txBody>
      </p:sp>
    </p:spTree>
    <p:extLst>
      <p:ext uri="{BB962C8B-B14F-4D97-AF65-F5344CB8AC3E}">
        <p14:creationId xmlns:p14="http://schemas.microsoft.com/office/powerpoint/2010/main" val="887026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0BE7007-17F5-4622-AC7F-A0BD1DDB4335}" type="slidenum">
              <a:rPr lang="en-US" altLang="en-US" sz="1000" smtClean="0"/>
              <a:pPr/>
              <a:t>57</a:t>
            </a:fld>
            <a:endParaRPr lang="en-US" altLang="en-US" sz="1000"/>
          </a:p>
        </p:txBody>
      </p:sp>
      <p:sp>
        <p:nvSpPr>
          <p:cNvPr id="60419" name="Rectangle 2"/>
          <p:cNvSpPr>
            <a:spLocks noGrp="1" noRot="1" noChangeAspect="1" noChangeArrowheads="1" noTextEdit="1"/>
          </p:cNvSpPr>
          <p:nvPr>
            <p:ph type="sldImg"/>
          </p:nvPr>
        </p:nvSpPr>
        <p:spPr>
          <a:xfrm>
            <a:off x="1150938" y="692150"/>
            <a:ext cx="4556125" cy="3416300"/>
          </a:xfrm>
          <a:ln cap="flat"/>
        </p:spPr>
      </p:sp>
      <p:sp>
        <p:nvSpPr>
          <p:cNvPr id="60420" name="Rectangle 3"/>
          <p:cNvSpPr>
            <a:spLocks noGrp="1" noChangeArrowheads="1"/>
          </p:cNvSpPr>
          <p:nvPr>
            <p:ph type="body" idx="1"/>
          </p:nvPr>
        </p:nvSpPr>
        <p:spPr>
          <a:noFill/>
        </p:spPr>
        <p:txBody>
          <a:bodyPr/>
          <a:lstStyle/>
          <a:p>
            <a:pPr marL="171450" indent="-171450">
              <a:buFontTx/>
              <a:buChar char="-"/>
            </a:pPr>
            <a:r>
              <a:rPr lang="en-US" altLang="en-US" noProof="1"/>
              <a:t>Click on ObservablePropertyDemo</a:t>
            </a:r>
            <a:r>
              <a:rPr lang="en-US" altLang="en-US" baseline="0" noProof="1"/>
              <a:t> and explain the code</a:t>
            </a:r>
            <a:endParaRPr lang="en-US" altLang="en-US" noProof="1"/>
          </a:p>
          <a:p>
            <a:pPr marL="171450" indent="-171450">
              <a:buFontTx/>
              <a:buChar char="-"/>
            </a:pPr>
            <a:r>
              <a:rPr lang="en-US" altLang="en-US" noProof="1"/>
              <a:t>Click  on DisplayResizableClock and explain the code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C27CEE-9E4B-44A9-B2B4-0287E31DAFFD}" type="slidenum">
              <a:rPr lang="en-US" altLang="en-US" sz="1000" smtClean="0"/>
              <a:pPr/>
              <a:t>58</a:t>
            </a:fld>
            <a:endParaRPr lang="en-US" altLang="en-US" sz="1000"/>
          </a:p>
        </p:txBody>
      </p:sp>
      <p:sp>
        <p:nvSpPr>
          <p:cNvPr id="62467" name="Rectangle 2"/>
          <p:cNvSpPr>
            <a:spLocks noGrp="1" noRot="1" noChangeAspect="1" noChangeArrowheads="1" noTextEdit="1"/>
          </p:cNvSpPr>
          <p:nvPr>
            <p:ph type="sldImg"/>
          </p:nvPr>
        </p:nvSpPr>
        <p:spPr>
          <a:xfrm>
            <a:off x="1150938" y="692150"/>
            <a:ext cx="4556125" cy="3416300"/>
          </a:xfrm>
          <a:ln cap="flat"/>
        </p:spPr>
      </p:sp>
      <p:sp>
        <p:nvSpPr>
          <p:cNvPr id="62468" name="Rectangle 3"/>
          <p:cNvSpPr>
            <a:spLocks noGrp="1" noChangeArrowheads="1"/>
          </p:cNvSpPr>
          <p:nvPr>
            <p:ph type="body" idx="1"/>
          </p:nvPr>
        </p:nvSpPr>
        <p:spPr>
          <a:noFill/>
        </p:spPr>
        <p:txBody>
          <a:bodyPr/>
          <a:lstStyle/>
          <a:p>
            <a:pPr marL="171450" indent="-171450">
              <a:buFontTx/>
              <a:buChar char="-"/>
            </a:pPr>
            <a:r>
              <a:rPr lang="en-US" altLang="en-US" noProof="0" dirty="0"/>
              <a:t>Y</a:t>
            </a:r>
            <a:r>
              <a:rPr lang="tr-TR" altLang="en-US" noProof="0" dirty="0" err="1"/>
              <a:t>ou</a:t>
            </a:r>
            <a:r>
              <a:rPr lang="tr-TR" altLang="en-US" noProof="0" dirty="0"/>
              <a:t> can</a:t>
            </a:r>
            <a:r>
              <a:rPr lang="tr-TR" altLang="en-US" baseline="0" noProof="0" dirty="0"/>
              <a:t> </a:t>
            </a:r>
            <a:r>
              <a:rPr lang="tr-TR" altLang="en-US" baseline="0" noProof="0" dirty="0" err="1"/>
              <a:t>use</a:t>
            </a:r>
            <a:r>
              <a:rPr lang="tr-TR" altLang="en-US" baseline="0" noProof="0" dirty="0"/>
              <a:t> </a:t>
            </a:r>
            <a:r>
              <a:rPr lang="tr-TR" altLang="en-US" baseline="0" noProof="0" dirty="0" err="1"/>
              <a:t>the</a:t>
            </a:r>
            <a:r>
              <a:rPr lang="tr-TR" altLang="en-US" baseline="0" noProof="0" dirty="0"/>
              <a:t> </a:t>
            </a:r>
            <a:r>
              <a:rPr lang="tr-TR" altLang="en-US" baseline="0" noProof="0" dirty="0" err="1"/>
              <a:t>constant</a:t>
            </a:r>
            <a:r>
              <a:rPr lang="tr-TR" altLang="en-US" baseline="0" noProof="0" dirty="0"/>
              <a:t> </a:t>
            </a:r>
            <a:r>
              <a:rPr lang="tr-TR" altLang="en-US" baseline="0" noProof="0" dirty="0" err="1"/>
              <a:t>Timeline.INDEFINITE</a:t>
            </a:r>
            <a:r>
              <a:rPr lang="tr-TR" altLang="en-US" baseline="0" noProof="0" dirty="0"/>
              <a:t> </a:t>
            </a:r>
            <a:r>
              <a:rPr lang="tr-TR" altLang="en-US" baseline="0" noProof="0" dirty="0" err="1"/>
              <a:t>to</a:t>
            </a:r>
            <a:r>
              <a:rPr lang="tr-TR" altLang="en-US" baseline="0" noProof="0" dirty="0"/>
              <a:t> </a:t>
            </a:r>
            <a:r>
              <a:rPr lang="tr-TR" altLang="en-US" baseline="0" noProof="0" dirty="0" err="1"/>
              <a:t>indicate</a:t>
            </a:r>
            <a:r>
              <a:rPr lang="tr-TR" altLang="en-US" baseline="0" noProof="0" dirty="0"/>
              <a:t> an </a:t>
            </a:r>
            <a:r>
              <a:rPr lang="tr-TR" altLang="en-US" baseline="0" noProof="0" dirty="0" err="1"/>
              <a:t>indefinite</a:t>
            </a:r>
            <a:r>
              <a:rPr lang="tr-TR" altLang="en-US" baseline="0" noProof="0" dirty="0"/>
              <a:t> </a:t>
            </a:r>
            <a:r>
              <a:rPr lang="tr-TR" altLang="en-US" baseline="0" noProof="0" dirty="0" err="1"/>
              <a:t>number</a:t>
            </a:r>
            <a:r>
              <a:rPr lang="tr-TR" altLang="en-US" baseline="0" noProof="0" dirty="0"/>
              <a:t> of </a:t>
            </a:r>
            <a:r>
              <a:rPr lang="tr-TR" altLang="en-US" baseline="0" noProof="0" dirty="0" err="1"/>
              <a:t>cycles</a:t>
            </a:r>
            <a:r>
              <a:rPr lang="tr-TR" altLang="en-US" baseline="0" noProof="0" dirty="0"/>
              <a:t>.</a:t>
            </a:r>
          </a:p>
          <a:p>
            <a:pPr marL="171450" indent="-171450">
              <a:buFontTx/>
              <a:buChar char="-"/>
            </a:pPr>
            <a:r>
              <a:rPr lang="tr-TR" altLang="en-US" baseline="0" noProof="0" dirty="0" err="1"/>
              <a:t>status</a:t>
            </a:r>
            <a:r>
              <a:rPr lang="tr-TR" altLang="en-US" baseline="0" noProof="0" dirty="0"/>
              <a:t> -&gt; </a:t>
            </a:r>
            <a:r>
              <a:rPr lang="tr-TR" altLang="en-US" baseline="0" noProof="0" dirty="0" err="1"/>
              <a:t>Animation.Status.PAUSED</a:t>
            </a:r>
            <a:r>
              <a:rPr lang="tr-TR" altLang="en-US" baseline="0" noProof="0" dirty="0"/>
              <a:t>, </a:t>
            </a:r>
            <a:r>
              <a:rPr lang="tr-TR" altLang="en-US" baseline="0" noProof="0" dirty="0" err="1"/>
              <a:t>Animation.Status.RUNNING</a:t>
            </a:r>
            <a:r>
              <a:rPr lang="tr-TR" altLang="en-US" baseline="0" noProof="0" dirty="0"/>
              <a:t>, </a:t>
            </a:r>
            <a:r>
              <a:rPr lang="tr-TR" altLang="en-US" baseline="0" noProof="0" dirty="0" err="1"/>
              <a:t>Animation.Status.STOPPED</a:t>
            </a:r>
            <a:endParaRPr lang="en-US" altLang="en-US" noProof="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ChangeArrowheads="1" noTextEdit="1"/>
          </p:cNvSpPr>
          <p:nvPr>
            <p:ph type="sldImg"/>
          </p:nvPr>
        </p:nvSpPr>
        <p:spPr>
          <a:xfrm>
            <a:off x="1150938" y="692150"/>
            <a:ext cx="4556125" cy="3416300"/>
          </a:xfrm>
          <a:ln/>
        </p:spPr>
      </p:sp>
      <p:sp>
        <p:nvSpPr>
          <p:cNvPr id="64515" name="Notes Placeholder 2"/>
          <p:cNvSpPr>
            <a:spLocks noGrp="1" noChangeArrowheads="1"/>
          </p:cNvSpPr>
          <p:nvPr>
            <p:ph type="body" idx="1"/>
          </p:nvPr>
        </p:nvSpPr>
        <p:spPr>
          <a:noFill/>
        </p:spPr>
        <p:txBody>
          <a:bodyPr/>
          <a:lstStyle/>
          <a:p>
            <a:pPr marL="171450" indent="-171450">
              <a:buFontTx/>
              <a:buChar char="-"/>
            </a:pPr>
            <a:r>
              <a:rPr lang="tr-TR" altLang="en-US" dirty="0"/>
              <a:t>First, </a:t>
            </a:r>
            <a:r>
              <a:rPr lang="tr-TR" altLang="en-US" dirty="0" err="1"/>
              <a:t>show</a:t>
            </a:r>
            <a:r>
              <a:rPr lang="tr-TR" altLang="en-US" dirty="0"/>
              <a:t> </a:t>
            </a:r>
            <a:r>
              <a:rPr lang="tr-TR" altLang="en-US" dirty="0" err="1"/>
              <a:t>the</a:t>
            </a:r>
            <a:r>
              <a:rPr lang="tr-TR" altLang="en-US" dirty="0"/>
              <a:t> </a:t>
            </a:r>
            <a:r>
              <a:rPr lang="tr-TR" altLang="en-US" dirty="0" err="1"/>
              <a:t>codes</a:t>
            </a:r>
            <a:r>
              <a:rPr lang="tr-TR" altLang="en-US" dirty="0"/>
              <a:t> </a:t>
            </a:r>
            <a:r>
              <a:rPr lang="tr-TR" altLang="en-US" dirty="0" err="1"/>
              <a:t>for</a:t>
            </a:r>
            <a:r>
              <a:rPr lang="tr-TR" altLang="en-US" dirty="0"/>
              <a:t> </a:t>
            </a:r>
            <a:r>
              <a:rPr lang="tr-TR" altLang="en-US" dirty="0" err="1"/>
              <a:t>FlagRisingAnimation</a:t>
            </a:r>
            <a:r>
              <a:rPr lang="tr-TR" altLang="en-US" dirty="0"/>
              <a:t> on </a:t>
            </a:r>
            <a:r>
              <a:rPr lang="tr-TR" altLang="en-US" dirty="0" err="1"/>
              <a:t>Eclipse</a:t>
            </a:r>
            <a:r>
              <a:rPr lang="tr-TR" altLang="en-US" dirty="0"/>
              <a:t> IDE </a:t>
            </a:r>
            <a:r>
              <a:rPr lang="tr-TR" altLang="en-US" dirty="0" err="1"/>
              <a:t>and</a:t>
            </a:r>
            <a:r>
              <a:rPr lang="tr-TR" altLang="en-US" baseline="0" dirty="0"/>
              <a:t> </a:t>
            </a:r>
            <a:r>
              <a:rPr lang="tr-TR" altLang="en-US" baseline="0" dirty="0" err="1"/>
              <a:t>run</a:t>
            </a:r>
            <a:r>
              <a:rPr lang="tr-TR" altLang="en-US" baseline="0" dirty="0"/>
              <a:t> it.</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tr-TR" altLang="en-US" dirty="0" err="1"/>
              <a:t>Secondly</a:t>
            </a:r>
            <a:r>
              <a:rPr lang="tr-TR" altLang="en-US" dirty="0"/>
              <a:t>, </a:t>
            </a:r>
            <a:r>
              <a:rPr lang="tr-TR" altLang="en-US" dirty="0" err="1"/>
              <a:t>show</a:t>
            </a:r>
            <a:r>
              <a:rPr lang="tr-TR" altLang="en-US" dirty="0"/>
              <a:t> </a:t>
            </a:r>
            <a:r>
              <a:rPr lang="tr-TR" altLang="en-US" dirty="0" err="1"/>
              <a:t>the</a:t>
            </a:r>
            <a:r>
              <a:rPr lang="tr-TR" altLang="en-US" dirty="0"/>
              <a:t> </a:t>
            </a:r>
            <a:r>
              <a:rPr lang="tr-TR" altLang="en-US" dirty="0" err="1"/>
              <a:t>codes</a:t>
            </a:r>
            <a:r>
              <a:rPr lang="tr-TR" altLang="en-US" dirty="0"/>
              <a:t> </a:t>
            </a:r>
            <a:r>
              <a:rPr lang="tr-TR" altLang="en-US" dirty="0" err="1"/>
              <a:t>for</a:t>
            </a:r>
            <a:r>
              <a:rPr lang="tr-TR" altLang="en-US" dirty="0"/>
              <a:t> </a:t>
            </a:r>
            <a:r>
              <a:rPr lang="tr-TR" altLang="en-US" dirty="0" err="1"/>
              <a:t>PathTransitionDemo</a:t>
            </a:r>
            <a:r>
              <a:rPr lang="tr-TR" altLang="en-US" dirty="0"/>
              <a:t> on </a:t>
            </a:r>
            <a:r>
              <a:rPr lang="tr-TR" altLang="en-US" dirty="0" err="1"/>
              <a:t>Eclipse</a:t>
            </a:r>
            <a:r>
              <a:rPr lang="tr-TR" altLang="en-US" dirty="0"/>
              <a:t> IDE </a:t>
            </a:r>
            <a:r>
              <a:rPr lang="tr-TR" altLang="en-US" dirty="0" err="1"/>
              <a:t>and</a:t>
            </a:r>
            <a:r>
              <a:rPr lang="tr-TR" altLang="en-US" baseline="0" dirty="0"/>
              <a:t> </a:t>
            </a:r>
            <a:r>
              <a:rPr lang="tr-TR" altLang="en-US" baseline="0" dirty="0" err="1"/>
              <a:t>run</a:t>
            </a:r>
            <a:r>
              <a:rPr lang="tr-TR" altLang="en-US" baseline="0" dirty="0"/>
              <a:t> it.</a:t>
            </a:r>
          </a:p>
          <a:p>
            <a:pPr marL="171450" indent="-171450">
              <a:buFontTx/>
              <a:buChar char="-"/>
            </a:pPr>
            <a:endParaRPr lang="tr-TR" altLang="en-US" baseline="0" dirty="0"/>
          </a:p>
        </p:txBody>
      </p:sp>
      <p:sp>
        <p:nvSpPr>
          <p:cNvPr id="64516"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EA5318-3341-404D-A91A-978148E0E175}" type="slidenum">
              <a:rPr lang="en-US" altLang="en-US" sz="1000" smtClean="0"/>
              <a:pPr/>
              <a:t>59</a:t>
            </a:fld>
            <a:endParaRPr lang="en-US" altLang="en-US"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tr-TR" altLang="en-US" dirty="0"/>
              <a:t>- Show </a:t>
            </a:r>
            <a:r>
              <a:rPr lang="tr-TR" altLang="en-US" dirty="0" err="1"/>
              <a:t>the</a:t>
            </a:r>
            <a:r>
              <a:rPr lang="tr-TR" altLang="en-US" dirty="0"/>
              <a:t> </a:t>
            </a:r>
            <a:r>
              <a:rPr lang="tr-TR" altLang="en-US" dirty="0" err="1"/>
              <a:t>codes</a:t>
            </a:r>
            <a:r>
              <a:rPr lang="tr-TR" altLang="en-US" dirty="0"/>
              <a:t> </a:t>
            </a:r>
            <a:r>
              <a:rPr lang="tr-TR" altLang="en-US" dirty="0" err="1"/>
              <a:t>for</a:t>
            </a:r>
            <a:r>
              <a:rPr lang="tr-TR" altLang="en-US" dirty="0"/>
              <a:t> </a:t>
            </a:r>
            <a:r>
              <a:rPr lang="tr-TR" altLang="en-US" dirty="0" err="1"/>
              <a:t>FadeTransitonDemo</a:t>
            </a:r>
            <a:r>
              <a:rPr lang="tr-TR" altLang="en-US" dirty="0"/>
              <a:t> on </a:t>
            </a:r>
            <a:r>
              <a:rPr lang="tr-TR" altLang="en-US" dirty="0" err="1"/>
              <a:t>Eclipse</a:t>
            </a:r>
            <a:r>
              <a:rPr lang="tr-TR" altLang="en-US" dirty="0"/>
              <a:t> IDE </a:t>
            </a:r>
            <a:r>
              <a:rPr lang="tr-TR" altLang="en-US" dirty="0" err="1"/>
              <a:t>and</a:t>
            </a:r>
            <a:r>
              <a:rPr lang="tr-TR" altLang="en-US" baseline="0" dirty="0"/>
              <a:t> </a:t>
            </a:r>
            <a:r>
              <a:rPr lang="tr-TR" altLang="en-US" baseline="0" dirty="0" err="1"/>
              <a:t>run</a:t>
            </a:r>
            <a:r>
              <a:rPr lang="tr-TR" altLang="en-US" baseline="0" dirty="0"/>
              <a:t> it.</a:t>
            </a:r>
          </a:p>
        </p:txBody>
      </p:sp>
      <p:sp>
        <p:nvSpPr>
          <p:cNvPr id="4" name="Slide Number Placeholder 3"/>
          <p:cNvSpPr>
            <a:spLocks noGrp="1"/>
          </p:cNvSpPr>
          <p:nvPr>
            <p:ph type="sldNum" sz="quarter" idx="10"/>
          </p:nvPr>
        </p:nvSpPr>
        <p:spPr/>
        <p:txBody>
          <a:bodyPr/>
          <a:lstStyle/>
          <a:p>
            <a:pPr>
              <a:defRPr/>
            </a:pPr>
            <a:fld id="{0FA892E2-48B9-467E-A448-2B0260CA5179}" type="slidenum">
              <a:rPr lang="en-US" altLang="en-US" smtClean="0"/>
              <a:pPr>
                <a:defRPr/>
              </a:pPr>
              <a:t>60</a:t>
            </a:fld>
            <a:endParaRPr lang="en-US" altLang="en-US"/>
          </a:p>
        </p:txBody>
      </p:sp>
    </p:spTree>
    <p:extLst>
      <p:ext uri="{BB962C8B-B14F-4D97-AF65-F5344CB8AC3E}">
        <p14:creationId xmlns:p14="http://schemas.microsoft.com/office/powerpoint/2010/main" val="41618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a:xfrm>
            <a:off x="1150938" y="692150"/>
            <a:ext cx="4556125" cy="3416300"/>
          </a:xfrm>
          <a:ln/>
        </p:spPr>
      </p:sp>
      <p:sp>
        <p:nvSpPr>
          <p:cNvPr id="30723" name="Notes Placeholder 2"/>
          <p:cNvSpPr>
            <a:spLocks noGrp="1" noChangeArrowheads="1"/>
          </p:cNvSpPr>
          <p:nvPr>
            <p:ph type="body" idx="1"/>
          </p:nvPr>
        </p:nvSpPr>
        <p:spPr>
          <a:noFill/>
        </p:spPr>
        <p:txBody>
          <a:bodyPr/>
          <a:lstStyle/>
          <a:p>
            <a:r>
              <a:rPr lang="en-US" altLang="en-US"/>
              <a:t>-- Another practical use of inner classes is to avoid class-naming conflicts. </a:t>
            </a:r>
          </a:p>
          <a:p>
            <a:r>
              <a:rPr lang="en-US" altLang="en-US"/>
              <a:t>-- Two versions of </a:t>
            </a:r>
            <a:r>
              <a:rPr lang="en-US" altLang="en-US" b="1"/>
              <a:t>Circle </a:t>
            </a:r>
            <a:r>
              <a:rPr lang="en-US" altLang="en-US"/>
              <a:t>might be defined.</a:t>
            </a:r>
          </a:p>
          <a:p>
            <a:r>
              <a:rPr lang="en-US" altLang="en-US"/>
              <a:t>-- You can define them as inner classes to avoid a conflict. </a:t>
            </a:r>
            <a:br>
              <a:rPr lang="en-US" altLang="en-US"/>
            </a:br>
            <a:endParaRPr lang="en-US" altLang="en-US"/>
          </a:p>
        </p:txBody>
      </p:sp>
      <p:sp>
        <p:nvSpPr>
          <p:cNvPr id="30724"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0898235-87E2-4546-8105-669C47883357}" type="slidenum">
              <a:rPr lang="en-US" altLang="en-US" sz="1000" smtClean="0"/>
              <a:pPr/>
              <a:t>29</a:t>
            </a:fld>
            <a:endParaRPr lang="en-US" altLang="en-US"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tr-TR" altLang="en-US" dirty="0"/>
              <a:t>- Show </a:t>
            </a:r>
            <a:r>
              <a:rPr lang="tr-TR" altLang="en-US" dirty="0" err="1"/>
              <a:t>the</a:t>
            </a:r>
            <a:r>
              <a:rPr lang="tr-TR" altLang="en-US" dirty="0"/>
              <a:t> </a:t>
            </a:r>
            <a:r>
              <a:rPr lang="tr-TR" altLang="en-US" dirty="0" err="1"/>
              <a:t>codes</a:t>
            </a:r>
            <a:r>
              <a:rPr lang="tr-TR" altLang="en-US" dirty="0"/>
              <a:t> </a:t>
            </a:r>
            <a:r>
              <a:rPr lang="tr-TR" altLang="en-US" dirty="0" err="1"/>
              <a:t>for</a:t>
            </a:r>
            <a:r>
              <a:rPr lang="tr-TR" altLang="en-US" dirty="0"/>
              <a:t> </a:t>
            </a:r>
            <a:r>
              <a:rPr lang="en-US" dirty="0" err="1"/>
              <a:t>TimelineDemo</a:t>
            </a:r>
            <a:r>
              <a:rPr lang="tr-TR" altLang="en-US" dirty="0"/>
              <a:t> on </a:t>
            </a:r>
            <a:r>
              <a:rPr lang="tr-TR" altLang="en-US" dirty="0" err="1"/>
              <a:t>Eclipse</a:t>
            </a:r>
            <a:r>
              <a:rPr lang="tr-TR" altLang="en-US" dirty="0"/>
              <a:t> IDE </a:t>
            </a:r>
            <a:r>
              <a:rPr lang="tr-TR" altLang="en-US" dirty="0" err="1"/>
              <a:t>and</a:t>
            </a:r>
            <a:r>
              <a:rPr lang="tr-TR" altLang="en-US" baseline="0" dirty="0"/>
              <a:t> </a:t>
            </a:r>
            <a:r>
              <a:rPr lang="tr-TR" altLang="en-US" baseline="0" dirty="0" err="1"/>
              <a:t>run</a:t>
            </a:r>
            <a:r>
              <a:rPr lang="tr-TR" altLang="en-US" baseline="0" dirty="0"/>
              <a:t> it.</a:t>
            </a:r>
          </a:p>
        </p:txBody>
      </p:sp>
      <p:sp>
        <p:nvSpPr>
          <p:cNvPr id="4" name="Slide Number Placeholder 3"/>
          <p:cNvSpPr>
            <a:spLocks noGrp="1"/>
          </p:cNvSpPr>
          <p:nvPr>
            <p:ph type="sldNum" sz="quarter" idx="10"/>
          </p:nvPr>
        </p:nvSpPr>
        <p:spPr/>
        <p:txBody>
          <a:bodyPr/>
          <a:lstStyle/>
          <a:p>
            <a:pPr>
              <a:defRPr/>
            </a:pPr>
            <a:fld id="{0FA892E2-48B9-467E-A448-2B0260CA5179}" type="slidenum">
              <a:rPr lang="en-US" altLang="en-US" smtClean="0"/>
              <a:pPr>
                <a:defRPr/>
              </a:pPr>
              <a:t>61</a:t>
            </a:fld>
            <a:endParaRPr lang="en-US" altLang="en-US"/>
          </a:p>
        </p:txBody>
      </p:sp>
    </p:spTree>
    <p:extLst>
      <p:ext uri="{BB962C8B-B14F-4D97-AF65-F5344CB8AC3E}">
        <p14:creationId xmlns:p14="http://schemas.microsoft.com/office/powerpoint/2010/main" val="4192539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p:nvPr>
        </p:nvSpPr>
        <p:spPr>
          <a:xfrm>
            <a:off x="1150938" y="692150"/>
            <a:ext cx="4556125" cy="3416300"/>
          </a:xfrm>
          <a:ln/>
        </p:spPr>
      </p:sp>
      <p:sp>
        <p:nvSpPr>
          <p:cNvPr id="32771" name="Notes Placeholder 2"/>
          <p:cNvSpPr>
            <a:spLocks noGrp="1" noChangeArrowheads="1"/>
          </p:cNvSpPr>
          <p:nvPr>
            <p:ph type="body" idx="1"/>
          </p:nvPr>
        </p:nvSpPr>
        <p:spPr>
          <a:noFill/>
        </p:spPr>
        <p:txBody>
          <a:bodyPr/>
          <a:lstStyle/>
          <a:p>
            <a:endParaRPr lang="en-US" altLang="en-US" dirty="0"/>
          </a:p>
        </p:txBody>
      </p:sp>
      <p:sp>
        <p:nvSpPr>
          <p:cNvPr id="32772"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F9DE51D-5607-4798-8693-977099114510}" type="slidenum">
              <a:rPr lang="en-US" altLang="en-US" sz="1000" smtClean="0"/>
              <a:pPr/>
              <a:t>30</a:t>
            </a:fld>
            <a:endParaRPr lang="en-US" altLang="en-US"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p:nvPr>
        </p:nvSpPr>
        <p:spPr>
          <a:xfrm>
            <a:off x="1150938" y="692150"/>
            <a:ext cx="4556125" cy="3416300"/>
          </a:xfrm>
          <a:ln/>
        </p:spPr>
      </p:sp>
      <p:sp>
        <p:nvSpPr>
          <p:cNvPr id="34819" name="Notes Placeholder 2"/>
          <p:cNvSpPr>
            <a:spLocks noGrp="1" noChangeArrowheads="1"/>
          </p:cNvSpPr>
          <p:nvPr>
            <p:ph type="body" idx="1"/>
          </p:nvPr>
        </p:nvSpPr>
        <p:spPr>
          <a:noFill/>
        </p:spPr>
        <p:txBody>
          <a:bodyPr/>
          <a:lstStyle/>
          <a:p>
            <a:r>
              <a:rPr lang="en-US" altLang="en-US"/>
              <a:t>-- You can also create an object of an inner class from another class. </a:t>
            </a:r>
          </a:p>
          <a:p>
            <a:endParaRPr lang="en-US" altLang="en-US"/>
          </a:p>
          <a:p>
            <a:r>
              <a:rPr lang="en-US" altLang="en-US"/>
              <a:t>-- If the inner class is non-static, you must first create an instance of the outer class, then use the following syntax to create an object for the inner class:</a:t>
            </a:r>
            <a:br>
              <a:rPr lang="en-US" altLang="en-US"/>
            </a:br>
            <a:r>
              <a:rPr lang="en-US" altLang="en-US"/>
              <a:t>	</a:t>
            </a:r>
            <a:r>
              <a:rPr lang="en-US" altLang="en-US" b="1" i="1"/>
              <a:t>OuterClass.InnerClass innerObject = outerObject.new InnerClass();</a:t>
            </a:r>
            <a:br>
              <a:rPr lang="en-US" altLang="en-US"/>
            </a:br>
            <a:r>
              <a:rPr lang="en-US" altLang="en-US"/>
              <a:t>-- If the inner class is static, use the following syntax to create an object for it:</a:t>
            </a:r>
            <a:br>
              <a:rPr lang="en-US" altLang="en-US"/>
            </a:br>
            <a:r>
              <a:rPr lang="en-US" altLang="en-US"/>
              <a:t>	</a:t>
            </a:r>
            <a:r>
              <a:rPr lang="en-US" altLang="en-US" b="1" i="1"/>
              <a:t>OuterClass.InnerClass innerObject = new OuterClass.InnerClass(); </a:t>
            </a:r>
            <a:br>
              <a:rPr lang="en-US" altLang="en-US"/>
            </a:br>
            <a:br>
              <a:rPr lang="en-US" altLang="en-US"/>
            </a:br>
            <a:endParaRPr lang="en-US" altLang="en-US"/>
          </a:p>
        </p:txBody>
      </p:sp>
      <p:sp>
        <p:nvSpPr>
          <p:cNvPr id="34820"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CBB64F-08DE-409C-8F86-395E4702DFBB}" type="slidenum">
              <a:rPr lang="en-US" altLang="en-US" sz="1000" smtClean="0"/>
              <a:pPr/>
              <a:t>31</a:t>
            </a:fld>
            <a:endParaRPr lang="en-US" altLang="en-US"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ChangeArrowheads="1" noTextEdit="1"/>
          </p:cNvSpPr>
          <p:nvPr>
            <p:ph type="sldImg"/>
          </p:nvPr>
        </p:nvSpPr>
        <p:spPr>
          <a:xfrm>
            <a:off x="1150938" y="692150"/>
            <a:ext cx="4556125" cy="3416300"/>
          </a:xfrm>
          <a:ln/>
        </p:spPr>
      </p:sp>
      <p:sp>
        <p:nvSpPr>
          <p:cNvPr id="36867" name="Notes Placeholder 2"/>
          <p:cNvSpPr>
            <a:spLocks noGrp="1" noChangeArrowheads="1"/>
          </p:cNvSpPr>
          <p:nvPr>
            <p:ph type="body" idx="1"/>
          </p:nvPr>
        </p:nvSpPr>
        <p:spPr>
          <a:noFill/>
        </p:spPr>
        <p:txBody>
          <a:bodyPr/>
          <a:lstStyle/>
          <a:p>
            <a:endParaRPr lang="en-US" altLang="en-US"/>
          </a:p>
        </p:txBody>
      </p:sp>
      <p:sp>
        <p:nvSpPr>
          <p:cNvPr id="36868"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18DB57-D1BE-439B-8299-7BFCDCD3533F}" type="slidenum">
              <a:rPr lang="en-US" altLang="en-US" sz="1000" smtClean="0"/>
              <a:pPr/>
              <a:t>32</a:t>
            </a:fld>
            <a:endParaRPr lang="en-US" altLang="en-US"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tr-TR" dirty="0"/>
              <a:t>-</a:t>
            </a:r>
            <a:r>
              <a:rPr lang="tr-TR" baseline="0" dirty="0"/>
              <a:t> </a:t>
            </a:r>
            <a:r>
              <a:rPr lang="tr-TR" baseline="0" dirty="0" err="1"/>
              <a:t>Continue</a:t>
            </a:r>
            <a:r>
              <a:rPr lang="tr-TR" baseline="0" dirty="0"/>
              <a:t> </a:t>
            </a:r>
            <a:r>
              <a:rPr lang="tr-TR" baseline="0" dirty="0" err="1"/>
              <a:t>with</a:t>
            </a:r>
            <a:r>
              <a:rPr lang="tr-TR" baseline="0" dirty="0"/>
              <a:t> </a:t>
            </a:r>
            <a:r>
              <a:rPr lang="tr-TR" baseline="0" dirty="0" err="1"/>
              <a:t>next</a:t>
            </a:r>
            <a:r>
              <a:rPr lang="tr-TR" baseline="0" dirty="0"/>
              <a:t> 2 </a:t>
            </a:r>
            <a:r>
              <a:rPr lang="tr-TR" baseline="0" dirty="0" err="1"/>
              <a:t>slides</a:t>
            </a:r>
            <a:r>
              <a:rPr lang="tr-TR" baseline="0" dirty="0"/>
              <a:t>, </a:t>
            </a:r>
            <a:r>
              <a:rPr lang="tr-TR" baseline="0" dirty="0" err="1"/>
              <a:t>then</a:t>
            </a:r>
            <a:r>
              <a:rPr lang="tr-TR" baseline="0" dirty="0"/>
              <a:t> </a:t>
            </a:r>
            <a:r>
              <a:rPr lang="tr-TR" baseline="0" dirty="0" err="1"/>
              <a:t>turn</a:t>
            </a:r>
            <a:r>
              <a:rPr lang="tr-TR" baseline="0" dirty="0"/>
              <a:t> </a:t>
            </a:r>
            <a:r>
              <a:rPr lang="tr-TR" baseline="0" dirty="0" err="1"/>
              <a:t>back</a:t>
            </a:r>
            <a:r>
              <a:rPr lang="tr-TR" baseline="0" dirty="0"/>
              <a:t> here </a:t>
            </a:r>
            <a:r>
              <a:rPr lang="tr-TR" baseline="0" dirty="0" err="1"/>
              <a:t>and</a:t>
            </a:r>
            <a:r>
              <a:rPr lang="tr-TR" baseline="0" dirty="0"/>
              <a:t> </a:t>
            </a:r>
            <a:r>
              <a:rPr lang="tr-TR" baseline="0" dirty="0" err="1"/>
              <a:t>click</a:t>
            </a:r>
            <a:r>
              <a:rPr lang="tr-TR" baseline="0" dirty="0"/>
              <a:t> on DEMO CODE. Ask </a:t>
            </a:r>
            <a:r>
              <a:rPr lang="tr-TR" baseline="0" dirty="0" err="1"/>
              <a:t>students</a:t>
            </a:r>
            <a:r>
              <a:rPr lang="tr-TR" baseline="0" dirty="0"/>
              <a:t> </a:t>
            </a:r>
            <a:r>
              <a:rPr lang="tr-TR" baseline="0" dirty="0" err="1"/>
              <a:t>what</a:t>
            </a:r>
            <a:r>
              <a:rPr lang="tr-TR" baseline="0" dirty="0"/>
              <a:t> </a:t>
            </a:r>
            <a:r>
              <a:rPr lang="tr-TR" baseline="0" dirty="0" err="1"/>
              <a:t>this</a:t>
            </a:r>
            <a:r>
              <a:rPr lang="tr-TR" baseline="0" dirty="0"/>
              <a:t> </a:t>
            </a:r>
            <a:r>
              <a:rPr lang="tr-TR" baseline="0" dirty="0" err="1"/>
              <a:t>code</a:t>
            </a:r>
            <a:r>
              <a:rPr lang="tr-TR" baseline="0" dirty="0"/>
              <a:t> </a:t>
            </a:r>
            <a:r>
              <a:rPr lang="tr-TR" baseline="0" dirty="0" err="1"/>
              <a:t>does</a:t>
            </a:r>
            <a:r>
              <a:rPr lang="tr-TR" baseline="0" dirty="0"/>
              <a:t>.</a:t>
            </a:r>
            <a:endParaRPr lang="en-US" dirty="0"/>
          </a:p>
        </p:txBody>
      </p:sp>
      <p:sp>
        <p:nvSpPr>
          <p:cNvPr id="4" name="Slide Number Placeholder 3"/>
          <p:cNvSpPr>
            <a:spLocks noGrp="1"/>
          </p:cNvSpPr>
          <p:nvPr>
            <p:ph type="sldNum" sz="quarter" idx="10"/>
          </p:nvPr>
        </p:nvSpPr>
        <p:spPr/>
        <p:txBody>
          <a:bodyPr/>
          <a:lstStyle/>
          <a:p>
            <a:pPr>
              <a:defRPr/>
            </a:pPr>
            <a:fld id="{0FA892E2-48B9-467E-A448-2B0260CA5179}" type="slidenum">
              <a:rPr lang="en-US" altLang="en-US" smtClean="0"/>
              <a:pPr>
                <a:defRPr/>
              </a:pPr>
              <a:t>34</a:t>
            </a:fld>
            <a:endParaRPr lang="en-US" altLang="en-US"/>
          </a:p>
        </p:txBody>
      </p:sp>
    </p:spTree>
    <p:extLst>
      <p:ext uri="{BB962C8B-B14F-4D97-AF65-F5344CB8AC3E}">
        <p14:creationId xmlns:p14="http://schemas.microsoft.com/office/powerpoint/2010/main" val="3761177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892E2-48B9-467E-A448-2B0260CA5179}" type="slidenum">
              <a:rPr lang="en-US" altLang="en-US" smtClean="0"/>
              <a:pPr>
                <a:defRPr/>
              </a:pPr>
              <a:t>35</a:t>
            </a:fld>
            <a:endParaRPr lang="en-US" altLang="en-US"/>
          </a:p>
        </p:txBody>
      </p:sp>
    </p:spTree>
    <p:extLst>
      <p:ext uri="{BB962C8B-B14F-4D97-AF65-F5344CB8AC3E}">
        <p14:creationId xmlns:p14="http://schemas.microsoft.com/office/powerpoint/2010/main" val="939108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tr-TR" dirty="0"/>
              <a:t>-</a:t>
            </a:r>
            <a:r>
              <a:rPr lang="tr-TR" baseline="0" dirty="0"/>
              <a:t> </a:t>
            </a:r>
            <a:r>
              <a:rPr lang="tr-TR" baseline="0" dirty="0" err="1"/>
              <a:t>Go</a:t>
            </a:r>
            <a:r>
              <a:rPr lang="tr-TR" baseline="0" dirty="0"/>
              <a:t> 2 </a:t>
            </a:r>
            <a:r>
              <a:rPr lang="tr-TR" baseline="0" dirty="0" err="1"/>
              <a:t>slides</a:t>
            </a:r>
            <a:r>
              <a:rPr lang="tr-TR" baseline="0" dirty="0"/>
              <a:t> </a:t>
            </a:r>
            <a:r>
              <a:rPr lang="tr-TR" baseline="0" dirty="0" err="1"/>
              <a:t>back</a:t>
            </a:r>
            <a:r>
              <a:rPr lang="tr-TR" baseline="0" dirty="0"/>
              <a:t>, </a:t>
            </a:r>
            <a:r>
              <a:rPr lang="tr-TR" baseline="0" dirty="0" err="1"/>
              <a:t>then</a:t>
            </a:r>
            <a:r>
              <a:rPr lang="tr-TR" baseline="0" dirty="0"/>
              <a:t> </a:t>
            </a:r>
            <a:r>
              <a:rPr lang="tr-TR" baseline="0" dirty="0" err="1"/>
              <a:t>click</a:t>
            </a:r>
            <a:r>
              <a:rPr lang="tr-TR" baseline="0" dirty="0"/>
              <a:t> on DEMO CODE. Ask </a:t>
            </a:r>
            <a:r>
              <a:rPr lang="tr-TR" baseline="0" dirty="0" err="1"/>
              <a:t>students</a:t>
            </a:r>
            <a:r>
              <a:rPr lang="tr-TR" baseline="0" dirty="0"/>
              <a:t> </a:t>
            </a:r>
            <a:r>
              <a:rPr lang="tr-TR" baseline="0" dirty="0" err="1"/>
              <a:t>what</a:t>
            </a:r>
            <a:r>
              <a:rPr lang="tr-TR" baseline="0" dirty="0"/>
              <a:t> </a:t>
            </a:r>
            <a:r>
              <a:rPr lang="tr-TR" baseline="0" dirty="0" err="1"/>
              <a:t>this</a:t>
            </a:r>
            <a:r>
              <a:rPr lang="tr-TR" baseline="0" dirty="0"/>
              <a:t> </a:t>
            </a:r>
            <a:r>
              <a:rPr lang="tr-TR" baseline="0" dirty="0" err="1"/>
              <a:t>code</a:t>
            </a:r>
            <a:r>
              <a:rPr lang="tr-TR" baseline="0" dirty="0"/>
              <a:t> </a:t>
            </a:r>
            <a:r>
              <a:rPr lang="tr-TR" baseline="0" dirty="0" err="1"/>
              <a:t>does</a:t>
            </a:r>
            <a:r>
              <a:rPr lang="tr-TR" baseline="0" dirty="0"/>
              <a:t>.</a:t>
            </a:r>
            <a:endParaRPr lang="en-US" dirty="0"/>
          </a:p>
        </p:txBody>
      </p:sp>
      <p:sp>
        <p:nvSpPr>
          <p:cNvPr id="4" name="Slide Number Placeholder 3"/>
          <p:cNvSpPr>
            <a:spLocks noGrp="1"/>
          </p:cNvSpPr>
          <p:nvPr>
            <p:ph type="sldNum" sz="quarter" idx="10"/>
          </p:nvPr>
        </p:nvSpPr>
        <p:spPr/>
        <p:txBody>
          <a:bodyPr/>
          <a:lstStyle/>
          <a:p>
            <a:pPr>
              <a:defRPr/>
            </a:pPr>
            <a:fld id="{0FA892E2-48B9-467E-A448-2B0260CA5179}" type="slidenum">
              <a:rPr lang="en-US" altLang="en-US" smtClean="0"/>
              <a:pPr>
                <a:defRPr/>
              </a:pPr>
              <a:t>36</a:t>
            </a:fld>
            <a:endParaRPr lang="en-US" altLang="en-US"/>
          </a:p>
        </p:txBody>
      </p:sp>
    </p:spTree>
    <p:extLst>
      <p:ext uri="{BB962C8B-B14F-4D97-AF65-F5344CB8AC3E}">
        <p14:creationId xmlns:p14="http://schemas.microsoft.com/office/powerpoint/2010/main" val="4278020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ChangeArrowheads="1" noTextEdit="1"/>
          </p:cNvSpPr>
          <p:nvPr>
            <p:ph type="sldImg"/>
          </p:nvPr>
        </p:nvSpPr>
        <p:spPr>
          <a:xfrm>
            <a:off x="1150938" y="692150"/>
            <a:ext cx="4556125" cy="3416300"/>
          </a:xfrm>
          <a:ln/>
        </p:spPr>
      </p:sp>
      <p:sp>
        <p:nvSpPr>
          <p:cNvPr id="43011" name="Notes Placeholder 2"/>
          <p:cNvSpPr>
            <a:spLocks noGrp="1" noChangeArrowheads="1"/>
          </p:cNvSpPr>
          <p:nvPr>
            <p:ph type="body" idx="1"/>
          </p:nvPr>
        </p:nvSpPr>
        <p:spPr>
          <a:noFill/>
        </p:spPr>
        <p:txBody>
          <a:bodyPr/>
          <a:lstStyle/>
          <a:p>
            <a:pPr marL="171450" indent="-171450">
              <a:buFontTx/>
              <a:buChar char="-"/>
            </a:pPr>
            <a:r>
              <a:rPr lang="en-US" altLang="en-US"/>
              <a:t>The compiler treats a lambda expression as if it is an object created from an anonymous inner class. </a:t>
            </a:r>
          </a:p>
          <a:p>
            <a:pPr marL="171450" indent="-171450">
              <a:buFontTx/>
              <a:buChar char="-"/>
            </a:pPr>
            <a:r>
              <a:rPr lang="en-US" altLang="en-US"/>
              <a:t>In this case, the compiler understands that the object must be an instance of </a:t>
            </a:r>
            <a:r>
              <a:rPr lang="en-US" altLang="en-US" b="1"/>
              <a:t>EventHandler&lt;ActionEvent&gt;</a:t>
            </a:r>
            <a:r>
              <a:rPr lang="en-US" altLang="en-US"/>
              <a:t>. </a:t>
            </a:r>
          </a:p>
          <a:p>
            <a:pPr marL="171450" indent="-171450">
              <a:buFontTx/>
              <a:buChar char="-"/>
            </a:pPr>
            <a:r>
              <a:rPr lang="en-US" altLang="en-US"/>
              <a:t>Since the </a:t>
            </a:r>
            <a:r>
              <a:rPr lang="en-US" altLang="en-US" b="1"/>
              <a:t>EventHandler </a:t>
            </a:r>
            <a:r>
              <a:rPr lang="en-US" altLang="en-US"/>
              <a:t>interface defines the </a:t>
            </a:r>
            <a:r>
              <a:rPr lang="en-US" altLang="en-US" b="1"/>
              <a:t>handle </a:t>
            </a:r>
            <a:r>
              <a:rPr lang="en-US" altLang="en-US"/>
              <a:t>method with a parameter of the </a:t>
            </a:r>
            <a:r>
              <a:rPr lang="en-US" altLang="en-US" b="1"/>
              <a:t>ActionEvent </a:t>
            </a:r>
            <a:r>
              <a:rPr lang="en-US" altLang="en-US"/>
              <a:t>type, the compiler automatically recognizes that </a:t>
            </a:r>
            <a:r>
              <a:rPr lang="en-US" altLang="en-US" b="1"/>
              <a:t>e </a:t>
            </a:r>
            <a:r>
              <a:rPr lang="en-US" altLang="en-US"/>
              <a:t>is a parameter of the </a:t>
            </a:r>
            <a:r>
              <a:rPr lang="en-US" altLang="en-US" b="1"/>
              <a:t>ActionEvent </a:t>
            </a:r>
            <a:r>
              <a:rPr lang="en-US" altLang="en-US"/>
              <a:t>type, and the statements are for the body of the </a:t>
            </a:r>
            <a:r>
              <a:rPr lang="en-US" altLang="en-US" b="1"/>
              <a:t>handle </a:t>
            </a:r>
            <a:r>
              <a:rPr lang="en-US" altLang="en-US"/>
              <a:t>method. </a:t>
            </a:r>
          </a:p>
          <a:p>
            <a:pPr marL="171450" indent="-171450">
              <a:buFontTx/>
              <a:buChar char="-"/>
            </a:pPr>
            <a:r>
              <a:rPr lang="en-US" altLang="en-US"/>
              <a:t>The </a:t>
            </a:r>
            <a:r>
              <a:rPr lang="en-US" altLang="en-US" b="1"/>
              <a:t>EventHandler </a:t>
            </a:r>
            <a:r>
              <a:rPr lang="en-US" altLang="en-US"/>
              <a:t>interface contains just one method. </a:t>
            </a:r>
            <a:br>
              <a:rPr lang="en-US" altLang="en-US"/>
            </a:br>
            <a:endParaRPr lang="en-US" altLang="en-US"/>
          </a:p>
        </p:txBody>
      </p:sp>
      <p:sp>
        <p:nvSpPr>
          <p:cNvPr id="43012"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482861-BFFD-48AE-BA63-C31228DC5A93}" type="slidenum">
              <a:rPr lang="en-US" altLang="en-US" sz="1000" smtClean="0"/>
              <a:pPr/>
              <a:t>40</a:t>
            </a:fld>
            <a:endParaRPr lang="en-US" altLang="en-US"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1AC7468F-A80F-40A7-8396-FFC5E8CD610C}"/>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EAE14C7D-1004-4D57-A038-CAA711BF2BB3}"/>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FCCE3445-0966-47D5-8803-3C3122A9F13A}"/>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5F65DFE9-22DD-4D17-8427-C4679789ADD0}"/>
              </a:ext>
            </a:extLst>
          </p:cNvPr>
          <p:cNvSpPr>
            <a:spLocks noGrp="1" noChangeArrowheads="1"/>
          </p:cNvSpPr>
          <p:nvPr>
            <p:ph type="dt" sz="quarter" idx="10"/>
          </p:nvPr>
        </p:nvSpPr>
        <p:spPr/>
        <p:txBody>
          <a:bodyPr/>
          <a:lstStyle>
            <a:lvl1pPr>
              <a:defRPr/>
            </a:lvl1pPr>
          </a:lstStyle>
          <a:p>
            <a:pPr>
              <a:defRPr/>
            </a:pPr>
            <a:endParaRPr lang="en-US" altLang="en-US"/>
          </a:p>
        </p:txBody>
      </p:sp>
      <p:sp>
        <p:nvSpPr>
          <p:cNvPr id="35" name="Rectangle 35">
            <a:extLst>
              <a:ext uri="{FF2B5EF4-FFF2-40B4-BE49-F238E27FC236}">
                <a16:creationId xmlns:a16="http://schemas.microsoft.com/office/drawing/2014/main" id="{F47A249B-96AD-4C35-97D3-641D295AF3EE}"/>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(c) 2013 Pearson Education, Inc. All rights reserved. </a:t>
            </a:r>
          </a:p>
        </p:txBody>
      </p:sp>
      <p:sp>
        <p:nvSpPr>
          <p:cNvPr id="36" name="Rectangle 36">
            <a:extLst>
              <a:ext uri="{FF2B5EF4-FFF2-40B4-BE49-F238E27FC236}">
                <a16:creationId xmlns:a16="http://schemas.microsoft.com/office/drawing/2014/main" id="{7AF8E1D2-06D8-4E02-A34E-D72999DEFEF5}"/>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3BBC9749-686B-4E74-957E-F6D030602B22}" type="slidenum">
              <a:rPr lang="en-US" altLang="en-US"/>
              <a:pPr>
                <a:defRPr/>
              </a:pPr>
              <a:t>‹#›</a:t>
            </a:fld>
            <a:endParaRPr lang="en-US" altLang="en-US"/>
          </a:p>
        </p:txBody>
      </p:sp>
    </p:spTree>
    <p:extLst>
      <p:ext uri="{BB962C8B-B14F-4D97-AF65-F5344CB8AC3E}">
        <p14:creationId xmlns:p14="http://schemas.microsoft.com/office/powerpoint/2010/main" val="415387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DDAEB41D-703C-4476-AA82-FAFE6F469EF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4AFA6C25-8C3D-43AC-9A1C-DAAF3F6AE485}"/>
              </a:ext>
            </a:extLst>
          </p:cNvPr>
          <p:cNvSpPr>
            <a:spLocks noGrp="1" noChangeArrowheads="1"/>
          </p:cNvSpPr>
          <p:nvPr>
            <p:ph type="sldNum" sz="quarter" idx="11"/>
          </p:nvPr>
        </p:nvSpPr>
        <p:spPr>
          <a:ln/>
        </p:spPr>
        <p:txBody>
          <a:bodyPr/>
          <a:lstStyle>
            <a:lvl1pPr>
              <a:defRPr/>
            </a:lvl1pPr>
          </a:lstStyle>
          <a:p>
            <a:pPr>
              <a:defRPr/>
            </a:pPr>
            <a:fld id="{DBD97ACD-20A2-4A79-91B3-1A2451D9A503}" type="slidenum">
              <a:rPr lang="en-US" altLang="en-US"/>
              <a:pPr>
                <a:defRPr/>
              </a:pPr>
              <a:t>‹#›</a:t>
            </a:fld>
            <a:endParaRPr lang="en-US" altLang="en-US"/>
          </a:p>
        </p:txBody>
      </p:sp>
    </p:spTree>
    <p:extLst>
      <p:ext uri="{BB962C8B-B14F-4D97-AF65-F5344CB8AC3E}">
        <p14:creationId xmlns:p14="http://schemas.microsoft.com/office/powerpoint/2010/main" val="108601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DDAEB41D-703C-4476-AA82-FAFE6F469EF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4AFA6C25-8C3D-43AC-9A1C-DAAF3F6AE485}"/>
              </a:ext>
            </a:extLst>
          </p:cNvPr>
          <p:cNvSpPr>
            <a:spLocks noGrp="1" noChangeArrowheads="1"/>
          </p:cNvSpPr>
          <p:nvPr>
            <p:ph type="sldNum" sz="quarter" idx="11"/>
          </p:nvPr>
        </p:nvSpPr>
        <p:spPr>
          <a:ln/>
        </p:spPr>
        <p:txBody>
          <a:bodyPr/>
          <a:lstStyle>
            <a:lvl1pPr>
              <a:defRPr/>
            </a:lvl1pPr>
          </a:lstStyle>
          <a:p>
            <a:pPr>
              <a:defRPr/>
            </a:pPr>
            <a:fld id="{2E8F085E-F167-4544-83CC-D44B795C109B}" type="slidenum">
              <a:rPr lang="en-US" altLang="en-US"/>
              <a:pPr>
                <a:defRPr/>
              </a:pPr>
              <a:t>‹#›</a:t>
            </a:fld>
            <a:endParaRPr lang="en-US" altLang="en-US"/>
          </a:p>
        </p:txBody>
      </p:sp>
    </p:spTree>
    <p:extLst>
      <p:ext uri="{BB962C8B-B14F-4D97-AF65-F5344CB8AC3E}">
        <p14:creationId xmlns:p14="http://schemas.microsoft.com/office/powerpoint/2010/main" val="3575328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FEFADBD1-C0FF-4C39-8932-06777B8A9177}"/>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31FEBF5B-FE12-4170-AA1A-005A797C2A6C}"/>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17413252-37CE-4D28-B814-6325826EE0D4}"/>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CE8081AD-23D1-4BB6-B054-90F25CD60307}"/>
              </a:ext>
            </a:extLst>
          </p:cNvPr>
          <p:cNvSpPr>
            <a:spLocks noGrp="1" noChangeArrowheads="1"/>
          </p:cNvSpPr>
          <p:nvPr>
            <p:ph type="dt" sz="quarter" idx="10"/>
          </p:nvPr>
        </p:nvSpPr>
        <p:spPr/>
        <p:txBody>
          <a:bodyPr/>
          <a:lstStyle>
            <a:lvl1pPr>
              <a:defRPr/>
            </a:lvl1pPr>
          </a:lstStyle>
          <a:p>
            <a:pPr>
              <a:defRPr/>
            </a:pPr>
            <a:endParaRPr lang="en-US" altLang="en-US"/>
          </a:p>
        </p:txBody>
      </p:sp>
      <p:sp>
        <p:nvSpPr>
          <p:cNvPr id="35" name="Rectangle 35">
            <a:extLst>
              <a:ext uri="{FF2B5EF4-FFF2-40B4-BE49-F238E27FC236}">
                <a16:creationId xmlns:a16="http://schemas.microsoft.com/office/drawing/2014/main" id="{08EF3929-D56A-4C30-8611-6472BD2FA948}"/>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(c) 2013 Pearson Education, Inc. All rights reserved. </a:t>
            </a:r>
          </a:p>
        </p:txBody>
      </p:sp>
      <p:sp>
        <p:nvSpPr>
          <p:cNvPr id="36" name="Rectangle 36">
            <a:extLst>
              <a:ext uri="{FF2B5EF4-FFF2-40B4-BE49-F238E27FC236}">
                <a16:creationId xmlns:a16="http://schemas.microsoft.com/office/drawing/2014/main" id="{E48925A0-D655-46FB-BBAD-595706F6FF90}"/>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85B73E0C-AB50-457C-9D9D-CE0313F5576E}" type="slidenum">
              <a:rPr lang="en-US" altLang="en-US"/>
              <a:pPr>
                <a:defRPr/>
              </a:pPr>
              <a:t>‹#›</a:t>
            </a:fld>
            <a:endParaRPr lang="en-US" altLang="en-US"/>
          </a:p>
        </p:txBody>
      </p:sp>
    </p:spTree>
    <p:extLst>
      <p:ext uri="{BB962C8B-B14F-4D97-AF65-F5344CB8AC3E}">
        <p14:creationId xmlns:p14="http://schemas.microsoft.com/office/powerpoint/2010/main" val="433983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BDF1004D-8A4F-4D1D-B190-06619C4F437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CA11639C-865E-469F-809C-B563DD7308E4}"/>
              </a:ext>
            </a:extLst>
          </p:cNvPr>
          <p:cNvSpPr>
            <a:spLocks noGrp="1" noChangeArrowheads="1"/>
          </p:cNvSpPr>
          <p:nvPr>
            <p:ph type="sldNum" sz="quarter" idx="11"/>
          </p:nvPr>
        </p:nvSpPr>
        <p:spPr>
          <a:ln/>
        </p:spPr>
        <p:txBody>
          <a:bodyPr/>
          <a:lstStyle>
            <a:lvl1pPr>
              <a:defRPr/>
            </a:lvl1pPr>
          </a:lstStyle>
          <a:p>
            <a:pPr>
              <a:defRPr/>
            </a:pPr>
            <a:fld id="{2B4AF139-9E8A-44AE-81CA-17BD068C2507}" type="slidenum">
              <a:rPr lang="en-US" altLang="en-US"/>
              <a:pPr>
                <a:defRPr/>
              </a:pPr>
              <a:t>‹#›</a:t>
            </a:fld>
            <a:endParaRPr lang="en-US" altLang="en-US"/>
          </a:p>
        </p:txBody>
      </p:sp>
    </p:spTree>
    <p:extLst>
      <p:ext uri="{BB962C8B-B14F-4D97-AF65-F5344CB8AC3E}">
        <p14:creationId xmlns:p14="http://schemas.microsoft.com/office/powerpoint/2010/main" val="2212514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BDF1004D-8A4F-4D1D-B190-06619C4F437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CA11639C-865E-469F-809C-B563DD7308E4}"/>
              </a:ext>
            </a:extLst>
          </p:cNvPr>
          <p:cNvSpPr>
            <a:spLocks noGrp="1" noChangeArrowheads="1"/>
          </p:cNvSpPr>
          <p:nvPr>
            <p:ph type="sldNum" sz="quarter" idx="11"/>
          </p:nvPr>
        </p:nvSpPr>
        <p:spPr>
          <a:ln/>
        </p:spPr>
        <p:txBody>
          <a:bodyPr/>
          <a:lstStyle>
            <a:lvl1pPr>
              <a:defRPr/>
            </a:lvl1pPr>
          </a:lstStyle>
          <a:p>
            <a:pPr>
              <a:defRPr/>
            </a:pPr>
            <a:fld id="{3BF355B3-EEB1-4B60-8DA3-5897B61FAEE0}" type="slidenum">
              <a:rPr lang="en-US" altLang="en-US"/>
              <a:pPr>
                <a:defRPr/>
              </a:pPr>
              <a:t>‹#›</a:t>
            </a:fld>
            <a:endParaRPr lang="en-US" altLang="en-US"/>
          </a:p>
        </p:txBody>
      </p:sp>
    </p:spTree>
    <p:extLst>
      <p:ext uri="{BB962C8B-B14F-4D97-AF65-F5344CB8AC3E}">
        <p14:creationId xmlns:p14="http://schemas.microsoft.com/office/powerpoint/2010/main" val="154726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BDF1004D-8A4F-4D1D-B190-06619C4F437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CA11639C-865E-469F-809C-B563DD7308E4}"/>
              </a:ext>
            </a:extLst>
          </p:cNvPr>
          <p:cNvSpPr>
            <a:spLocks noGrp="1" noChangeArrowheads="1"/>
          </p:cNvSpPr>
          <p:nvPr>
            <p:ph type="sldNum" sz="quarter" idx="11"/>
          </p:nvPr>
        </p:nvSpPr>
        <p:spPr>
          <a:ln/>
        </p:spPr>
        <p:txBody>
          <a:bodyPr/>
          <a:lstStyle>
            <a:lvl1pPr>
              <a:defRPr/>
            </a:lvl1pPr>
          </a:lstStyle>
          <a:p>
            <a:pPr>
              <a:defRPr/>
            </a:pPr>
            <a:fld id="{A27B7219-6CBA-4B55-8DA8-F2F0DB2BF2BC}" type="slidenum">
              <a:rPr lang="en-US" altLang="en-US"/>
              <a:pPr>
                <a:defRPr/>
              </a:pPr>
              <a:t>‹#›</a:t>
            </a:fld>
            <a:endParaRPr lang="en-US" altLang="en-US"/>
          </a:p>
        </p:txBody>
      </p:sp>
    </p:spTree>
    <p:extLst>
      <p:ext uri="{BB962C8B-B14F-4D97-AF65-F5344CB8AC3E}">
        <p14:creationId xmlns:p14="http://schemas.microsoft.com/office/powerpoint/2010/main" val="402321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BDF1004D-8A4F-4D1D-B190-06619C4F437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34">
            <a:extLst>
              <a:ext uri="{FF2B5EF4-FFF2-40B4-BE49-F238E27FC236}">
                <a16:creationId xmlns:a16="http://schemas.microsoft.com/office/drawing/2014/main" id="{CA11639C-865E-469F-809C-B563DD7308E4}"/>
              </a:ext>
            </a:extLst>
          </p:cNvPr>
          <p:cNvSpPr>
            <a:spLocks noGrp="1" noChangeArrowheads="1"/>
          </p:cNvSpPr>
          <p:nvPr>
            <p:ph type="sldNum" sz="quarter" idx="11"/>
          </p:nvPr>
        </p:nvSpPr>
        <p:spPr>
          <a:ln/>
        </p:spPr>
        <p:txBody>
          <a:bodyPr/>
          <a:lstStyle>
            <a:lvl1pPr>
              <a:defRPr/>
            </a:lvl1pPr>
          </a:lstStyle>
          <a:p>
            <a:pPr>
              <a:defRPr/>
            </a:pPr>
            <a:fld id="{7B5010E6-4B11-4BED-B503-A091DD058534}" type="slidenum">
              <a:rPr lang="en-US" altLang="en-US"/>
              <a:pPr>
                <a:defRPr/>
              </a:pPr>
              <a:t>‹#›</a:t>
            </a:fld>
            <a:endParaRPr lang="en-US" altLang="en-US"/>
          </a:p>
        </p:txBody>
      </p:sp>
    </p:spTree>
    <p:extLst>
      <p:ext uri="{BB962C8B-B14F-4D97-AF65-F5344CB8AC3E}">
        <p14:creationId xmlns:p14="http://schemas.microsoft.com/office/powerpoint/2010/main" val="233222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BDF1004D-8A4F-4D1D-B190-06619C4F437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34">
            <a:extLst>
              <a:ext uri="{FF2B5EF4-FFF2-40B4-BE49-F238E27FC236}">
                <a16:creationId xmlns:a16="http://schemas.microsoft.com/office/drawing/2014/main" id="{CA11639C-865E-469F-809C-B563DD7308E4}"/>
              </a:ext>
            </a:extLst>
          </p:cNvPr>
          <p:cNvSpPr>
            <a:spLocks noGrp="1" noChangeArrowheads="1"/>
          </p:cNvSpPr>
          <p:nvPr>
            <p:ph type="sldNum" sz="quarter" idx="11"/>
          </p:nvPr>
        </p:nvSpPr>
        <p:spPr>
          <a:ln/>
        </p:spPr>
        <p:txBody>
          <a:bodyPr/>
          <a:lstStyle>
            <a:lvl1pPr>
              <a:defRPr/>
            </a:lvl1pPr>
          </a:lstStyle>
          <a:p>
            <a:pPr>
              <a:defRPr/>
            </a:pPr>
            <a:fld id="{F6688F8B-18A9-4BBB-AABA-899E751C6EFB}" type="slidenum">
              <a:rPr lang="en-US" altLang="en-US"/>
              <a:pPr>
                <a:defRPr/>
              </a:pPr>
              <a:t>‹#›</a:t>
            </a:fld>
            <a:endParaRPr lang="en-US" altLang="en-US"/>
          </a:p>
        </p:txBody>
      </p:sp>
    </p:spTree>
    <p:extLst>
      <p:ext uri="{BB962C8B-B14F-4D97-AF65-F5344CB8AC3E}">
        <p14:creationId xmlns:p14="http://schemas.microsoft.com/office/powerpoint/2010/main" val="1592617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BDF1004D-8A4F-4D1D-B190-06619C4F437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34">
            <a:extLst>
              <a:ext uri="{FF2B5EF4-FFF2-40B4-BE49-F238E27FC236}">
                <a16:creationId xmlns:a16="http://schemas.microsoft.com/office/drawing/2014/main" id="{CA11639C-865E-469F-809C-B563DD7308E4}"/>
              </a:ext>
            </a:extLst>
          </p:cNvPr>
          <p:cNvSpPr>
            <a:spLocks noGrp="1" noChangeArrowheads="1"/>
          </p:cNvSpPr>
          <p:nvPr>
            <p:ph type="sldNum" sz="quarter" idx="11"/>
          </p:nvPr>
        </p:nvSpPr>
        <p:spPr>
          <a:ln/>
        </p:spPr>
        <p:txBody>
          <a:bodyPr/>
          <a:lstStyle>
            <a:lvl1pPr>
              <a:defRPr/>
            </a:lvl1pPr>
          </a:lstStyle>
          <a:p>
            <a:pPr>
              <a:defRPr/>
            </a:pPr>
            <a:fld id="{ED2B1F4D-E835-4078-BD07-16A5FA6BE791}" type="slidenum">
              <a:rPr lang="en-US" altLang="en-US"/>
              <a:pPr>
                <a:defRPr/>
              </a:pPr>
              <a:t>‹#›</a:t>
            </a:fld>
            <a:endParaRPr lang="en-US" altLang="en-US"/>
          </a:p>
        </p:txBody>
      </p:sp>
    </p:spTree>
    <p:extLst>
      <p:ext uri="{BB962C8B-B14F-4D97-AF65-F5344CB8AC3E}">
        <p14:creationId xmlns:p14="http://schemas.microsoft.com/office/powerpoint/2010/main" val="842866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BDF1004D-8A4F-4D1D-B190-06619C4F437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CA11639C-865E-469F-809C-B563DD7308E4}"/>
              </a:ext>
            </a:extLst>
          </p:cNvPr>
          <p:cNvSpPr>
            <a:spLocks noGrp="1" noChangeArrowheads="1"/>
          </p:cNvSpPr>
          <p:nvPr>
            <p:ph type="sldNum" sz="quarter" idx="11"/>
          </p:nvPr>
        </p:nvSpPr>
        <p:spPr>
          <a:ln/>
        </p:spPr>
        <p:txBody>
          <a:bodyPr/>
          <a:lstStyle>
            <a:lvl1pPr>
              <a:defRPr/>
            </a:lvl1pPr>
          </a:lstStyle>
          <a:p>
            <a:pPr>
              <a:defRPr/>
            </a:pPr>
            <a:fld id="{DB33AADE-C03D-451A-B916-5AE5053D1A57}" type="slidenum">
              <a:rPr lang="en-US" altLang="en-US"/>
              <a:pPr>
                <a:defRPr/>
              </a:pPr>
              <a:t>‹#›</a:t>
            </a:fld>
            <a:endParaRPr lang="en-US" altLang="en-US"/>
          </a:p>
        </p:txBody>
      </p:sp>
    </p:spTree>
    <p:extLst>
      <p:ext uri="{BB962C8B-B14F-4D97-AF65-F5344CB8AC3E}">
        <p14:creationId xmlns:p14="http://schemas.microsoft.com/office/powerpoint/2010/main" val="587852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DDAEB41D-703C-4476-AA82-FAFE6F469EF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4AFA6C25-8C3D-43AC-9A1C-DAAF3F6AE485}"/>
              </a:ext>
            </a:extLst>
          </p:cNvPr>
          <p:cNvSpPr>
            <a:spLocks noGrp="1" noChangeArrowheads="1"/>
          </p:cNvSpPr>
          <p:nvPr>
            <p:ph type="sldNum" sz="quarter" idx="11"/>
          </p:nvPr>
        </p:nvSpPr>
        <p:spPr>
          <a:ln/>
        </p:spPr>
        <p:txBody>
          <a:bodyPr/>
          <a:lstStyle>
            <a:lvl1pPr>
              <a:defRPr/>
            </a:lvl1pPr>
          </a:lstStyle>
          <a:p>
            <a:pPr>
              <a:defRPr/>
            </a:pPr>
            <a:fld id="{BACA03AC-4CE4-4EED-A153-B5218E40A8B4}" type="slidenum">
              <a:rPr lang="en-US" altLang="en-US"/>
              <a:pPr>
                <a:defRPr/>
              </a:pPr>
              <a:t>‹#›</a:t>
            </a:fld>
            <a:endParaRPr lang="en-US" altLang="en-US"/>
          </a:p>
        </p:txBody>
      </p:sp>
    </p:spTree>
    <p:extLst>
      <p:ext uri="{BB962C8B-B14F-4D97-AF65-F5344CB8AC3E}">
        <p14:creationId xmlns:p14="http://schemas.microsoft.com/office/powerpoint/2010/main" val="9174806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BDF1004D-8A4F-4D1D-B190-06619C4F437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CA11639C-865E-469F-809C-B563DD7308E4}"/>
              </a:ext>
            </a:extLst>
          </p:cNvPr>
          <p:cNvSpPr>
            <a:spLocks noGrp="1" noChangeArrowheads="1"/>
          </p:cNvSpPr>
          <p:nvPr>
            <p:ph type="sldNum" sz="quarter" idx="11"/>
          </p:nvPr>
        </p:nvSpPr>
        <p:spPr>
          <a:ln/>
        </p:spPr>
        <p:txBody>
          <a:bodyPr/>
          <a:lstStyle>
            <a:lvl1pPr>
              <a:defRPr/>
            </a:lvl1pPr>
          </a:lstStyle>
          <a:p>
            <a:pPr>
              <a:defRPr/>
            </a:pPr>
            <a:fld id="{BFD4CD21-DDC5-4AC4-92D8-ACF5BA4B2DF5}" type="slidenum">
              <a:rPr lang="en-US" altLang="en-US"/>
              <a:pPr>
                <a:defRPr/>
              </a:pPr>
              <a:t>‹#›</a:t>
            </a:fld>
            <a:endParaRPr lang="en-US" altLang="en-US"/>
          </a:p>
        </p:txBody>
      </p:sp>
    </p:spTree>
    <p:extLst>
      <p:ext uri="{BB962C8B-B14F-4D97-AF65-F5344CB8AC3E}">
        <p14:creationId xmlns:p14="http://schemas.microsoft.com/office/powerpoint/2010/main" val="1616748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BDF1004D-8A4F-4D1D-B190-06619C4F437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CA11639C-865E-469F-809C-B563DD7308E4}"/>
              </a:ext>
            </a:extLst>
          </p:cNvPr>
          <p:cNvSpPr>
            <a:spLocks noGrp="1" noChangeArrowheads="1"/>
          </p:cNvSpPr>
          <p:nvPr>
            <p:ph type="sldNum" sz="quarter" idx="11"/>
          </p:nvPr>
        </p:nvSpPr>
        <p:spPr>
          <a:ln/>
        </p:spPr>
        <p:txBody>
          <a:bodyPr/>
          <a:lstStyle>
            <a:lvl1pPr>
              <a:defRPr/>
            </a:lvl1pPr>
          </a:lstStyle>
          <a:p>
            <a:pPr>
              <a:defRPr/>
            </a:pPr>
            <a:fld id="{0DD23638-9846-4F54-9059-4D043A16BB81}" type="slidenum">
              <a:rPr lang="en-US" altLang="en-US"/>
              <a:pPr>
                <a:defRPr/>
              </a:pPr>
              <a:t>‹#›</a:t>
            </a:fld>
            <a:endParaRPr lang="en-US" altLang="en-US"/>
          </a:p>
        </p:txBody>
      </p:sp>
    </p:spTree>
    <p:extLst>
      <p:ext uri="{BB962C8B-B14F-4D97-AF65-F5344CB8AC3E}">
        <p14:creationId xmlns:p14="http://schemas.microsoft.com/office/powerpoint/2010/main" val="1067174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BDF1004D-8A4F-4D1D-B190-06619C4F437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CA11639C-865E-469F-809C-B563DD7308E4}"/>
              </a:ext>
            </a:extLst>
          </p:cNvPr>
          <p:cNvSpPr>
            <a:spLocks noGrp="1" noChangeArrowheads="1"/>
          </p:cNvSpPr>
          <p:nvPr>
            <p:ph type="sldNum" sz="quarter" idx="11"/>
          </p:nvPr>
        </p:nvSpPr>
        <p:spPr>
          <a:ln/>
        </p:spPr>
        <p:txBody>
          <a:bodyPr/>
          <a:lstStyle>
            <a:lvl1pPr>
              <a:defRPr/>
            </a:lvl1pPr>
          </a:lstStyle>
          <a:p>
            <a:pPr>
              <a:defRPr/>
            </a:pPr>
            <a:fld id="{5DACD16D-A203-4FF8-B347-1E6925E2BD1C}" type="slidenum">
              <a:rPr lang="en-US" altLang="en-US"/>
              <a:pPr>
                <a:defRPr/>
              </a:pPr>
              <a:t>‹#›</a:t>
            </a:fld>
            <a:endParaRPr lang="en-US" altLang="en-US"/>
          </a:p>
        </p:txBody>
      </p:sp>
    </p:spTree>
    <p:extLst>
      <p:ext uri="{BB962C8B-B14F-4D97-AF65-F5344CB8AC3E}">
        <p14:creationId xmlns:p14="http://schemas.microsoft.com/office/powerpoint/2010/main" val="344801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DDAEB41D-703C-4476-AA82-FAFE6F469EF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4AFA6C25-8C3D-43AC-9A1C-DAAF3F6AE485}"/>
              </a:ext>
            </a:extLst>
          </p:cNvPr>
          <p:cNvSpPr>
            <a:spLocks noGrp="1" noChangeArrowheads="1"/>
          </p:cNvSpPr>
          <p:nvPr>
            <p:ph type="sldNum" sz="quarter" idx="11"/>
          </p:nvPr>
        </p:nvSpPr>
        <p:spPr>
          <a:ln/>
        </p:spPr>
        <p:txBody>
          <a:bodyPr/>
          <a:lstStyle>
            <a:lvl1pPr>
              <a:defRPr/>
            </a:lvl1pPr>
          </a:lstStyle>
          <a:p>
            <a:pPr>
              <a:defRPr/>
            </a:pPr>
            <a:fld id="{9826633F-03E8-49CB-8E72-DD0572525A49}" type="slidenum">
              <a:rPr lang="en-US" altLang="en-US"/>
              <a:pPr>
                <a:defRPr/>
              </a:pPr>
              <a:t>‹#›</a:t>
            </a:fld>
            <a:endParaRPr lang="en-US" altLang="en-US"/>
          </a:p>
        </p:txBody>
      </p:sp>
    </p:spTree>
    <p:extLst>
      <p:ext uri="{BB962C8B-B14F-4D97-AF65-F5344CB8AC3E}">
        <p14:creationId xmlns:p14="http://schemas.microsoft.com/office/powerpoint/2010/main" val="383696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DDAEB41D-703C-4476-AA82-FAFE6F469EF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4AFA6C25-8C3D-43AC-9A1C-DAAF3F6AE485}"/>
              </a:ext>
            </a:extLst>
          </p:cNvPr>
          <p:cNvSpPr>
            <a:spLocks noGrp="1" noChangeArrowheads="1"/>
          </p:cNvSpPr>
          <p:nvPr>
            <p:ph type="sldNum" sz="quarter" idx="11"/>
          </p:nvPr>
        </p:nvSpPr>
        <p:spPr>
          <a:ln/>
        </p:spPr>
        <p:txBody>
          <a:bodyPr/>
          <a:lstStyle>
            <a:lvl1pPr>
              <a:defRPr/>
            </a:lvl1pPr>
          </a:lstStyle>
          <a:p>
            <a:pPr>
              <a:defRPr/>
            </a:pPr>
            <a:fld id="{B84ED8E9-E653-43E2-97C2-C461862A8893}" type="slidenum">
              <a:rPr lang="en-US" altLang="en-US"/>
              <a:pPr>
                <a:defRPr/>
              </a:pPr>
              <a:t>‹#›</a:t>
            </a:fld>
            <a:endParaRPr lang="en-US" altLang="en-US"/>
          </a:p>
        </p:txBody>
      </p:sp>
    </p:spTree>
    <p:extLst>
      <p:ext uri="{BB962C8B-B14F-4D97-AF65-F5344CB8AC3E}">
        <p14:creationId xmlns:p14="http://schemas.microsoft.com/office/powerpoint/2010/main" val="2205065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DDAEB41D-703C-4476-AA82-FAFE6F469EF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34">
            <a:extLst>
              <a:ext uri="{FF2B5EF4-FFF2-40B4-BE49-F238E27FC236}">
                <a16:creationId xmlns:a16="http://schemas.microsoft.com/office/drawing/2014/main" id="{4AFA6C25-8C3D-43AC-9A1C-DAAF3F6AE485}"/>
              </a:ext>
            </a:extLst>
          </p:cNvPr>
          <p:cNvSpPr>
            <a:spLocks noGrp="1" noChangeArrowheads="1"/>
          </p:cNvSpPr>
          <p:nvPr>
            <p:ph type="sldNum" sz="quarter" idx="11"/>
          </p:nvPr>
        </p:nvSpPr>
        <p:spPr>
          <a:ln/>
        </p:spPr>
        <p:txBody>
          <a:bodyPr/>
          <a:lstStyle>
            <a:lvl1pPr>
              <a:defRPr/>
            </a:lvl1pPr>
          </a:lstStyle>
          <a:p>
            <a:pPr>
              <a:defRPr/>
            </a:pPr>
            <a:fld id="{B69F4806-4E56-4C74-B9B1-3670B30A7749}" type="slidenum">
              <a:rPr lang="en-US" altLang="en-US"/>
              <a:pPr>
                <a:defRPr/>
              </a:pPr>
              <a:t>‹#›</a:t>
            </a:fld>
            <a:endParaRPr lang="en-US" altLang="en-US"/>
          </a:p>
        </p:txBody>
      </p:sp>
    </p:spTree>
    <p:extLst>
      <p:ext uri="{BB962C8B-B14F-4D97-AF65-F5344CB8AC3E}">
        <p14:creationId xmlns:p14="http://schemas.microsoft.com/office/powerpoint/2010/main" val="340416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DDAEB41D-703C-4476-AA82-FAFE6F469EF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34">
            <a:extLst>
              <a:ext uri="{FF2B5EF4-FFF2-40B4-BE49-F238E27FC236}">
                <a16:creationId xmlns:a16="http://schemas.microsoft.com/office/drawing/2014/main" id="{4AFA6C25-8C3D-43AC-9A1C-DAAF3F6AE485}"/>
              </a:ext>
            </a:extLst>
          </p:cNvPr>
          <p:cNvSpPr>
            <a:spLocks noGrp="1" noChangeArrowheads="1"/>
          </p:cNvSpPr>
          <p:nvPr>
            <p:ph type="sldNum" sz="quarter" idx="11"/>
          </p:nvPr>
        </p:nvSpPr>
        <p:spPr>
          <a:ln/>
        </p:spPr>
        <p:txBody>
          <a:bodyPr/>
          <a:lstStyle>
            <a:lvl1pPr>
              <a:defRPr/>
            </a:lvl1pPr>
          </a:lstStyle>
          <a:p>
            <a:pPr>
              <a:defRPr/>
            </a:pPr>
            <a:fld id="{DCF97793-7A8D-4D79-97BA-1D34DEA581BC}" type="slidenum">
              <a:rPr lang="en-US" altLang="en-US"/>
              <a:pPr>
                <a:defRPr/>
              </a:pPr>
              <a:t>‹#›</a:t>
            </a:fld>
            <a:endParaRPr lang="en-US" altLang="en-US"/>
          </a:p>
        </p:txBody>
      </p:sp>
    </p:spTree>
    <p:extLst>
      <p:ext uri="{BB962C8B-B14F-4D97-AF65-F5344CB8AC3E}">
        <p14:creationId xmlns:p14="http://schemas.microsoft.com/office/powerpoint/2010/main" val="106038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DDAEB41D-703C-4476-AA82-FAFE6F469EF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34">
            <a:extLst>
              <a:ext uri="{FF2B5EF4-FFF2-40B4-BE49-F238E27FC236}">
                <a16:creationId xmlns:a16="http://schemas.microsoft.com/office/drawing/2014/main" id="{4AFA6C25-8C3D-43AC-9A1C-DAAF3F6AE485}"/>
              </a:ext>
            </a:extLst>
          </p:cNvPr>
          <p:cNvSpPr>
            <a:spLocks noGrp="1" noChangeArrowheads="1"/>
          </p:cNvSpPr>
          <p:nvPr>
            <p:ph type="sldNum" sz="quarter" idx="11"/>
          </p:nvPr>
        </p:nvSpPr>
        <p:spPr>
          <a:ln/>
        </p:spPr>
        <p:txBody>
          <a:bodyPr/>
          <a:lstStyle>
            <a:lvl1pPr>
              <a:defRPr/>
            </a:lvl1pPr>
          </a:lstStyle>
          <a:p>
            <a:pPr>
              <a:defRPr/>
            </a:pPr>
            <a:fld id="{729CA8B0-444E-42D6-BC33-ED07DA5B0238}" type="slidenum">
              <a:rPr lang="en-US" altLang="en-US"/>
              <a:pPr>
                <a:defRPr/>
              </a:pPr>
              <a:t>‹#›</a:t>
            </a:fld>
            <a:endParaRPr lang="en-US" altLang="en-US"/>
          </a:p>
        </p:txBody>
      </p:sp>
    </p:spTree>
    <p:extLst>
      <p:ext uri="{BB962C8B-B14F-4D97-AF65-F5344CB8AC3E}">
        <p14:creationId xmlns:p14="http://schemas.microsoft.com/office/powerpoint/2010/main" val="145857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DDAEB41D-703C-4476-AA82-FAFE6F469EF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4AFA6C25-8C3D-43AC-9A1C-DAAF3F6AE485}"/>
              </a:ext>
            </a:extLst>
          </p:cNvPr>
          <p:cNvSpPr>
            <a:spLocks noGrp="1" noChangeArrowheads="1"/>
          </p:cNvSpPr>
          <p:nvPr>
            <p:ph type="sldNum" sz="quarter" idx="11"/>
          </p:nvPr>
        </p:nvSpPr>
        <p:spPr>
          <a:ln/>
        </p:spPr>
        <p:txBody>
          <a:bodyPr/>
          <a:lstStyle>
            <a:lvl1pPr>
              <a:defRPr/>
            </a:lvl1pPr>
          </a:lstStyle>
          <a:p>
            <a:pPr>
              <a:defRPr/>
            </a:pPr>
            <a:fld id="{D47482BA-85A1-47BF-8CDF-DB5980B9DE88}" type="slidenum">
              <a:rPr lang="en-US" altLang="en-US"/>
              <a:pPr>
                <a:defRPr/>
              </a:pPr>
              <a:t>‹#›</a:t>
            </a:fld>
            <a:endParaRPr lang="en-US" altLang="en-US"/>
          </a:p>
        </p:txBody>
      </p:sp>
    </p:spTree>
    <p:extLst>
      <p:ext uri="{BB962C8B-B14F-4D97-AF65-F5344CB8AC3E}">
        <p14:creationId xmlns:p14="http://schemas.microsoft.com/office/powerpoint/2010/main" val="442323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DDAEB41D-703C-4476-AA82-FAFE6F469EF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4AFA6C25-8C3D-43AC-9A1C-DAAF3F6AE485}"/>
              </a:ext>
            </a:extLst>
          </p:cNvPr>
          <p:cNvSpPr>
            <a:spLocks noGrp="1" noChangeArrowheads="1"/>
          </p:cNvSpPr>
          <p:nvPr>
            <p:ph type="sldNum" sz="quarter" idx="11"/>
          </p:nvPr>
        </p:nvSpPr>
        <p:spPr>
          <a:ln/>
        </p:spPr>
        <p:txBody>
          <a:bodyPr/>
          <a:lstStyle>
            <a:lvl1pPr>
              <a:defRPr/>
            </a:lvl1pPr>
          </a:lstStyle>
          <a:p>
            <a:pPr>
              <a:defRPr/>
            </a:pPr>
            <a:fld id="{A42BA60B-EEB0-477D-BA84-C756C657E770}" type="slidenum">
              <a:rPr lang="en-US" altLang="en-US"/>
              <a:pPr>
                <a:defRPr/>
              </a:pPr>
              <a:t>‹#›</a:t>
            </a:fld>
            <a:endParaRPr lang="en-US" altLang="en-US"/>
          </a:p>
        </p:txBody>
      </p:sp>
    </p:spTree>
    <p:extLst>
      <p:ext uri="{BB962C8B-B14F-4D97-AF65-F5344CB8AC3E}">
        <p14:creationId xmlns:p14="http://schemas.microsoft.com/office/powerpoint/2010/main" val="94402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2535630F-A443-4F95-A302-405C28E09FF4}"/>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716FB303-F1CD-4129-915D-562A40F3272D}"/>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DDAEB41D-703C-4476-AA82-FAFE6F469EF7}"/>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ltLang="en-US"/>
          </a:p>
        </p:txBody>
      </p:sp>
      <p:sp>
        <p:nvSpPr>
          <p:cNvPr id="1058" name="Rectangle 34">
            <a:extLst>
              <a:ext uri="{FF2B5EF4-FFF2-40B4-BE49-F238E27FC236}">
                <a16:creationId xmlns:a16="http://schemas.microsoft.com/office/drawing/2014/main" id="{4AFA6C25-8C3D-43AC-9A1C-DAAF3F6AE485}"/>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27048678-8D65-4809-9CBD-8A32D42865D5}" type="slidenum">
              <a:rPr lang="en-US" altLang="en-US"/>
              <a:pPr>
                <a:defRPr/>
              </a:pPr>
              <a:t>‹#›</a:t>
            </a:fld>
            <a:endParaRPr lang="en-US" altLang="en-US"/>
          </a:p>
        </p:txBody>
      </p:sp>
      <p:sp>
        <p:nvSpPr>
          <p:cNvPr id="35" name="Rectangle 35">
            <a:extLst>
              <a:ext uri="{FF2B5EF4-FFF2-40B4-BE49-F238E27FC236}">
                <a16:creationId xmlns:a16="http://schemas.microsoft.com/office/drawing/2014/main" id="{36C83C5F-D298-406F-92C4-33C6C9ACD8F6}"/>
              </a:ext>
            </a:extLst>
          </p:cNvPr>
          <p:cNvSpPr>
            <a:spLocks noChangeArrowheads="1"/>
          </p:cNvSpPr>
          <p:nvPr userDrawn="1"/>
        </p:nvSpPr>
        <p:spPr bwMode="auto">
          <a:xfrm>
            <a:off x="685800" y="6492875"/>
            <a:ext cx="77755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Liang, Introduction to Java Programming, Tenth Edition, Global Edition. © Pearson Education Limited 2015</a:t>
            </a:r>
          </a:p>
        </p:txBody>
      </p:sp>
    </p:spTree>
  </p:cSld>
  <p:clrMap bg1="lt1" tx1="dk1" bg2="lt2" tx2="dk2" accent1="accent1" accent2="accent2" accent3="accent3" accent4="accent4" accent5="accent5" accent6="accent6" hlink="hlink" folHlink="folHlink"/>
  <p:sldLayoutIdLst>
    <p:sldLayoutId id="2147483863"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363D35EB-76C7-4FB0-93AD-E4C0429A15E7}"/>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9C9A6538-F304-47B3-91CB-6287272907EC}"/>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BDF1004D-8A4F-4D1D-B190-06619C4F437F}"/>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ltLang="en-US"/>
          </a:p>
        </p:txBody>
      </p:sp>
      <p:sp>
        <p:nvSpPr>
          <p:cNvPr id="1058" name="Rectangle 34">
            <a:extLst>
              <a:ext uri="{FF2B5EF4-FFF2-40B4-BE49-F238E27FC236}">
                <a16:creationId xmlns:a16="http://schemas.microsoft.com/office/drawing/2014/main" id="{CA11639C-865E-469F-809C-B563DD7308E4}"/>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566CBE9B-9560-4797-B8A7-9BD57133F0DD}" type="slidenum">
              <a:rPr lang="en-US" altLang="en-US"/>
              <a:pPr>
                <a:defRPr/>
              </a:pPr>
              <a:t>‹#›</a:t>
            </a:fld>
            <a:endParaRPr lang="en-US" altLang="en-US"/>
          </a:p>
        </p:txBody>
      </p:sp>
      <p:sp>
        <p:nvSpPr>
          <p:cNvPr id="35" name="Rectangle 35">
            <a:extLst>
              <a:ext uri="{FF2B5EF4-FFF2-40B4-BE49-F238E27FC236}">
                <a16:creationId xmlns:a16="http://schemas.microsoft.com/office/drawing/2014/main" id="{AB0AA57D-83CE-4DBB-BBEF-F7C619C93034}"/>
              </a:ext>
            </a:extLst>
          </p:cNvPr>
          <p:cNvSpPr>
            <a:spLocks noChangeArrowheads="1"/>
          </p:cNvSpPr>
          <p:nvPr userDrawn="1"/>
        </p:nvSpPr>
        <p:spPr bwMode="auto">
          <a:xfrm>
            <a:off x="685800" y="6492875"/>
            <a:ext cx="77755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Liang, Introduction to Java Programming, Tenth Edition, Global Edition. © Pearson Education Limited 2015</a:t>
            </a:r>
          </a:p>
        </p:txBody>
      </p:sp>
    </p:spTree>
    <p:extLst>
      <p:ext uri="{BB962C8B-B14F-4D97-AF65-F5344CB8AC3E}">
        <p14:creationId xmlns:p14="http://schemas.microsoft.com/office/powerpoint/2010/main" val="3173068156"/>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ml/ControlCircle.bat" TargetMode="External"/><Relationship Id="rId2" Type="http://schemas.openxmlformats.org/officeDocument/2006/relationships/hyperlink" Target="html/ControlCircle.html" TargetMode="External"/><Relationship Id="rId1" Type="http://schemas.openxmlformats.org/officeDocument/2006/relationships/slideLayout" Target="../slideLayouts/slideLayout2.xml"/><Relationship Id="rId6" Type="http://schemas.openxmlformats.org/officeDocument/2006/relationships/hyperlink" Target="https://liveexample.pearsoncmg.com/html/ControlCircle.html"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ml/HandleEvent.bat" TargetMode="External"/><Relationship Id="rId2" Type="http://schemas.openxmlformats.org/officeDocument/2006/relationships/hyperlink" Target="html/HandleEvent.html" TargetMode="External"/><Relationship Id="rId1" Type="http://schemas.openxmlformats.org/officeDocument/2006/relationships/slideLayout" Target="../slideLayouts/slideLayout2.xml"/><Relationship Id="rId6" Type="http://schemas.openxmlformats.org/officeDocument/2006/relationships/hyperlink" Target="https://liveexample.pearsoncmg.com/html/HandleEvent.html"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ml/AnonymousHandlerDemo.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liveexample.pearsoncmg.com/html/AnonymousHandlerDemo.html" TargetMode="External"/><Relationship Id="rId4" Type="http://schemas.openxmlformats.org/officeDocument/2006/relationships/hyperlink" Target="html/AnonymousHandlerDemo.bat"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9.w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liveexample.pearsoncmg.com/html/LambdaHandlerDemo.html" TargetMode="External"/><Relationship Id="rId2" Type="http://schemas.openxmlformats.org/officeDocument/2006/relationships/hyperlink" Target="html/LambdaHandlerDemo.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ml/LoanCalculator.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liveexample.pearsoncmg.com/html/LoanCalculator.html" TargetMode="External"/><Relationship Id="rId4" Type="http://schemas.openxmlformats.org/officeDocument/2006/relationships/hyperlink" Target="html/LoanCalculator.bat"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ml/MouseEventDemo.bat" TargetMode="External"/><Relationship Id="rId2" Type="http://schemas.openxmlformats.org/officeDocument/2006/relationships/hyperlink" Target="html/MouseEventDemo.html"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liveexample.pearsoncmg.com/html/MouseEventDemo.html"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ml/KeyEventDemo.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hyperlink" Target="https://liveexample.pearsoncmg.com/html/KeyEventDemo.html" TargetMode="External"/><Relationship Id="rId4" Type="http://schemas.openxmlformats.org/officeDocument/2006/relationships/hyperlink" Target="html/KeyEventDemo.bat"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hyperlink" Target="html/ControlCircleWithMouseAndKey.bat" TargetMode="External"/><Relationship Id="rId2" Type="http://schemas.openxmlformats.org/officeDocument/2006/relationships/hyperlink" Target="html/ControlCircleWithMouseAndKey.html" TargetMode="External"/><Relationship Id="rId1" Type="http://schemas.openxmlformats.org/officeDocument/2006/relationships/slideLayout" Target="../slideLayouts/slideLayout2.xml"/><Relationship Id="rId4" Type="http://schemas.openxmlformats.org/officeDocument/2006/relationships/hyperlink" Target="https://liveexample.pearsoncmg.com/html/ControlCircleWithMouseAndKey.html"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s://liveexample.pearsoncmg.com/html/DisplayResizableClock.html" TargetMode="External"/><Relationship Id="rId3" Type="http://schemas.openxmlformats.org/officeDocument/2006/relationships/hyperlink" Target="html/ObservablePropertyDemo.html" TargetMode="External"/><Relationship Id="rId7" Type="http://schemas.openxmlformats.org/officeDocument/2006/relationships/hyperlink" Target="html/DisplayResizableClock.ba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ml/DisplayResizableClock.html" TargetMode="External"/><Relationship Id="rId5" Type="http://schemas.openxmlformats.org/officeDocument/2006/relationships/hyperlink" Target="https://liveexample.pearsoncmg.com/html/ObservablePropertyDemo.html" TargetMode="External"/><Relationship Id="rId4" Type="http://schemas.openxmlformats.org/officeDocument/2006/relationships/hyperlink" Target="html/ObservablePropertyDemo.bat"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s://liveexample.pearsoncmg.com/html/FlagRisingAnimation.html" TargetMode="External"/><Relationship Id="rId3" Type="http://schemas.openxmlformats.org/officeDocument/2006/relationships/hyperlink" Target="html/PathTransitionDemo.bat" TargetMode="External"/><Relationship Id="rId7" Type="http://schemas.openxmlformats.org/officeDocument/2006/relationships/hyperlink" Target="html/FlagRisingAnimation.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ml/FlagRisingAnimation.bat" TargetMode="External"/><Relationship Id="rId5" Type="http://schemas.openxmlformats.org/officeDocument/2006/relationships/hyperlink" Target="https://liveexample.pearsoncmg.com/html/PathTransitionDemo.html" TargetMode="External"/><Relationship Id="rId4" Type="http://schemas.openxmlformats.org/officeDocument/2006/relationships/hyperlink" Target="html/PathTransitionDemo.html" TargetMode="External"/><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ml/FadeTransitionDemo.ba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hyperlink" Target="https://liveexample.pearsoncmg.com/html/FadeTransitionDemo.html" TargetMode="External"/><Relationship Id="rId4" Type="http://schemas.openxmlformats.org/officeDocument/2006/relationships/hyperlink" Target="html/FadeTransitionDemo.html"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ml/TimelineDemo.ba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liveexample.pearsoncmg.com/html/TimelineDemo.html" TargetMode="External"/><Relationship Id="rId4" Type="http://schemas.openxmlformats.org/officeDocument/2006/relationships/hyperlink" Target="html/TimelineDemo.html"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ml/ClockAnimation.html" TargetMode="External"/><Relationship Id="rId2" Type="http://schemas.openxmlformats.org/officeDocument/2006/relationships/hyperlink" Target="html/ClockAnimation.bat" TargetMode="Externa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hyperlink" Target="https://liveexample.pearsoncmg.com/html/ClockAnimation.htm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hyperlink" Target="html/BounceBallControl.bat" TargetMode="External"/><Relationship Id="rId3" Type="http://schemas.openxmlformats.org/officeDocument/2006/relationships/image" Target="../media/image38.png"/><Relationship Id="rId7" Type="http://schemas.openxmlformats.org/officeDocument/2006/relationships/hyperlink" Target="html/BallPane.html"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liveexample.pearsoncmg.com/html/BallPane.html" TargetMode="External"/><Relationship Id="rId5" Type="http://schemas.openxmlformats.org/officeDocument/2006/relationships/image" Target="../media/image40.png"/><Relationship Id="rId10" Type="http://schemas.openxmlformats.org/officeDocument/2006/relationships/hyperlink" Target="html/BounceBallControl.html" TargetMode="External"/><Relationship Id="rId4" Type="http://schemas.openxmlformats.org/officeDocument/2006/relationships/image" Target="../media/image39.png"/><Relationship Id="rId9" Type="http://schemas.openxmlformats.org/officeDocument/2006/relationships/hyperlink" Target="https://liveexample.pearsoncmg.com/html/BounceBallControl.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AFCF02-7435-4B70-956E-ACA266CD0605}" type="slidenum">
              <a:rPr lang="en-US" altLang="en-US" sz="1400" smtClean="0"/>
              <a:pPr>
                <a:spcBef>
                  <a:spcPct val="0"/>
                </a:spcBef>
                <a:buClrTx/>
                <a:buSzTx/>
                <a:buFontTx/>
                <a:buNone/>
              </a:pPr>
              <a:t>1</a:t>
            </a:fld>
            <a:endParaRPr lang="en-US" altLang="en-US" sz="1400" dirty="0"/>
          </a:p>
        </p:txBody>
      </p:sp>
      <p:sp>
        <p:nvSpPr>
          <p:cNvPr id="4099" name="Rectangle 2"/>
          <p:cNvSpPr>
            <a:spLocks noGrp="1" noChangeArrowheads="1"/>
          </p:cNvSpPr>
          <p:nvPr>
            <p:ph type="title"/>
          </p:nvPr>
        </p:nvSpPr>
        <p:spPr>
          <a:xfrm>
            <a:off x="685800" y="609600"/>
            <a:ext cx="7772400" cy="1609725"/>
          </a:xfrm>
          <a:noFill/>
        </p:spPr>
        <p:txBody>
          <a:bodyPr/>
          <a:lstStyle/>
          <a:p>
            <a:r>
              <a:rPr lang="en-US" altLang="en-US" sz="4000" dirty="0"/>
              <a:t>Chapter 15 Event-Driven Programming and Animations</a:t>
            </a:r>
            <a:endParaRPr lang="en-US" altLang="en-US" dirty="0"/>
          </a:p>
        </p:txBody>
      </p:sp>
      <p:sp>
        <p:nvSpPr>
          <p:cNvPr id="4100" name="Rectangle 7"/>
          <p:cNvSpPr>
            <a:spLocks noChangeArrowheads="1"/>
          </p:cNvSpPr>
          <p:nvPr/>
        </p:nvSpPr>
        <p:spPr bwMode="auto">
          <a:xfrm>
            <a:off x="2147888" y="2219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772A80-4B86-439F-83F5-3A4E4A3C0628}" type="slidenum">
              <a:rPr lang="en-US" altLang="en-US" sz="1400" smtClean="0"/>
              <a:pPr>
                <a:spcBef>
                  <a:spcPct val="0"/>
                </a:spcBef>
                <a:buClrTx/>
                <a:buSzTx/>
                <a:buFontTx/>
                <a:buNone/>
              </a:pPr>
              <a:t>10</a:t>
            </a:fld>
            <a:endParaRPr lang="en-US" altLang="en-US" sz="1400"/>
          </a:p>
        </p:txBody>
      </p:sp>
      <p:sp>
        <p:nvSpPr>
          <p:cNvPr id="14339" name="Rectangle 2"/>
          <p:cNvSpPr>
            <a:spLocks noGrp="1" noChangeArrowheads="1"/>
          </p:cNvSpPr>
          <p:nvPr>
            <p:ph type="title"/>
          </p:nvPr>
        </p:nvSpPr>
        <p:spPr>
          <a:xfrm>
            <a:off x="685800" y="0"/>
            <a:ext cx="7772400" cy="1428750"/>
          </a:xfrm>
          <a:noFill/>
        </p:spPr>
        <p:txBody>
          <a:bodyPr/>
          <a:lstStyle/>
          <a:p>
            <a:r>
              <a:rPr lang="en-US" altLang="en-US"/>
              <a:t>How can we use it?</a:t>
            </a:r>
          </a:p>
        </p:txBody>
      </p:sp>
      <p:sp>
        <p:nvSpPr>
          <p:cNvPr id="14340" name="Rectangle 3"/>
          <p:cNvSpPr>
            <a:spLocks noGrp="1" noChangeArrowheads="1"/>
          </p:cNvSpPr>
          <p:nvPr>
            <p:ph type="body" idx="1"/>
          </p:nvPr>
        </p:nvSpPr>
        <p:spPr>
          <a:xfrm>
            <a:off x="381000" y="1371600"/>
            <a:ext cx="8686800" cy="4495800"/>
          </a:xfrm>
          <a:noFill/>
        </p:spPr>
        <p:txBody>
          <a:bodyPr/>
          <a:lstStyle/>
          <a:p>
            <a:pPr>
              <a:buFont typeface="Arial" panose="020B0604020202020204" pitchFamily="34" charset="0"/>
              <a:buChar char="•"/>
            </a:pPr>
            <a:r>
              <a:rPr lang="en-US" altLang="en-US" sz="3600">
                <a:solidFill>
                  <a:srgbClr val="000000"/>
                </a:solidFill>
                <a:latin typeface="Perpetua" panose="02020502060401020303" pitchFamily="18" charset="0"/>
              </a:rPr>
              <a:t>For each control (button, combo box, etc.): </a:t>
            </a:r>
          </a:p>
          <a:p>
            <a:pPr lvl="1">
              <a:buFont typeface="Arial" panose="020B0604020202020204" pitchFamily="34" charset="0"/>
              <a:buChar char="•"/>
            </a:pPr>
            <a:r>
              <a:rPr lang="en-US" altLang="en-US" sz="3200">
                <a:solidFill>
                  <a:srgbClr val="000000"/>
                </a:solidFill>
                <a:latin typeface="Perpetua" panose="02020502060401020303" pitchFamily="18" charset="0"/>
              </a:rPr>
              <a:t>define an event handler</a:t>
            </a:r>
          </a:p>
          <a:p>
            <a:pPr lvl="1">
              <a:buFont typeface="Arial" panose="020B0604020202020204" pitchFamily="34" charset="0"/>
              <a:buChar char="•"/>
            </a:pPr>
            <a:r>
              <a:rPr lang="en-US" altLang="en-US" sz="3200">
                <a:solidFill>
                  <a:srgbClr val="000000"/>
                </a:solidFill>
                <a:latin typeface="Perpetua" panose="02020502060401020303" pitchFamily="18" charset="0"/>
              </a:rPr>
              <a:t>construct an instance of event handler</a:t>
            </a:r>
          </a:p>
          <a:p>
            <a:pPr lvl="1">
              <a:buFont typeface="Arial" panose="020B0604020202020204" pitchFamily="34" charset="0"/>
              <a:buChar char="•"/>
            </a:pPr>
            <a:r>
              <a:rPr lang="en-US" altLang="en-US" sz="3200">
                <a:solidFill>
                  <a:srgbClr val="000000"/>
                </a:solidFill>
                <a:latin typeface="Perpetua" panose="02020502060401020303" pitchFamily="18" charset="0"/>
              </a:rPr>
              <a:t>tell the control who its event handler is</a:t>
            </a:r>
          </a:p>
          <a:p>
            <a:pPr>
              <a:buFont typeface="Arial" panose="020B0604020202020204" pitchFamily="34" charset="0"/>
              <a:buChar char="•"/>
            </a:pPr>
            <a:r>
              <a:rPr lang="en-US" altLang="en-US" sz="3600">
                <a:solidFill>
                  <a:srgbClr val="000000"/>
                </a:solidFill>
                <a:latin typeface="Perpetua" panose="02020502060401020303" pitchFamily="18" charset="0"/>
              </a:rPr>
              <a:t>Event Handler?</a:t>
            </a:r>
          </a:p>
          <a:p>
            <a:pPr lvl="1">
              <a:buFont typeface="Arial" panose="020B0604020202020204" pitchFamily="34" charset="0"/>
              <a:buChar char="•"/>
            </a:pPr>
            <a:r>
              <a:rPr lang="en-US" altLang="en-US" sz="3200">
                <a:solidFill>
                  <a:srgbClr val="000000"/>
                </a:solidFill>
                <a:latin typeface="Perpetua" panose="02020502060401020303" pitchFamily="18" charset="0"/>
              </a:rPr>
              <a:t>code with response to event</a:t>
            </a:r>
          </a:p>
          <a:p>
            <a:pPr lvl="1">
              <a:buFont typeface="Arial" panose="020B0604020202020204" pitchFamily="34" charset="0"/>
              <a:buChar char="•"/>
            </a:pPr>
            <a:r>
              <a:rPr lang="en-US" altLang="en-US" sz="3200">
                <a:solidFill>
                  <a:srgbClr val="000000"/>
                </a:solidFill>
                <a:latin typeface="Perpetua" panose="02020502060401020303" pitchFamily="18" charset="0"/>
              </a:rPr>
              <a:t>a.k.a. event listener</a:t>
            </a:r>
            <a:r>
              <a:rPr lang="en-US" altLang="en-US" sz="3200"/>
              <a:t> </a:t>
            </a:r>
            <a:br>
              <a:rPr lang="en-US" altLang="en-US" sz="3200"/>
            </a:br>
            <a:endParaRPr lang="en-US" altLang="en-US" sz="3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Unvan 1"/>
          <p:cNvSpPr>
            <a:spLocks noGrp="1" noChangeArrowheads="1"/>
          </p:cNvSpPr>
          <p:nvPr>
            <p:ph type="title"/>
          </p:nvPr>
        </p:nvSpPr>
        <p:spPr>
          <a:xfrm>
            <a:off x="649288" y="171450"/>
            <a:ext cx="7772400" cy="1143000"/>
          </a:xfrm>
        </p:spPr>
        <p:txBody>
          <a:bodyPr/>
          <a:lstStyle/>
          <a:p>
            <a:r>
              <a:rPr lang="en-US" altLang="en-US"/>
              <a:t>Java’s Event Handling </a:t>
            </a:r>
          </a:p>
        </p:txBody>
      </p:sp>
      <p:sp>
        <p:nvSpPr>
          <p:cNvPr id="15363" name="İçerik Yer Tutucusu 2"/>
          <p:cNvSpPr>
            <a:spLocks noGrp="1" noChangeArrowheads="1"/>
          </p:cNvSpPr>
          <p:nvPr>
            <p:ph idx="1"/>
          </p:nvPr>
        </p:nvSpPr>
        <p:spPr>
          <a:xfrm>
            <a:off x="685800" y="1428750"/>
            <a:ext cx="7772400" cy="4114800"/>
          </a:xfrm>
        </p:spPr>
        <p:txBody>
          <a:bodyPr/>
          <a:lstStyle/>
          <a:p>
            <a:pPr>
              <a:buFont typeface="Arial" panose="020B0604020202020204" pitchFamily="34" charset="0"/>
              <a:buChar char="•"/>
            </a:pPr>
            <a:r>
              <a:rPr lang="en-US" altLang="en-US">
                <a:solidFill>
                  <a:srgbClr val="000000"/>
                </a:solidFill>
                <a:latin typeface="Perpetua" panose="02020502060401020303" pitchFamily="18" charset="0"/>
              </a:rPr>
              <a:t>When the user interacts with a control (source):</a:t>
            </a:r>
          </a:p>
          <a:p>
            <a:pPr lvl="1">
              <a:buFont typeface="Arial" panose="020B0604020202020204" pitchFamily="34" charset="0"/>
              <a:buChar char="•"/>
            </a:pPr>
            <a:r>
              <a:rPr lang="en-US" altLang="en-US">
                <a:solidFill>
                  <a:srgbClr val="000000"/>
                </a:solidFill>
                <a:latin typeface="Perpetua" panose="02020502060401020303" pitchFamily="18" charset="0"/>
              </a:rPr>
              <a:t>an </a:t>
            </a:r>
            <a:r>
              <a:rPr lang="en-US" altLang="en-US" i="1">
                <a:solidFill>
                  <a:srgbClr val="FF0000"/>
                </a:solidFill>
                <a:latin typeface="Perpetua" panose="02020502060401020303" pitchFamily="18" charset="0"/>
              </a:rPr>
              <a:t>event object </a:t>
            </a:r>
            <a:r>
              <a:rPr lang="en-US" altLang="en-US">
                <a:solidFill>
                  <a:srgbClr val="000000"/>
                </a:solidFill>
                <a:latin typeface="Perpetua" panose="02020502060401020303" pitchFamily="18" charset="0"/>
              </a:rPr>
              <a:t>is constructed</a:t>
            </a:r>
          </a:p>
          <a:p>
            <a:pPr lvl="1">
              <a:buFont typeface="Arial" panose="020B0604020202020204" pitchFamily="34" charset="0"/>
              <a:buChar char="•"/>
            </a:pPr>
            <a:r>
              <a:rPr lang="en-US" altLang="en-US">
                <a:solidFill>
                  <a:srgbClr val="000000"/>
                </a:solidFill>
                <a:latin typeface="Perpetua" panose="02020502060401020303" pitchFamily="18" charset="0"/>
              </a:rPr>
              <a:t>the event object is sent to all registered </a:t>
            </a:r>
            <a:r>
              <a:rPr lang="en-US" altLang="en-US" i="1">
                <a:solidFill>
                  <a:srgbClr val="FF0000"/>
                </a:solidFill>
                <a:latin typeface="Perpetua" panose="02020502060401020303" pitchFamily="18" charset="0"/>
              </a:rPr>
              <a:t>listener objects</a:t>
            </a:r>
          </a:p>
          <a:p>
            <a:pPr lvl="1">
              <a:buFont typeface="Arial" panose="020B0604020202020204" pitchFamily="34" charset="0"/>
              <a:buChar char="•"/>
            </a:pPr>
            <a:r>
              <a:rPr lang="en-US" altLang="en-US">
                <a:solidFill>
                  <a:srgbClr val="000000"/>
                </a:solidFill>
                <a:latin typeface="Perpetua" panose="02020502060401020303" pitchFamily="18" charset="0"/>
              </a:rPr>
              <a:t>the listener object (handler) responds as you defined it to</a:t>
            </a:r>
            <a:r>
              <a:rPr lang="en-US" altLang="en-US"/>
              <a:t> </a:t>
            </a:r>
            <a:endParaRPr lang="en-US" altLang="en-US">
              <a:solidFill>
                <a:srgbClr val="000000"/>
              </a:solidFill>
              <a:latin typeface="Perpetua" panose="02020502060401020303" pitchFamily="18" charset="0"/>
            </a:endParaRPr>
          </a:p>
          <a:p>
            <a:pPr>
              <a:buFont typeface="Arial" panose="020B0604020202020204" pitchFamily="34" charset="0"/>
              <a:buChar char="•"/>
            </a:pPr>
            <a:r>
              <a:rPr lang="en-US" altLang="en-US">
                <a:solidFill>
                  <a:srgbClr val="FF0000"/>
                </a:solidFill>
                <a:latin typeface="Franklin Gothic Book" panose="020B0503020102020204" pitchFamily="34" charset="0"/>
              </a:rPr>
              <a:t>Event Listeners </a:t>
            </a:r>
            <a:r>
              <a:rPr lang="en-US" altLang="en-US">
                <a:solidFill>
                  <a:srgbClr val="696464"/>
                </a:solidFill>
                <a:latin typeface="Franklin Gothic Book" panose="020B0503020102020204" pitchFamily="34" charset="0"/>
              </a:rPr>
              <a:t>(Event Handler)</a:t>
            </a:r>
            <a:r>
              <a:rPr lang="en-US" altLang="en-US"/>
              <a:t> </a:t>
            </a:r>
          </a:p>
          <a:p>
            <a:pPr lvl="1">
              <a:buFont typeface="Arial" panose="020B0604020202020204" pitchFamily="34" charset="0"/>
              <a:buChar char="•"/>
            </a:pPr>
            <a:r>
              <a:rPr lang="en-US" altLang="en-US">
                <a:solidFill>
                  <a:srgbClr val="000000"/>
                </a:solidFill>
                <a:latin typeface="Perpetua" panose="02020502060401020303" pitchFamily="18" charset="0"/>
              </a:rPr>
              <a:t>Defined by the application programmer by implementing appropriate interface.</a:t>
            </a:r>
          </a:p>
        </p:txBody>
      </p:sp>
      <p:sp>
        <p:nvSpPr>
          <p:cNvPr id="15364" name="Slayt Numarası Yer Tutucusu 3"/>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6E0D6F6-67B3-425A-9906-3AA5B2CFD16D}" type="slidenum">
              <a:rPr lang="en-US" altLang="en-US" sz="1400" smtClean="0"/>
              <a:pPr>
                <a:spcBef>
                  <a:spcPct val="0"/>
                </a:spcBef>
                <a:buClrTx/>
                <a:buSzTx/>
                <a:buFontTx/>
                <a:buNone/>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0717174-AD3C-4819-9FDD-2B6699FEF3CA}" type="slidenum">
              <a:rPr lang="en-US" altLang="en-US" sz="1400" smtClean="0"/>
              <a:pPr>
                <a:spcBef>
                  <a:spcPct val="0"/>
                </a:spcBef>
                <a:buClrTx/>
                <a:buSzTx/>
                <a:buFontTx/>
                <a:buNone/>
              </a:pPr>
              <a:t>12</a:t>
            </a:fld>
            <a:endParaRPr lang="en-US" altLang="en-US" sz="1400"/>
          </a:p>
        </p:txBody>
      </p:sp>
      <p:sp>
        <p:nvSpPr>
          <p:cNvPr id="16387" name="Rectangle 2"/>
          <p:cNvSpPr>
            <a:spLocks noGrp="1" noChangeArrowheads="1"/>
          </p:cNvSpPr>
          <p:nvPr>
            <p:ph type="title"/>
          </p:nvPr>
        </p:nvSpPr>
        <p:spPr>
          <a:xfrm>
            <a:off x="685800" y="0"/>
            <a:ext cx="7772400" cy="1428750"/>
          </a:xfrm>
          <a:noFill/>
        </p:spPr>
        <p:txBody>
          <a:bodyPr/>
          <a:lstStyle/>
          <a:p>
            <a:r>
              <a:rPr lang="en-US" altLang="en-US"/>
              <a:t>Events</a:t>
            </a:r>
          </a:p>
        </p:txBody>
      </p:sp>
      <p:sp>
        <p:nvSpPr>
          <p:cNvPr id="16388" name="Rectangle 3"/>
          <p:cNvSpPr>
            <a:spLocks noGrp="1" noChangeArrowheads="1"/>
          </p:cNvSpPr>
          <p:nvPr>
            <p:ph type="body" idx="1"/>
          </p:nvPr>
        </p:nvSpPr>
        <p:spPr>
          <a:xfrm>
            <a:off x="381000" y="1371600"/>
            <a:ext cx="8686800" cy="4495800"/>
          </a:xfrm>
          <a:noFill/>
        </p:spPr>
        <p:txBody>
          <a:bodyPr/>
          <a:lstStyle/>
          <a:p>
            <a:pPr>
              <a:buFont typeface="Wingdings" panose="05000000000000000000" pitchFamily="2" charset="2"/>
              <a:buChar char="q"/>
            </a:pPr>
            <a:r>
              <a:rPr lang="en-US" altLang="en-US" sz="3400"/>
              <a:t>An </a:t>
            </a:r>
            <a:r>
              <a:rPr lang="en-US" altLang="en-US" sz="3400" i="1"/>
              <a:t>event</a:t>
            </a:r>
            <a:r>
              <a:rPr lang="en-US" altLang="en-US" sz="3400"/>
              <a:t> can be defined as a type of signal to the program that something has happened. </a:t>
            </a:r>
          </a:p>
          <a:p>
            <a:pPr>
              <a:spcBef>
                <a:spcPct val="100000"/>
              </a:spcBef>
              <a:buFont typeface="Wingdings" panose="05000000000000000000" pitchFamily="2" charset="2"/>
              <a:buChar char="q"/>
            </a:pPr>
            <a:r>
              <a:rPr lang="en-US" altLang="en-US" sz="3400"/>
              <a:t>The event is generated by external user actions such as mouse movements, mouse clicks, or keystrokes.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F3EC01F-BB92-4417-ACFE-413396872474}" type="slidenum">
              <a:rPr lang="en-US" altLang="en-US" sz="1400" smtClean="0"/>
              <a:pPr>
                <a:spcBef>
                  <a:spcPct val="0"/>
                </a:spcBef>
                <a:buClrTx/>
                <a:buSzTx/>
                <a:buFontTx/>
                <a:buNone/>
              </a:pPr>
              <a:t>13</a:t>
            </a:fld>
            <a:endParaRPr lang="en-US" altLang="en-US" sz="1400"/>
          </a:p>
        </p:txBody>
      </p:sp>
      <p:sp>
        <p:nvSpPr>
          <p:cNvPr id="17411" name="Rectangle 2"/>
          <p:cNvSpPr>
            <a:spLocks noGrp="1" noChangeArrowheads="1"/>
          </p:cNvSpPr>
          <p:nvPr>
            <p:ph type="title"/>
          </p:nvPr>
        </p:nvSpPr>
        <p:spPr>
          <a:xfrm>
            <a:off x="685800" y="0"/>
            <a:ext cx="7772400" cy="1428750"/>
          </a:xfrm>
          <a:noFill/>
        </p:spPr>
        <p:txBody>
          <a:bodyPr/>
          <a:lstStyle/>
          <a:p>
            <a:r>
              <a:rPr lang="en-US" altLang="en-US"/>
              <a:t>Event Classes</a:t>
            </a:r>
            <a:endParaRPr lang="en-US" altLang="en-US" b="1"/>
          </a:p>
        </p:txBody>
      </p:sp>
      <p:sp>
        <p:nvSpPr>
          <p:cNvPr id="2" name="Rectangle 4">
            <a:extLst>
              <a:ext uri="{FF2B5EF4-FFF2-40B4-BE49-F238E27FC236}">
                <a16:creationId xmlns:a16="http://schemas.microsoft.com/office/drawing/2014/main" id="{B2074090-7BB8-402C-913D-F6BE7C85E70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pic>
        <p:nvPicPr>
          <p:cNvPr id="1741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57350"/>
            <a:ext cx="8767763"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D1C461-E189-45B1-8461-D15F67DA0EA4}" type="slidenum">
              <a:rPr lang="en-US" altLang="en-US" sz="1400" smtClean="0"/>
              <a:pPr>
                <a:spcBef>
                  <a:spcPct val="0"/>
                </a:spcBef>
                <a:buClrTx/>
                <a:buSzTx/>
                <a:buFontTx/>
                <a:buNone/>
              </a:pPr>
              <a:t>14</a:t>
            </a:fld>
            <a:endParaRPr lang="en-US" altLang="en-US" sz="1400"/>
          </a:p>
        </p:txBody>
      </p:sp>
      <p:sp>
        <p:nvSpPr>
          <p:cNvPr id="18435" name="Rectangle 2"/>
          <p:cNvSpPr>
            <a:spLocks noGrp="1" noChangeArrowheads="1"/>
          </p:cNvSpPr>
          <p:nvPr>
            <p:ph type="title"/>
          </p:nvPr>
        </p:nvSpPr>
        <p:spPr>
          <a:xfrm>
            <a:off x="685800" y="0"/>
            <a:ext cx="7772400" cy="1428750"/>
          </a:xfrm>
          <a:noFill/>
        </p:spPr>
        <p:txBody>
          <a:bodyPr/>
          <a:lstStyle/>
          <a:p>
            <a:r>
              <a:rPr lang="en-US" altLang="en-US"/>
              <a:t>Event Information</a:t>
            </a:r>
          </a:p>
        </p:txBody>
      </p:sp>
      <p:sp>
        <p:nvSpPr>
          <p:cNvPr id="18436" name="Rectangle 3"/>
          <p:cNvSpPr>
            <a:spLocks noGrp="1" noChangeArrowheads="1"/>
          </p:cNvSpPr>
          <p:nvPr>
            <p:ph type="body" idx="1"/>
          </p:nvPr>
        </p:nvSpPr>
        <p:spPr>
          <a:xfrm>
            <a:off x="190500" y="1295400"/>
            <a:ext cx="8763000" cy="4724400"/>
          </a:xfrm>
          <a:noFill/>
        </p:spPr>
        <p:txBody>
          <a:bodyPr/>
          <a:lstStyle/>
          <a:p>
            <a:pPr>
              <a:buFont typeface="Arial" panose="020B0604020202020204" pitchFamily="34" charset="0"/>
              <a:buChar char="•"/>
            </a:pPr>
            <a:r>
              <a:rPr lang="en-US" altLang="en-US" sz="2800">
                <a:cs typeface="Times New Roman" panose="02020603050405020304" pitchFamily="18" charset="0"/>
              </a:rPr>
              <a:t>An event object contains whatever properties are pertinent to the event:</a:t>
            </a:r>
          </a:p>
          <a:p>
            <a:pPr lvl="1">
              <a:buFont typeface="Arial" panose="020B0604020202020204" pitchFamily="34" charset="0"/>
              <a:buChar char="•"/>
            </a:pPr>
            <a:r>
              <a:rPr lang="en-US" altLang="en-US" sz="2400">
                <a:cs typeface="Times New Roman" panose="02020603050405020304" pitchFamily="18" charset="0"/>
              </a:rPr>
              <a:t>the </a:t>
            </a:r>
            <a:r>
              <a:rPr lang="en-US" altLang="en-US" sz="2400" b="1" i="1">
                <a:cs typeface="Times New Roman" panose="02020603050405020304" pitchFamily="18" charset="0"/>
              </a:rPr>
              <a:t>source object</a:t>
            </a:r>
            <a:r>
              <a:rPr lang="en-US" altLang="en-US" sz="2400">
                <a:cs typeface="Times New Roman" panose="02020603050405020304" pitchFamily="18" charset="0"/>
              </a:rPr>
              <a:t> of the event using the </a:t>
            </a:r>
            <a:r>
              <a:rPr lang="en-US" altLang="en-US" sz="2000" b="1">
                <a:solidFill>
                  <a:srgbClr val="00AEEF"/>
                </a:solidFill>
                <a:latin typeface="LucidaSansTypewriterStd-Bd"/>
              </a:rPr>
              <a:t>getSource() </a:t>
            </a:r>
            <a:r>
              <a:rPr lang="en-US" altLang="en-US" sz="2000"/>
              <a:t> </a:t>
            </a:r>
            <a:r>
              <a:rPr lang="en-US" altLang="en-US" sz="2400">
                <a:cs typeface="Times New Roman" panose="02020603050405020304" pitchFamily="18" charset="0"/>
              </a:rPr>
              <a:t>instance method in the </a:t>
            </a:r>
            <a:r>
              <a:rPr lang="en-US" altLang="en-US" sz="2000" b="1">
                <a:solidFill>
                  <a:srgbClr val="00AEEF"/>
                </a:solidFill>
                <a:latin typeface="LucidaSansTypewriterStd-Bd"/>
              </a:rPr>
              <a:t>EventObject</a:t>
            </a:r>
            <a:r>
              <a:rPr lang="en-US" altLang="en-US" sz="2400"/>
              <a:t> </a:t>
            </a:r>
            <a:r>
              <a:rPr lang="en-US" altLang="en-US" sz="2400">
                <a:cs typeface="Times New Roman" panose="02020603050405020304" pitchFamily="18" charset="0"/>
              </a:rPr>
              <a:t>class. </a:t>
            </a:r>
          </a:p>
          <a:p>
            <a:pPr lvl="1">
              <a:buFont typeface="Arial" panose="020B0604020202020204" pitchFamily="34" charset="0"/>
              <a:buChar char="•"/>
            </a:pPr>
            <a:endParaRPr lang="en-US" altLang="en-US" sz="2400">
              <a:cs typeface="Times New Roman" panose="02020603050405020304" pitchFamily="18" charset="0"/>
            </a:endParaRPr>
          </a:p>
          <a:p>
            <a:pPr algn="just">
              <a:buFont typeface="Arial" panose="020B0604020202020204" pitchFamily="34" charset="0"/>
              <a:buChar char="•"/>
            </a:pPr>
            <a:r>
              <a:rPr lang="en-US" altLang="en-US" sz="2800">
                <a:cs typeface="Times New Roman" panose="02020603050405020304" pitchFamily="18" charset="0"/>
              </a:rPr>
              <a:t>The subclasses of </a:t>
            </a:r>
            <a:r>
              <a:rPr lang="en-US" altLang="en-US" sz="2400" b="1">
                <a:solidFill>
                  <a:srgbClr val="00AEEF"/>
                </a:solidFill>
                <a:latin typeface="LucidaSansTypewriterStd-Bd"/>
              </a:rPr>
              <a:t>EventObject</a:t>
            </a:r>
            <a:r>
              <a:rPr lang="en-US" altLang="en-US" sz="2800">
                <a:cs typeface="Times New Roman" panose="02020603050405020304" pitchFamily="18" charset="0"/>
              </a:rPr>
              <a:t> deal with special types of events, such as </a:t>
            </a:r>
            <a:r>
              <a:rPr lang="en-US" altLang="en-US" sz="2800" i="1">
                <a:cs typeface="Times New Roman" panose="02020603050405020304" pitchFamily="18" charset="0"/>
              </a:rPr>
              <a:t>button actions</a:t>
            </a:r>
            <a:r>
              <a:rPr lang="en-US" altLang="en-US" sz="2800">
                <a:cs typeface="Times New Roman" panose="02020603050405020304" pitchFamily="18" charset="0"/>
              </a:rPr>
              <a:t>, </a:t>
            </a:r>
            <a:r>
              <a:rPr lang="en-US" altLang="en-US" sz="2800" i="1">
                <a:cs typeface="Times New Roman" panose="02020603050405020304" pitchFamily="18" charset="0"/>
              </a:rPr>
              <a:t>window events</a:t>
            </a:r>
            <a:r>
              <a:rPr lang="en-US" altLang="en-US" sz="2800">
                <a:cs typeface="Times New Roman" panose="02020603050405020304" pitchFamily="18" charset="0"/>
              </a:rPr>
              <a:t>, </a:t>
            </a:r>
            <a:r>
              <a:rPr lang="en-US" altLang="en-US" sz="2800" i="1">
                <a:cs typeface="Times New Roman" panose="02020603050405020304" pitchFamily="18" charset="0"/>
              </a:rPr>
              <a:t>mouse movements</a:t>
            </a:r>
            <a:r>
              <a:rPr lang="en-US" altLang="en-US" sz="2800">
                <a:cs typeface="Times New Roman" panose="02020603050405020304" pitchFamily="18" charset="0"/>
              </a:rPr>
              <a:t>, and </a:t>
            </a:r>
            <a:r>
              <a:rPr lang="en-US" altLang="en-US" sz="2800" i="1">
                <a:cs typeface="Times New Roman" panose="02020603050405020304" pitchFamily="18" charset="0"/>
              </a:rPr>
              <a:t>keystrokes</a:t>
            </a:r>
            <a:r>
              <a:rPr lang="en-US" altLang="en-US" sz="2800">
                <a:cs typeface="Times New Roman" panose="02020603050405020304"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4B3527B-F2D0-46A6-A2D5-55AAFFAB0641}" type="slidenum">
              <a:rPr lang="en-US" altLang="en-US" sz="1400" smtClean="0"/>
              <a:pPr>
                <a:spcBef>
                  <a:spcPct val="0"/>
                </a:spcBef>
                <a:buClrTx/>
                <a:buSzTx/>
                <a:buFontTx/>
                <a:buNone/>
              </a:pPr>
              <a:t>15</a:t>
            </a:fld>
            <a:endParaRPr lang="en-US" altLang="en-US" sz="1400"/>
          </a:p>
        </p:txBody>
      </p:sp>
      <p:sp>
        <p:nvSpPr>
          <p:cNvPr id="19459" name="Rectangle 2"/>
          <p:cNvSpPr>
            <a:spLocks noGrp="1" noChangeArrowheads="1"/>
          </p:cNvSpPr>
          <p:nvPr>
            <p:ph type="title"/>
          </p:nvPr>
        </p:nvSpPr>
        <p:spPr>
          <a:xfrm>
            <a:off x="381000" y="381000"/>
            <a:ext cx="8382000" cy="990600"/>
          </a:xfrm>
          <a:noFill/>
        </p:spPr>
        <p:txBody>
          <a:bodyPr/>
          <a:lstStyle/>
          <a:p>
            <a:r>
              <a:rPr lang="en-US" altLang="en-US"/>
              <a:t>Selected User Actions and Handlers</a:t>
            </a:r>
            <a:endParaRPr lang="en-US" altLang="en-US">
              <a:solidFill>
                <a:schemeClr val="tx1"/>
              </a:solidFill>
              <a:latin typeface="Book Antiqua" panose="02040602050305030304" pitchFamily="18" charset="0"/>
            </a:endParaRPr>
          </a:p>
        </p:txBody>
      </p:sp>
      <p:pic>
        <p:nvPicPr>
          <p:cNvPr id="194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9144000" cy="433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is an event source object? What is an event object? Describe the relationship between an event source object and an event object.</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The event source object, also called source object, is the source where an event is fired.</a:t>
            </a:r>
            <a:endParaRPr lang="tr-TR" sz="2000" dirty="0">
              <a:solidFill>
                <a:srgbClr val="0070C0"/>
              </a:solidFill>
              <a:latin typeface="Calibri" panose="020F0502020204030204" pitchFamily="34" charset="0"/>
              <a:cs typeface="Calibri" panose="020F0502020204030204" pitchFamily="34" charset="0"/>
            </a:endParaRPr>
          </a:p>
          <a:p>
            <a:r>
              <a:rPr lang="en-US" sz="2000" dirty="0">
                <a:solidFill>
                  <a:srgbClr val="0070C0"/>
                </a:solidFill>
                <a:latin typeface="Calibri" panose="020F0502020204030204" pitchFamily="34" charset="0"/>
                <a:cs typeface="Calibri" panose="020F0502020204030204" pitchFamily="34" charset="0"/>
              </a:rPr>
              <a:t>An event object contains the information about the event.</a:t>
            </a:r>
            <a:endParaRPr lang="tr-TR" sz="2000" dirty="0">
              <a:solidFill>
                <a:srgbClr val="0070C0"/>
              </a:solidFill>
              <a:latin typeface="Calibri" panose="020F0502020204030204" pitchFamily="34" charset="0"/>
              <a:cs typeface="Calibri" panose="020F0502020204030204" pitchFamily="34" charset="0"/>
            </a:endParaRPr>
          </a:p>
          <a:p>
            <a:r>
              <a:rPr lang="en-US" sz="2000" dirty="0">
                <a:solidFill>
                  <a:srgbClr val="0070C0"/>
                </a:solidFill>
                <a:latin typeface="Calibri" panose="020F0502020204030204" pitchFamily="34" charset="0"/>
                <a:cs typeface="Calibri" panose="020F0502020204030204" pitchFamily="34" charset="0"/>
              </a:rPr>
              <a:t>The relationship between a source object and an event is that the event is an object created by the source.</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8358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lstStyle/>
          <a:p>
            <a:r>
              <a:rPr lang="en-US" altLang="en-US"/>
              <a:t>Registering</a:t>
            </a:r>
            <a:r>
              <a:rPr lang="en-US" altLang="en-US" sz="3200"/>
              <a:t> </a:t>
            </a:r>
            <a:r>
              <a:rPr lang="en-US" altLang="en-US"/>
              <a:t>Handlers and Handling Events </a:t>
            </a:r>
          </a:p>
        </p:txBody>
      </p:sp>
      <p:sp>
        <p:nvSpPr>
          <p:cNvPr id="20483" name="Content Placeholder 2"/>
          <p:cNvSpPr>
            <a:spLocks noGrp="1" noChangeArrowheads="1"/>
          </p:cNvSpPr>
          <p:nvPr>
            <p:ph idx="1"/>
          </p:nvPr>
        </p:nvSpPr>
        <p:spPr>
          <a:xfrm>
            <a:off x="609600" y="1905000"/>
            <a:ext cx="7772400" cy="4114800"/>
          </a:xfrm>
        </p:spPr>
        <p:txBody>
          <a:bodyPr/>
          <a:lstStyle/>
          <a:p>
            <a:pPr>
              <a:buFont typeface="Arial" panose="020B0604020202020204" pitchFamily="34" charset="0"/>
              <a:buChar char="•"/>
            </a:pPr>
            <a:r>
              <a:rPr lang="en-US" altLang="en-US" sz="2800"/>
              <a:t>A </a:t>
            </a:r>
            <a:r>
              <a:rPr lang="en-US" altLang="en-US" sz="2800" i="1"/>
              <a:t>handler</a:t>
            </a:r>
            <a:r>
              <a:rPr lang="en-US" altLang="en-US" sz="2800"/>
              <a:t> is an object that must be registered with an event source object.</a:t>
            </a:r>
            <a:br>
              <a:rPr lang="en-US" altLang="en-US" sz="2800"/>
            </a:br>
            <a:endParaRPr lang="en-US" altLang="en-US" sz="2800"/>
          </a:p>
          <a:p>
            <a:pPr>
              <a:buFont typeface="Arial" panose="020B0604020202020204" pitchFamily="34" charset="0"/>
              <a:buChar char="•"/>
            </a:pPr>
            <a:r>
              <a:rPr lang="en-US" altLang="en-US" sz="2800"/>
              <a:t>It must be an instance of an appropriate event-handling interface. </a:t>
            </a:r>
            <a:br>
              <a:rPr lang="en-US" altLang="en-US"/>
            </a:br>
            <a:endParaRPr lang="en-US" altLang="en-US"/>
          </a:p>
        </p:txBody>
      </p:sp>
      <p:sp>
        <p:nvSpPr>
          <p:cNvPr id="20484" name="Slide Number Placeholder 3"/>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A14154-2CD8-4CA4-9FBC-1E8D94014D80}" type="slidenum">
              <a:rPr lang="en-US" altLang="en-US" sz="1400" smtClean="0"/>
              <a:pPr>
                <a:spcBef>
                  <a:spcPct val="0"/>
                </a:spcBef>
                <a:buClrTx/>
                <a:buSzTx/>
                <a:buFontTx/>
                <a:buNone/>
              </a:pPr>
              <a:t>17</a:t>
            </a:fld>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1BA7A1-DD7C-4D5E-B15B-3141A86D12EB}" type="slidenum">
              <a:rPr lang="en-US" altLang="en-US" sz="1400" smtClean="0"/>
              <a:pPr>
                <a:spcBef>
                  <a:spcPct val="0"/>
                </a:spcBef>
                <a:buClrTx/>
                <a:buSzTx/>
                <a:buFontTx/>
                <a:buNone/>
              </a:pPr>
              <a:t>18</a:t>
            </a:fld>
            <a:endParaRPr lang="en-US" altLang="en-US" sz="1400"/>
          </a:p>
        </p:txBody>
      </p:sp>
      <p:sp>
        <p:nvSpPr>
          <p:cNvPr id="21507" name="Rectangle 2"/>
          <p:cNvSpPr>
            <a:spLocks noGrp="1" noChangeArrowheads="1"/>
          </p:cNvSpPr>
          <p:nvPr>
            <p:ph type="title"/>
          </p:nvPr>
        </p:nvSpPr>
        <p:spPr>
          <a:xfrm>
            <a:off x="685800" y="152400"/>
            <a:ext cx="7772400" cy="685800"/>
          </a:xfrm>
        </p:spPr>
        <p:txBody>
          <a:bodyPr/>
          <a:lstStyle/>
          <a:p>
            <a:r>
              <a:rPr lang="en-US" altLang="en-US" sz="4000"/>
              <a:t>The Delegation Model</a:t>
            </a:r>
            <a:endParaRPr lang="en-US" altLang="en-US" sz="4000" b="1"/>
          </a:p>
        </p:txBody>
      </p:sp>
      <p:sp>
        <p:nvSpPr>
          <p:cNvPr id="21508" name="Rectangle 5"/>
          <p:cNvSpPr>
            <a:spLocks noChangeArrowheads="1"/>
          </p:cNvSpPr>
          <p:nvPr/>
        </p:nvSpPr>
        <p:spPr bwMode="auto">
          <a:xfrm>
            <a:off x="1970088"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7"/>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9"/>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12"/>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2" name="Rectangle 13"/>
          <p:cNvSpPr>
            <a:spLocks noChangeArrowheads="1"/>
          </p:cNvSpPr>
          <p:nvPr/>
        </p:nvSpPr>
        <p:spPr bwMode="auto">
          <a:xfrm>
            <a:off x="0" y="39814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3" name="Rectangle 15"/>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5">
            <a:extLst>
              <a:ext uri="{FF2B5EF4-FFF2-40B4-BE49-F238E27FC236}">
                <a16:creationId xmlns:a16="http://schemas.microsoft.com/office/drawing/2014/main" id="{EE07EB92-7217-4F99-A0D9-683C7425DE1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4" name="Rectangle 7">
            <a:extLst>
              <a:ext uri="{FF2B5EF4-FFF2-40B4-BE49-F238E27FC236}">
                <a16:creationId xmlns:a16="http://schemas.microsoft.com/office/drawing/2014/main" id="{C5AC1489-86F2-45CF-B9E4-BA6B6DBCE21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6" name="Rectangle 9">
            <a:extLst>
              <a:ext uri="{FF2B5EF4-FFF2-40B4-BE49-F238E27FC236}">
                <a16:creationId xmlns:a16="http://schemas.microsoft.com/office/drawing/2014/main" id="{E1E86E30-C58B-408C-B23F-78D003DC7FA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8" name="Rectangle 11">
            <a:extLst>
              <a:ext uri="{FF2B5EF4-FFF2-40B4-BE49-F238E27FC236}">
                <a16:creationId xmlns:a16="http://schemas.microsoft.com/office/drawing/2014/main" id="{0168D78E-A3DC-44C8-AACF-773FAA38A62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pic>
        <p:nvPicPr>
          <p:cNvPr id="21518"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7600"/>
            <a:ext cx="9144000" cy="406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A94B346-021F-4469-AABF-A8F4EEBEBE2F}" type="slidenum">
              <a:rPr lang="en-US" altLang="en-US" sz="1400" smtClean="0"/>
              <a:pPr>
                <a:spcBef>
                  <a:spcPct val="0"/>
                </a:spcBef>
                <a:buClrTx/>
                <a:buSzTx/>
                <a:buFontTx/>
                <a:buNone/>
              </a:pPr>
              <a:t>19</a:t>
            </a:fld>
            <a:endParaRPr lang="en-US" altLang="en-US" sz="1400"/>
          </a:p>
        </p:txBody>
      </p:sp>
      <p:sp>
        <p:nvSpPr>
          <p:cNvPr id="22531" name="Rectangle 2"/>
          <p:cNvSpPr>
            <a:spLocks noGrp="1" noChangeArrowheads="1"/>
          </p:cNvSpPr>
          <p:nvPr>
            <p:ph type="title"/>
          </p:nvPr>
        </p:nvSpPr>
        <p:spPr>
          <a:xfrm>
            <a:off x="685800" y="0"/>
            <a:ext cx="7772400" cy="1428750"/>
          </a:xfrm>
        </p:spPr>
        <p:txBody>
          <a:bodyPr/>
          <a:lstStyle/>
          <a:p>
            <a:r>
              <a:rPr lang="en-US" altLang="en-US"/>
              <a:t>The Delegation Model: Example</a:t>
            </a:r>
            <a:endParaRPr lang="en-US" altLang="en-US" b="1"/>
          </a:p>
        </p:txBody>
      </p:sp>
      <p:sp>
        <p:nvSpPr>
          <p:cNvPr id="22532" name="Rectangle 3"/>
          <p:cNvSpPr>
            <a:spLocks noChangeArrowheads="1"/>
          </p:cNvSpPr>
          <p:nvPr/>
        </p:nvSpPr>
        <p:spPr bwMode="auto">
          <a:xfrm>
            <a:off x="1970088"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3" name="Rectangle 6"/>
          <p:cNvSpPr>
            <a:spLocks noChangeArrowheads="1"/>
          </p:cNvSpPr>
          <p:nvPr/>
        </p:nvSpPr>
        <p:spPr bwMode="auto">
          <a:xfrm>
            <a:off x="1971675"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4" name="Text Box 7"/>
          <p:cNvSpPr txBox="1">
            <a:spLocks noChangeArrowheads="1"/>
          </p:cNvSpPr>
          <p:nvPr/>
        </p:nvSpPr>
        <p:spPr bwMode="auto">
          <a:xfrm>
            <a:off x="266700" y="1825625"/>
            <a:ext cx="86106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b="1">
                <a:solidFill>
                  <a:schemeClr val="bg2"/>
                </a:solidFill>
                <a:latin typeface="Courier New" panose="02070309020205020404" pitchFamily="49" charset="0"/>
                <a:cs typeface="Courier New" panose="02070309020205020404" pitchFamily="49" charset="0"/>
              </a:rPr>
              <a:t>Button btOK = new Button("OK");</a:t>
            </a:r>
          </a:p>
          <a:p>
            <a:pPr>
              <a:spcBef>
                <a:spcPct val="50000"/>
              </a:spcBef>
              <a:buClrTx/>
              <a:buSzTx/>
              <a:buFontTx/>
              <a:buNone/>
            </a:pPr>
            <a:r>
              <a:rPr lang="en-US" altLang="en-US" sz="2400" b="1">
                <a:solidFill>
                  <a:schemeClr val="bg2"/>
                </a:solidFill>
                <a:latin typeface="Courier New" panose="02070309020205020404" pitchFamily="49" charset="0"/>
                <a:cs typeface="Courier New" panose="02070309020205020404" pitchFamily="49" charset="0"/>
              </a:rPr>
              <a:t>// create handler</a:t>
            </a:r>
          </a:p>
          <a:p>
            <a:pPr>
              <a:spcBef>
                <a:spcPct val="50000"/>
              </a:spcBef>
              <a:buClrTx/>
              <a:buSzTx/>
              <a:buFontTx/>
              <a:buNone/>
            </a:pPr>
            <a:r>
              <a:rPr lang="en-US" altLang="en-US" sz="2400" b="1">
                <a:solidFill>
                  <a:schemeClr val="bg2"/>
                </a:solidFill>
                <a:latin typeface="Courier New" panose="02070309020205020404" pitchFamily="49" charset="0"/>
                <a:cs typeface="Courier New" panose="02070309020205020404" pitchFamily="49" charset="0"/>
              </a:rPr>
              <a:t>OKHandlerClass handler = new OKHandlerClass();</a:t>
            </a:r>
            <a:endParaRPr lang="en-US" altLang="en-US" sz="2400" b="1">
              <a:solidFill>
                <a:schemeClr val="bg2"/>
              </a:solidFill>
              <a:latin typeface="Courier" charset="0"/>
              <a:cs typeface="Times New Roman" panose="02020603050405020304" pitchFamily="18" charset="0"/>
            </a:endParaRPr>
          </a:p>
          <a:p>
            <a:pPr>
              <a:spcBef>
                <a:spcPct val="50000"/>
              </a:spcBef>
              <a:buClrTx/>
              <a:buSzTx/>
              <a:buFontTx/>
              <a:buNone/>
            </a:pPr>
            <a:r>
              <a:rPr lang="en-US" altLang="en-US" sz="2400" b="1">
                <a:solidFill>
                  <a:schemeClr val="bg2"/>
                </a:solidFill>
                <a:latin typeface="Courier New" panose="02070309020205020404" pitchFamily="49" charset="0"/>
                <a:cs typeface="Courier New" panose="02070309020205020404" pitchFamily="49" charset="0"/>
              </a:rPr>
              <a:t>//register handler with the button</a:t>
            </a:r>
          </a:p>
          <a:p>
            <a:pPr>
              <a:spcBef>
                <a:spcPct val="50000"/>
              </a:spcBef>
              <a:buClrTx/>
              <a:buSzTx/>
              <a:buFontTx/>
              <a:buNone/>
            </a:pPr>
            <a:r>
              <a:rPr lang="en-US" altLang="en-US" sz="2400" b="1">
                <a:solidFill>
                  <a:schemeClr val="bg2"/>
                </a:solidFill>
                <a:latin typeface="Courier New" panose="02070309020205020404" pitchFamily="49" charset="0"/>
                <a:cs typeface="Courier New" panose="02070309020205020404" pitchFamily="49" charset="0"/>
              </a:rPr>
              <a:t>btOK.setOnAction(handler);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B6CF9C-0072-4822-9DF6-A4764BE178C6}" type="slidenum">
              <a:rPr lang="en-US" altLang="en-US" sz="1400" smtClean="0"/>
              <a:pPr>
                <a:spcBef>
                  <a:spcPct val="0"/>
                </a:spcBef>
                <a:buClrTx/>
                <a:buSzTx/>
                <a:buFontTx/>
                <a:buNone/>
              </a:pPr>
              <a:t>2</a:t>
            </a:fld>
            <a:endParaRPr lang="en-US" altLang="en-US" sz="1400" dirty="0"/>
          </a:p>
        </p:txBody>
      </p:sp>
      <p:sp>
        <p:nvSpPr>
          <p:cNvPr id="6147" name="Rectangle 2"/>
          <p:cNvSpPr>
            <a:spLocks noGrp="1" noChangeArrowheads="1"/>
          </p:cNvSpPr>
          <p:nvPr>
            <p:ph type="title"/>
          </p:nvPr>
        </p:nvSpPr>
        <p:spPr>
          <a:xfrm>
            <a:off x="685800" y="304800"/>
            <a:ext cx="7772400" cy="1123950"/>
          </a:xfrm>
          <a:noFill/>
        </p:spPr>
        <p:txBody>
          <a:bodyPr/>
          <a:lstStyle/>
          <a:p>
            <a:r>
              <a:rPr lang="en-US" altLang="en-US" dirty="0"/>
              <a:t>Procedural vs. Event-Driven Programming</a:t>
            </a:r>
          </a:p>
        </p:txBody>
      </p:sp>
      <p:sp>
        <p:nvSpPr>
          <p:cNvPr id="6148" name="Rectangle 3"/>
          <p:cNvSpPr>
            <a:spLocks noGrp="1" noChangeArrowheads="1"/>
          </p:cNvSpPr>
          <p:nvPr>
            <p:ph type="body" idx="1"/>
          </p:nvPr>
        </p:nvSpPr>
        <p:spPr>
          <a:xfrm>
            <a:off x="457200" y="1905000"/>
            <a:ext cx="8305800" cy="2590800"/>
          </a:xfrm>
          <a:noFill/>
        </p:spPr>
        <p:txBody>
          <a:bodyPr/>
          <a:lstStyle/>
          <a:p>
            <a:pPr>
              <a:buFont typeface="Wingdings" panose="05000000000000000000" pitchFamily="2" charset="2"/>
              <a:buChar char="§"/>
            </a:pPr>
            <a:r>
              <a:rPr lang="en-US" altLang="en-US" i="1" dirty="0"/>
              <a:t>Procedural programming</a:t>
            </a:r>
            <a:r>
              <a:rPr lang="en-US" altLang="en-US" dirty="0"/>
              <a:t> is executed in procedural/statement order.</a:t>
            </a:r>
          </a:p>
          <a:p>
            <a:pPr>
              <a:spcBef>
                <a:spcPct val="100000"/>
              </a:spcBef>
              <a:buFont typeface="Wingdings" panose="05000000000000000000" pitchFamily="2" charset="2"/>
              <a:buChar char="§"/>
            </a:pPr>
            <a:r>
              <a:rPr lang="en-US" altLang="en-US" dirty="0"/>
              <a:t>In event-driven programming, code is executed upon activation of events.</a:t>
            </a:r>
            <a:r>
              <a:rPr lang="en-US" altLang="en-US" dirty="0">
                <a:latin typeface="Book Antiqua" panose="02040602050305030304" pitchFamily="18"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69634D-3EFD-4FB5-8D80-E624BF496FE4}" type="slidenum">
              <a:rPr lang="en-US" altLang="en-US" sz="1400" smtClean="0"/>
              <a:pPr>
                <a:spcBef>
                  <a:spcPct val="0"/>
                </a:spcBef>
                <a:buClrTx/>
                <a:buSzTx/>
                <a:buFontTx/>
                <a:buNone/>
              </a:pPr>
              <a:t>20</a:t>
            </a:fld>
            <a:endParaRPr lang="en-US" altLang="en-US" sz="1400"/>
          </a:p>
        </p:txBody>
      </p:sp>
      <p:sp>
        <p:nvSpPr>
          <p:cNvPr id="23555" name="Rectangle 2"/>
          <p:cNvSpPr>
            <a:spLocks noGrp="1" noChangeArrowheads="1"/>
          </p:cNvSpPr>
          <p:nvPr>
            <p:ph type="title"/>
          </p:nvPr>
        </p:nvSpPr>
        <p:spPr>
          <a:xfrm>
            <a:off x="0" y="152400"/>
            <a:ext cx="8991600" cy="1371600"/>
          </a:xfrm>
        </p:spPr>
        <p:txBody>
          <a:bodyPr/>
          <a:lstStyle/>
          <a:p>
            <a:r>
              <a:rPr lang="en-US" altLang="en-US" sz="4000"/>
              <a:t>Example: ControlCircle</a:t>
            </a:r>
          </a:p>
        </p:txBody>
      </p:sp>
      <p:sp>
        <p:nvSpPr>
          <p:cNvPr id="23556" name="Rectangle 3"/>
          <p:cNvSpPr>
            <a:spLocks noGrp="1" noChangeArrowheads="1"/>
          </p:cNvSpPr>
          <p:nvPr>
            <p:ph type="body" idx="1"/>
          </p:nvPr>
        </p:nvSpPr>
        <p:spPr>
          <a:xfrm>
            <a:off x="609600" y="1752600"/>
            <a:ext cx="8077200" cy="1219200"/>
          </a:xfrm>
        </p:spPr>
        <p:txBody>
          <a:bodyPr/>
          <a:lstStyle/>
          <a:p>
            <a:pPr marL="0" indent="0">
              <a:spcBef>
                <a:spcPct val="50000"/>
              </a:spcBef>
              <a:buFont typeface="Monotype Sorts" pitchFamily="2" charset="2"/>
              <a:buNone/>
            </a:pPr>
            <a:r>
              <a:rPr lang="en-US" altLang="en-US"/>
              <a:t>Now let us consider to write a program that uses two buttons to control the size of a circle. </a:t>
            </a:r>
          </a:p>
        </p:txBody>
      </p:sp>
      <p:sp>
        <p:nvSpPr>
          <p:cNvPr id="401414" name="AutoShape 6">
            <a:hlinkClick r:id="" action="ppaction://noaction" highlightClick="1"/>
            <a:extLst>
              <a:ext uri="{FF2B5EF4-FFF2-40B4-BE49-F238E27FC236}">
                <a16:creationId xmlns:a16="http://schemas.microsoft.com/office/drawing/2014/main" id="{2F8BF425-1FEB-4A02-A3E4-30DFB5871CC4}"/>
              </a:ext>
            </a:extLst>
          </p:cNvPr>
          <p:cNvSpPr>
            <a:spLocks noChangeArrowheads="1"/>
          </p:cNvSpPr>
          <p:nvPr/>
        </p:nvSpPr>
        <p:spPr bwMode="auto">
          <a:xfrm>
            <a:off x="1752600" y="5486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2" action="ppaction://program"/>
              </a:rPr>
              <a:t>ControlCircle</a:t>
            </a:r>
            <a:endParaRPr lang="en-US" altLang="en-US">
              <a:solidFill>
                <a:schemeClr val="accent1"/>
              </a:solidFill>
            </a:endParaRPr>
          </a:p>
        </p:txBody>
      </p:sp>
      <p:sp>
        <p:nvSpPr>
          <p:cNvPr id="23558" name="AutoShape 7">
            <a:hlinkClick r:id="rId3" action="ppaction://program" highlightClick="1"/>
          </p:cNvPr>
          <p:cNvSpPr>
            <a:spLocks noChangeArrowheads="1"/>
          </p:cNvSpPr>
          <p:nvPr/>
        </p:nvSpPr>
        <p:spPr bwMode="auto">
          <a:xfrm>
            <a:off x="5334000" y="5486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pic>
        <p:nvPicPr>
          <p:cNvPr id="2355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00400"/>
            <a:ext cx="20764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6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200400"/>
            <a:ext cx="20764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1" name="AutoShape 10">
            <a:hlinkClick r:id="rId6" highlightClick="1"/>
          </p:cNvPr>
          <p:cNvSpPr>
            <a:spLocks noChangeArrowheads="1"/>
          </p:cNvSpPr>
          <p:nvPr/>
        </p:nvSpPr>
        <p:spPr bwMode="auto">
          <a:xfrm>
            <a:off x="1143000" y="5486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1087CF-840E-4282-9ED6-4EE7D1B8917A}" type="slidenum">
              <a:rPr lang="en-US" altLang="en-US" sz="1400" smtClean="0"/>
              <a:pPr>
                <a:spcBef>
                  <a:spcPct val="0"/>
                </a:spcBef>
                <a:buClrTx/>
                <a:buSzTx/>
                <a:buFontTx/>
                <a:buNone/>
              </a:pPr>
              <a:t>21</a:t>
            </a:fld>
            <a:endParaRPr lang="en-US" altLang="en-US" sz="1400"/>
          </a:p>
        </p:txBody>
      </p:sp>
      <p:sp>
        <p:nvSpPr>
          <p:cNvPr id="24579" name="Rectangle 4"/>
          <p:cNvSpPr>
            <a:spLocks noChangeArrowheads="1"/>
          </p:cNvSpPr>
          <p:nvPr/>
        </p:nvSpPr>
        <p:spPr bwMode="auto">
          <a:xfrm>
            <a:off x="152400" y="0"/>
            <a:ext cx="83058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a:solidFill>
                  <a:srgbClr val="000000"/>
                </a:solidFill>
                <a:latin typeface="Courier New" panose="02070309020205020404" pitchFamily="49" charset="0"/>
              </a:rPr>
              <a:t>import javafx.application.Application;</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javafx.stage.Stage;</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javafx.scene.Scene;</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javafx.scene.layout.*;</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javafx.scene.control.Button;</a:t>
            </a:r>
            <a:br>
              <a:rPr lang="en-US" altLang="en-US" sz="1200" b="1">
                <a:solidFill>
                  <a:srgbClr val="000000"/>
                </a:solidFill>
                <a:latin typeface="Courier New" panose="02070309020205020404" pitchFamily="49" charset="0"/>
              </a:rPr>
            </a:br>
            <a:r>
              <a:rPr lang="en-US" altLang="en-US" sz="1200" b="1">
                <a:solidFill>
                  <a:srgbClr val="FF0000"/>
                </a:solidFill>
                <a:latin typeface="Courier New" panose="02070309020205020404" pitchFamily="49" charset="0"/>
              </a:rPr>
              <a:t>import javafx.event.ActionEvent;</a:t>
            </a:r>
            <a:br>
              <a:rPr lang="en-US" altLang="en-US" sz="1200" b="1">
                <a:solidFill>
                  <a:srgbClr val="FF0000"/>
                </a:solidFill>
                <a:latin typeface="Courier New" panose="02070309020205020404" pitchFamily="49" charset="0"/>
              </a:rPr>
            </a:br>
            <a:r>
              <a:rPr lang="en-US" altLang="en-US" sz="1200" b="1">
                <a:solidFill>
                  <a:srgbClr val="FF0000"/>
                </a:solidFill>
                <a:latin typeface="Courier New" panose="02070309020205020404" pitchFamily="49" charset="0"/>
              </a:rPr>
              <a:t>import javafx.event.EventHandler;</a:t>
            </a:r>
            <a:br>
              <a:rPr lang="en-US" altLang="en-US" sz="1200" b="1">
                <a:solidFill>
                  <a:srgbClr val="FF0000"/>
                </a:solidFill>
                <a:latin typeface="Courier New" panose="02070309020205020404" pitchFamily="49" charset="0"/>
              </a:rPr>
            </a:br>
            <a:r>
              <a:rPr lang="en-US" altLang="en-US" sz="1200" b="1">
                <a:solidFill>
                  <a:srgbClr val="000000"/>
                </a:solidFill>
                <a:latin typeface="Courier New" panose="02070309020205020404" pitchFamily="49" charset="0"/>
              </a:rPr>
              <a:t>import javafx.geometry.Pos;</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javafx.scene.paint.Color; </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javafx.scene.shape.Circle;</a:t>
            </a:r>
          </a:p>
          <a:p>
            <a:pPr>
              <a:spcBef>
                <a:spcPct val="0"/>
              </a:spcBef>
              <a:buClrTx/>
              <a:buSzTx/>
              <a:buFontTx/>
              <a:buNone/>
            </a:pP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public class ControlCircle extends Application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private CirclePane circlePane = new CirclePane();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@Override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public void start(Stage primaryStage)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HBox hBox = new HBox();</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Button btEnlarge = new Button("Enlarge");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Button btShrink = new Button("Shrink");</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hBox.getChildren().add(btEnlarge);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hBox.getChildren().add(btShrink);</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a:t>
            </a:r>
            <a:r>
              <a:rPr lang="en-US" altLang="en-US" sz="1400" b="1">
                <a:solidFill>
                  <a:srgbClr val="FF0000"/>
                </a:solidFill>
                <a:latin typeface="Courier New" panose="02070309020205020404" pitchFamily="49" charset="0"/>
              </a:rPr>
              <a:t>btEnlarge.setOnAction(new EnlargeHandler());</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a:t>
            </a:r>
            <a:r>
              <a:rPr lang="en-US" altLang="en-US" sz="1400" b="1">
                <a:solidFill>
                  <a:srgbClr val="000000"/>
                </a:solidFill>
                <a:latin typeface="Courier New" panose="02070309020205020404" pitchFamily="49" charset="0"/>
              </a:rPr>
              <a:t>BorderPane borderPane = new BorderPane();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borderPane.setCenter(circlePane);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borderPane.setBottom(hBox);</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BorderPane.setAlignment(hBox, Pos.CENTER);</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Scene scene = new Scene(borderPane, 200, 150);</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primaryStage.setScene(scene); primaryStage.show();</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a:t>
            </a:r>
            <a:br>
              <a:rPr lang="en-US" altLang="en-US" sz="1400" b="1">
                <a:solidFill>
                  <a:srgbClr val="000000"/>
                </a:solidFill>
                <a:latin typeface="Courier New" panose="02070309020205020404" pitchFamily="49" charset="0"/>
              </a:rPr>
            </a:br>
            <a:r>
              <a:rPr lang="en-US" altLang="en-US" sz="1400">
                <a:solidFill>
                  <a:srgbClr val="FFFFFF"/>
                </a:solidFill>
                <a:latin typeface="Franklin Gothic Book" panose="020B0503020102020204" pitchFamily="34" charset="0"/>
              </a:rPr>
              <a:t>14</a:t>
            </a:r>
            <a:r>
              <a:rPr lang="en-US" altLang="en-US" sz="2400"/>
              <a:t> </a:t>
            </a:r>
            <a:br>
              <a:rPr lang="en-US" altLang="en-US" sz="2400"/>
            </a:br>
            <a:endParaRPr lang="en-US" altLang="en-US" sz="2400"/>
          </a:p>
        </p:txBody>
      </p:sp>
      <p:pic>
        <p:nvPicPr>
          <p:cNvPr id="2458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2700"/>
            <a:ext cx="22860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Resim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563" y="2057400"/>
            <a:ext cx="23145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7847495-ABB6-473D-B2BE-6C5145D9AAF2}" type="slidenum">
              <a:rPr lang="en-US" altLang="en-US" sz="1400" smtClean="0"/>
              <a:pPr>
                <a:spcBef>
                  <a:spcPct val="0"/>
                </a:spcBef>
                <a:buClrTx/>
                <a:buSzTx/>
                <a:buFontTx/>
                <a:buNone/>
              </a:pPr>
              <a:t>22</a:t>
            </a:fld>
            <a:endParaRPr lang="en-US" altLang="en-US" sz="1400"/>
          </a:p>
        </p:txBody>
      </p:sp>
      <p:sp>
        <p:nvSpPr>
          <p:cNvPr id="25603" name="Rectangle 4"/>
          <p:cNvSpPr>
            <a:spLocks noChangeArrowheads="1"/>
          </p:cNvSpPr>
          <p:nvPr/>
        </p:nvSpPr>
        <p:spPr bwMode="auto">
          <a:xfrm>
            <a:off x="152400" y="133350"/>
            <a:ext cx="8610600" cy="637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b="1">
                <a:solidFill>
                  <a:srgbClr val="FF0000"/>
                </a:solidFill>
                <a:latin typeface="Courier New" panose="02070309020205020404" pitchFamily="49" charset="0"/>
              </a:rPr>
              <a:t>  //inner class</a:t>
            </a:r>
          </a:p>
          <a:p>
            <a:pPr>
              <a:spcBef>
                <a:spcPct val="0"/>
              </a:spcBef>
              <a:buClrTx/>
              <a:buSzTx/>
              <a:buFontTx/>
              <a:buNone/>
            </a:pPr>
            <a:r>
              <a:rPr lang="en-US" altLang="en-US" sz="1600" b="1">
                <a:solidFill>
                  <a:srgbClr val="FF0000"/>
                </a:solidFill>
                <a:latin typeface="Courier New" panose="02070309020205020404" pitchFamily="49" charset="0"/>
              </a:rPr>
              <a:t>  class EnlargeHandler implements EventHandler&lt;ActionEvent&gt; {</a:t>
            </a:r>
            <a:br>
              <a:rPr lang="en-US" altLang="en-US" sz="1600" b="1">
                <a:solidFill>
                  <a:srgbClr val="FF0000"/>
                </a:solidFill>
                <a:latin typeface="Courier New" panose="02070309020205020404" pitchFamily="49" charset="0"/>
              </a:rPr>
            </a:br>
            <a:r>
              <a:rPr lang="en-US" altLang="en-US" sz="1600" b="1">
                <a:solidFill>
                  <a:srgbClr val="FF0000"/>
                </a:solidFill>
                <a:latin typeface="Courier New" panose="02070309020205020404" pitchFamily="49" charset="0"/>
              </a:rPr>
              <a:t>    @Override</a:t>
            </a:r>
            <a:br>
              <a:rPr lang="en-US" altLang="en-US" sz="1600" b="1">
                <a:solidFill>
                  <a:srgbClr val="FF0000"/>
                </a:solidFill>
                <a:latin typeface="Courier New" panose="02070309020205020404" pitchFamily="49" charset="0"/>
              </a:rPr>
            </a:br>
            <a:r>
              <a:rPr lang="en-US" altLang="en-US" sz="1600" b="1">
                <a:solidFill>
                  <a:srgbClr val="FF0000"/>
                </a:solidFill>
                <a:latin typeface="Courier New" panose="02070309020205020404" pitchFamily="49" charset="0"/>
              </a:rPr>
              <a:t>    public void handle(ActionEvent e) {</a:t>
            </a:r>
            <a:br>
              <a:rPr lang="en-US" altLang="en-US" sz="1600" b="1">
                <a:solidFill>
                  <a:srgbClr val="FF0000"/>
                </a:solidFill>
                <a:latin typeface="Courier New" panose="02070309020205020404" pitchFamily="49" charset="0"/>
              </a:rPr>
            </a:br>
            <a:r>
              <a:rPr lang="en-US" altLang="en-US" sz="1600" b="1">
                <a:solidFill>
                  <a:srgbClr val="FF0000"/>
                </a:solidFill>
                <a:latin typeface="Courier New" panose="02070309020205020404" pitchFamily="49" charset="0"/>
              </a:rPr>
              <a:t>      circlePane.enlarge();</a:t>
            </a:r>
            <a:br>
              <a:rPr lang="en-US" altLang="en-US" sz="1600" b="1">
                <a:solidFill>
                  <a:srgbClr val="FF0000"/>
                </a:solidFill>
                <a:latin typeface="Courier New" panose="02070309020205020404" pitchFamily="49" charset="0"/>
              </a:rPr>
            </a:br>
            <a:r>
              <a:rPr lang="en-US" altLang="en-US" sz="1600" b="1">
                <a:solidFill>
                  <a:srgbClr val="FF0000"/>
                </a:solidFill>
                <a:latin typeface="Courier New" panose="02070309020205020404" pitchFamily="49" charset="0"/>
              </a:rPr>
              <a:t>    }</a:t>
            </a:r>
            <a:br>
              <a:rPr lang="en-US" altLang="en-US" sz="1600" b="1">
                <a:solidFill>
                  <a:srgbClr val="FF0000"/>
                </a:solidFill>
                <a:latin typeface="Courier New" panose="02070309020205020404" pitchFamily="49" charset="0"/>
              </a:rPr>
            </a:br>
            <a:r>
              <a:rPr lang="en-US" altLang="en-US" sz="1600" b="1">
                <a:solidFill>
                  <a:srgbClr val="FF0000"/>
                </a:solidFill>
                <a:latin typeface="Courier New" panose="02070309020205020404" pitchFamily="49" charset="0"/>
              </a:rPr>
              <a:t>  }</a:t>
            </a:r>
          </a:p>
          <a:p>
            <a:pPr>
              <a:spcBef>
                <a:spcPct val="0"/>
              </a:spcBef>
              <a:buClrTx/>
              <a:buSzTx/>
              <a:buFontTx/>
              <a:buNone/>
            </a:pPr>
            <a:r>
              <a:rPr lang="en-US" altLang="en-US" sz="1600" b="1">
                <a:solidFill>
                  <a:srgbClr val="FF0000"/>
                </a:solidFill>
                <a:latin typeface="Courier New" panose="02070309020205020404" pitchFamily="49" charset="0"/>
              </a:rPr>
              <a:t>}</a:t>
            </a:r>
            <a:br>
              <a:rPr lang="en-US" altLang="en-US" sz="1600" b="1">
                <a:solidFill>
                  <a:srgbClr val="000000"/>
                </a:solidFill>
                <a:latin typeface="Courier New" panose="02070309020205020404" pitchFamily="49" charset="0"/>
              </a:rPr>
            </a:br>
            <a:r>
              <a:rPr lang="en-US" altLang="en-US" sz="1600" b="1">
                <a:solidFill>
                  <a:srgbClr val="000000"/>
                </a:solidFill>
                <a:latin typeface="Courier New" panose="02070309020205020404" pitchFamily="49" charset="0"/>
              </a:rPr>
              <a:t>class CirclePane extends StackPane {</a:t>
            </a:r>
            <a:br>
              <a:rPr lang="en-US" altLang="en-US" sz="1600" b="1">
                <a:solidFill>
                  <a:srgbClr val="000000"/>
                </a:solidFill>
                <a:latin typeface="Courier New" panose="02070309020205020404" pitchFamily="49" charset="0"/>
              </a:rPr>
            </a:br>
            <a:r>
              <a:rPr lang="en-US" altLang="en-US" sz="1600" b="1">
                <a:solidFill>
                  <a:srgbClr val="000000"/>
                </a:solidFill>
                <a:latin typeface="Courier New" panose="02070309020205020404" pitchFamily="49" charset="0"/>
              </a:rPr>
              <a:t>  private Circle circle = new Circle(50);</a:t>
            </a:r>
            <a:br>
              <a:rPr lang="en-US" altLang="en-US" sz="1600" b="1">
                <a:solidFill>
                  <a:srgbClr val="000000"/>
                </a:solidFill>
                <a:latin typeface="Courier New" panose="02070309020205020404" pitchFamily="49" charset="0"/>
              </a:rPr>
            </a:br>
            <a:r>
              <a:rPr lang="en-US" altLang="en-US" sz="1600" b="1">
                <a:solidFill>
                  <a:srgbClr val="000000"/>
                </a:solidFill>
                <a:latin typeface="Courier New" panose="02070309020205020404" pitchFamily="49" charset="0"/>
              </a:rPr>
              <a:t>  public CirclePane() {</a:t>
            </a:r>
            <a:br>
              <a:rPr lang="en-US" altLang="en-US" sz="1600" b="1">
                <a:solidFill>
                  <a:srgbClr val="000000"/>
                </a:solidFill>
                <a:latin typeface="Courier New" panose="02070309020205020404" pitchFamily="49" charset="0"/>
              </a:rPr>
            </a:br>
            <a:r>
              <a:rPr lang="en-US" altLang="en-US" sz="1600" b="1">
                <a:solidFill>
                  <a:srgbClr val="000000"/>
                </a:solidFill>
                <a:latin typeface="Courier New" panose="02070309020205020404" pitchFamily="49" charset="0"/>
              </a:rPr>
              <a:t>    getChildren().add(circle);</a:t>
            </a:r>
            <a:br>
              <a:rPr lang="en-US" altLang="en-US" sz="1600" b="1">
                <a:solidFill>
                  <a:srgbClr val="000000"/>
                </a:solidFill>
                <a:latin typeface="Courier New" panose="02070309020205020404" pitchFamily="49" charset="0"/>
              </a:rPr>
            </a:br>
            <a:r>
              <a:rPr lang="en-US" altLang="en-US" sz="1600" b="1">
                <a:solidFill>
                  <a:srgbClr val="000000"/>
                </a:solidFill>
                <a:latin typeface="Courier New" panose="02070309020205020404" pitchFamily="49" charset="0"/>
              </a:rPr>
              <a:t>    circle.setStroke(Color.BLACK);</a:t>
            </a:r>
            <a:br>
              <a:rPr lang="en-US" altLang="en-US" sz="1600" b="1">
                <a:solidFill>
                  <a:srgbClr val="000000"/>
                </a:solidFill>
                <a:latin typeface="Courier New" panose="02070309020205020404" pitchFamily="49" charset="0"/>
              </a:rPr>
            </a:br>
            <a:r>
              <a:rPr lang="en-US" altLang="en-US" sz="1600" b="1">
                <a:solidFill>
                  <a:srgbClr val="000000"/>
                </a:solidFill>
                <a:latin typeface="Courier New" panose="02070309020205020404" pitchFamily="49" charset="0"/>
              </a:rPr>
              <a:t>    circle.setFill(Color.WHITE);</a:t>
            </a:r>
            <a:br>
              <a:rPr lang="en-US" altLang="en-US" sz="1600" b="1">
                <a:solidFill>
                  <a:srgbClr val="000000"/>
                </a:solidFill>
                <a:latin typeface="Courier New" panose="02070309020205020404" pitchFamily="49" charset="0"/>
              </a:rPr>
            </a:br>
            <a:r>
              <a:rPr lang="en-US" altLang="en-US" sz="1600" b="1">
                <a:solidFill>
                  <a:srgbClr val="000000"/>
                </a:solidFill>
                <a:latin typeface="Courier New" panose="02070309020205020404" pitchFamily="49" charset="0"/>
              </a:rPr>
              <a:t>  }</a:t>
            </a:r>
            <a:br>
              <a:rPr lang="en-US" altLang="en-US" sz="1600" b="1">
                <a:solidFill>
                  <a:srgbClr val="000000"/>
                </a:solidFill>
                <a:latin typeface="Courier New" panose="02070309020205020404" pitchFamily="49" charset="0"/>
              </a:rPr>
            </a:br>
            <a:r>
              <a:rPr lang="en-US" altLang="en-US" sz="1600" b="1">
                <a:solidFill>
                  <a:srgbClr val="000000"/>
                </a:solidFill>
                <a:latin typeface="Courier New" panose="02070309020205020404" pitchFamily="49" charset="0"/>
              </a:rPr>
              <a:t>  public void enlarge() {</a:t>
            </a:r>
            <a:br>
              <a:rPr lang="en-US" altLang="en-US" sz="1600" b="1">
                <a:solidFill>
                  <a:srgbClr val="000000"/>
                </a:solidFill>
                <a:latin typeface="Courier New" panose="02070309020205020404" pitchFamily="49" charset="0"/>
              </a:rPr>
            </a:br>
            <a:r>
              <a:rPr lang="en-US" altLang="en-US" sz="1600" b="1">
                <a:solidFill>
                  <a:srgbClr val="000000"/>
                </a:solidFill>
                <a:latin typeface="Courier New" panose="02070309020205020404" pitchFamily="49" charset="0"/>
              </a:rPr>
              <a:t>    circle.setRadius(circle.getRadius() + 2);</a:t>
            </a:r>
            <a:br>
              <a:rPr lang="en-US" altLang="en-US" sz="1600" b="1">
                <a:solidFill>
                  <a:srgbClr val="000000"/>
                </a:solidFill>
                <a:latin typeface="Courier New" panose="02070309020205020404" pitchFamily="49" charset="0"/>
              </a:rPr>
            </a:br>
            <a:r>
              <a:rPr lang="en-US" altLang="en-US" sz="1600" b="1">
                <a:solidFill>
                  <a:srgbClr val="000000"/>
                </a:solidFill>
                <a:latin typeface="Courier New" panose="02070309020205020404" pitchFamily="49" charset="0"/>
              </a:rPr>
              <a:t>  }</a:t>
            </a:r>
            <a:br>
              <a:rPr lang="en-US" altLang="en-US" sz="1600" b="1">
                <a:solidFill>
                  <a:srgbClr val="000000"/>
                </a:solidFill>
                <a:latin typeface="Courier New" panose="02070309020205020404" pitchFamily="49" charset="0"/>
              </a:rPr>
            </a:br>
            <a:r>
              <a:rPr lang="en-US" altLang="en-US" sz="1600" b="1">
                <a:solidFill>
                  <a:srgbClr val="000000"/>
                </a:solidFill>
                <a:latin typeface="Courier New" panose="02070309020205020404" pitchFamily="49" charset="0"/>
              </a:rPr>
              <a:t>  public void shrink() {</a:t>
            </a:r>
            <a:br>
              <a:rPr lang="en-US" altLang="en-US" sz="1600" b="1">
                <a:solidFill>
                  <a:srgbClr val="000000"/>
                </a:solidFill>
                <a:latin typeface="Courier New" panose="02070309020205020404" pitchFamily="49" charset="0"/>
              </a:rPr>
            </a:br>
            <a:r>
              <a:rPr lang="en-US" altLang="en-US" sz="1600" b="1">
                <a:solidFill>
                  <a:srgbClr val="000000"/>
                </a:solidFill>
                <a:latin typeface="Courier New" panose="02070309020205020404" pitchFamily="49" charset="0"/>
              </a:rPr>
              <a:t>    circle.setRadius(circle.getRadius() &gt; 2 ? </a:t>
            </a:r>
            <a:br>
              <a:rPr lang="en-US" altLang="en-US" sz="1600" b="1">
                <a:solidFill>
                  <a:srgbClr val="000000"/>
                </a:solidFill>
                <a:latin typeface="Courier New" panose="02070309020205020404" pitchFamily="49" charset="0"/>
              </a:rPr>
            </a:br>
            <a:r>
              <a:rPr lang="en-US" altLang="en-US" sz="1600" b="1">
                <a:solidFill>
                  <a:srgbClr val="000000"/>
                </a:solidFill>
                <a:latin typeface="Courier New" panose="02070309020205020404" pitchFamily="49" charset="0"/>
              </a:rPr>
              <a:t>       circle.getRadius() - 2 : circle.getRadius());</a:t>
            </a:r>
            <a:br>
              <a:rPr lang="en-US" altLang="en-US" sz="1600" b="1">
                <a:solidFill>
                  <a:srgbClr val="000000"/>
                </a:solidFill>
                <a:latin typeface="Courier New" panose="02070309020205020404" pitchFamily="49" charset="0"/>
              </a:rPr>
            </a:br>
            <a:r>
              <a:rPr lang="en-US" altLang="en-US" sz="1600" b="1">
                <a:solidFill>
                  <a:srgbClr val="000000"/>
                </a:solidFill>
                <a:latin typeface="Courier New" panose="02070309020205020404" pitchFamily="49" charset="0"/>
              </a:rPr>
              <a:t>  }</a:t>
            </a:r>
            <a:br>
              <a:rPr lang="en-US" altLang="en-US" sz="1600" b="1">
                <a:solidFill>
                  <a:srgbClr val="000000"/>
                </a:solidFill>
                <a:latin typeface="Courier New" panose="02070309020205020404" pitchFamily="49" charset="0"/>
              </a:rPr>
            </a:br>
            <a:r>
              <a:rPr lang="en-US" altLang="en-US" sz="1600" b="1">
                <a:solidFill>
                  <a:srgbClr val="000000"/>
                </a:solidFill>
                <a:latin typeface="Courier New" panose="02070309020205020404" pitchFamily="49" charset="0"/>
              </a:rPr>
              <a:t>}</a:t>
            </a:r>
            <a:br>
              <a:rPr lang="en-US" altLang="en-US" sz="1600" b="1">
                <a:solidFill>
                  <a:srgbClr val="000000"/>
                </a:solidFill>
                <a:latin typeface="Courier New" panose="02070309020205020404" pitchFamily="49" charset="0"/>
              </a:rPr>
            </a:br>
            <a:r>
              <a:rPr lang="en-US" altLang="en-US" sz="1200">
                <a:solidFill>
                  <a:srgbClr val="FFFFFF"/>
                </a:solidFill>
                <a:latin typeface="Franklin Gothic Book" panose="020B0503020102020204" pitchFamily="34" charset="0"/>
              </a:rPr>
              <a:t>15</a:t>
            </a:r>
            <a:r>
              <a:rPr lang="en-US" altLang="en-US" sz="2000"/>
              <a:t> </a:t>
            </a:r>
            <a:br>
              <a:rPr lang="en-US" altLang="en-US" sz="2000"/>
            </a:br>
            <a:endParaRPr lang="en-US" altLang="en-US" sz="2000"/>
          </a:p>
        </p:txBody>
      </p:sp>
      <p:pic>
        <p:nvPicPr>
          <p:cNvPr id="2560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0213" y="1066800"/>
            <a:ext cx="22860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Resim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75" y="3111500"/>
            <a:ext cx="23145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Explain how to register a handler object and how to implement a handler interface.</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To register a handler object, you invoke the source object's registration method; for example, </a:t>
            </a:r>
            <a:r>
              <a:rPr lang="en-US" sz="2000" dirty="0" err="1">
                <a:solidFill>
                  <a:srgbClr val="0070C0"/>
                </a:solidFill>
                <a:latin typeface="Calibri" panose="020F0502020204030204" pitchFamily="34" charset="0"/>
                <a:cs typeface="Calibri" panose="020F0502020204030204" pitchFamily="34" charset="0"/>
              </a:rPr>
              <a:t>button.setOnAction</a:t>
            </a:r>
            <a:r>
              <a:rPr lang="en-US" sz="2000" dirty="0">
                <a:solidFill>
                  <a:srgbClr val="0070C0"/>
                </a:solidFill>
                <a:latin typeface="Calibri" panose="020F0502020204030204" pitchFamily="34" charset="0"/>
                <a:cs typeface="Calibri" panose="020F0502020204030204" pitchFamily="34" charset="0"/>
              </a:rPr>
              <a:t>(handler) for registering a handler for a button action event. To implement a handler interface, you implement the method defined in the handler interface.</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9887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924800" cy="4741863"/>
          </a:xfrm>
        </p:spPr>
        <p:txBody>
          <a:bodyPr>
            <a:normAutofit/>
          </a:bodyPr>
          <a:lstStyle/>
          <a:p>
            <a:r>
              <a:rPr lang="en-US" sz="2000" dirty="0">
                <a:latin typeface="Calibri" panose="020F0502020204030204" pitchFamily="34" charset="0"/>
                <a:cs typeface="Calibri" panose="020F0502020204030204" pitchFamily="34" charset="0"/>
              </a:rPr>
              <a:t>What is the handler method for the </a:t>
            </a:r>
            <a:r>
              <a:rPr lang="en-US" sz="2000" dirty="0" err="1">
                <a:latin typeface="Calibri" panose="020F0502020204030204" pitchFamily="34" charset="0"/>
                <a:cs typeface="Calibri" panose="020F0502020204030204" pitchFamily="34" charset="0"/>
              </a:rPr>
              <a:t>EventHandler</a:t>
            </a:r>
            <a:r>
              <a:rPr lang="en-US" sz="2000" dirty="0">
                <a:latin typeface="Calibri" panose="020F0502020204030204" pitchFamily="34" charset="0"/>
                <a:cs typeface="Calibri" panose="020F0502020204030204" pitchFamily="34" charset="0"/>
              </a:rPr>
              <a:t>&lt;</a:t>
            </a:r>
            <a:r>
              <a:rPr lang="en-US" sz="2000" dirty="0" err="1">
                <a:latin typeface="Calibri" panose="020F0502020204030204" pitchFamily="34" charset="0"/>
                <a:cs typeface="Calibri" panose="020F0502020204030204" pitchFamily="34" charset="0"/>
              </a:rPr>
              <a:t>ActionEvent</a:t>
            </a:r>
            <a:r>
              <a:rPr lang="en-US" sz="2000" dirty="0">
                <a:latin typeface="Calibri" panose="020F0502020204030204" pitchFamily="34" charset="0"/>
                <a:cs typeface="Calibri" panose="020F0502020204030204" pitchFamily="34" charset="0"/>
              </a:rPr>
              <a:t>&gt; interface?</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2000" dirty="0">
                <a:solidFill>
                  <a:srgbClr val="0070C0"/>
                </a:solidFill>
                <a:latin typeface="Calibri" panose="020F0502020204030204" pitchFamily="34" charset="0"/>
                <a:cs typeface="Calibri" panose="020F0502020204030204" pitchFamily="34" charset="0"/>
              </a:rPr>
              <a:t>T</a:t>
            </a:r>
            <a:r>
              <a:rPr lang="en-US" sz="2000" dirty="0">
                <a:solidFill>
                  <a:srgbClr val="0070C0"/>
                </a:solidFill>
                <a:latin typeface="Calibri" panose="020F0502020204030204" pitchFamily="34" charset="0"/>
                <a:cs typeface="Calibri" panose="020F0502020204030204" pitchFamily="34" charset="0"/>
              </a:rPr>
              <a:t>he handler method for the Eve</a:t>
            </a:r>
            <a:r>
              <a:rPr lang="tr-TR" sz="2000" dirty="0">
                <a:solidFill>
                  <a:srgbClr val="0070C0"/>
                </a:solidFill>
                <a:latin typeface="Calibri" panose="020F0502020204030204" pitchFamily="34" charset="0"/>
                <a:cs typeface="Calibri" panose="020F0502020204030204" pitchFamily="34" charset="0"/>
              </a:rPr>
              <a:t>n</a:t>
            </a:r>
            <a:r>
              <a:rPr lang="en-US" sz="2000" dirty="0" err="1">
                <a:solidFill>
                  <a:srgbClr val="0070C0"/>
                </a:solidFill>
                <a:latin typeface="Calibri" panose="020F0502020204030204" pitchFamily="34" charset="0"/>
                <a:cs typeface="Calibri" panose="020F0502020204030204" pitchFamily="34" charset="0"/>
              </a:rPr>
              <a:t>tHandler</a:t>
            </a:r>
            <a:r>
              <a:rPr lang="en-US" sz="2000" dirty="0">
                <a:solidFill>
                  <a:srgbClr val="0070C0"/>
                </a:solidFill>
                <a:latin typeface="Calibri" panose="020F0502020204030204" pitchFamily="34" charset="0"/>
                <a:cs typeface="Calibri" panose="020F0502020204030204" pitchFamily="34" charset="0"/>
              </a:rPr>
              <a:t>&lt;T extends Event&gt; interface is</a:t>
            </a:r>
          </a:p>
          <a:p>
            <a:pPr marL="0" indent="0">
              <a:buNone/>
            </a:pPr>
            <a:r>
              <a:rPr lang="tr-TR" sz="2000" dirty="0">
                <a:solidFill>
                  <a:srgbClr val="0070C0"/>
                </a:solidFill>
                <a:latin typeface="Calibri" panose="020F0502020204030204" pitchFamily="34" charset="0"/>
                <a:cs typeface="Calibri" panose="020F0502020204030204" pitchFamily="34" charset="0"/>
              </a:rPr>
              <a:t>      </a:t>
            </a:r>
            <a:r>
              <a:rPr lang="en-US" sz="2000" dirty="0">
                <a:solidFill>
                  <a:srgbClr val="0070C0"/>
                </a:solidFill>
                <a:latin typeface="Calibri" panose="020F0502020204030204" pitchFamily="34" charset="0"/>
                <a:cs typeface="Calibri" panose="020F0502020204030204" pitchFamily="34" charset="0"/>
              </a:rPr>
              <a:t>public void handle(T)</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6109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is the registration method for a button to register an </a:t>
            </a:r>
            <a:r>
              <a:rPr lang="en-US" sz="2000" dirty="0" err="1">
                <a:latin typeface="Calibri" panose="020F0502020204030204" pitchFamily="34" charset="0"/>
                <a:cs typeface="Calibri" panose="020F0502020204030204" pitchFamily="34" charset="0"/>
              </a:rPr>
              <a:t>ActionEvent</a:t>
            </a:r>
            <a:r>
              <a:rPr lang="en-US" sz="2000" dirty="0">
                <a:latin typeface="Calibri" panose="020F0502020204030204" pitchFamily="34" charset="0"/>
                <a:cs typeface="Calibri" panose="020F0502020204030204" pitchFamily="34" charset="0"/>
              </a:rPr>
              <a:t> handler?</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The method for a button to register an </a:t>
            </a:r>
            <a:r>
              <a:rPr lang="en-US" sz="2000" dirty="0" err="1">
                <a:solidFill>
                  <a:srgbClr val="0070C0"/>
                </a:solidFill>
                <a:latin typeface="Calibri" panose="020F0502020204030204" pitchFamily="34" charset="0"/>
                <a:cs typeface="Calibri" panose="020F0502020204030204" pitchFamily="34" charset="0"/>
              </a:rPr>
              <a:t>ActionEvent</a:t>
            </a:r>
            <a:r>
              <a:rPr lang="en-US" sz="2000" dirty="0">
                <a:solidFill>
                  <a:srgbClr val="0070C0"/>
                </a:solidFill>
                <a:latin typeface="Calibri" panose="020F0502020204030204" pitchFamily="34" charset="0"/>
                <a:cs typeface="Calibri" panose="020F0502020204030204" pitchFamily="34" charset="0"/>
              </a:rPr>
              <a:t> is</a:t>
            </a:r>
          </a:p>
          <a:p>
            <a:pPr marL="0" indent="0">
              <a:buNone/>
            </a:pPr>
            <a:r>
              <a:rPr lang="tr-TR" sz="2000" dirty="0">
                <a:solidFill>
                  <a:srgbClr val="0070C0"/>
                </a:solidFill>
                <a:latin typeface="Calibri" panose="020F0502020204030204" pitchFamily="34" charset="0"/>
                <a:cs typeface="Calibri" panose="020F0502020204030204" pitchFamily="34" charset="0"/>
              </a:rPr>
              <a:t>      </a:t>
            </a:r>
            <a:r>
              <a:rPr lang="en-US" sz="2000" dirty="0" err="1">
                <a:solidFill>
                  <a:srgbClr val="0070C0"/>
                </a:solidFill>
                <a:latin typeface="Calibri" panose="020F0502020204030204" pitchFamily="34" charset="0"/>
                <a:cs typeface="Calibri" panose="020F0502020204030204" pitchFamily="34" charset="0"/>
              </a:rPr>
              <a:t>button.setOnAction</a:t>
            </a:r>
            <a:r>
              <a:rPr lang="en-US" sz="2000" dirty="0">
                <a:solidFill>
                  <a:srgbClr val="0070C0"/>
                </a:solidFill>
                <a:latin typeface="Calibri" panose="020F0502020204030204" pitchFamily="34" charset="0"/>
                <a:cs typeface="Calibri" panose="020F0502020204030204" pitchFamily="34" charset="0"/>
              </a:rPr>
              <a:t>(handler)</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5439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A6DD2B-1A05-456D-B5A3-B5086147074C}" type="slidenum">
              <a:rPr lang="en-US" altLang="en-US" sz="1400" smtClean="0"/>
              <a:pPr>
                <a:spcBef>
                  <a:spcPct val="0"/>
                </a:spcBef>
                <a:buClrTx/>
                <a:buSzTx/>
                <a:buFontTx/>
                <a:buNone/>
              </a:pPr>
              <a:t>26</a:t>
            </a:fld>
            <a:endParaRPr lang="en-US" altLang="en-US" sz="1400"/>
          </a:p>
        </p:txBody>
      </p:sp>
      <p:sp>
        <p:nvSpPr>
          <p:cNvPr id="26627" name="Rectangle 2"/>
          <p:cNvSpPr>
            <a:spLocks noGrp="1" noChangeArrowheads="1"/>
          </p:cNvSpPr>
          <p:nvPr>
            <p:ph type="title"/>
          </p:nvPr>
        </p:nvSpPr>
        <p:spPr>
          <a:xfrm>
            <a:off x="685800" y="0"/>
            <a:ext cx="7772400" cy="1428750"/>
          </a:xfrm>
        </p:spPr>
        <p:txBody>
          <a:bodyPr/>
          <a:lstStyle/>
          <a:p>
            <a:r>
              <a:rPr lang="en-US" altLang="en-US"/>
              <a:t>Inner Class Listeners</a:t>
            </a:r>
          </a:p>
        </p:txBody>
      </p:sp>
      <p:sp>
        <p:nvSpPr>
          <p:cNvPr id="26628" name="Rectangle 3"/>
          <p:cNvSpPr>
            <a:spLocks noGrp="1" noChangeArrowheads="1"/>
          </p:cNvSpPr>
          <p:nvPr>
            <p:ph type="body" idx="1"/>
          </p:nvPr>
        </p:nvSpPr>
        <p:spPr>
          <a:xfrm>
            <a:off x="609600" y="1371600"/>
            <a:ext cx="8077200" cy="3657600"/>
          </a:xfrm>
        </p:spPr>
        <p:txBody>
          <a:bodyPr/>
          <a:lstStyle/>
          <a:p>
            <a:pPr>
              <a:spcBef>
                <a:spcPct val="50000"/>
              </a:spcBef>
              <a:buFont typeface="Arial" panose="020B0604020202020204" pitchFamily="34" charset="0"/>
              <a:buChar char="•"/>
            </a:pPr>
            <a:r>
              <a:rPr lang="en-US" altLang="en-US"/>
              <a:t>A listener class is designed specifically to create a listener object for a GUI component (e.g., a button). </a:t>
            </a:r>
          </a:p>
          <a:p>
            <a:pPr lvl="1">
              <a:spcBef>
                <a:spcPct val="50000"/>
              </a:spcBef>
              <a:buFont typeface="Arial" panose="020B0604020202020204" pitchFamily="34" charset="0"/>
              <a:buChar char="•"/>
            </a:pPr>
            <a:r>
              <a:rPr lang="en-US" altLang="en-US"/>
              <a:t>It will not be shared by other applications. </a:t>
            </a:r>
          </a:p>
          <a:p>
            <a:pPr lvl="1">
              <a:spcBef>
                <a:spcPct val="50000"/>
              </a:spcBef>
              <a:buFont typeface="Arial" panose="020B0604020202020204" pitchFamily="34" charset="0"/>
              <a:buChar char="•"/>
            </a:pPr>
            <a:r>
              <a:rPr lang="en-US" altLang="en-US"/>
              <a:t>So, it is appropriate to define the listener class inside the frame class as an inner class.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0A9377-E15E-4A8C-B0EC-41FB6D60B11B}" type="slidenum">
              <a:rPr lang="en-US" altLang="en-US" sz="1400" smtClean="0"/>
              <a:pPr>
                <a:spcBef>
                  <a:spcPct val="0"/>
                </a:spcBef>
                <a:buClrTx/>
                <a:buSzTx/>
                <a:buFontTx/>
                <a:buNone/>
              </a:pPr>
              <a:t>27</a:t>
            </a:fld>
            <a:endParaRPr lang="en-US" altLang="en-US" sz="1400"/>
          </a:p>
        </p:txBody>
      </p:sp>
      <p:sp>
        <p:nvSpPr>
          <p:cNvPr id="27651" name="Rectangle 2"/>
          <p:cNvSpPr>
            <a:spLocks noGrp="1" noChangeArrowheads="1"/>
          </p:cNvSpPr>
          <p:nvPr>
            <p:ph type="title"/>
          </p:nvPr>
        </p:nvSpPr>
        <p:spPr>
          <a:xfrm>
            <a:off x="685800" y="0"/>
            <a:ext cx="7772400" cy="1428750"/>
          </a:xfrm>
        </p:spPr>
        <p:txBody>
          <a:bodyPr/>
          <a:lstStyle/>
          <a:p>
            <a:r>
              <a:rPr lang="en-US" altLang="en-US"/>
              <a:t>Inner Classes</a:t>
            </a:r>
          </a:p>
        </p:txBody>
      </p:sp>
      <p:sp>
        <p:nvSpPr>
          <p:cNvPr id="27652" name="Rectangle 3"/>
          <p:cNvSpPr>
            <a:spLocks noGrp="1" noChangeArrowheads="1"/>
          </p:cNvSpPr>
          <p:nvPr>
            <p:ph type="body" idx="1"/>
          </p:nvPr>
        </p:nvSpPr>
        <p:spPr>
          <a:xfrm>
            <a:off x="685800" y="1371600"/>
            <a:ext cx="8153400" cy="4953000"/>
          </a:xfrm>
        </p:spPr>
        <p:txBody>
          <a:bodyPr/>
          <a:lstStyle/>
          <a:p>
            <a:pPr algn="just">
              <a:spcBef>
                <a:spcPct val="50000"/>
              </a:spcBef>
              <a:buFont typeface="Arial" panose="020B0604020202020204" pitchFamily="34" charset="0"/>
              <a:buChar char="•"/>
            </a:pPr>
            <a:r>
              <a:rPr lang="en-US" altLang="en-US" sz="2800"/>
              <a:t>Inner class: A class is a member of another class.</a:t>
            </a:r>
          </a:p>
          <a:p>
            <a:pPr algn="just">
              <a:spcBef>
                <a:spcPct val="50000"/>
              </a:spcBef>
              <a:buFont typeface="Arial" panose="020B0604020202020204" pitchFamily="34" charset="0"/>
              <a:buChar char="•"/>
            </a:pPr>
            <a:r>
              <a:rPr lang="en-US" altLang="en-US" sz="2800"/>
              <a:t>Advantages: In some applications, you can use an inner class to make programs simple.</a:t>
            </a:r>
          </a:p>
          <a:p>
            <a:pPr algn="just">
              <a:spcBef>
                <a:spcPct val="50000"/>
              </a:spcBef>
              <a:buFont typeface="Arial" panose="020B0604020202020204" pitchFamily="34" charset="0"/>
              <a:buChar char="•"/>
            </a:pPr>
            <a:r>
              <a:rPr lang="en-US" altLang="en-US" sz="2800"/>
              <a:t>An inner class can reference the data and methods defined in the outer class in which it nests, so you do not need to pass the reference of the outer class to the constructor of the inner class.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F2A5DC-2A40-49F7-AA53-3E63D411E4B8}" type="slidenum">
              <a:rPr lang="en-US" altLang="en-US" sz="1400" smtClean="0"/>
              <a:pPr>
                <a:spcBef>
                  <a:spcPct val="0"/>
                </a:spcBef>
                <a:buClrTx/>
                <a:buSzTx/>
                <a:buFontTx/>
                <a:buNone/>
              </a:pPr>
              <a:t>28</a:t>
            </a:fld>
            <a:endParaRPr lang="en-US" altLang="en-US" sz="1400"/>
          </a:p>
        </p:txBody>
      </p:sp>
      <p:sp>
        <p:nvSpPr>
          <p:cNvPr id="28675" name="Rectangle 2"/>
          <p:cNvSpPr>
            <a:spLocks noGrp="1" noChangeArrowheads="1"/>
          </p:cNvSpPr>
          <p:nvPr>
            <p:ph type="title"/>
          </p:nvPr>
        </p:nvSpPr>
        <p:spPr>
          <a:xfrm>
            <a:off x="685800" y="304800"/>
            <a:ext cx="7772400" cy="609600"/>
          </a:xfrm>
        </p:spPr>
        <p:txBody>
          <a:bodyPr/>
          <a:lstStyle/>
          <a:p>
            <a:r>
              <a:rPr lang="en-US" altLang="en-US" sz="4000"/>
              <a:t>Inner Classes, cont.</a:t>
            </a:r>
          </a:p>
        </p:txBody>
      </p:sp>
      <p:sp>
        <p:nvSpPr>
          <p:cNvPr id="28676" name="Rectangle 7"/>
          <p:cNvSpPr>
            <a:spLocks noChangeArrowheads="1"/>
          </p:cNvSpPr>
          <p:nvPr/>
        </p:nvSpPr>
        <p:spPr bwMode="auto">
          <a:xfrm>
            <a:off x="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867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763000" cy="516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34CAF9D-9C03-4476-A130-42867C52DD36}" type="slidenum">
              <a:rPr lang="en-US" altLang="en-US" sz="1400" smtClean="0"/>
              <a:pPr>
                <a:spcBef>
                  <a:spcPct val="0"/>
                </a:spcBef>
                <a:buClrTx/>
                <a:buSzTx/>
                <a:buFontTx/>
                <a:buNone/>
              </a:pPr>
              <a:t>29</a:t>
            </a:fld>
            <a:endParaRPr lang="en-US" altLang="en-US" sz="1400"/>
          </a:p>
        </p:txBody>
      </p:sp>
      <p:sp>
        <p:nvSpPr>
          <p:cNvPr id="29699" name="Rectangle 2"/>
          <p:cNvSpPr>
            <a:spLocks noGrp="1" noChangeArrowheads="1"/>
          </p:cNvSpPr>
          <p:nvPr>
            <p:ph type="title"/>
          </p:nvPr>
        </p:nvSpPr>
        <p:spPr>
          <a:xfrm>
            <a:off x="685800" y="0"/>
            <a:ext cx="7772400" cy="1428750"/>
          </a:xfrm>
        </p:spPr>
        <p:txBody>
          <a:bodyPr/>
          <a:lstStyle/>
          <a:p>
            <a:r>
              <a:rPr lang="en-US" altLang="en-US"/>
              <a:t>Inner Classes (cont.)</a:t>
            </a:r>
          </a:p>
        </p:txBody>
      </p:sp>
      <p:sp>
        <p:nvSpPr>
          <p:cNvPr id="29700" name="Rectangle 3">
            <a:extLst>
              <a:ext uri="{FF2B5EF4-FFF2-40B4-BE49-F238E27FC236}">
                <a16:creationId xmlns:a16="http://schemas.microsoft.com/office/drawing/2014/main" id="{5F5DC6EF-9E76-4240-980D-49C23BAB9528}"/>
              </a:ext>
            </a:extLst>
          </p:cNvPr>
          <p:cNvSpPr>
            <a:spLocks noGrp="1" noChangeArrowheads="1"/>
          </p:cNvSpPr>
          <p:nvPr>
            <p:ph type="body" idx="1"/>
          </p:nvPr>
        </p:nvSpPr>
        <p:spPr>
          <a:xfrm>
            <a:off x="685800" y="1371600"/>
            <a:ext cx="7467600" cy="4953000"/>
          </a:xfrm>
        </p:spPr>
        <p:txBody>
          <a:bodyPr/>
          <a:lstStyle/>
          <a:p>
            <a:pPr algn="just">
              <a:spcBef>
                <a:spcPct val="50000"/>
              </a:spcBef>
              <a:buFont typeface="Arial" panose="020B0604020202020204" pitchFamily="34" charset="0"/>
              <a:buChar char="•"/>
              <a:defRPr/>
            </a:pPr>
            <a:r>
              <a:rPr lang="en-US" altLang="en-US" sz="2800" dirty="0">
                <a:cs typeface="Times New Roman" panose="02020603050405020304" pitchFamily="18" charset="0"/>
              </a:rPr>
              <a:t>Inner classes can make programs simple and concise. </a:t>
            </a:r>
          </a:p>
          <a:p>
            <a:pPr algn="just">
              <a:spcBef>
                <a:spcPct val="50000"/>
              </a:spcBef>
              <a:buFont typeface="Arial" panose="020B0604020202020204" pitchFamily="34" charset="0"/>
              <a:buChar char="•"/>
              <a:defRPr/>
            </a:pPr>
            <a:r>
              <a:rPr lang="en-US" altLang="en-US" sz="2800" dirty="0">
                <a:cs typeface="Times New Roman" panose="02020603050405020304" pitchFamily="18" charset="0"/>
              </a:rPr>
              <a:t>An inner class supports the work of its containing outer class and is compiled into a class named</a:t>
            </a:r>
          </a:p>
          <a:p>
            <a:pPr marL="0" indent="0" algn="just">
              <a:spcBef>
                <a:spcPct val="50000"/>
              </a:spcBef>
              <a:buFont typeface="Monotype Sorts" pitchFamily="2" charset="2"/>
              <a:buNone/>
              <a:defRPr/>
            </a:pPr>
            <a:r>
              <a:rPr lang="en-US" altLang="en-US" sz="2800" dirty="0">
                <a:cs typeface="Times New Roman" panose="02020603050405020304" pitchFamily="18" charset="0"/>
              </a:rPr>
              <a:t>        </a:t>
            </a:r>
            <a:r>
              <a:rPr lang="en-US" altLang="en-US" sz="2800" i="1" dirty="0" err="1">
                <a:cs typeface="Times New Roman" panose="02020603050405020304" pitchFamily="18" charset="0"/>
              </a:rPr>
              <a:t>OuterClassName</a:t>
            </a:r>
            <a:r>
              <a:rPr lang="en-US" altLang="en-US" sz="2800" dirty="0" err="1">
                <a:cs typeface="Times New Roman" panose="02020603050405020304" pitchFamily="18" charset="0"/>
              </a:rPr>
              <a:t>$</a:t>
            </a:r>
            <a:r>
              <a:rPr lang="en-US" altLang="en-US" sz="2800" i="1" dirty="0" err="1">
                <a:cs typeface="Times New Roman" panose="02020603050405020304" pitchFamily="18" charset="0"/>
              </a:rPr>
              <a:t>InnerClassName</a:t>
            </a:r>
            <a:r>
              <a:rPr lang="en-US" altLang="en-US" sz="2800" dirty="0" err="1">
                <a:cs typeface="Times New Roman" panose="02020603050405020304" pitchFamily="18" charset="0"/>
              </a:rPr>
              <a:t>.class</a:t>
            </a:r>
            <a:r>
              <a:rPr lang="en-US" altLang="en-US" sz="2800" dirty="0">
                <a:cs typeface="Times New Roman" panose="02020603050405020304" pitchFamily="18" charset="0"/>
              </a:rPr>
              <a:t>.</a:t>
            </a:r>
          </a:p>
          <a:p>
            <a:pPr algn="just">
              <a:spcBef>
                <a:spcPct val="50000"/>
              </a:spcBef>
              <a:buFont typeface="Arial" panose="020B0604020202020204" pitchFamily="34" charset="0"/>
              <a:buChar char="•"/>
              <a:defRPr/>
            </a:pPr>
            <a:r>
              <a:rPr lang="en-US" altLang="en-US" sz="2800" dirty="0">
                <a:cs typeface="Times New Roman" panose="02020603050405020304" pitchFamily="18" charset="0"/>
              </a:rPr>
              <a:t> For example, the inner class A in Test is compiled into </a:t>
            </a:r>
            <a:r>
              <a:rPr lang="en-US" altLang="en-US" sz="2800" i="1" dirty="0" err="1">
                <a:cs typeface="Times New Roman" panose="02020603050405020304" pitchFamily="18" charset="0"/>
              </a:rPr>
              <a:t>Test$A</a:t>
            </a:r>
            <a:r>
              <a:rPr lang="en-US" altLang="en-US" sz="2800" dirty="0" err="1">
                <a:cs typeface="Times New Roman" panose="02020603050405020304" pitchFamily="18" charset="0"/>
              </a:rPr>
              <a:t>.class</a:t>
            </a:r>
            <a:r>
              <a:rPr lang="en-US" altLang="en-US" sz="2800" dirty="0">
                <a:latin typeface="Courier" charset="0"/>
                <a:cs typeface="Times New Roman" panose="02020603050405020304" pitchFamily="18" charset="0"/>
              </a:rPr>
              <a:t>.</a:t>
            </a:r>
            <a:endParaRPr lang="en-US"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3BFA52-B0D1-4CD9-9474-68E054EEF4B4}" type="slidenum">
              <a:rPr lang="en-US" altLang="en-US" sz="1400" smtClean="0"/>
              <a:pPr>
                <a:spcBef>
                  <a:spcPct val="0"/>
                </a:spcBef>
                <a:buClrTx/>
                <a:buSzTx/>
                <a:buFontTx/>
                <a:buNone/>
              </a:pPr>
              <a:t>3</a:t>
            </a:fld>
            <a:endParaRPr lang="en-US" altLang="en-US" sz="1400" dirty="0"/>
          </a:p>
        </p:txBody>
      </p:sp>
      <p:sp>
        <p:nvSpPr>
          <p:cNvPr id="7171" name="Rectangle 2"/>
          <p:cNvSpPr>
            <a:spLocks noGrp="1" noChangeArrowheads="1"/>
          </p:cNvSpPr>
          <p:nvPr>
            <p:ph type="title"/>
          </p:nvPr>
        </p:nvSpPr>
        <p:spPr>
          <a:xfrm>
            <a:off x="304800" y="304800"/>
            <a:ext cx="8534400" cy="1143000"/>
          </a:xfrm>
          <a:noFill/>
        </p:spPr>
        <p:txBody>
          <a:bodyPr/>
          <a:lstStyle/>
          <a:p>
            <a:r>
              <a:rPr lang="en-US" altLang="en-US" dirty="0"/>
              <a:t>Taste of Event-Driven Programming</a:t>
            </a:r>
            <a:endParaRPr lang="en-US" altLang="en-US" dirty="0">
              <a:solidFill>
                <a:schemeClr val="tx1"/>
              </a:solidFill>
              <a:latin typeface="Book Antiqua" panose="02040602050305030304" pitchFamily="18" charset="0"/>
            </a:endParaRPr>
          </a:p>
        </p:txBody>
      </p:sp>
      <p:sp>
        <p:nvSpPr>
          <p:cNvPr id="7172" name="Rectangle 3"/>
          <p:cNvSpPr>
            <a:spLocks noGrp="1" noChangeArrowheads="1"/>
          </p:cNvSpPr>
          <p:nvPr>
            <p:ph type="body" idx="1"/>
          </p:nvPr>
        </p:nvSpPr>
        <p:spPr>
          <a:xfrm>
            <a:off x="457200" y="1905000"/>
            <a:ext cx="8305800" cy="1524000"/>
          </a:xfrm>
          <a:noFill/>
        </p:spPr>
        <p:txBody>
          <a:bodyPr/>
          <a:lstStyle/>
          <a:p>
            <a:pPr marL="0" indent="0">
              <a:lnSpc>
                <a:spcPct val="90000"/>
              </a:lnSpc>
              <a:buFont typeface="Monotype Sorts" pitchFamily="2" charset="2"/>
              <a:buNone/>
            </a:pPr>
            <a:r>
              <a:rPr lang="en-US" altLang="en-US" dirty="0"/>
              <a:t>The example displays a button in the frame. A message is displayed on the console when a button is clicked. </a:t>
            </a:r>
          </a:p>
        </p:txBody>
      </p:sp>
      <p:sp>
        <p:nvSpPr>
          <p:cNvPr id="387076" name="AutoShape 4">
            <a:hlinkClick r:id="" action="ppaction://noaction" highlightClick="1"/>
            <a:extLst>
              <a:ext uri="{FF2B5EF4-FFF2-40B4-BE49-F238E27FC236}">
                <a16:creationId xmlns:a16="http://schemas.microsoft.com/office/drawing/2014/main" id="{417120BC-A228-464E-849E-7592CE489116}"/>
              </a:ext>
            </a:extLst>
          </p:cNvPr>
          <p:cNvSpPr>
            <a:spLocks noChangeArrowheads="1"/>
          </p:cNvSpPr>
          <p:nvPr/>
        </p:nvSpPr>
        <p:spPr bwMode="auto">
          <a:xfrm>
            <a:off x="609600" y="4724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err="1">
                <a:solidFill>
                  <a:schemeClr val="accent1"/>
                </a:solidFill>
                <a:latin typeface="Book Antiqua" pitchFamily="18" charset="0"/>
                <a:hlinkClick r:id="rId2" action="ppaction://program"/>
              </a:rPr>
              <a:t>HandleEvent</a:t>
            </a:r>
            <a:endParaRPr lang="en-US" altLang="en-US">
              <a:solidFill>
                <a:schemeClr val="accent1"/>
              </a:solidFill>
            </a:endParaRPr>
          </a:p>
        </p:txBody>
      </p:sp>
      <p:sp>
        <p:nvSpPr>
          <p:cNvPr id="7174" name="AutoShape 5">
            <a:hlinkClick r:id="rId3" action="ppaction://program" highlightClick="1"/>
          </p:cNvPr>
          <p:cNvSpPr>
            <a:spLocks noChangeArrowheads="1"/>
          </p:cNvSpPr>
          <p:nvPr/>
        </p:nvSpPr>
        <p:spPr bwMode="auto">
          <a:xfrm>
            <a:off x="609600" y="5486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pic>
        <p:nvPicPr>
          <p:cNvPr id="71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657600"/>
            <a:ext cx="4343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724400"/>
            <a:ext cx="2438400"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7" name="AutoShape 9">
            <a:hlinkClick r:id="rId6" highlightClick="1"/>
          </p:cNvPr>
          <p:cNvSpPr>
            <a:spLocks noChangeArrowheads="1"/>
          </p:cNvSpPr>
          <p:nvPr/>
        </p:nvSpPr>
        <p:spPr bwMode="auto">
          <a:xfrm>
            <a:off x="228600" y="4419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2339E5-9D5C-4348-A404-C74F1BEC16C4}" type="slidenum">
              <a:rPr lang="en-US" altLang="en-US" sz="1400" smtClean="0"/>
              <a:pPr>
                <a:spcBef>
                  <a:spcPct val="0"/>
                </a:spcBef>
                <a:buClrTx/>
                <a:buSzTx/>
                <a:buFontTx/>
                <a:buNone/>
              </a:pPr>
              <a:t>30</a:t>
            </a:fld>
            <a:endParaRPr lang="en-US" altLang="en-US" sz="1400"/>
          </a:p>
        </p:txBody>
      </p:sp>
      <p:sp>
        <p:nvSpPr>
          <p:cNvPr id="31747" name="Rectangle 2"/>
          <p:cNvSpPr>
            <a:spLocks noGrp="1" noChangeArrowheads="1"/>
          </p:cNvSpPr>
          <p:nvPr>
            <p:ph type="title"/>
          </p:nvPr>
        </p:nvSpPr>
        <p:spPr>
          <a:xfrm>
            <a:off x="685800" y="0"/>
            <a:ext cx="7772400" cy="685800"/>
          </a:xfrm>
        </p:spPr>
        <p:txBody>
          <a:bodyPr/>
          <a:lstStyle/>
          <a:p>
            <a:r>
              <a:rPr lang="en-US" altLang="en-US" dirty="0"/>
              <a:t>Inner Classes (cont.)</a:t>
            </a:r>
          </a:p>
        </p:txBody>
      </p:sp>
      <p:sp>
        <p:nvSpPr>
          <p:cNvPr id="31748" name="Rectangle 3"/>
          <p:cNvSpPr>
            <a:spLocks noGrp="1" noChangeArrowheads="1"/>
          </p:cNvSpPr>
          <p:nvPr>
            <p:ph type="body" idx="1"/>
          </p:nvPr>
        </p:nvSpPr>
        <p:spPr>
          <a:xfrm>
            <a:off x="533400" y="914400"/>
            <a:ext cx="8077200" cy="5410200"/>
          </a:xfrm>
        </p:spPr>
        <p:txBody>
          <a:bodyPr/>
          <a:lstStyle/>
          <a:p>
            <a:pPr>
              <a:spcBef>
                <a:spcPct val="50000"/>
              </a:spcBef>
              <a:buFont typeface="Arial" panose="020B0604020202020204" pitchFamily="34" charset="0"/>
              <a:buChar char="•"/>
            </a:pPr>
            <a:r>
              <a:rPr lang="en-US" altLang="en-US" sz="2800" dirty="0">
                <a:cs typeface="Times New Roman" panose="02020603050405020304" pitchFamily="18" charset="0"/>
              </a:rPr>
              <a:t>An inner class can be declared public, protected, or private subject to the same visibility rules applied to a member of the class. </a:t>
            </a:r>
          </a:p>
          <a:p>
            <a:pPr>
              <a:spcBef>
                <a:spcPct val="50000"/>
              </a:spcBef>
              <a:buFont typeface="Arial" panose="020B0604020202020204" pitchFamily="34" charset="0"/>
              <a:buChar char="•"/>
            </a:pPr>
            <a:r>
              <a:rPr lang="en-US" altLang="en-US" sz="2800" dirty="0">
                <a:cs typeface="Times New Roman" panose="02020603050405020304" pitchFamily="18" charset="0"/>
              </a:rPr>
              <a:t>An inner class can be declared static. </a:t>
            </a:r>
          </a:p>
          <a:p>
            <a:pPr lvl="1">
              <a:spcBef>
                <a:spcPct val="50000"/>
              </a:spcBef>
              <a:buFont typeface="Arial" panose="020B0604020202020204" pitchFamily="34" charset="0"/>
              <a:buChar char="•"/>
            </a:pPr>
            <a:r>
              <a:rPr lang="en-US" altLang="en-US" sz="2400" dirty="0">
                <a:cs typeface="Times New Roman" panose="02020603050405020304" pitchFamily="18" charset="0"/>
              </a:rPr>
              <a:t>A static inner class can be accessed using the outer class name. </a:t>
            </a:r>
          </a:p>
          <a:p>
            <a:pPr lvl="1">
              <a:spcBef>
                <a:spcPct val="50000"/>
              </a:spcBef>
              <a:buFont typeface="Arial" panose="020B0604020202020204" pitchFamily="34" charset="0"/>
              <a:buChar char="•"/>
            </a:pPr>
            <a:r>
              <a:rPr lang="en-US" altLang="en-US" sz="2400" dirty="0">
                <a:cs typeface="Times New Roman" panose="02020603050405020304" pitchFamily="18" charset="0"/>
              </a:rPr>
              <a:t>A static inner class cannot access </a:t>
            </a:r>
            <a:r>
              <a:rPr lang="en-US" altLang="en-US" sz="2400" dirty="0" err="1">
                <a:cs typeface="Times New Roman" panose="02020603050405020304" pitchFamily="18" charset="0"/>
              </a:rPr>
              <a:t>nonstatic</a:t>
            </a:r>
            <a:r>
              <a:rPr lang="en-US" altLang="en-US" sz="2400" dirty="0">
                <a:cs typeface="Times New Roman" panose="02020603050405020304" pitchFamily="18" charset="0"/>
              </a:rPr>
              <a:t> members of the outer class</a:t>
            </a:r>
            <a:r>
              <a:rPr lang="en-US" altLang="en-US" sz="2400" dirty="0">
                <a:latin typeface="Courier" charset="0"/>
                <a:cs typeface="Times New Roman" panose="02020603050405020304"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F4904F6-3EC6-4E75-93EE-3A6858BEB55B}" type="slidenum">
              <a:rPr lang="en-US" altLang="en-US" sz="1400" smtClean="0"/>
              <a:pPr>
                <a:spcBef>
                  <a:spcPct val="0"/>
                </a:spcBef>
                <a:buClrTx/>
                <a:buSzTx/>
                <a:buFontTx/>
                <a:buNone/>
              </a:pPr>
              <a:t>31</a:t>
            </a:fld>
            <a:endParaRPr lang="en-US" altLang="en-US" sz="1400"/>
          </a:p>
        </p:txBody>
      </p:sp>
      <p:sp>
        <p:nvSpPr>
          <p:cNvPr id="33795" name="Rectangle 2"/>
          <p:cNvSpPr>
            <a:spLocks noGrp="1" noChangeArrowheads="1"/>
          </p:cNvSpPr>
          <p:nvPr>
            <p:ph type="title"/>
          </p:nvPr>
        </p:nvSpPr>
        <p:spPr>
          <a:xfrm>
            <a:off x="685800" y="0"/>
            <a:ext cx="7772400" cy="685800"/>
          </a:xfrm>
        </p:spPr>
        <p:txBody>
          <a:bodyPr/>
          <a:lstStyle/>
          <a:p>
            <a:r>
              <a:rPr lang="en-US" altLang="en-US" dirty="0"/>
              <a:t>Inner Classes (cont.)</a:t>
            </a:r>
          </a:p>
        </p:txBody>
      </p:sp>
      <p:sp>
        <p:nvSpPr>
          <p:cNvPr id="33796" name="Rectangle 3"/>
          <p:cNvSpPr>
            <a:spLocks noGrp="1" noChangeArrowheads="1"/>
          </p:cNvSpPr>
          <p:nvPr>
            <p:ph type="body" idx="1"/>
          </p:nvPr>
        </p:nvSpPr>
        <p:spPr>
          <a:xfrm>
            <a:off x="304800" y="836613"/>
            <a:ext cx="8991600" cy="5410200"/>
          </a:xfrm>
        </p:spPr>
        <p:txBody>
          <a:bodyPr/>
          <a:lstStyle/>
          <a:p>
            <a:pPr>
              <a:spcBef>
                <a:spcPct val="50000"/>
              </a:spcBef>
              <a:buFont typeface="Arial" panose="020B0604020202020204" pitchFamily="34" charset="0"/>
              <a:buChar char="•"/>
            </a:pPr>
            <a:r>
              <a:rPr lang="en-US" altLang="en-US" sz="2800" dirty="0">
                <a:cs typeface="Times New Roman" panose="02020603050405020304" pitchFamily="18" charset="0"/>
              </a:rPr>
              <a:t>Objects of an inner class are often created in the outer class. But you can also create an object of an inner class from another class.</a:t>
            </a:r>
          </a:p>
          <a:p>
            <a:pPr>
              <a:spcBef>
                <a:spcPct val="50000"/>
              </a:spcBef>
              <a:buFont typeface="Arial" panose="020B0604020202020204" pitchFamily="34" charset="0"/>
              <a:buChar char="•"/>
            </a:pPr>
            <a:endParaRPr lang="en-US" altLang="en-US" sz="2800" dirty="0">
              <a:cs typeface="Times New Roman" panose="02020603050405020304" pitchFamily="18" charset="0"/>
            </a:endParaRPr>
          </a:p>
          <a:p>
            <a:pPr>
              <a:spcBef>
                <a:spcPct val="50000"/>
              </a:spcBef>
              <a:buFont typeface="Arial" panose="020B0604020202020204" pitchFamily="34" charset="0"/>
              <a:buChar char="•"/>
            </a:pPr>
            <a:r>
              <a:rPr lang="en-US" altLang="en-US" sz="2800" dirty="0">
                <a:cs typeface="Times New Roman" panose="02020603050405020304" pitchFamily="18" charset="0"/>
              </a:rPr>
              <a:t>If the inner class is </a:t>
            </a:r>
            <a:r>
              <a:rPr lang="en-US" altLang="en-US" sz="2800" dirty="0" err="1">
                <a:cs typeface="Times New Roman" panose="02020603050405020304" pitchFamily="18" charset="0"/>
              </a:rPr>
              <a:t>nonstatic</a:t>
            </a:r>
            <a:r>
              <a:rPr lang="en-US" altLang="en-US" sz="2800" dirty="0">
                <a:cs typeface="Times New Roman" panose="02020603050405020304" pitchFamily="18" charset="0"/>
              </a:rPr>
              <a:t>:</a:t>
            </a:r>
          </a:p>
          <a:p>
            <a:pPr marL="457200" lvl="1" indent="0">
              <a:spcBef>
                <a:spcPct val="50000"/>
              </a:spcBef>
              <a:buFontTx/>
              <a:buNone/>
            </a:pPr>
            <a:r>
              <a:rPr lang="en-US" altLang="en-US" sz="1600" b="1" dirty="0" err="1">
                <a:latin typeface="Consolas" panose="020B0609020204030204" pitchFamily="49" charset="0"/>
                <a:cs typeface="Courier New" panose="02070309020205020404" pitchFamily="49" charset="0"/>
              </a:rPr>
              <a:t>OuterClass</a:t>
            </a:r>
            <a:r>
              <a:rPr lang="en-US" altLang="en-US" sz="1600" b="1" dirty="0">
                <a:latin typeface="Consolas" panose="020B0609020204030204" pitchFamily="49" charset="0"/>
                <a:cs typeface="Courier New" panose="02070309020205020404" pitchFamily="49" charset="0"/>
              </a:rPr>
              <a:t>  </a:t>
            </a:r>
            <a:r>
              <a:rPr lang="en-US" altLang="en-US" sz="1600" b="1" dirty="0" err="1">
                <a:latin typeface="Consolas" panose="020B0609020204030204" pitchFamily="49" charset="0"/>
                <a:cs typeface="Courier New" panose="02070309020205020404" pitchFamily="49" charset="0"/>
              </a:rPr>
              <a:t>outerObject</a:t>
            </a:r>
            <a:r>
              <a:rPr lang="en-US" altLang="en-US" sz="1600" b="1" dirty="0">
                <a:latin typeface="Consolas" panose="020B0609020204030204" pitchFamily="49" charset="0"/>
                <a:cs typeface="Courier New" panose="02070309020205020404" pitchFamily="49" charset="0"/>
              </a:rPr>
              <a:t> = </a:t>
            </a:r>
            <a:r>
              <a:rPr lang="en-US" altLang="en-US" sz="1600" b="1" dirty="0">
                <a:solidFill>
                  <a:srgbClr val="0070C0"/>
                </a:solidFill>
                <a:latin typeface="Consolas" panose="020B0609020204030204" pitchFamily="49" charset="0"/>
                <a:cs typeface="Courier New" panose="02070309020205020404" pitchFamily="49" charset="0"/>
              </a:rPr>
              <a:t>new</a:t>
            </a:r>
            <a:r>
              <a:rPr lang="en-US" altLang="en-US" sz="1600" b="1" dirty="0">
                <a:latin typeface="Consolas" panose="020B0609020204030204" pitchFamily="49" charset="0"/>
                <a:cs typeface="Courier New" panose="02070309020205020404" pitchFamily="49" charset="0"/>
              </a:rPr>
              <a:t> </a:t>
            </a:r>
            <a:r>
              <a:rPr lang="en-US" altLang="en-US" sz="1600" b="1" dirty="0" err="1">
                <a:latin typeface="Consolas" panose="020B0609020204030204" pitchFamily="49" charset="0"/>
                <a:cs typeface="Courier New" panose="02070309020205020404" pitchFamily="49" charset="0"/>
              </a:rPr>
              <a:t>OuterClass</a:t>
            </a:r>
            <a:r>
              <a:rPr lang="en-US" altLang="en-US" sz="1600" b="1" dirty="0">
                <a:latin typeface="Consolas" panose="020B0609020204030204" pitchFamily="49" charset="0"/>
                <a:cs typeface="Courier New" panose="02070309020205020404" pitchFamily="49" charset="0"/>
              </a:rPr>
              <a:t>();</a:t>
            </a:r>
          </a:p>
          <a:p>
            <a:pPr marL="457200" lvl="1" indent="0">
              <a:spcBef>
                <a:spcPct val="50000"/>
              </a:spcBef>
              <a:buFontTx/>
              <a:buNone/>
            </a:pPr>
            <a:r>
              <a:rPr lang="en-US" altLang="en-US" sz="1600" b="1" dirty="0" err="1">
                <a:latin typeface="Consolas" panose="020B0609020204030204" pitchFamily="49" charset="0"/>
                <a:cs typeface="Courier New" panose="02070309020205020404" pitchFamily="49" charset="0"/>
              </a:rPr>
              <a:t>OuterClass.InnerClass</a:t>
            </a:r>
            <a:r>
              <a:rPr lang="en-US" altLang="en-US" sz="1600" b="1" dirty="0">
                <a:latin typeface="Consolas" panose="020B0609020204030204" pitchFamily="49" charset="0"/>
                <a:cs typeface="Courier New" panose="02070309020205020404" pitchFamily="49" charset="0"/>
              </a:rPr>
              <a:t> </a:t>
            </a:r>
            <a:r>
              <a:rPr lang="en-US" altLang="en-US" sz="1600" b="1" dirty="0" err="1">
                <a:latin typeface="Consolas" panose="020B0609020204030204" pitchFamily="49" charset="0"/>
                <a:cs typeface="Courier New" panose="02070309020205020404" pitchFamily="49" charset="0"/>
              </a:rPr>
              <a:t>innerObject</a:t>
            </a:r>
            <a:r>
              <a:rPr lang="en-US" altLang="en-US" sz="1600" b="1" dirty="0">
                <a:latin typeface="Consolas" panose="020B0609020204030204" pitchFamily="49" charset="0"/>
                <a:cs typeface="Courier New" panose="02070309020205020404" pitchFamily="49" charset="0"/>
              </a:rPr>
              <a:t> = </a:t>
            </a:r>
            <a:r>
              <a:rPr lang="en-US" altLang="en-US" sz="1600" b="1" dirty="0" err="1">
                <a:latin typeface="Consolas" panose="020B0609020204030204" pitchFamily="49" charset="0"/>
                <a:cs typeface="Courier New" panose="02070309020205020404" pitchFamily="49" charset="0"/>
              </a:rPr>
              <a:t>outerObject.</a:t>
            </a:r>
            <a:r>
              <a:rPr lang="en-US" altLang="en-US" sz="1600" b="1" dirty="0" err="1">
                <a:solidFill>
                  <a:srgbClr val="0070C0"/>
                </a:solidFill>
                <a:latin typeface="Consolas" panose="020B0609020204030204" pitchFamily="49" charset="0"/>
                <a:cs typeface="Courier New" panose="02070309020205020404" pitchFamily="49" charset="0"/>
              </a:rPr>
              <a:t>new</a:t>
            </a:r>
            <a:r>
              <a:rPr lang="en-US" altLang="en-US" sz="1600" b="1" dirty="0">
                <a:latin typeface="Consolas" panose="020B0609020204030204" pitchFamily="49" charset="0"/>
                <a:cs typeface="Courier New" panose="02070309020205020404" pitchFamily="49" charset="0"/>
              </a:rPr>
              <a:t> </a:t>
            </a:r>
            <a:r>
              <a:rPr lang="en-US" altLang="en-US" sz="1600" b="1" dirty="0" err="1">
                <a:latin typeface="Consolas" panose="020B0609020204030204" pitchFamily="49" charset="0"/>
                <a:cs typeface="Courier New" panose="02070309020205020404" pitchFamily="49" charset="0"/>
              </a:rPr>
              <a:t>InnerClass</a:t>
            </a:r>
            <a:r>
              <a:rPr lang="en-US" altLang="en-US" sz="1600" b="1" dirty="0">
                <a:latin typeface="Consolas" panose="020B0609020204030204" pitchFamily="49" charset="0"/>
                <a:cs typeface="Courier New" panose="02070309020205020404" pitchFamily="49" charset="0"/>
              </a:rPr>
              <a:t>();</a:t>
            </a:r>
          </a:p>
          <a:p>
            <a:pPr marL="457200" lvl="1" indent="0">
              <a:spcBef>
                <a:spcPct val="50000"/>
              </a:spcBef>
              <a:buFontTx/>
              <a:buNone/>
            </a:pPr>
            <a:endParaRPr lang="en-US" altLang="en-US" sz="1600" b="1" dirty="0">
              <a:latin typeface="Courier New" panose="02070309020205020404" pitchFamily="49" charset="0"/>
              <a:cs typeface="Courier New" panose="02070309020205020404" pitchFamily="49" charset="0"/>
            </a:endParaRPr>
          </a:p>
          <a:p>
            <a:pPr>
              <a:spcBef>
                <a:spcPct val="50000"/>
              </a:spcBef>
              <a:buFont typeface="Arial" panose="020B0604020202020204" pitchFamily="34" charset="0"/>
              <a:buChar char="•"/>
            </a:pPr>
            <a:r>
              <a:rPr lang="en-US" altLang="en-US" sz="2800" dirty="0">
                <a:cs typeface="Times New Roman" panose="02020603050405020304" pitchFamily="18" charset="0"/>
              </a:rPr>
              <a:t>If the inner class is static: </a:t>
            </a:r>
            <a:endParaRPr lang="en-US" altLang="en-US" sz="1600" b="1" dirty="0">
              <a:latin typeface="Courier New" panose="02070309020205020404" pitchFamily="49" charset="0"/>
              <a:cs typeface="Courier New" panose="02070309020205020404" pitchFamily="49" charset="0"/>
            </a:endParaRPr>
          </a:p>
          <a:p>
            <a:pPr marL="457200" lvl="1" indent="0">
              <a:spcBef>
                <a:spcPct val="50000"/>
              </a:spcBef>
              <a:buFontTx/>
              <a:buNone/>
            </a:pPr>
            <a:r>
              <a:rPr lang="en-US" altLang="en-US" sz="1600" b="1" dirty="0" err="1">
                <a:latin typeface="Consolas" panose="020B0609020204030204" pitchFamily="49" charset="0"/>
                <a:cs typeface="Courier New" panose="02070309020205020404" pitchFamily="49" charset="0"/>
              </a:rPr>
              <a:t>OuterClass.InnerClass</a:t>
            </a:r>
            <a:r>
              <a:rPr lang="en-US" altLang="en-US" sz="1600" b="1" dirty="0">
                <a:latin typeface="Consolas" panose="020B0609020204030204" pitchFamily="49" charset="0"/>
                <a:cs typeface="Courier New" panose="02070309020205020404" pitchFamily="49" charset="0"/>
              </a:rPr>
              <a:t> </a:t>
            </a:r>
            <a:r>
              <a:rPr lang="en-US" altLang="en-US" sz="1600" b="1" dirty="0" err="1">
                <a:latin typeface="Consolas" panose="020B0609020204030204" pitchFamily="49" charset="0"/>
                <a:cs typeface="Courier New" panose="02070309020205020404" pitchFamily="49" charset="0"/>
              </a:rPr>
              <a:t>innerObject</a:t>
            </a:r>
            <a:r>
              <a:rPr lang="en-US" altLang="en-US" sz="1600" b="1" dirty="0">
                <a:latin typeface="Consolas" panose="020B0609020204030204" pitchFamily="49" charset="0"/>
                <a:cs typeface="Courier New" panose="02070309020205020404" pitchFamily="49" charset="0"/>
              </a:rPr>
              <a:t> = </a:t>
            </a:r>
            <a:r>
              <a:rPr lang="en-US" altLang="en-US" sz="1600" b="1" dirty="0">
                <a:solidFill>
                  <a:srgbClr val="0070C0"/>
                </a:solidFill>
                <a:latin typeface="Consolas" panose="020B0609020204030204" pitchFamily="49" charset="0"/>
                <a:cs typeface="Courier New" panose="02070309020205020404" pitchFamily="49" charset="0"/>
              </a:rPr>
              <a:t>new</a:t>
            </a:r>
            <a:r>
              <a:rPr lang="en-US" altLang="en-US" sz="1600" b="1" dirty="0">
                <a:latin typeface="Consolas" panose="020B0609020204030204" pitchFamily="49" charset="0"/>
                <a:cs typeface="Courier New" panose="02070309020205020404" pitchFamily="49" charset="0"/>
              </a:rPr>
              <a:t> </a:t>
            </a:r>
            <a:r>
              <a:rPr lang="en-US" altLang="en-US" sz="1600" b="1" dirty="0" err="1">
                <a:latin typeface="Consolas" panose="020B0609020204030204" pitchFamily="49" charset="0"/>
                <a:cs typeface="Courier New" panose="02070309020205020404" pitchFamily="49" charset="0"/>
              </a:rPr>
              <a:t>OuterClass.InnerClass</a:t>
            </a:r>
            <a:r>
              <a:rPr lang="en-US" altLang="en-US" sz="1600" b="1" dirty="0">
                <a:latin typeface="Consolas" panose="020B0609020204030204" pitchFamily="49" charset="0"/>
                <a:cs typeface="Courier New" panose="02070309020205020404" pitchFamily="49" charset="0"/>
              </a:rPr>
              <a:t>();</a:t>
            </a:r>
            <a:r>
              <a:rPr lang="en-US" altLang="en-US" sz="1600" b="1" dirty="0">
                <a:latin typeface="Courier New" panose="02070309020205020404" pitchFamily="49" charset="0"/>
                <a:cs typeface="Courier New" panose="02070309020205020404" pitchFamily="49" charset="0"/>
              </a:rPr>
              <a:t> </a:t>
            </a:r>
            <a:br>
              <a:rPr lang="en-US" altLang="en-US" sz="2400" dirty="0"/>
            </a:br>
            <a:endParaRPr lang="en-US" altLang="en-US" sz="2400" dirty="0">
              <a:latin typeface="Courier"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noChangeArrowheads="1"/>
          </p:cNvSpPr>
          <p:nvPr>
            <p:ph type="title"/>
          </p:nvPr>
        </p:nvSpPr>
        <p:spPr>
          <a:xfrm>
            <a:off x="682625" y="0"/>
            <a:ext cx="7772400" cy="1143000"/>
          </a:xfrm>
        </p:spPr>
        <p:txBody>
          <a:bodyPr/>
          <a:lstStyle/>
          <a:p>
            <a:r>
              <a:rPr lang="en-US" altLang="en-US"/>
              <a:t>Anonymous Inner Classes</a:t>
            </a:r>
          </a:p>
        </p:txBody>
      </p:sp>
      <p:sp>
        <p:nvSpPr>
          <p:cNvPr id="35843" name="Content Placeholder 2"/>
          <p:cNvSpPr>
            <a:spLocks noGrp="1" noChangeArrowheads="1"/>
          </p:cNvSpPr>
          <p:nvPr>
            <p:ph idx="1"/>
          </p:nvPr>
        </p:nvSpPr>
        <p:spPr>
          <a:xfrm>
            <a:off x="682625" y="1209675"/>
            <a:ext cx="7772400" cy="4114800"/>
          </a:xfrm>
        </p:spPr>
        <p:txBody>
          <a:bodyPr/>
          <a:lstStyle/>
          <a:p>
            <a:pPr>
              <a:buFont typeface="Arial" panose="020B0604020202020204" pitchFamily="34" charset="0"/>
              <a:buChar char="•"/>
            </a:pPr>
            <a:r>
              <a:rPr lang="en-US" altLang="en-US">
                <a:solidFill>
                  <a:srgbClr val="000000"/>
                </a:solidFill>
                <a:latin typeface="Perpetua" panose="02020502060401020303" pitchFamily="18" charset="0"/>
              </a:rPr>
              <a:t>Inner class listeners can be shortened using anonymous inner classes: inner classes without a name.</a:t>
            </a:r>
          </a:p>
          <a:p>
            <a:pPr lvl="1">
              <a:buFont typeface="Arial" panose="020B0604020202020204" pitchFamily="34" charset="0"/>
              <a:buChar char="•"/>
            </a:pPr>
            <a:r>
              <a:rPr lang="en-US" altLang="en-US" sz="2400">
                <a:solidFill>
                  <a:srgbClr val="000000"/>
                </a:solidFill>
                <a:latin typeface="Perpetua" panose="02020502060401020303" pitchFamily="18" charset="0"/>
              </a:rPr>
              <a:t>It combines declaring an inner class and creating an instance of the class in one step.</a:t>
            </a:r>
          </a:p>
          <a:p>
            <a:pPr>
              <a:buFont typeface="Arial" panose="020B0604020202020204" pitchFamily="34" charset="0"/>
              <a:buChar char="•"/>
            </a:pPr>
            <a:r>
              <a:rPr lang="en-US" altLang="en-US">
                <a:solidFill>
                  <a:srgbClr val="000000"/>
                </a:solidFill>
                <a:latin typeface="Perpetua" panose="02020502060401020303" pitchFamily="18" charset="0"/>
              </a:rPr>
              <a:t>An anonymous inner class is declared as follows:</a:t>
            </a:r>
            <a:r>
              <a:rPr lang="en-US" altLang="en-US" sz="2800"/>
              <a:t> </a:t>
            </a:r>
            <a:br>
              <a:rPr lang="en-US" altLang="en-US"/>
            </a:br>
            <a:endParaRPr lang="en-US" altLang="en-US"/>
          </a:p>
        </p:txBody>
      </p:sp>
      <p:sp>
        <p:nvSpPr>
          <p:cNvPr id="35844" name="Slide Number Placeholder 3"/>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305E83-8CCE-4ADF-8BDC-8882E754C691}" type="slidenum">
              <a:rPr lang="en-US" altLang="en-US" sz="1400" smtClean="0"/>
              <a:pPr>
                <a:spcBef>
                  <a:spcPct val="0"/>
                </a:spcBef>
                <a:buClrTx/>
                <a:buSzTx/>
                <a:buFontTx/>
                <a:buNone/>
              </a:pPr>
              <a:t>32</a:t>
            </a:fld>
            <a:endParaRPr lang="en-US" altLang="en-US" sz="1400"/>
          </a:p>
        </p:txBody>
      </p:sp>
      <p:sp>
        <p:nvSpPr>
          <p:cNvPr id="35845" name="Rectangle 4"/>
          <p:cNvSpPr>
            <a:spLocks noChangeArrowheads="1"/>
          </p:cNvSpPr>
          <p:nvPr/>
        </p:nvSpPr>
        <p:spPr bwMode="auto">
          <a:xfrm>
            <a:off x="838200" y="4267200"/>
            <a:ext cx="83058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rgbClr val="000000"/>
                </a:solidFill>
                <a:latin typeface="Courier New" panose="02070309020205020404" pitchFamily="49" charset="0"/>
              </a:rPr>
              <a:t>new </a:t>
            </a:r>
            <a:r>
              <a:rPr lang="en-US" altLang="en-US" sz="1800">
                <a:solidFill>
                  <a:srgbClr val="000000"/>
                </a:solidFill>
                <a:latin typeface="Courier New" panose="02070309020205020404" pitchFamily="49" charset="0"/>
              </a:rPr>
              <a:t>SuperClassName/InterfaceName() {</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 Implement or override methods in superclass/interface</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 Other methods if necessary</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a:t>
            </a:r>
            <a:r>
              <a:rPr lang="en-US" altLang="en-US" sz="2000"/>
              <a:t> </a:t>
            </a:r>
            <a:br>
              <a:rPr lang="en-US" altLang="en-US" sz="1800"/>
            </a:br>
            <a:endParaRPr lang="en-US" altLang="en-US"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6AEB4DE-8707-412F-8756-5E8861E9DB27}" type="slidenum">
              <a:rPr lang="en-US" altLang="en-US" sz="1400" smtClean="0"/>
              <a:pPr>
                <a:spcBef>
                  <a:spcPct val="0"/>
                </a:spcBef>
                <a:buClrTx/>
                <a:buSzTx/>
                <a:buFontTx/>
                <a:buNone/>
              </a:pPr>
              <a:t>33</a:t>
            </a:fld>
            <a:endParaRPr lang="en-US" altLang="en-US" sz="1400"/>
          </a:p>
        </p:txBody>
      </p:sp>
      <p:sp>
        <p:nvSpPr>
          <p:cNvPr id="37891" name="Rectangle 2"/>
          <p:cNvSpPr>
            <a:spLocks noGrp="1" noChangeArrowheads="1"/>
          </p:cNvSpPr>
          <p:nvPr>
            <p:ph type="title"/>
          </p:nvPr>
        </p:nvSpPr>
        <p:spPr>
          <a:xfrm>
            <a:off x="609600" y="6350"/>
            <a:ext cx="7772400" cy="666750"/>
          </a:xfrm>
        </p:spPr>
        <p:txBody>
          <a:bodyPr/>
          <a:lstStyle/>
          <a:p>
            <a:r>
              <a:rPr lang="en-US" altLang="en-US" sz="4000"/>
              <a:t>Anonymous Inner Classes</a:t>
            </a:r>
          </a:p>
        </p:txBody>
      </p:sp>
      <p:sp>
        <p:nvSpPr>
          <p:cNvPr id="33796" name="Rectangle 3"/>
          <p:cNvSpPr>
            <a:spLocks noGrp="1" noChangeArrowheads="1"/>
          </p:cNvSpPr>
          <p:nvPr>
            <p:ph type="body" idx="1"/>
          </p:nvPr>
        </p:nvSpPr>
        <p:spPr>
          <a:xfrm>
            <a:off x="381000" y="838200"/>
            <a:ext cx="8382000" cy="4953000"/>
          </a:xfrm>
        </p:spPr>
        <p:txBody>
          <a:bodyPr/>
          <a:lstStyle/>
          <a:p>
            <a:pPr algn="just">
              <a:buFont typeface="Wingdings" panose="05000000000000000000" pitchFamily="2" charset="2"/>
              <a:buChar char="q"/>
            </a:pPr>
            <a:r>
              <a:rPr lang="en-US" altLang="en-US" sz="2200"/>
              <a:t>An anonymous inner class must always extend a superclass or implement an interface, but it </a:t>
            </a:r>
            <a:r>
              <a:rPr lang="en-US" altLang="en-US" sz="2200">
                <a:solidFill>
                  <a:srgbClr val="FF0000"/>
                </a:solidFill>
              </a:rPr>
              <a:t>cannot have an explicit extends or implements clause</a:t>
            </a:r>
            <a:r>
              <a:rPr lang="en-US" altLang="en-US" sz="2200"/>
              <a:t>. </a:t>
            </a:r>
          </a:p>
          <a:p>
            <a:pPr algn="just">
              <a:buFont typeface="Wingdings" panose="05000000000000000000" pitchFamily="2" charset="2"/>
              <a:buChar char="q"/>
            </a:pPr>
            <a:r>
              <a:rPr lang="en-US" altLang="en-US" sz="2200"/>
              <a:t>An anonymous inner class must </a:t>
            </a:r>
            <a:r>
              <a:rPr lang="en-US" altLang="en-US" sz="2200">
                <a:solidFill>
                  <a:srgbClr val="FF0000"/>
                </a:solidFill>
              </a:rPr>
              <a:t>implement all the abstract methods</a:t>
            </a:r>
            <a:r>
              <a:rPr lang="en-US" altLang="en-US" sz="2200"/>
              <a:t> in the superclass or in the interface. </a:t>
            </a:r>
          </a:p>
          <a:p>
            <a:pPr algn="just">
              <a:buFont typeface="Wingdings" panose="05000000000000000000" pitchFamily="2" charset="2"/>
              <a:buChar char="q"/>
            </a:pPr>
            <a:r>
              <a:rPr lang="en-US" altLang="en-US" sz="2200"/>
              <a:t>An anonymous inner class </a:t>
            </a:r>
            <a:r>
              <a:rPr lang="en-US" altLang="en-US" sz="2200">
                <a:solidFill>
                  <a:srgbClr val="FF0000"/>
                </a:solidFill>
              </a:rPr>
              <a:t>always uses the no-arg constructor from its superclass to create an instance.</a:t>
            </a:r>
            <a:r>
              <a:rPr lang="en-US" altLang="en-US" sz="2200"/>
              <a:t> </a:t>
            </a:r>
          </a:p>
          <a:p>
            <a:pPr algn="just">
              <a:buFont typeface="Wingdings" panose="05000000000000000000" pitchFamily="2" charset="2"/>
              <a:buChar char="q"/>
            </a:pPr>
            <a:r>
              <a:rPr lang="en-US" altLang="en-US" sz="2200"/>
              <a:t>If an anonymous inner class implements an interface, the constructor is Object().</a:t>
            </a:r>
          </a:p>
          <a:p>
            <a:pPr algn="just">
              <a:buFont typeface="Wingdings" panose="05000000000000000000" pitchFamily="2" charset="2"/>
              <a:buChar char="q"/>
            </a:pPr>
            <a:r>
              <a:rPr lang="en-US" altLang="en-US" sz="2200"/>
              <a:t>An anonymous inner class is compiled into a class named OuterClassName$</a:t>
            </a:r>
            <a:r>
              <a:rPr lang="en-US" altLang="en-US" sz="2200" i="1"/>
              <a:t>n</a:t>
            </a:r>
            <a:r>
              <a:rPr lang="en-US" altLang="en-US" sz="2200"/>
              <a:t>.class. </a:t>
            </a:r>
          </a:p>
          <a:p>
            <a:pPr lvl="1" algn="just">
              <a:buFont typeface="Wingdings" panose="05000000000000000000" pitchFamily="2" charset="2"/>
              <a:buChar char="q"/>
            </a:pPr>
            <a:r>
              <a:rPr lang="en-US" altLang="en-US" sz="1800"/>
              <a:t>For example, if the outer class Test has two anonymous inner classes, these two classes are compiled into Test$1.class and Test$2.class.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6">
                                            <p:txEl>
                                              <p:pRg st="1" end="1"/>
                                            </p:txEl>
                                          </p:spTgt>
                                        </p:tgtEl>
                                        <p:attrNameLst>
                                          <p:attrName>style.visibility</p:attrName>
                                        </p:attrNameLst>
                                      </p:cBhvr>
                                      <p:to>
                                        <p:strVal val="visible"/>
                                      </p:to>
                                    </p:set>
                                    <p:anim calcmode="lin" valueType="num">
                                      <p:cBhvr additive="base">
                                        <p:cTn id="7" dur="500" fill="hold"/>
                                        <p:tgtEl>
                                          <p:spTgt spid="3379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6">
                                            <p:txEl>
                                              <p:pRg st="2" end="2"/>
                                            </p:txEl>
                                          </p:spTgt>
                                        </p:tgtEl>
                                        <p:attrNameLst>
                                          <p:attrName>style.visibility</p:attrName>
                                        </p:attrNameLst>
                                      </p:cBhvr>
                                      <p:to>
                                        <p:strVal val="visible"/>
                                      </p:to>
                                    </p:set>
                                    <p:anim calcmode="lin" valueType="num">
                                      <p:cBhvr additive="base">
                                        <p:cTn id="13" dur="500" fill="hold"/>
                                        <p:tgtEl>
                                          <p:spTgt spid="3379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796">
                                            <p:txEl>
                                              <p:pRg st="3" end="3"/>
                                            </p:txEl>
                                          </p:spTgt>
                                        </p:tgtEl>
                                        <p:attrNameLst>
                                          <p:attrName>style.visibility</p:attrName>
                                        </p:attrNameLst>
                                      </p:cBhvr>
                                      <p:to>
                                        <p:strVal val="visible"/>
                                      </p:to>
                                    </p:set>
                                    <p:anim calcmode="lin" valueType="num">
                                      <p:cBhvr additive="base">
                                        <p:cTn id="19" dur="500" fill="hold"/>
                                        <p:tgtEl>
                                          <p:spTgt spid="3379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796">
                                            <p:txEl>
                                              <p:pRg st="4" end="4"/>
                                            </p:txEl>
                                          </p:spTgt>
                                        </p:tgtEl>
                                        <p:attrNameLst>
                                          <p:attrName>style.visibility</p:attrName>
                                        </p:attrNameLst>
                                      </p:cBhvr>
                                      <p:to>
                                        <p:strVal val="visible"/>
                                      </p:to>
                                    </p:set>
                                    <p:anim calcmode="lin" valueType="num">
                                      <p:cBhvr additive="base">
                                        <p:cTn id="25" dur="500" fill="hold"/>
                                        <p:tgtEl>
                                          <p:spTgt spid="3379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3796">
                                            <p:txEl>
                                              <p:pRg st="5" end="5"/>
                                            </p:txEl>
                                          </p:spTgt>
                                        </p:tgtEl>
                                        <p:attrNameLst>
                                          <p:attrName>style.visibility</p:attrName>
                                        </p:attrNameLst>
                                      </p:cBhvr>
                                      <p:to>
                                        <p:strVal val="visible"/>
                                      </p:to>
                                    </p:set>
                                    <p:anim calcmode="lin" valueType="num">
                                      <p:cBhvr additive="base">
                                        <p:cTn id="29" dur="500" fill="hold"/>
                                        <p:tgtEl>
                                          <p:spTgt spid="3379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79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7AF3612-7B98-4CB8-B2B8-D3BBB4EE50D2}" type="slidenum">
              <a:rPr lang="en-US" altLang="en-US" sz="1400" smtClean="0"/>
              <a:pPr>
                <a:spcBef>
                  <a:spcPct val="0"/>
                </a:spcBef>
                <a:buClrTx/>
                <a:buSzTx/>
                <a:buFontTx/>
                <a:buNone/>
              </a:pPr>
              <a:t>34</a:t>
            </a:fld>
            <a:endParaRPr lang="en-US" altLang="en-US" sz="1400"/>
          </a:p>
        </p:txBody>
      </p:sp>
      <p:sp>
        <p:nvSpPr>
          <p:cNvPr id="38915" name="Rectangle 2"/>
          <p:cNvSpPr>
            <a:spLocks noGrp="1" noChangeArrowheads="1"/>
          </p:cNvSpPr>
          <p:nvPr>
            <p:ph type="title"/>
          </p:nvPr>
        </p:nvSpPr>
        <p:spPr>
          <a:xfrm>
            <a:off x="685800" y="381000"/>
            <a:ext cx="7772400" cy="666750"/>
          </a:xfrm>
        </p:spPr>
        <p:txBody>
          <a:bodyPr/>
          <a:lstStyle/>
          <a:p>
            <a:r>
              <a:rPr lang="en-US" altLang="en-US" sz="4000"/>
              <a:t>Anonymous Inner Classes (cont.)</a:t>
            </a:r>
          </a:p>
        </p:txBody>
      </p:sp>
      <p:sp>
        <p:nvSpPr>
          <p:cNvPr id="3" name="Rectangle 2">
            <a:extLst>
              <a:ext uri="{FF2B5EF4-FFF2-40B4-BE49-F238E27FC236}">
                <a16:creationId xmlns:a16="http://schemas.microsoft.com/office/drawing/2014/main" id="{616DBB3B-7456-426C-B266-EA0BD1E086B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5" name="Rectangle 5">
            <a:extLst>
              <a:ext uri="{FF2B5EF4-FFF2-40B4-BE49-F238E27FC236}">
                <a16:creationId xmlns:a16="http://schemas.microsoft.com/office/drawing/2014/main" id="{3ED0D595-3D83-4E91-B145-68ECD44BB78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4" name="AutoShape 5">
            <a:hlinkClick r:id="" action="ppaction://noaction" highlightClick="1"/>
            <a:extLst>
              <a:ext uri="{FF2B5EF4-FFF2-40B4-BE49-F238E27FC236}">
                <a16:creationId xmlns:a16="http://schemas.microsoft.com/office/drawing/2014/main" id="{BB92B8DB-8F34-4CB5-B707-E1E18725D4C9}"/>
              </a:ext>
            </a:extLst>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3" action="ppaction://program"/>
              </a:rPr>
              <a:t>AnonymousHandlerDemo</a:t>
            </a:r>
            <a:endParaRPr lang="en-US" altLang="en-US">
              <a:solidFill>
                <a:schemeClr val="accent1"/>
              </a:solidFill>
            </a:endParaRPr>
          </a:p>
        </p:txBody>
      </p:sp>
      <p:sp>
        <p:nvSpPr>
          <p:cNvPr id="38919" name="AutoShape 6">
            <a:hlinkClick r:id="rId4"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8920" name="AutoShape 7">
            <a:hlinkClick r:id="rId5" highlightClick="1"/>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8921"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 y="1371600"/>
            <a:ext cx="9067800" cy="283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36C4097-FA53-40A7-A01D-E17A6A76A357}" type="slidenum">
              <a:rPr lang="en-US" altLang="en-US" sz="1400" smtClean="0"/>
              <a:pPr>
                <a:spcBef>
                  <a:spcPct val="0"/>
                </a:spcBef>
                <a:buClrTx/>
                <a:buSzTx/>
                <a:buFontTx/>
                <a:buNone/>
              </a:pPr>
              <a:t>35</a:t>
            </a:fld>
            <a:endParaRPr lang="en-US" altLang="en-US" sz="1400"/>
          </a:p>
        </p:txBody>
      </p:sp>
      <p:sp>
        <p:nvSpPr>
          <p:cNvPr id="39939" name="Rectangle 4"/>
          <p:cNvSpPr>
            <a:spLocks noChangeArrowheads="1"/>
          </p:cNvSpPr>
          <p:nvPr/>
        </p:nvSpPr>
        <p:spPr bwMode="auto">
          <a:xfrm>
            <a:off x="0" y="0"/>
            <a:ext cx="8686800"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a:solidFill>
                  <a:srgbClr val="000000"/>
                </a:solidFill>
                <a:latin typeface="Courier New" panose="02070309020205020404" pitchFamily="49" charset="0"/>
              </a:rPr>
              <a:t>import javafx.application.Application;</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javafx.stage.Stage;</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javafx.scene.Scene;</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javafx.scene.layout.HBox;</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javafx.scene.control.Button;</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javafx.event.ActionEvent;</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javafx.event.EventHandler;</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javafx.geometry.Pos;</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public class AnonymousHandlerDemo extends Application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public void start(Stage primaryStage)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HBox hBox = new HBox();</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Button btNew = new Button("New"); Button btOpen = new Button("Open");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Button btSave = new Button("Save"); Button btPrint = new Button("Print");	</a:t>
            </a:r>
          </a:p>
          <a:p>
            <a:pPr>
              <a:spcBef>
                <a:spcPct val="0"/>
              </a:spcBef>
              <a:buClrTx/>
              <a:buSzTx/>
              <a:buFontTx/>
              <a:buNone/>
            </a:pPr>
            <a:r>
              <a:rPr lang="en-US" altLang="en-US" sz="1400" b="1">
                <a:solidFill>
                  <a:srgbClr val="000000"/>
                </a:solidFill>
                <a:latin typeface="Courier New" panose="02070309020205020404" pitchFamily="49" charset="0"/>
              </a:rPr>
              <a:t>    hBox.getChildren().addAll(btNew, btOpen, btSave, btPrint);</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 Create and register the handler</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a:t>
            </a:r>
            <a:r>
              <a:rPr lang="en-US" altLang="en-US" sz="1400" b="1">
                <a:solidFill>
                  <a:srgbClr val="FF0000"/>
                </a:solidFill>
                <a:latin typeface="Courier New" panose="02070309020205020404" pitchFamily="49" charset="0"/>
              </a:rPr>
              <a:t>btNew.setOnAction(new EventHandler&lt;ActionEvent&gt;() {</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@Override // Override the handle method</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public void handle(ActionEvent e) {</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System.out.println("Process New");</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a:t>
            </a:r>
            <a:r>
              <a:rPr lang="en-US" altLang="en-US" sz="1400" b="1">
                <a:solidFill>
                  <a:srgbClr val="0070C0"/>
                </a:solidFill>
                <a:latin typeface="Courier New" panose="02070309020205020404" pitchFamily="49" charset="0"/>
              </a:rPr>
              <a:t>btOpen.setOnAction(new EventHandler&lt;ActionEvent&gt;() {</a:t>
            </a:r>
            <a:br>
              <a:rPr lang="en-US" altLang="en-US" sz="1400" b="1">
                <a:solidFill>
                  <a:srgbClr val="0070C0"/>
                </a:solidFill>
                <a:latin typeface="Courier New" panose="02070309020205020404" pitchFamily="49" charset="0"/>
              </a:rPr>
            </a:br>
            <a:r>
              <a:rPr lang="en-US" altLang="en-US" sz="1400" b="1">
                <a:solidFill>
                  <a:srgbClr val="0070C0"/>
                </a:solidFill>
                <a:latin typeface="Courier New" panose="02070309020205020404" pitchFamily="49" charset="0"/>
              </a:rPr>
              <a:t>      @Override // Override the handle method</a:t>
            </a:r>
            <a:br>
              <a:rPr lang="en-US" altLang="en-US" sz="1400" b="1">
                <a:solidFill>
                  <a:srgbClr val="0070C0"/>
                </a:solidFill>
                <a:latin typeface="Courier New" panose="02070309020205020404" pitchFamily="49" charset="0"/>
              </a:rPr>
            </a:br>
            <a:r>
              <a:rPr lang="en-US" altLang="en-US" sz="1400" b="1">
                <a:solidFill>
                  <a:srgbClr val="0070C0"/>
                </a:solidFill>
                <a:latin typeface="Courier New" panose="02070309020205020404" pitchFamily="49" charset="0"/>
              </a:rPr>
              <a:t>      public void handle(ActionEvent e) {</a:t>
            </a:r>
            <a:br>
              <a:rPr lang="en-US" altLang="en-US" sz="1400" b="1">
                <a:solidFill>
                  <a:srgbClr val="0070C0"/>
                </a:solidFill>
                <a:latin typeface="Courier New" panose="02070309020205020404" pitchFamily="49" charset="0"/>
              </a:rPr>
            </a:br>
            <a:r>
              <a:rPr lang="en-US" altLang="en-US" sz="1400" b="1">
                <a:solidFill>
                  <a:srgbClr val="0070C0"/>
                </a:solidFill>
                <a:latin typeface="Courier New" panose="02070309020205020404" pitchFamily="49" charset="0"/>
              </a:rPr>
              <a:t>        System.out.println("Process Open");</a:t>
            </a:r>
            <a:br>
              <a:rPr lang="en-US" altLang="en-US" sz="1400" b="1">
                <a:solidFill>
                  <a:srgbClr val="0070C0"/>
                </a:solidFill>
                <a:latin typeface="Courier New" panose="02070309020205020404" pitchFamily="49" charset="0"/>
              </a:rPr>
            </a:br>
            <a:r>
              <a:rPr lang="en-US" altLang="en-US" sz="1400" b="1">
                <a:solidFill>
                  <a:srgbClr val="0070C0"/>
                </a:solidFill>
                <a:latin typeface="Courier New" panose="02070309020205020404" pitchFamily="49" charset="0"/>
              </a:rPr>
              <a:t>      }</a:t>
            </a:r>
            <a:br>
              <a:rPr lang="en-US" altLang="en-US" sz="1400" b="1">
                <a:solidFill>
                  <a:srgbClr val="0070C0"/>
                </a:solidFill>
                <a:latin typeface="Courier New" panose="02070309020205020404" pitchFamily="49" charset="0"/>
              </a:rPr>
            </a:br>
            <a:r>
              <a:rPr lang="en-US" altLang="en-US" sz="1400" b="1">
                <a:solidFill>
                  <a:srgbClr val="0070C0"/>
                </a:solidFill>
                <a:latin typeface="Courier New" panose="02070309020205020404" pitchFamily="49" charset="0"/>
              </a:rPr>
              <a:t>    });</a:t>
            </a:r>
            <a:br>
              <a:rPr lang="en-US" altLang="en-US" sz="1400" b="1">
                <a:solidFill>
                  <a:srgbClr val="0070C0"/>
                </a:solidFill>
                <a:latin typeface="Courier New" panose="02070309020205020404" pitchFamily="49" charset="0"/>
              </a:rPr>
            </a:br>
            <a:r>
              <a:rPr lang="en-US" altLang="en-US" sz="1200">
                <a:solidFill>
                  <a:srgbClr val="FFFFFF"/>
                </a:solidFill>
                <a:latin typeface="Franklin Gothic Book" panose="020B0503020102020204" pitchFamily="34" charset="0"/>
              </a:rPr>
              <a:t>22</a:t>
            </a:r>
            <a:r>
              <a:rPr lang="en-US" altLang="en-US" sz="2000"/>
              <a:t> </a:t>
            </a:r>
            <a:br>
              <a:rPr lang="en-US" altLang="en-US" sz="2000"/>
            </a:br>
            <a:endParaRPr lang="en-US" altLang="en-US" sz="2000"/>
          </a:p>
        </p:txBody>
      </p:sp>
      <p:pic>
        <p:nvPicPr>
          <p:cNvPr id="39940"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67425" y="76200"/>
            <a:ext cx="28765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57963" y="933450"/>
            <a:ext cx="2257425" cy="1209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929382-37C1-4D58-97ED-45E321D734BD}" type="slidenum">
              <a:rPr lang="en-US" altLang="en-US" sz="1400" smtClean="0"/>
              <a:pPr>
                <a:spcBef>
                  <a:spcPct val="0"/>
                </a:spcBef>
                <a:buClrTx/>
                <a:buSzTx/>
                <a:buFontTx/>
                <a:buNone/>
              </a:pPr>
              <a:t>36</a:t>
            </a:fld>
            <a:endParaRPr lang="en-US" altLang="en-US" sz="1400"/>
          </a:p>
        </p:txBody>
      </p:sp>
      <p:sp>
        <p:nvSpPr>
          <p:cNvPr id="40963" name="Rectangle 4"/>
          <p:cNvSpPr>
            <a:spLocks noChangeArrowheads="1"/>
          </p:cNvSpPr>
          <p:nvPr/>
        </p:nvSpPr>
        <p:spPr bwMode="auto">
          <a:xfrm>
            <a:off x="152400" y="304800"/>
            <a:ext cx="91440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solidFill>
                  <a:srgbClr val="FF0000"/>
                </a:solidFill>
                <a:latin typeface="Courier New" panose="02070309020205020404" pitchFamily="49" charset="0"/>
              </a:rPr>
              <a:t>     btSave.setOnAction(new EventHandler&lt;ActionEvent&gt;() {</a:t>
            </a:r>
          </a:p>
          <a:p>
            <a:pPr>
              <a:spcBef>
                <a:spcPct val="0"/>
              </a:spcBef>
              <a:buClrTx/>
              <a:buSzTx/>
              <a:buFontTx/>
              <a:buNone/>
            </a:pPr>
            <a:r>
              <a:rPr lang="en-US" altLang="en-US" sz="1400" b="1">
                <a:solidFill>
                  <a:srgbClr val="FF0000"/>
                </a:solidFill>
                <a:latin typeface="Courier New" panose="02070309020205020404" pitchFamily="49" charset="0"/>
              </a:rPr>
              <a:t>       @Override // Override the handle method</a:t>
            </a:r>
          </a:p>
          <a:p>
            <a:pPr>
              <a:spcBef>
                <a:spcPct val="0"/>
              </a:spcBef>
              <a:buClrTx/>
              <a:buSzTx/>
              <a:buFontTx/>
              <a:buNone/>
            </a:pPr>
            <a:r>
              <a:rPr lang="en-US" altLang="en-US" sz="1400" b="1">
                <a:solidFill>
                  <a:srgbClr val="FF0000"/>
                </a:solidFill>
                <a:latin typeface="Courier New" panose="02070309020205020404" pitchFamily="49" charset="0"/>
              </a:rPr>
              <a:t>       public void handle(ActionEvent e) {</a:t>
            </a:r>
          </a:p>
          <a:p>
            <a:pPr>
              <a:spcBef>
                <a:spcPct val="0"/>
              </a:spcBef>
              <a:buClrTx/>
              <a:buSzTx/>
              <a:buFontTx/>
              <a:buNone/>
            </a:pPr>
            <a:r>
              <a:rPr lang="en-US" altLang="en-US" sz="1400" b="1">
                <a:solidFill>
                  <a:srgbClr val="FF0000"/>
                </a:solidFill>
                <a:latin typeface="Courier New" panose="02070309020205020404" pitchFamily="49" charset="0"/>
              </a:rPr>
              <a:t>         System.out.println("Process Save");</a:t>
            </a:r>
          </a:p>
          <a:p>
            <a:pPr>
              <a:spcBef>
                <a:spcPct val="0"/>
              </a:spcBef>
              <a:buClrTx/>
              <a:buSzTx/>
              <a:buFontTx/>
              <a:buNone/>
            </a:pPr>
            <a:r>
              <a:rPr lang="en-US" altLang="en-US" sz="1400" b="1">
                <a:solidFill>
                  <a:srgbClr val="FF0000"/>
                </a:solidFill>
                <a:latin typeface="Courier New" panose="02070309020205020404" pitchFamily="49" charset="0"/>
              </a:rPr>
              <a:t>       }</a:t>
            </a:r>
          </a:p>
          <a:p>
            <a:pPr>
              <a:spcBef>
                <a:spcPct val="0"/>
              </a:spcBef>
              <a:buClrTx/>
              <a:buSzTx/>
              <a:buFontTx/>
              <a:buNone/>
            </a:pPr>
            <a:r>
              <a:rPr lang="en-US" altLang="en-US" sz="1400" b="1">
                <a:solidFill>
                  <a:srgbClr val="FF0000"/>
                </a:solidFill>
                <a:latin typeface="Courier New" panose="02070309020205020404" pitchFamily="49" charset="0"/>
              </a:rPr>
              <a:t>     });</a:t>
            </a:r>
          </a:p>
          <a:p>
            <a:pPr>
              <a:spcBef>
                <a:spcPct val="0"/>
              </a:spcBef>
              <a:buClrTx/>
              <a:buSzTx/>
              <a:buFontTx/>
              <a:buNone/>
            </a:pPr>
            <a:r>
              <a:rPr lang="en-US" altLang="en-US" sz="1400" b="1">
                <a:solidFill>
                  <a:srgbClr val="000000"/>
                </a:solidFill>
                <a:latin typeface="Courier New" panose="02070309020205020404" pitchFamily="49" charset="0"/>
              </a:rPr>
              <a:t>    </a:t>
            </a:r>
          </a:p>
          <a:p>
            <a:pPr>
              <a:spcBef>
                <a:spcPct val="0"/>
              </a:spcBef>
              <a:buClrTx/>
              <a:buSzTx/>
              <a:buFontTx/>
              <a:buNone/>
            </a:pPr>
            <a:r>
              <a:rPr lang="en-US" altLang="en-US" sz="1400" b="1">
                <a:solidFill>
                  <a:srgbClr val="0070C0"/>
                </a:solidFill>
                <a:latin typeface="Courier New" panose="02070309020205020404" pitchFamily="49" charset="0"/>
              </a:rPr>
              <a:t>    btPrint.setOnAction(new EventHandler&lt;ActionEvent&gt;() {</a:t>
            </a:r>
          </a:p>
          <a:p>
            <a:pPr>
              <a:spcBef>
                <a:spcPct val="0"/>
              </a:spcBef>
              <a:buClrTx/>
              <a:buSzTx/>
              <a:buFontTx/>
              <a:buNone/>
            </a:pPr>
            <a:r>
              <a:rPr lang="en-US" altLang="en-US" sz="1400" b="1">
                <a:solidFill>
                  <a:srgbClr val="0070C0"/>
                </a:solidFill>
                <a:latin typeface="Courier New" panose="02070309020205020404" pitchFamily="49" charset="0"/>
              </a:rPr>
              <a:t>      @Override // Override the handle method</a:t>
            </a:r>
          </a:p>
          <a:p>
            <a:pPr>
              <a:spcBef>
                <a:spcPct val="0"/>
              </a:spcBef>
              <a:buClrTx/>
              <a:buSzTx/>
              <a:buFontTx/>
              <a:buNone/>
            </a:pPr>
            <a:r>
              <a:rPr lang="en-US" altLang="en-US" sz="1400" b="1">
                <a:solidFill>
                  <a:srgbClr val="0070C0"/>
                </a:solidFill>
                <a:latin typeface="Courier New" panose="02070309020205020404" pitchFamily="49" charset="0"/>
              </a:rPr>
              <a:t>      public void handle(ActionEvent e) {</a:t>
            </a:r>
          </a:p>
          <a:p>
            <a:pPr>
              <a:spcBef>
                <a:spcPct val="0"/>
              </a:spcBef>
              <a:buClrTx/>
              <a:buSzTx/>
              <a:buFontTx/>
              <a:buNone/>
            </a:pPr>
            <a:r>
              <a:rPr lang="en-US" altLang="en-US" sz="1400" b="1">
                <a:solidFill>
                  <a:srgbClr val="0070C0"/>
                </a:solidFill>
                <a:latin typeface="Courier New" panose="02070309020205020404" pitchFamily="49" charset="0"/>
              </a:rPr>
              <a:t>        System.out.println("Process Print");</a:t>
            </a:r>
          </a:p>
          <a:p>
            <a:pPr>
              <a:spcBef>
                <a:spcPct val="0"/>
              </a:spcBef>
              <a:buClrTx/>
              <a:buSzTx/>
              <a:buFontTx/>
              <a:buNone/>
            </a:pPr>
            <a:r>
              <a:rPr lang="en-US" altLang="en-US" sz="1400" b="1">
                <a:solidFill>
                  <a:srgbClr val="0070C0"/>
                </a:solidFill>
                <a:latin typeface="Courier New" panose="02070309020205020404" pitchFamily="49" charset="0"/>
              </a:rPr>
              <a:t>      }</a:t>
            </a:r>
          </a:p>
          <a:p>
            <a:pPr>
              <a:spcBef>
                <a:spcPct val="0"/>
              </a:spcBef>
              <a:buClrTx/>
              <a:buSzTx/>
              <a:buFontTx/>
              <a:buNone/>
            </a:pPr>
            <a:r>
              <a:rPr lang="en-US" altLang="en-US" sz="1400" b="1">
                <a:solidFill>
                  <a:srgbClr val="0070C0"/>
                </a:solidFill>
                <a:latin typeface="Courier New" panose="02070309020205020404" pitchFamily="49" charset="0"/>
              </a:rPr>
              <a:t>    });</a:t>
            </a:r>
          </a:p>
          <a:p>
            <a:pPr>
              <a:spcBef>
                <a:spcPct val="0"/>
              </a:spcBef>
              <a:buClrTx/>
              <a:buSzTx/>
              <a:buFontTx/>
              <a:buNone/>
            </a:pPr>
            <a:r>
              <a:rPr lang="en-US" altLang="en-US" sz="1400" b="1">
                <a:solidFill>
                  <a:srgbClr val="000000"/>
                </a:solidFill>
                <a:latin typeface="Courier New" panose="02070309020205020404" pitchFamily="49" charset="0"/>
              </a:rPr>
              <a:t>    Scene scene = new Scene(hBox, 300, 50);</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primaryStage.setTitle("AnonymousHandlerDemo");</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primaryStage.setScene(scene);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primaryStage.show();</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public static void main(String[] args)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launch(args);</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a:t>
            </a:r>
            <a:r>
              <a:rPr lang="en-US" altLang="en-US" sz="1600"/>
              <a:t> </a:t>
            </a:r>
            <a:br>
              <a:rPr lang="en-US" altLang="en-US" sz="1600"/>
            </a:br>
            <a:endParaRPr lang="en-US" altLang="en-US"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If class A is an inner class in class B, what is the .class file for A? If class B contains two anonymous inner classes, what are the .class file names for these two classes?</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If class A is an inner class in class B, the .class file for A is </a:t>
            </a:r>
            <a:r>
              <a:rPr lang="en-US" sz="2000" dirty="0" err="1">
                <a:solidFill>
                  <a:srgbClr val="0070C0"/>
                </a:solidFill>
                <a:latin typeface="Calibri" panose="020F0502020204030204" pitchFamily="34" charset="0"/>
                <a:cs typeface="Calibri" panose="020F0502020204030204" pitchFamily="34" charset="0"/>
              </a:rPr>
              <a:t>B$A.class</a:t>
            </a:r>
            <a:r>
              <a:rPr lang="en-US" sz="2000" dirty="0">
                <a:solidFill>
                  <a:srgbClr val="0070C0"/>
                </a:solidFill>
                <a:latin typeface="Calibri" panose="020F0502020204030204" pitchFamily="34" charset="0"/>
                <a:cs typeface="Calibri" panose="020F0502020204030204" pitchFamily="34" charset="0"/>
              </a:rPr>
              <a:t>.</a:t>
            </a:r>
            <a:endParaRPr lang="tr-TR" sz="2000" dirty="0">
              <a:solidFill>
                <a:srgbClr val="0070C0"/>
              </a:solidFill>
              <a:latin typeface="Calibri" panose="020F0502020204030204" pitchFamily="34" charset="0"/>
              <a:cs typeface="Calibri" panose="020F0502020204030204" pitchFamily="34" charset="0"/>
            </a:endParaRPr>
          </a:p>
          <a:p>
            <a:r>
              <a:rPr lang="en-US" sz="2000" dirty="0">
                <a:solidFill>
                  <a:srgbClr val="0070C0"/>
                </a:solidFill>
                <a:latin typeface="Calibri" panose="020F0502020204030204" pitchFamily="34" charset="0"/>
                <a:cs typeface="Calibri" panose="020F0502020204030204" pitchFamily="34" charset="0"/>
              </a:rPr>
              <a:t>If class B contains two anonymous inner classes, the .class file names for these two classes are B$1 and B$2.</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0734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What is wrong in the following code?</a:t>
            </a:r>
          </a:p>
          <a:p>
            <a:pPr marL="0" indent="0">
              <a:buNone/>
            </a:pPr>
            <a:r>
              <a:rPr lang="en-US" sz="1600" noProof="1">
                <a:latin typeface="Consolas" panose="020B0609020204030204" pitchFamily="49" charset="0"/>
                <a:cs typeface="Calibri" panose="020F0502020204030204" pitchFamily="34" charset="0"/>
              </a:rPr>
              <a:t>   </a:t>
            </a:r>
            <a:r>
              <a:rPr lang="en-US" sz="1600" noProof="1">
                <a:solidFill>
                  <a:srgbClr val="0070C0"/>
                </a:solidFill>
                <a:latin typeface="Consolas" panose="020B0609020204030204" pitchFamily="49" charset="0"/>
                <a:cs typeface="Calibri" panose="020F0502020204030204" pitchFamily="34" charset="0"/>
              </a:rPr>
              <a:t>public class </a:t>
            </a:r>
            <a:r>
              <a:rPr lang="en-US" sz="1600" noProof="1">
                <a:latin typeface="Consolas" panose="020B0609020204030204" pitchFamily="49" charset="0"/>
                <a:cs typeface="Calibri" panose="020F0502020204030204" pitchFamily="34" charset="0"/>
              </a:rPr>
              <a:t>Test </a:t>
            </a:r>
            <a:r>
              <a:rPr lang="en-US" sz="1600" noProof="1">
                <a:solidFill>
                  <a:srgbClr val="0070C0"/>
                </a:solidFill>
                <a:latin typeface="Consolas" panose="020B0609020204030204" pitchFamily="49" charset="0"/>
                <a:cs typeface="Calibri" panose="020F0502020204030204" pitchFamily="34" charset="0"/>
              </a:rPr>
              <a:t>extends</a:t>
            </a:r>
            <a:r>
              <a:rPr lang="en-US" sz="1600" noProof="1">
                <a:latin typeface="Consolas" panose="020B0609020204030204" pitchFamily="49" charset="0"/>
                <a:cs typeface="Calibri" panose="020F0502020204030204" pitchFamily="34" charset="0"/>
              </a:rPr>
              <a:t> Application {</a:t>
            </a:r>
          </a:p>
          <a:p>
            <a:pPr marL="0" indent="0">
              <a:buNone/>
            </a:pPr>
            <a:r>
              <a:rPr lang="en-US" sz="1600" noProof="1">
                <a:latin typeface="Consolas" panose="020B0609020204030204" pitchFamily="49" charset="0"/>
                <a:cs typeface="Calibri" panose="020F0502020204030204" pitchFamily="34" charset="0"/>
              </a:rPr>
              <a:t>   </a:t>
            </a:r>
            <a:r>
              <a:rPr lang="tr-TR" sz="1600" noProof="1">
                <a:latin typeface="Consolas" panose="020B0609020204030204" pitchFamily="49" charset="0"/>
                <a:cs typeface="Calibri" panose="020F0502020204030204" pitchFamily="34" charset="0"/>
              </a:rPr>
              <a:t>  </a:t>
            </a:r>
            <a:r>
              <a:rPr lang="en-US" sz="1600" noProof="1">
                <a:solidFill>
                  <a:srgbClr val="0070C0"/>
                </a:solidFill>
                <a:latin typeface="Consolas" panose="020B0609020204030204" pitchFamily="49" charset="0"/>
                <a:cs typeface="Calibri" panose="020F0502020204030204" pitchFamily="34" charset="0"/>
              </a:rPr>
              <a:t>public void </a:t>
            </a:r>
            <a:r>
              <a:rPr lang="en-US" sz="1600" noProof="1">
                <a:latin typeface="Consolas" panose="020B0609020204030204" pitchFamily="49" charset="0"/>
                <a:cs typeface="Calibri" panose="020F0502020204030204" pitchFamily="34" charset="0"/>
              </a:rPr>
              <a:t>start(Stage stage) {</a:t>
            </a:r>
          </a:p>
          <a:p>
            <a:pPr marL="0" indent="0">
              <a:buNone/>
            </a:pPr>
            <a:r>
              <a:rPr lang="en-US" sz="1600" noProof="1">
                <a:latin typeface="Consolas" panose="020B0609020204030204" pitchFamily="49" charset="0"/>
                <a:cs typeface="Calibri" panose="020F0502020204030204" pitchFamily="34" charset="0"/>
              </a:rPr>
              <a:t>     </a:t>
            </a:r>
            <a:r>
              <a:rPr lang="tr-TR" sz="1600" noProof="1">
                <a:latin typeface="Consolas" panose="020B0609020204030204" pitchFamily="49" charset="0"/>
                <a:cs typeface="Calibri" panose="020F0502020204030204" pitchFamily="34" charset="0"/>
              </a:rPr>
              <a:t>  </a:t>
            </a:r>
            <a:r>
              <a:rPr lang="en-US" sz="1600" noProof="1">
                <a:latin typeface="Consolas" panose="020B0609020204030204" pitchFamily="49" charset="0"/>
                <a:cs typeface="Calibri" panose="020F0502020204030204" pitchFamily="34" charset="0"/>
              </a:rPr>
              <a:t>Button btOK = </a:t>
            </a:r>
            <a:r>
              <a:rPr lang="en-US" sz="1600" noProof="1">
                <a:solidFill>
                  <a:srgbClr val="0070C0"/>
                </a:solidFill>
                <a:latin typeface="Consolas" panose="020B0609020204030204" pitchFamily="49" charset="0"/>
                <a:cs typeface="Calibri" panose="020F0502020204030204" pitchFamily="34" charset="0"/>
              </a:rPr>
              <a:t>new</a:t>
            </a:r>
            <a:r>
              <a:rPr lang="en-US" sz="1600" noProof="1">
                <a:latin typeface="Consolas" panose="020B0609020204030204" pitchFamily="49" charset="0"/>
                <a:cs typeface="Calibri" panose="020F0502020204030204" pitchFamily="34" charset="0"/>
              </a:rPr>
              <a:t> Button("OK");</a:t>
            </a:r>
          </a:p>
          <a:p>
            <a:pPr marL="0" indent="0">
              <a:buNone/>
            </a:pPr>
            <a:r>
              <a:rPr lang="en-US" sz="1600" noProof="1">
                <a:latin typeface="Consolas" panose="020B0609020204030204" pitchFamily="49" charset="0"/>
                <a:cs typeface="Calibri" panose="020F0502020204030204" pitchFamily="34" charset="0"/>
              </a:rPr>
              <a:t>     }</a:t>
            </a:r>
          </a:p>
          <a:p>
            <a:pPr marL="0" indent="0">
              <a:buNone/>
            </a:pPr>
            <a:endParaRPr lang="tr-TR" sz="1600" noProof="1">
              <a:latin typeface="Consolas" panose="020B0609020204030204" pitchFamily="49" charset="0"/>
              <a:cs typeface="Calibri" panose="020F0502020204030204" pitchFamily="34" charset="0"/>
            </a:endParaRPr>
          </a:p>
          <a:p>
            <a:pPr marL="0" indent="0">
              <a:buNone/>
            </a:pPr>
            <a:r>
              <a:rPr lang="tr-TR" sz="1600" noProof="1">
                <a:latin typeface="Consolas" panose="020B0609020204030204" pitchFamily="49" charset="0"/>
                <a:cs typeface="Calibri" panose="020F0502020204030204" pitchFamily="34" charset="0"/>
              </a:rPr>
              <a:t>     </a:t>
            </a:r>
            <a:r>
              <a:rPr lang="en-US" sz="1600" noProof="1">
                <a:solidFill>
                  <a:srgbClr val="0070C0"/>
                </a:solidFill>
                <a:latin typeface="Consolas" panose="020B0609020204030204" pitchFamily="49" charset="0"/>
                <a:cs typeface="Calibri" panose="020F0502020204030204" pitchFamily="34" charset="0"/>
              </a:rPr>
              <a:t>private class </a:t>
            </a:r>
            <a:r>
              <a:rPr lang="en-US" sz="1600" noProof="1">
                <a:latin typeface="Consolas" panose="020B0609020204030204" pitchFamily="49" charset="0"/>
                <a:cs typeface="Calibri" panose="020F0502020204030204" pitchFamily="34" charset="0"/>
              </a:rPr>
              <a:t>Handler </a:t>
            </a:r>
            <a:r>
              <a:rPr lang="en-US" sz="1600" noProof="1">
                <a:solidFill>
                  <a:srgbClr val="0070C0"/>
                </a:solidFill>
                <a:latin typeface="Consolas" panose="020B0609020204030204" pitchFamily="49" charset="0"/>
                <a:cs typeface="Calibri" panose="020F0502020204030204" pitchFamily="34" charset="0"/>
              </a:rPr>
              <a:t>implements</a:t>
            </a:r>
            <a:r>
              <a:rPr lang="tr-TR" sz="1600" noProof="1">
                <a:latin typeface="Consolas" panose="020B0609020204030204" pitchFamily="49" charset="0"/>
                <a:cs typeface="Calibri" panose="020F0502020204030204" pitchFamily="34" charset="0"/>
              </a:rPr>
              <a:t> </a:t>
            </a:r>
            <a:r>
              <a:rPr lang="en-US" sz="1600" noProof="1">
                <a:latin typeface="Consolas" panose="020B0609020204030204" pitchFamily="49" charset="0"/>
                <a:cs typeface="Calibri" panose="020F0502020204030204" pitchFamily="34" charset="0"/>
              </a:rPr>
              <a:t>EventHandler&lt;ActionEvent&gt; {</a:t>
            </a:r>
          </a:p>
          <a:p>
            <a:pPr marL="0" indent="0">
              <a:buNone/>
            </a:pPr>
            <a:r>
              <a:rPr lang="en-US" sz="1600" noProof="1">
                <a:latin typeface="Consolas" panose="020B0609020204030204" pitchFamily="49" charset="0"/>
                <a:cs typeface="Calibri" panose="020F0502020204030204" pitchFamily="34" charset="0"/>
              </a:rPr>
              <a:t>     </a:t>
            </a:r>
            <a:r>
              <a:rPr lang="tr-TR" sz="1600" noProof="1">
                <a:latin typeface="Consolas" panose="020B0609020204030204" pitchFamily="49" charset="0"/>
                <a:cs typeface="Calibri" panose="020F0502020204030204" pitchFamily="34" charset="0"/>
              </a:rPr>
              <a:t>  </a:t>
            </a:r>
            <a:r>
              <a:rPr lang="en-US" sz="1600" noProof="1">
                <a:solidFill>
                  <a:srgbClr val="0070C0"/>
                </a:solidFill>
                <a:latin typeface="Consolas" panose="020B0609020204030204" pitchFamily="49" charset="0"/>
                <a:cs typeface="Calibri" panose="020F0502020204030204" pitchFamily="34" charset="0"/>
              </a:rPr>
              <a:t>public void </a:t>
            </a:r>
            <a:r>
              <a:rPr lang="en-US" sz="1600" noProof="1">
                <a:latin typeface="Consolas" panose="020B0609020204030204" pitchFamily="49" charset="0"/>
                <a:cs typeface="Calibri" panose="020F0502020204030204" pitchFamily="34" charset="0"/>
              </a:rPr>
              <a:t>handle(Action e) {</a:t>
            </a:r>
          </a:p>
          <a:p>
            <a:pPr marL="0" indent="0">
              <a:buNone/>
            </a:pPr>
            <a:r>
              <a:rPr lang="en-US" sz="1600" noProof="1">
                <a:latin typeface="Consolas" panose="020B0609020204030204" pitchFamily="49" charset="0"/>
                <a:cs typeface="Calibri" panose="020F0502020204030204" pitchFamily="34" charset="0"/>
              </a:rPr>
              <a:t>       </a:t>
            </a:r>
            <a:r>
              <a:rPr lang="tr-TR" sz="1600" noProof="1">
                <a:latin typeface="Consolas" panose="020B0609020204030204" pitchFamily="49" charset="0"/>
                <a:cs typeface="Calibri" panose="020F0502020204030204" pitchFamily="34" charset="0"/>
              </a:rPr>
              <a:t>  </a:t>
            </a:r>
            <a:r>
              <a:rPr lang="en-US" sz="1600" noProof="1">
                <a:latin typeface="Consolas" panose="020B0609020204030204" pitchFamily="49" charset="0"/>
                <a:cs typeface="Calibri" panose="020F0502020204030204" pitchFamily="34" charset="0"/>
              </a:rPr>
              <a:t>System.out.println(e.getSource());</a:t>
            </a:r>
          </a:p>
          <a:p>
            <a:pPr marL="0" indent="0">
              <a:buNone/>
            </a:pPr>
            <a:r>
              <a:rPr lang="en-US" sz="1600" noProof="1">
                <a:latin typeface="Consolas" panose="020B0609020204030204" pitchFamily="49" charset="0"/>
                <a:cs typeface="Calibri" panose="020F0502020204030204" pitchFamily="34" charset="0"/>
              </a:rPr>
              <a:t>       }</a:t>
            </a:r>
          </a:p>
          <a:p>
            <a:pPr marL="0" indent="0">
              <a:buNone/>
            </a:pPr>
            <a:r>
              <a:rPr lang="en-US" sz="1600" noProof="1">
                <a:latin typeface="Consolas" panose="020B0609020204030204" pitchFamily="49" charset="0"/>
                <a:cs typeface="Calibri" panose="020F0502020204030204" pitchFamily="34" charset="0"/>
              </a:rPr>
              <a:t>     }</a:t>
            </a:r>
          </a:p>
          <a:p>
            <a:pPr marL="0" indent="0">
              <a:buNone/>
            </a:pPr>
            <a:r>
              <a:rPr lang="tr-TR" sz="1600" noProof="1">
                <a:latin typeface="Consolas" panose="020B0609020204030204" pitchFamily="49" charset="0"/>
                <a:cs typeface="Calibri" panose="020F0502020204030204" pitchFamily="34" charset="0"/>
              </a:rPr>
              <a:t>   </a:t>
            </a:r>
            <a:r>
              <a:rPr lang="en-US" sz="1600" noProof="1">
                <a:latin typeface="Consolas" panose="020B0609020204030204" pitchFamily="49" charset="0"/>
                <a:cs typeface="Calibri" panose="020F0502020204030204" pitchFamily="34" charset="0"/>
              </a:rPr>
              <a:t>}</a:t>
            </a:r>
          </a:p>
          <a:p>
            <a:pPr marL="0" indent="0">
              <a:buNone/>
            </a:pPr>
            <a:r>
              <a:rPr lang="en-US" sz="2000" b="1" noProof="1">
                <a:solidFill>
                  <a:srgbClr val="92D050"/>
                </a:solidFill>
                <a:latin typeface="Calibri" panose="020F0502020204030204" pitchFamily="34" charset="0"/>
                <a:cs typeface="Calibri" panose="020F0502020204030204" pitchFamily="34" charset="0"/>
              </a:rPr>
              <a:t>&lt;--- ANSWER ---&gt;</a:t>
            </a:r>
          </a:p>
          <a:p>
            <a:r>
              <a:rPr lang="en-US" sz="2000" noProof="1">
                <a:solidFill>
                  <a:srgbClr val="0070C0"/>
                </a:solidFill>
                <a:latin typeface="Calibri" panose="020F0502020204030204" pitchFamily="34" charset="0"/>
                <a:cs typeface="Calibri" panose="020F0502020204030204" pitchFamily="34" charset="0"/>
              </a:rPr>
              <a:t>There is no registration for the handler.</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6864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lnSpcReduction="10000"/>
          </a:bodyPr>
          <a:lstStyle/>
          <a:p>
            <a:r>
              <a:rPr lang="en-US" sz="2000" noProof="1">
                <a:latin typeface="Calibri" panose="020F0502020204030204" pitchFamily="34" charset="0"/>
                <a:cs typeface="Calibri" panose="020F0502020204030204" pitchFamily="34" charset="0"/>
              </a:rPr>
              <a:t>What is wrong in the following code?</a:t>
            </a:r>
          </a:p>
          <a:p>
            <a:pPr marL="0" indent="0">
              <a:buNone/>
            </a:pPr>
            <a:r>
              <a:rPr lang="tr-TR" sz="1600" noProof="1">
                <a:latin typeface="Consolas" panose="020B0609020204030204" pitchFamily="49" charset="0"/>
                <a:cs typeface="Calibri" panose="020F0502020204030204" pitchFamily="34" charset="0"/>
              </a:rPr>
              <a:t>   </a:t>
            </a:r>
            <a:r>
              <a:rPr lang="tr-TR" sz="1600" noProof="1">
                <a:solidFill>
                  <a:srgbClr val="0070C0"/>
                </a:solidFill>
                <a:latin typeface="Consolas" panose="020B0609020204030204" pitchFamily="49" charset="0"/>
                <a:cs typeface="Calibri" panose="020F0502020204030204" pitchFamily="34" charset="0"/>
              </a:rPr>
              <a:t>public class </a:t>
            </a:r>
            <a:r>
              <a:rPr lang="tr-TR" sz="1600" noProof="1">
                <a:latin typeface="Consolas" panose="020B0609020204030204" pitchFamily="49" charset="0"/>
                <a:cs typeface="Calibri" panose="020F0502020204030204" pitchFamily="34" charset="0"/>
              </a:rPr>
              <a:t>Test </a:t>
            </a:r>
            <a:r>
              <a:rPr lang="tr-TR" sz="1600" noProof="1">
                <a:solidFill>
                  <a:srgbClr val="0070C0"/>
                </a:solidFill>
                <a:latin typeface="Consolas" panose="020B0609020204030204" pitchFamily="49" charset="0"/>
                <a:cs typeface="Calibri" panose="020F0502020204030204" pitchFamily="34" charset="0"/>
              </a:rPr>
              <a:t>extends</a:t>
            </a:r>
            <a:r>
              <a:rPr lang="tr-TR" sz="1600" noProof="1">
                <a:latin typeface="Consolas" panose="020B0609020204030204" pitchFamily="49" charset="0"/>
                <a:cs typeface="Calibri" panose="020F0502020204030204" pitchFamily="34" charset="0"/>
              </a:rPr>
              <a:t> Application {</a:t>
            </a:r>
          </a:p>
          <a:p>
            <a:pPr marL="0" indent="0">
              <a:buNone/>
            </a:pPr>
            <a:r>
              <a:rPr lang="tr-TR" sz="1600" noProof="1">
                <a:latin typeface="Consolas" panose="020B0609020204030204" pitchFamily="49" charset="0"/>
                <a:cs typeface="Calibri" panose="020F0502020204030204" pitchFamily="34" charset="0"/>
              </a:rPr>
              <a:t>     </a:t>
            </a:r>
            <a:r>
              <a:rPr lang="tr-TR" sz="1600" noProof="1">
                <a:solidFill>
                  <a:srgbClr val="0070C0"/>
                </a:solidFill>
                <a:latin typeface="Consolas" panose="020B0609020204030204" pitchFamily="49" charset="0"/>
                <a:cs typeface="Calibri" panose="020F0502020204030204" pitchFamily="34" charset="0"/>
              </a:rPr>
              <a:t>public void </a:t>
            </a:r>
            <a:r>
              <a:rPr lang="tr-TR" sz="1600" noProof="1">
                <a:latin typeface="Consolas" panose="020B0609020204030204" pitchFamily="49" charset="0"/>
                <a:cs typeface="Calibri" panose="020F0502020204030204" pitchFamily="34" charset="0"/>
              </a:rPr>
              <a:t>start(Stage stage) {</a:t>
            </a:r>
          </a:p>
          <a:p>
            <a:pPr marL="0" indent="0">
              <a:buNone/>
            </a:pPr>
            <a:r>
              <a:rPr lang="tr-TR" sz="1600" noProof="1">
                <a:latin typeface="Consolas" panose="020B0609020204030204" pitchFamily="49" charset="0"/>
                <a:cs typeface="Calibri" panose="020F0502020204030204" pitchFamily="34" charset="0"/>
              </a:rPr>
              <a:t>       Button btOK = </a:t>
            </a:r>
            <a:r>
              <a:rPr lang="tr-TR" sz="1600" noProof="1">
                <a:solidFill>
                  <a:srgbClr val="0070C0"/>
                </a:solidFill>
                <a:latin typeface="Consolas" panose="020B0609020204030204" pitchFamily="49" charset="0"/>
                <a:cs typeface="Calibri" panose="020F0502020204030204" pitchFamily="34" charset="0"/>
              </a:rPr>
              <a:t>new</a:t>
            </a:r>
            <a:r>
              <a:rPr lang="tr-TR" sz="1600" noProof="1">
                <a:latin typeface="Consolas" panose="020B0609020204030204" pitchFamily="49" charset="0"/>
                <a:cs typeface="Calibri" panose="020F0502020204030204" pitchFamily="34" charset="0"/>
              </a:rPr>
              <a:t> Button("OK");</a:t>
            </a:r>
          </a:p>
          <a:p>
            <a:pPr marL="0" indent="0">
              <a:buNone/>
            </a:pPr>
            <a:r>
              <a:rPr lang="tr-TR" sz="1600" noProof="1">
                <a:latin typeface="Consolas" panose="020B0609020204030204" pitchFamily="49" charset="0"/>
                <a:cs typeface="Calibri" panose="020F0502020204030204" pitchFamily="34" charset="0"/>
              </a:rPr>
              <a:t>       </a:t>
            </a:r>
          </a:p>
          <a:p>
            <a:pPr marL="0" indent="0">
              <a:buNone/>
            </a:pPr>
            <a:r>
              <a:rPr lang="tr-TR" sz="1600" noProof="1">
                <a:latin typeface="Consolas" panose="020B0609020204030204" pitchFamily="49" charset="0"/>
                <a:cs typeface="Calibri" panose="020F0502020204030204" pitchFamily="34" charset="0"/>
              </a:rPr>
              <a:t>       btOK.setOnAction(</a:t>
            </a:r>
          </a:p>
          <a:p>
            <a:pPr marL="0" indent="0">
              <a:buNone/>
            </a:pPr>
            <a:r>
              <a:rPr lang="tr-TR" sz="1600" noProof="1">
                <a:latin typeface="Consolas" panose="020B0609020204030204" pitchFamily="49" charset="0"/>
                <a:cs typeface="Calibri" panose="020F0502020204030204" pitchFamily="34" charset="0"/>
              </a:rPr>
              <a:t>         </a:t>
            </a:r>
            <a:r>
              <a:rPr lang="tr-TR" sz="1600" noProof="1">
                <a:solidFill>
                  <a:srgbClr val="0070C0"/>
                </a:solidFill>
                <a:latin typeface="Consolas" panose="020B0609020204030204" pitchFamily="49" charset="0"/>
                <a:cs typeface="Calibri" panose="020F0502020204030204" pitchFamily="34" charset="0"/>
              </a:rPr>
              <a:t>new</a:t>
            </a:r>
            <a:r>
              <a:rPr lang="tr-TR" sz="1600" noProof="1">
                <a:latin typeface="Consolas" panose="020B0609020204030204" pitchFamily="49" charset="0"/>
                <a:cs typeface="Calibri" panose="020F0502020204030204" pitchFamily="34" charset="0"/>
              </a:rPr>
              <a:t> EventHandler&lt;ActionEvent&gt; {</a:t>
            </a:r>
          </a:p>
          <a:p>
            <a:pPr marL="0" indent="0">
              <a:buNone/>
            </a:pPr>
            <a:r>
              <a:rPr lang="tr-TR" sz="1600" noProof="1">
                <a:latin typeface="Consolas" panose="020B0609020204030204" pitchFamily="49" charset="0"/>
                <a:cs typeface="Calibri" panose="020F0502020204030204" pitchFamily="34" charset="0"/>
              </a:rPr>
              <a:t>           </a:t>
            </a:r>
            <a:r>
              <a:rPr lang="tr-TR" sz="1600" noProof="1">
                <a:solidFill>
                  <a:srgbClr val="0070C0"/>
                </a:solidFill>
                <a:latin typeface="Consolas" panose="020B0609020204030204" pitchFamily="49" charset="0"/>
                <a:cs typeface="Calibri" panose="020F0502020204030204" pitchFamily="34" charset="0"/>
              </a:rPr>
              <a:t>public void </a:t>
            </a:r>
            <a:r>
              <a:rPr lang="tr-TR" sz="1600" noProof="1">
                <a:latin typeface="Consolas" panose="020B0609020204030204" pitchFamily="49" charset="0"/>
                <a:cs typeface="Calibri" panose="020F0502020204030204" pitchFamily="34" charset="0"/>
              </a:rPr>
              <a:t>handle(ActionEvent e) {</a:t>
            </a:r>
          </a:p>
          <a:p>
            <a:pPr marL="0" indent="0">
              <a:buNone/>
            </a:pPr>
            <a:r>
              <a:rPr lang="tr-TR" sz="1600" noProof="1">
                <a:latin typeface="Consolas" panose="020B0609020204030204" pitchFamily="49" charset="0"/>
                <a:cs typeface="Calibri" panose="020F0502020204030204" pitchFamily="34" charset="0"/>
              </a:rPr>
              <a:t>             System.out.println(e.getSource());</a:t>
            </a:r>
          </a:p>
          <a:p>
            <a:pPr marL="0" indent="0">
              <a:buNone/>
            </a:pPr>
            <a:r>
              <a:rPr lang="tr-TR" sz="1600" noProof="1">
                <a:latin typeface="Consolas" panose="020B0609020204030204" pitchFamily="49" charset="0"/>
                <a:cs typeface="Calibri" panose="020F0502020204030204" pitchFamily="34" charset="0"/>
              </a:rPr>
              <a:t>           }</a:t>
            </a:r>
          </a:p>
          <a:p>
            <a:pPr marL="0" indent="0">
              <a:buNone/>
            </a:pPr>
            <a:r>
              <a:rPr lang="tr-TR" sz="1600" noProof="1">
                <a:latin typeface="Consolas" panose="020B0609020204030204" pitchFamily="49" charset="0"/>
                <a:cs typeface="Calibri" panose="020F0502020204030204" pitchFamily="34" charset="0"/>
              </a:rPr>
              <a:t>         }  // Something missing here</a:t>
            </a:r>
          </a:p>
          <a:p>
            <a:pPr marL="0" indent="0">
              <a:buNone/>
            </a:pPr>
            <a:r>
              <a:rPr lang="tr-TR" sz="1600" noProof="1">
                <a:latin typeface="Consolas" panose="020B0609020204030204" pitchFamily="49" charset="0"/>
                <a:cs typeface="Calibri" panose="020F0502020204030204" pitchFamily="34" charset="0"/>
              </a:rPr>
              <a:t>     }</a:t>
            </a:r>
          </a:p>
          <a:p>
            <a:pPr marL="0" indent="0">
              <a:buNone/>
            </a:pPr>
            <a:r>
              <a:rPr lang="tr-TR" sz="1600" noProof="1">
                <a:latin typeface="Consolas" panose="020B0609020204030204" pitchFamily="49" charset="0"/>
                <a:cs typeface="Calibri" panose="020F0502020204030204" pitchFamily="34" charset="0"/>
              </a:rPr>
              <a:t>   }</a:t>
            </a:r>
          </a:p>
          <a:p>
            <a:pPr marL="0" indent="0">
              <a:buNone/>
            </a:pPr>
            <a:r>
              <a:rPr lang="en-US" sz="2000" b="1" noProof="1">
                <a:solidFill>
                  <a:srgbClr val="92D050"/>
                </a:solidFill>
                <a:latin typeface="Calibri" panose="020F0502020204030204" pitchFamily="34" charset="0"/>
                <a:cs typeface="Calibri" panose="020F0502020204030204" pitchFamily="34" charset="0"/>
              </a:rPr>
              <a:t>&lt;--- ANSWER ---&gt;</a:t>
            </a:r>
          </a:p>
          <a:p>
            <a:r>
              <a:rPr lang="tr-TR" sz="2000" noProof="1">
                <a:solidFill>
                  <a:srgbClr val="0070C0"/>
                </a:solidFill>
                <a:latin typeface="Calibri" panose="020F0502020204030204" pitchFamily="34" charset="0"/>
                <a:cs typeface="Calibri" panose="020F0502020204030204" pitchFamily="34" charset="0"/>
              </a:rPr>
              <a:t>M</a:t>
            </a:r>
            <a:r>
              <a:rPr lang="en-US" sz="2000" noProof="1">
                <a:solidFill>
                  <a:srgbClr val="0070C0"/>
                </a:solidFill>
                <a:latin typeface="Calibri" panose="020F0502020204030204" pitchFamily="34" charset="0"/>
                <a:cs typeface="Calibri" panose="020F0502020204030204" pitchFamily="34" charset="0"/>
              </a:rPr>
              <a:t>issing ); in Line -2</a:t>
            </a:r>
            <a:r>
              <a:rPr lang="tr-TR" sz="2000" noProof="1">
                <a:solidFill>
                  <a:srgbClr val="0070C0"/>
                </a:solidFill>
                <a:latin typeface="Calibri" panose="020F0502020204030204" pitchFamily="34" charset="0"/>
                <a:cs typeface="Calibri" panose="020F0502020204030204" pitchFamily="34" charset="0"/>
              </a:rPr>
              <a:t>.</a:t>
            </a:r>
            <a:r>
              <a:rPr lang="en-US" sz="2000" noProof="1">
                <a:solidFill>
                  <a:srgbClr val="0070C0"/>
                </a:solidFill>
                <a:latin typeface="Calibri" panose="020F0502020204030204" pitchFamily="34" charset="0"/>
                <a:cs typeface="Calibri" panose="020F0502020204030204" pitchFamily="34" charset="0"/>
              </a:rPr>
              <a:t> </a:t>
            </a:r>
            <a:endParaRPr lang="tr-TR" sz="2000" noProof="1">
              <a:solidFill>
                <a:srgbClr val="0070C0"/>
              </a:solidFill>
              <a:latin typeface="Calibri" panose="020F0502020204030204" pitchFamily="34" charset="0"/>
              <a:cs typeface="Calibri" panose="020F0502020204030204" pitchFamily="34" charset="0"/>
            </a:endParaRPr>
          </a:p>
          <a:p>
            <a:r>
              <a:rPr lang="en-US" sz="2000" noProof="1">
                <a:solidFill>
                  <a:srgbClr val="0070C0"/>
                </a:solidFill>
                <a:latin typeface="Calibri" panose="020F0502020204030204" pitchFamily="34" charset="0"/>
                <a:cs typeface="Calibri" panose="020F0502020204030204" pitchFamily="34" charset="0"/>
              </a:rPr>
              <a:t>Missing () after EventHandler&lt;ActionEvent&gt;()</a:t>
            </a:r>
            <a:r>
              <a:rPr lang="tr-TR" sz="2000" noProof="1">
                <a:solidFill>
                  <a:srgbClr val="0070C0"/>
                </a:solidFill>
                <a:latin typeface="Calibri" panose="020F0502020204030204" pitchFamily="34" charset="0"/>
                <a:cs typeface="Calibri" panose="020F0502020204030204" pitchFamily="34" charset="0"/>
              </a:rPr>
              <a:t>.</a:t>
            </a:r>
            <a:endParaRPr lang="en-US" sz="2000" noProof="1">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9545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 calcmode="lin" valueType="num">
                                      <p:cBhvr additive="base">
                                        <p:cTn id="6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13EA090-EED2-41AB-A704-F42352D2B996}" type="slidenum">
              <a:rPr lang="en-US" altLang="en-US" sz="1400" smtClean="0"/>
              <a:pPr>
                <a:spcBef>
                  <a:spcPct val="0"/>
                </a:spcBef>
                <a:buClrTx/>
                <a:buSzTx/>
                <a:buFontTx/>
                <a:buNone/>
              </a:pPr>
              <a:t>4</a:t>
            </a:fld>
            <a:endParaRPr lang="en-US" altLang="en-US" sz="1400"/>
          </a:p>
        </p:txBody>
      </p:sp>
      <p:sp>
        <p:nvSpPr>
          <p:cNvPr id="8195" name="Rectangle 4">
            <a:extLst>
              <a:ext uri="{FF2B5EF4-FFF2-40B4-BE49-F238E27FC236}">
                <a16:creationId xmlns:a16="http://schemas.microsoft.com/office/drawing/2014/main" id="{AD1B1165-A54B-4F3C-85AC-362CB7D06BA6}"/>
              </a:ext>
            </a:extLst>
          </p:cNvPr>
          <p:cNvSpPr>
            <a:spLocks noChangeArrowheads="1"/>
          </p:cNvSpPr>
          <p:nvPr/>
        </p:nvSpPr>
        <p:spPr bwMode="auto">
          <a:xfrm>
            <a:off x="152400" y="0"/>
            <a:ext cx="8305800" cy="641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050" b="1" dirty="0">
                <a:solidFill>
                  <a:srgbClr val="000000"/>
                </a:solidFill>
                <a:latin typeface="Courier New" panose="02070309020205020404" pitchFamily="49" charset="0"/>
              </a:rPr>
              <a:t>import </a:t>
            </a:r>
            <a:r>
              <a:rPr lang="en-US" altLang="en-US" sz="1050" b="1" dirty="0" err="1">
                <a:solidFill>
                  <a:srgbClr val="000000"/>
                </a:solidFill>
                <a:latin typeface="Courier New" panose="02070309020205020404" pitchFamily="49" charset="0"/>
              </a:rPr>
              <a:t>javafx.application.Application</a:t>
            </a:r>
            <a:r>
              <a:rPr lang="en-US" altLang="en-US" sz="1050" b="1" dirty="0">
                <a:solidFill>
                  <a:srgbClr val="000000"/>
                </a:solidFill>
                <a:latin typeface="Courier New" panose="02070309020205020404" pitchFamily="49" charset="0"/>
              </a:rPr>
              <a:t>;</a:t>
            </a:r>
            <a:br>
              <a:rPr lang="en-US" altLang="en-US" sz="1050" b="1" dirty="0">
                <a:solidFill>
                  <a:srgbClr val="000000"/>
                </a:solidFill>
                <a:latin typeface="Courier New" panose="02070309020205020404" pitchFamily="49" charset="0"/>
              </a:rPr>
            </a:br>
            <a:r>
              <a:rPr lang="en-US" altLang="en-US" sz="1050" b="1" dirty="0">
                <a:solidFill>
                  <a:srgbClr val="000000"/>
                </a:solidFill>
                <a:latin typeface="Courier New" panose="02070309020205020404" pitchFamily="49" charset="0"/>
              </a:rPr>
              <a:t>import </a:t>
            </a:r>
            <a:r>
              <a:rPr lang="en-US" altLang="en-US" sz="1050" b="1" dirty="0" err="1">
                <a:solidFill>
                  <a:srgbClr val="000000"/>
                </a:solidFill>
                <a:latin typeface="Courier New" panose="02070309020205020404" pitchFamily="49" charset="0"/>
              </a:rPr>
              <a:t>javafx.stage.Stage</a:t>
            </a:r>
            <a:r>
              <a:rPr lang="en-US" altLang="en-US" sz="1050" b="1" dirty="0">
                <a:solidFill>
                  <a:srgbClr val="000000"/>
                </a:solidFill>
                <a:latin typeface="Courier New" panose="02070309020205020404" pitchFamily="49" charset="0"/>
              </a:rPr>
              <a:t>;</a:t>
            </a:r>
            <a:br>
              <a:rPr lang="en-US" altLang="en-US" sz="1050" b="1" dirty="0">
                <a:solidFill>
                  <a:srgbClr val="000000"/>
                </a:solidFill>
                <a:latin typeface="Courier New" panose="02070309020205020404" pitchFamily="49" charset="0"/>
              </a:rPr>
            </a:br>
            <a:r>
              <a:rPr lang="en-US" altLang="en-US" sz="1050" b="1" dirty="0">
                <a:solidFill>
                  <a:srgbClr val="000000"/>
                </a:solidFill>
                <a:latin typeface="Courier New" panose="02070309020205020404" pitchFamily="49" charset="0"/>
              </a:rPr>
              <a:t>import </a:t>
            </a:r>
            <a:r>
              <a:rPr lang="en-US" altLang="en-US" sz="1050" b="1" dirty="0" err="1">
                <a:solidFill>
                  <a:srgbClr val="000000"/>
                </a:solidFill>
                <a:latin typeface="Courier New" panose="02070309020205020404" pitchFamily="49" charset="0"/>
              </a:rPr>
              <a:t>javafx.scene.Scene</a:t>
            </a:r>
            <a:r>
              <a:rPr lang="en-US" altLang="en-US" sz="1050" b="1" dirty="0">
                <a:solidFill>
                  <a:srgbClr val="000000"/>
                </a:solidFill>
                <a:latin typeface="Courier New" panose="02070309020205020404" pitchFamily="49" charset="0"/>
              </a:rPr>
              <a:t>;</a:t>
            </a:r>
            <a:br>
              <a:rPr lang="en-US" altLang="en-US" sz="1050" b="1" dirty="0">
                <a:solidFill>
                  <a:srgbClr val="000000"/>
                </a:solidFill>
                <a:latin typeface="Courier New" panose="02070309020205020404" pitchFamily="49" charset="0"/>
              </a:rPr>
            </a:br>
            <a:r>
              <a:rPr lang="en-US" altLang="en-US" sz="1050" b="1" dirty="0">
                <a:solidFill>
                  <a:srgbClr val="000000"/>
                </a:solidFill>
                <a:latin typeface="Courier New" panose="02070309020205020404" pitchFamily="49" charset="0"/>
              </a:rPr>
              <a:t>import </a:t>
            </a:r>
            <a:r>
              <a:rPr lang="en-US" altLang="en-US" sz="1050" b="1" dirty="0" err="1">
                <a:solidFill>
                  <a:srgbClr val="000000"/>
                </a:solidFill>
                <a:latin typeface="Courier New" panose="02070309020205020404" pitchFamily="49" charset="0"/>
              </a:rPr>
              <a:t>javafx.scene.layout.HBox</a:t>
            </a:r>
            <a:r>
              <a:rPr lang="en-US" altLang="en-US" sz="1050" b="1" dirty="0">
                <a:solidFill>
                  <a:srgbClr val="000000"/>
                </a:solidFill>
                <a:latin typeface="Courier New" panose="02070309020205020404" pitchFamily="49" charset="0"/>
              </a:rPr>
              <a:t>;</a:t>
            </a:r>
            <a:br>
              <a:rPr lang="en-US" altLang="en-US" sz="1050" b="1" dirty="0">
                <a:solidFill>
                  <a:srgbClr val="000000"/>
                </a:solidFill>
                <a:latin typeface="Courier New" panose="02070309020205020404" pitchFamily="49" charset="0"/>
              </a:rPr>
            </a:br>
            <a:r>
              <a:rPr lang="en-US" altLang="en-US" sz="1050" b="1" dirty="0">
                <a:solidFill>
                  <a:srgbClr val="000000"/>
                </a:solidFill>
                <a:latin typeface="Courier New" panose="02070309020205020404" pitchFamily="49" charset="0"/>
              </a:rPr>
              <a:t>import </a:t>
            </a:r>
            <a:r>
              <a:rPr lang="en-US" altLang="en-US" sz="1050" b="1" dirty="0" err="1">
                <a:solidFill>
                  <a:srgbClr val="000000"/>
                </a:solidFill>
                <a:latin typeface="Courier New" panose="02070309020205020404" pitchFamily="49" charset="0"/>
              </a:rPr>
              <a:t>javafx.scene.control.Button</a:t>
            </a:r>
            <a:r>
              <a:rPr lang="en-US" altLang="en-US" sz="1050" b="1" dirty="0">
                <a:solidFill>
                  <a:srgbClr val="000000"/>
                </a:solidFill>
                <a:latin typeface="Courier New" panose="02070309020205020404" pitchFamily="49" charset="0"/>
              </a:rPr>
              <a:t>;</a:t>
            </a:r>
            <a:br>
              <a:rPr lang="en-US" altLang="en-US" sz="1050" b="1" dirty="0">
                <a:solidFill>
                  <a:srgbClr val="000000"/>
                </a:solidFill>
                <a:latin typeface="Courier New" panose="02070309020205020404" pitchFamily="49" charset="0"/>
              </a:rPr>
            </a:br>
            <a:r>
              <a:rPr lang="en-US" altLang="en-US" sz="1100" b="1" dirty="0">
                <a:solidFill>
                  <a:srgbClr val="FF0000"/>
                </a:solidFill>
                <a:latin typeface="Courier New" panose="02070309020205020404" pitchFamily="49" charset="0"/>
              </a:rPr>
              <a:t>import </a:t>
            </a:r>
            <a:r>
              <a:rPr lang="en-US" altLang="en-US" sz="1100" b="1" dirty="0" err="1">
                <a:solidFill>
                  <a:srgbClr val="FF0000"/>
                </a:solidFill>
                <a:latin typeface="Courier New" panose="02070309020205020404" pitchFamily="49" charset="0"/>
              </a:rPr>
              <a:t>javafx.event.ActionEvent</a:t>
            </a:r>
            <a:r>
              <a:rPr lang="en-US" altLang="en-US" sz="1100" b="1" dirty="0">
                <a:solidFill>
                  <a:srgbClr val="FF0000"/>
                </a:solidFill>
                <a:latin typeface="Courier New" panose="02070309020205020404" pitchFamily="49" charset="0"/>
              </a:rPr>
              <a:t>;</a:t>
            </a:r>
            <a:br>
              <a:rPr lang="en-US" altLang="en-US" sz="1100" b="1" dirty="0">
                <a:solidFill>
                  <a:srgbClr val="FF0000"/>
                </a:solidFill>
                <a:latin typeface="Courier New" panose="02070309020205020404" pitchFamily="49" charset="0"/>
              </a:rPr>
            </a:br>
            <a:r>
              <a:rPr lang="en-US" altLang="en-US" sz="1100" b="1" dirty="0">
                <a:solidFill>
                  <a:srgbClr val="FF0000"/>
                </a:solidFill>
                <a:latin typeface="Courier New" panose="02070309020205020404" pitchFamily="49" charset="0"/>
              </a:rPr>
              <a:t>import </a:t>
            </a:r>
            <a:r>
              <a:rPr lang="en-US" altLang="en-US" sz="1100" b="1" dirty="0" err="1">
                <a:solidFill>
                  <a:srgbClr val="FF0000"/>
                </a:solidFill>
                <a:latin typeface="Courier New" panose="02070309020205020404" pitchFamily="49" charset="0"/>
              </a:rPr>
              <a:t>javafx.event.EventHandler</a:t>
            </a:r>
            <a:r>
              <a:rPr lang="en-US" altLang="en-US" sz="1100" b="1" dirty="0">
                <a:solidFill>
                  <a:srgbClr val="FF0000"/>
                </a:solidFill>
                <a:latin typeface="Courier New" panose="02070309020205020404" pitchFamily="49" charset="0"/>
              </a:rPr>
              <a:t>;</a:t>
            </a:r>
            <a:br>
              <a:rPr lang="en-US" altLang="en-US" sz="1100" b="1" dirty="0">
                <a:solidFill>
                  <a:srgbClr val="FF0000"/>
                </a:solidFill>
                <a:latin typeface="Courier New" panose="02070309020205020404" pitchFamily="49" charset="0"/>
              </a:rPr>
            </a:br>
            <a:r>
              <a:rPr lang="en-US" altLang="en-US" sz="1050" b="1" dirty="0">
                <a:solidFill>
                  <a:srgbClr val="000000"/>
                </a:solidFill>
                <a:latin typeface="Courier New" panose="02070309020205020404" pitchFamily="49" charset="0"/>
              </a:rPr>
              <a:t>import </a:t>
            </a:r>
            <a:r>
              <a:rPr lang="en-US" altLang="en-US" sz="1050" b="1" dirty="0" err="1">
                <a:solidFill>
                  <a:srgbClr val="000000"/>
                </a:solidFill>
                <a:latin typeface="Courier New" panose="02070309020205020404" pitchFamily="49" charset="0"/>
              </a:rPr>
              <a:t>javafx.geometry.Pos</a:t>
            </a:r>
            <a:r>
              <a:rPr lang="en-US" altLang="en-US" sz="1050" b="1" dirty="0">
                <a:solidFill>
                  <a:srgbClr val="000000"/>
                </a:solidFill>
                <a:latin typeface="Courier New" panose="02070309020205020404" pitchFamily="49" charset="0"/>
              </a:rPr>
              <a:t>;</a:t>
            </a:r>
            <a:endParaRPr lang="en-US" altLang="en-US" sz="1400" b="1" dirty="0">
              <a:solidFill>
                <a:srgbClr val="000000"/>
              </a:solidFill>
              <a:latin typeface="Courier New" panose="02070309020205020404" pitchFamily="49" charset="0"/>
            </a:endParaRPr>
          </a:p>
          <a:p>
            <a:pPr>
              <a:defRPr/>
            </a:pPr>
            <a:endParaRPr lang="en-US" altLang="en-US" sz="1400" b="1" dirty="0">
              <a:solidFill>
                <a:srgbClr val="000000"/>
              </a:solidFill>
              <a:latin typeface="Courier New" panose="02070309020205020404" pitchFamily="49" charset="0"/>
            </a:endParaRPr>
          </a:p>
          <a:p>
            <a:pPr>
              <a:defRPr/>
            </a:pPr>
            <a:r>
              <a:rPr lang="en-US" altLang="en-US" sz="1300" b="1" dirty="0">
                <a:solidFill>
                  <a:srgbClr val="000000"/>
                </a:solidFill>
                <a:latin typeface="Courier New" panose="02070309020205020404" pitchFamily="49" charset="0"/>
              </a:rPr>
              <a:t>public class </a:t>
            </a:r>
            <a:r>
              <a:rPr lang="en-US" altLang="en-US" sz="1300" b="1" dirty="0" err="1">
                <a:solidFill>
                  <a:srgbClr val="000000"/>
                </a:solidFill>
                <a:latin typeface="Courier New" panose="02070309020205020404" pitchFamily="49" charset="0"/>
              </a:rPr>
              <a:t>HandleEvent</a:t>
            </a:r>
            <a:r>
              <a:rPr lang="en-US" altLang="en-US" sz="1300" b="1" dirty="0">
                <a:solidFill>
                  <a:srgbClr val="000000"/>
                </a:solidFill>
                <a:latin typeface="Courier New" panose="02070309020205020404" pitchFamily="49" charset="0"/>
              </a:rPr>
              <a:t> extends Application {</a:t>
            </a:r>
            <a:br>
              <a:rPr lang="en-US" altLang="en-US" sz="1300" b="1" dirty="0">
                <a:solidFill>
                  <a:srgbClr val="000000"/>
                </a:solidFill>
                <a:latin typeface="Courier New" panose="02070309020205020404" pitchFamily="49" charset="0"/>
              </a:rPr>
            </a:br>
            <a:r>
              <a:rPr lang="en-US" altLang="en-US" sz="1300" b="1" dirty="0">
                <a:solidFill>
                  <a:srgbClr val="000000"/>
                </a:solidFill>
                <a:latin typeface="Courier New" panose="02070309020205020404" pitchFamily="49" charset="0"/>
              </a:rPr>
              <a:t>  public void start(Stage </a:t>
            </a:r>
            <a:r>
              <a:rPr lang="en-US" altLang="en-US" sz="1300" b="1" dirty="0" err="1">
                <a:solidFill>
                  <a:srgbClr val="000000"/>
                </a:solidFill>
                <a:latin typeface="Courier New" panose="02070309020205020404" pitchFamily="49" charset="0"/>
              </a:rPr>
              <a:t>primaryStage</a:t>
            </a:r>
            <a:r>
              <a:rPr lang="en-US" altLang="en-US" sz="1300" b="1" dirty="0">
                <a:solidFill>
                  <a:srgbClr val="000000"/>
                </a:solidFill>
                <a:latin typeface="Courier New" panose="02070309020205020404" pitchFamily="49" charset="0"/>
              </a:rPr>
              <a:t>) {</a:t>
            </a:r>
            <a:br>
              <a:rPr lang="en-US" altLang="en-US" sz="1300" b="1" dirty="0">
                <a:solidFill>
                  <a:srgbClr val="000000"/>
                </a:solidFill>
                <a:latin typeface="Courier New" panose="02070309020205020404" pitchFamily="49" charset="0"/>
              </a:rPr>
            </a:br>
            <a:r>
              <a:rPr lang="en-US" altLang="en-US" sz="1300" b="1" dirty="0">
                <a:solidFill>
                  <a:srgbClr val="000000"/>
                </a:solidFill>
                <a:latin typeface="Courier New" panose="02070309020205020404" pitchFamily="49" charset="0"/>
              </a:rPr>
              <a:t>    </a:t>
            </a:r>
            <a:r>
              <a:rPr lang="en-US" altLang="en-US" sz="1300" b="1" dirty="0" err="1">
                <a:solidFill>
                  <a:srgbClr val="000000"/>
                </a:solidFill>
                <a:latin typeface="Courier New" panose="02070309020205020404" pitchFamily="49" charset="0"/>
              </a:rPr>
              <a:t>HBox</a:t>
            </a:r>
            <a:r>
              <a:rPr lang="en-US" altLang="en-US" sz="1300" b="1" dirty="0">
                <a:solidFill>
                  <a:srgbClr val="000000"/>
                </a:solidFill>
                <a:latin typeface="Courier New" panose="02070309020205020404" pitchFamily="49" charset="0"/>
              </a:rPr>
              <a:t> pane = new </a:t>
            </a:r>
            <a:r>
              <a:rPr lang="en-US" altLang="en-US" sz="1300" b="1" dirty="0" err="1">
                <a:solidFill>
                  <a:srgbClr val="000000"/>
                </a:solidFill>
                <a:latin typeface="Courier New" panose="02070309020205020404" pitchFamily="49" charset="0"/>
              </a:rPr>
              <a:t>HBox</a:t>
            </a:r>
            <a:r>
              <a:rPr lang="en-US" altLang="en-US" sz="1300" b="1" dirty="0">
                <a:solidFill>
                  <a:srgbClr val="000000"/>
                </a:solidFill>
                <a:latin typeface="Courier New" panose="02070309020205020404" pitchFamily="49" charset="0"/>
              </a:rPr>
              <a:t>(10);</a:t>
            </a:r>
            <a:br>
              <a:rPr lang="en-US" altLang="en-US" sz="1300" b="1" dirty="0">
                <a:solidFill>
                  <a:srgbClr val="000000"/>
                </a:solidFill>
                <a:latin typeface="Courier New" panose="02070309020205020404" pitchFamily="49" charset="0"/>
              </a:rPr>
            </a:br>
            <a:r>
              <a:rPr lang="en-US" altLang="en-US" sz="1300" b="1" dirty="0">
                <a:solidFill>
                  <a:srgbClr val="000000"/>
                </a:solidFill>
                <a:latin typeface="Courier New" panose="02070309020205020404" pitchFamily="49" charset="0"/>
              </a:rPr>
              <a:t>    Button </a:t>
            </a:r>
            <a:r>
              <a:rPr lang="en-US" altLang="en-US" sz="1300" b="1" dirty="0" err="1">
                <a:solidFill>
                  <a:srgbClr val="000000"/>
                </a:solidFill>
                <a:latin typeface="Courier New" panose="02070309020205020404" pitchFamily="49" charset="0"/>
              </a:rPr>
              <a:t>btOK</a:t>
            </a:r>
            <a:r>
              <a:rPr lang="en-US" altLang="en-US" sz="1300" b="1" dirty="0">
                <a:solidFill>
                  <a:srgbClr val="000000"/>
                </a:solidFill>
                <a:latin typeface="Courier New" panose="02070309020205020404" pitchFamily="49" charset="0"/>
              </a:rPr>
              <a:t> = new Button("OK");</a:t>
            </a:r>
            <a:br>
              <a:rPr lang="en-US" altLang="en-US" sz="1300" b="1" dirty="0">
                <a:solidFill>
                  <a:srgbClr val="000000"/>
                </a:solidFill>
                <a:latin typeface="Courier New" panose="02070309020205020404" pitchFamily="49" charset="0"/>
              </a:rPr>
            </a:br>
            <a:r>
              <a:rPr lang="en-US" altLang="en-US" sz="1300" b="1" dirty="0">
                <a:solidFill>
                  <a:srgbClr val="000000"/>
                </a:solidFill>
                <a:latin typeface="Courier New" panose="02070309020205020404" pitchFamily="49" charset="0"/>
              </a:rPr>
              <a:t>    Button </a:t>
            </a:r>
            <a:r>
              <a:rPr lang="en-US" altLang="en-US" sz="1300" b="1" dirty="0" err="1">
                <a:solidFill>
                  <a:srgbClr val="000000"/>
                </a:solidFill>
                <a:latin typeface="Courier New" panose="02070309020205020404" pitchFamily="49" charset="0"/>
              </a:rPr>
              <a:t>btCancel</a:t>
            </a:r>
            <a:r>
              <a:rPr lang="en-US" altLang="en-US" sz="1300" b="1" dirty="0">
                <a:solidFill>
                  <a:srgbClr val="000000"/>
                </a:solidFill>
                <a:latin typeface="Courier New" panose="02070309020205020404" pitchFamily="49" charset="0"/>
              </a:rPr>
              <a:t> = new Button("Cancel");</a:t>
            </a:r>
            <a:br>
              <a:rPr lang="en-US" altLang="en-US" sz="1300" b="1" dirty="0">
                <a:solidFill>
                  <a:srgbClr val="000000"/>
                </a:solidFill>
                <a:latin typeface="Courier New" panose="02070309020205020404" pitchFamily="49" charset="0"/>
              </a:rPr>
            </a:br>
            <a:r>
              <a:rPr lang="en-US" altLang="en-US" sz="1300" b="1" dirty="0">
                <a:solidFill>
                  <a:srgbClr val="000000"/>
                </a:solidFill>
                <a:latin typeface="Courier New" panose="02070309020205020404" pitchFamily="49" charset="0"/>
              </a:rPr>
              <a:t>    </a:t>
            </a:r>
            <a:r>
              <a:rPr lang="en-US" altLang="en-US" sz="1300" b="1" dirty="0" err="1">
                <a:solidFill>
                  <a:srgbClr val="FF0000"/>
                </a:solidFill>
                <a:latin typeface="Courier New" panose="02070309020205020404" pitchFamily="49" charset="0"/>
              </a:rPr>
              <a:t>OKHandlerClass</a:t>
            </a:r>
            <a:r>
              <a:rPr lang="en-US" altLang="en-US" sz="1300" b="1" dirty="0">
                <a:solidFill>
                  <a:srgbClr val="FF0000"/>
                </a:solidFill>
                <a:latin typeface="Courier New" panose="02070309020205020404" pitchFamily="49" charset="0"/>
              </a:rPr>
              <a:t> handler1 = new </a:t>
            </a:r>
            <a:r>
              <a:rPr lang="en-US" altLang="en-US" sz="1300" b="1" dirty="0" err="1">
                <a:solidFill>
                  <a:srgbClr val="FF0000"/>
                </a:solidFill>
                <a:latin typeface="Courier New" panose="02070309020205020404" pitchFamily="49" charset="0"/>
              </a:rPr>
              <a:t>OKHandlerClass</a:t>
            </a:r>
            <a:r>
              <a:rPr lang="en-US" altLang="en-US" sz="1300" b="1" dirty="0">
                <a:solidFill>
                  <a:srgbClr val="FF0000"/>
                </a:solidFill>
                <a:latin typeface="Courier New" panose="02070309020205020404" pitchFamily="49" charset="0"/>
              </a:rPr>
              <a:t>();</a:t>
            </a:r>
            <a:br>
              <a:rPr lang="en-US" altLang="en-US" sz="1300" b="1" dirty="0">
                <a:solidFill>
                  <a:srgbClr val="FF0000"/>
                </a:solidFill>
                <a:latin typeface="Courier New" panose="02070309020205020404" pitchFamily="49" charset="0"/>
              </a:rPr>
            </a:br>
            <a:r>
              <a:rPr lang="en-US" altLang="en-US" sz="1300" b="1" dirty="0">
                <a:solidFill>
                  <a:srgbClr val="FF0000"/>
                </a:solidFill>
                <a:latin typeface="Courier New" panose="02070309020205020404" pitchFamily="49" charset="0"/>
              </a:rPr>
              <a:t>    </a:t>
            </a:r>
            <a:r>
              <a:rPr lang="en-US" altLang="en-US" sz="1300" b="1" dirty="0" err="1">
                <a:solidFill>
                  <a:srgbClr val="FF0000"/>
                </a:solidFill>
                <a:latin typeface="Courier New" panose="02070309020205020404" pitchFamily="49" charset="0"/>
              </a:rPr>
              <a:t>btOK.setOnAction</a:t>
            </a:r>
            <a:r>
              <a:rPr lang="en-US" altLang="en-US" sz="1300" b="1" dirty="0">
                <a:solidFill>
                  <a:srgbClr val="FF0000"/>
                </a:solidFill>
                <a:latin typeface="Courier New" panose="02070309020205020404" pitchFamily="49" charset="0"/>
              </a:rPr>
              <a:t>(handler1);</a:t>
            </a:r>
            <a:br>
              <a:rPr lang="en-US" altLang="en-US" sz="1300" b="1" dirty="0">
                <a:solidFill>
                  <a:srgbClr val="FF0000"/>
                </a:solidFill>
                <a:latin typeface="Courier New" panose="02070309020205020404" pitchFamily="49" charset="0"/>
              </a:rPr>
            </a:br>
            <a:r>
              <a:rPr lang="en-US" altLang="en-US" sz="1300" b="1" dirty="0">
                <a:solidFill>
                  <a:srgbClr val="FF0000"/>
                </a:solidFill>
                <a:latin typeface="Courier New" panose="02070309020205020404" pitchFamily="49" charset="0"/>
              </a:rPr>
              <a:t>    </a:t>
            </a:r>
            <a:r>
              <a:rPr lang="en-US" altLang="en-US" sz="1300" b="1" dirty="0" err="1">
                <a:solidFill>
                  <a:srgbClr val="0070C0"/>
                </a:solidFill>
                <a:latin typeface="Courier New" panose="02070309020205020404" pitchFamily="49" charset="0"/>
              </a:rPr>
              <a:t>CancelHandlerClass</a:t>
            </a:r>
            <a:r>
              <a:rPr lang="en-US" altLang="en-US" sz="1300" b="1" dirty="0">
                <a:solidFill>
                  <a:srgbClr val="0070C0"/>
                </a:solidFill>
                <a:latin typeface="Courier New" panose="02070309020205020404" pitchFamily="49" charset="0"/>
              </a:rPr>
              <a:t> handler2 = new </a:t>
            </a:r>
            <a:r>
              <a:rPr lang="en-US" altLang="en-US" sz="1300" b="1" dirty="0" err="1">
                <a:solidFill>
                  <a:srgbClr val="0070C0"/>
                </a:solidFill>
                <a:latin typeface="Courier New" panose="02070309020205020404" pitchFamily="49" charset="0"/>
              </a:rPr>
              <a:t>CancelHandlerClass</a:t>
            </a:r>
            <a:r>
              <a:rPr lang="en-US" altLang="en-US" sz="1300" b="1" dirty="0">
                <a:solidFill>
                  <a:srgbClr val="0070C0"/>
                </a:solidFill>
                <a:latin typeface="Courier New" panose="02070309020205020404" pitchFamily="49" charset="0"/>
              </a:rPr>
              <a:t>();</a:t>
            </a:r>
            <a:br>
              <a:rPr lang="en-US" altLang="en-US" sz="1300" b="1" dirty="0">
                <a:solidFill>
                  <a:srgbClr val="0070C0"/>
                </a:solidFill>
                <a:latin typeface="Courier New" panose="02070309020205020404" pitchFamily="49" charset="0"/>
              </a:rPr>
            </a:br>
            <a:r>
              <a:rPr lang="en-US" altLang="en-US" sz="1300" b="1" dirty="0">
                <a:solidFill>
                  <a:srgbClr val="0070C0"/>
                </a:solidFill>
                <a:latin typeface="Courier New" panose="02070309020205020404" pitchFamily="49" charset="0"/>
              </a:rPr>
              <a:t>    </a:t>
            </a:r>
            <a:r>
              <a:rPr lang="en-US" altLang="en-US" sz="1300" b="1" dirty="0" err="1">
                <a:solidFill>
                  <a:srgbClr val="0070C0"/>
                </a:solidFill>
                <a:latin typeface="Courier New" panose="02070309020205020404" pitchFamily="49" charset="0"/>
              </a:rPr>
              <a:t>btCancel.setOnAction</a:t>
            </a:r>
            <a:r>
              <a:rPr lang="en-US" altLang="en-US" sz="1300" b="1" dirty="0">
                <a:solidFill>
                  <a:srgbClr val="0070C0"/>
                </a:solidFill>
                <a:latin typeface="Courier New" panose="02070309020205020404" pitchFamily="49" charset="0"/>
              </a:rPr>
              <a:t>(handler2);</a:t>
            </a:r>
            <a:br>
              <a:rPr lang="en-US" altLang="en-US" sz="1300" b="1" dirty="0">
                <a:solidFill>
                  <a:srgbClr val="0070C0"/>
                </a:solidFill>
                <a:latin typeface="Courier New" panose="02070309020205020404" pitchFamily="49" charset="0"/>
              </a:rPr>
            </a:br>
            <a:r>
              <a:rPr lang="en-US" altLang="en-US" sz="1300" b="1" dirty="0">
                <a:solidFill>
                  <a:srgbClr val="0070C0"/>
                </a:solidFill>
                <a:latin typeface="Courier New" panose="02070309020205020404" pitchFamily="49" charset="0"/>
              </a:rPr>
              <a:t>    </a:t>
            </a:r>
            <a:r>
              <a:rPr lang="en-US" altLang="en-US" sz="1300" b="1" dirty="0" err="1">
                <a:solidFill>
                  <a:srgbClr val="000000"/>
                </a:solidFill>
                <a:latin typeface="Courier New" panose="02070309020205020404" pitchFamily="49" charset="0"/>
              </a:rPr>
              <a:t>pane.getChildren</a:t>
            </a:r>
            <a:r>
              <a:rPr lang="en-US" altLang="en-US" sz="1300" b="1" dirty="0">
                <a:solidFill>
                  <a:srgbClr val="000000"/>
                </a:solidFill>
                <a:latin typeface="Courier New" panose="02070309020205020404" pitchFamily="49" charset="0"/>
              </a:rPr>
              <a:t>().</a:t>
            </a:r>
            <a:r>
              <a:rPr lang="en-US" altLang="en-US" sz="1300" b="1" dirty="0" err="1">
                <a:solidFill>
                  <a:srgbClr val="000000"/>
                </a:solidFill>
                <a:latin typeface="Courier New" panose="02070309020205020404" pitchFamily="49" charset="0"/>
              </a:rPr>
              <a:t>addAll</a:t>
            </a:r>
            <a:r>
              <a:rPr lang="en-US" altLang="en-US" sz="1300" b="1" dirty="0">
                <a:solidFill>
                  <a:srgbClr val="000000"/>
                </a:solidFill>
                <a:latin typeface="Courier New" panose="02070309020205020404" pitchFamily="49" charset="0"/>
              </a:rPr>
              <a:t>(</a:t>
            </a:r>
            <a:r>
              <a:rPr lang="en-US" altLang="en-US" sz="1300" b="1" dirty="0" err="1">
                <a:solidFill>
                  <a:srgbClr val="000000"/>
                </a:solidFill>
                <a:latin typeface="Courier New" panose="02070309020205020404" pitchFamily="49" charset="0"/>
              </a:rPr>
              <a:t>btOK</a:t>
            </a:r>
            <a:r>
              <a:rPr lang="en-US" altLang="en-US" sz="1300" b="1" dirty="0">
                <a:solidFill>
                  <a:srgbClr val="000000"/>
                </a:solidFill>
                <a:latin typeface="Courier New" panose="02070309020205020404" pitchFamily="49" charset="0"/>
              </a:rPr>
              <a:t>, </a:t>
            </a:r>
            <a:r>
              <a:rPr lang="en-US" altLang="en-US" sz="1300" b="1" dirty="0" err="1">
                <a:solidFill>
                  <a:srgbClr val="000000"/>
                </a:solidFill>
                <a:latin typeface="Courier New" panose="02070309020205020404" pitchFamily="49" charset="0"/>
              </a:rPr>
              <a:t>btCancel</a:t>
            </a:r>
            <a:r>
              <a:rPr lang="en-US" altLang="en-US" sz="1300" b="1" dirty="0">
                <a:solidFill>
                  <a:srgbClr val="000000"/>
                </a:solidFill>
                <a:latin typeface="Courier New" panose="02070309020205020404" pitchFamily="49" charset="0"/>
              </a:rPr>
              <a:t>);</a:t>
            </a:r>
            <a:br>
              <a:rPr lang="en-US" altLang="en-US" sz="1300" b="1" dirty="0">
                <a:solidFill>
                  <a:srgbClr val="000000"/>
                </a:solidFill>
                <a:latin typeface="Courier New" panose="02070309020205020404" pitchFamily="49" charset="0"/>
              </a:rPr>
            </a:br>
            <a:r>
              <a:rPr lang="en-US" altLang="en-US" sz="1300" b="1" dirty="0">
                <a:solidFill>
                  <a:srgbClr val="000000"/>
                </a:solidFill>
                <a:latin typeface="Courier New" panose="02070309020205020404" pitchFamily="49" charset="0"/>
              </a:rPr>
              <a:t>    Scene </a:t>
            </a:r>
            <a:r>
              <a:rPr lang="en-US" altLang="en-US" sz="1300" b="1" dirty="0" err="1">
                <a:solidFill>
                  <a:srgbClr val="000000"/>
                </a:solidFill>
                <a:latin typeface="Courier New" panose="02070309020205020404" pitchFamily="49" charset="0"/>
              </a:rPr>
              <a:t>scene</a:t>
            </a:r>
            <a:r>
              <a:rPr lang="en-US" altLang="en-US" sz="1300" b="1" dirty="0">
                <a:solidFill>
                  <a:srgbClr val="000000"/>
                </a:solidFill>
                <a:latin typeface="Courier New" panose="02070309020205020404" pitchFamily="49" charset="0"/>
              </a:rPr>
              <a:t> = new Scene(pane);</a:t>
            </a:r>
            <a:br>
              <a:rPr lang="en-US" altLang="en-US" sz="1300" b="1" dirty="0">
                <a:solidFill>
                  <a:srgbClr val="000000"/>
                </a:solidFill>
                <a:latin typeface="Courier New" panose="02070309020205020404" pitchFamily="49" charset="0"/>
              </a:rPr>
            </a:br>
            <a:r>
              <a:rPr lang="en-US" altLang="en-US" sz="1300" b="1" dirty="0">
                <a:solidFill>
                  <a:srgbClr val="000000"/>
                </a:solidFill>
                <a:latin typeface="Courier New" panose="02070309020205020404" pitchFamily="49" charset="0"/>
              </a:rPr>
              <a:t>    </a:t>
            </a:r>
            <a:r>
              <a:rPr lang="en-US" altLang="en-US" sz="1300" b="1" dirty="0" err="1">
                <a:solidFill>
                  <a:srgbClr val="000000"/>
                </a:solidFill>
                <a:latin typeface="Courier New" panose="02070309020205020404" pitchFamily="49" charset="0"/>
              </a:rPr>
              <a:t>primaryStage.setScene</a:t>
            </a:r>
            <a:r>
              <a:rPr lang="en-US" altLang="en-US" sz="1300" b="1" dirty="0">
                <a:solidFill>
                  <a:srgbClr val="000000"/>
                </a:solidFill>
                <a:latin typeface="Courier New" panose="02070309020205020404" pitchFamily="49" charset="0"/>
              </a:rPr>
              <a:t>(scene); </a:t>
            </a:r>
            <a:r>
              <a:rPr lang="en-US" altLang="en-US" sz="1300" b="1" dirty="0" err="1">
                <a:solidFill>
                  <a:srgbClr val="000000"/>
                </a:solidFill>
                <a:latin typeface="Courier New" panose="02070309020205020404" pitchFamily="49" charset="0"/>
              </a:rPr>
              <a:t>primaryStage.show</a:t>
            </a:r>
            <a:r>
              <a:rPr lang="en-US" altLang="en-US" sz="1300" b="1" dirty="0">
                <a:solidFill>
                  <a:srgbClr val="000000"/>
                </a:solidFill>
                <a:latin typeface="Courier New" panose="02070309020205020404" pitchFamily="49" charset="0"/>
              </a:rPr>
              <a:t>();</a:t>
            </a:r>
            <a:br>
              <a:rPr lang="en-US" altLang="en-US" sz="1300" b="1" dirty="0">
                <a:solidFill>
                  <a:srgbClr val="000000"/>
                </a:solidFill>
                <a:latin typeface="Courier New" panose="02070309020205020404" pitchFamily="49" charset="0"/>
              </a:rPr>
            </a:br>
            <a:r>
              <a:rPr lang="en-US" altLang="en-US" sz="1300" b="1" dirty="0">
                <a:solidFill>
                  <a:srgbClr val="000000"/>
                </a:solidFill>
                <a:latin typeface="Courier New" panose="02070309020205020404" pitchFamily="49" charset="0"/>
              </a:rPr>
              <a:t>}…/*main*/}</a:t>
            </a:r>
            <a:br>
              <a:rPr lang="en-US" altLang="en-US" sz="1300" b="1" dirty="0">
                <a:solidFill>
                  <a:srgbClr val="000000"/>
                </a:solidFill>
                <a:latin typeface="Courier New" panose="02070309020205020404" pitchFamily="49" charset="0"/>
              </a:rPr>
            </a:br>
            <a:r>
              <a:rPr lang="en-US" altLang="en-US" sz="1300" b="1" dirty="0">
                <a:solidFill>
                  <a:srgbClr val="FF0000"/>
                </a:solidFill>
                <a:latin typeface="Courier New" panose="02070309020205020404" pitchFamily="49" charset="0"/>
              </a:rPr>
              <a:t>class </a:t>
            </a:r>
            <a:r>
              <a:rPr lang="en-US" altLang="en-US" sz="1300" b="1" dirty="0" err="1">
                <a:solidFill>
                  <a:srgbClr val="FF0000"/>
                </a:solidFill>
                <a:latin typeface="Courier New" panose="02070309020205020404" pitchFamily="49" charset="0"/>
              </a:rPr>
              <a:t>OKHandlerClass</a:t>
            </a:r>
            <a:r>
              <a:rPr lang="en-US" altLang="en-US" sz="1300" b="1" dirty="0">
                <a:solidFill>
                  <a:srgbClr val="FF0000"/>
                </a:solidFill>
                <a:latin typeface="Courier New" panose="02070309020205020404" pitchFamily="49" charset="0"/>
              </a:rPr>
              <a:t> implements </a:t>
            </a:r>
            <a:r>
              <a:rPr lang="en-US" altLang="en-US" sz="1300" b="1" dirty="0" err="1">
                <a:solidFill>
                  <a:srgbClr val="FF0000"/>
                </a:solidFill>
                <a:latin typeface="Courier New" panose="02070309020205020404" pitchFamily="49" charset="0"/>
              </a:rPr>
              <a:t>EventHandler</a:t>
            </a:r>
            <a:r>
              <a:rPr lang="en-US" altLang="en-US" sz="1300" b="1" dirty="0">
                <a:solidFill>
                  <a:srgbClr val="FF0000"/>
                </a:solidFill>
                <a:latin typeface="Courier New" panose="02070309020205020404" pitchFamily="49" charset="0"/>
              </a:rPr>
              <a:t>&lt;</a:t>
            </a:r>
            <a:r>
              <a:rPr lang="en-US" altLang="en-US" sz="1300" b="1" dirty="0" err="1">
                <a:solidFill>
                  <a:srgbClr val="FF0000"/>
                </a:solidFill>
                <a:latin typeface="Courier New" panose="02070309020205020404" pitchFamily="49" charset="0"/>
              </a:rPr>
              <a:t>ActionEvent</a:t>
            </a:r>
            <a:r>
              <a:rPr lang="en-US" altLang="en-US" sz="1300" b="1" dirty="0">
                <a:solidFill>
                  <a:srgbClr val="FF0000"/>
                </a:solidFill>
                <a:latin typeface="Courier New" panose="02070309020205020404" pitchFamily="49" charset="0"/>
              </a:rPr>
              <a:t>&gt; {</a:t>
            </a:r>
            <a:br>
              <a:rPr lang="en-US" altLang="en-US" sz="1300" b="1" dirty="0">
                <a:solidFill>
                  <a:srgbClr val="FF0000"/>
                </a:solidFill>
                <a:latin typeface="Courier New" panose="02070309020205020404" pitchFamily="49" charset="0"/>
              </a:rPr>
            </a:br>
            <a:r>
              <a:rPr lang="en-US" altLang="en-US" sz="1300" b="1" dirty="0">
                <a:solidFill>
                  <a:srgbClr val="FF0000"/>
                </a:solidFill>
                <a:latin typeface="Courier New" panose="02070309020205020404" pitchFamily="49" charset="0"/>
              </a:rPr>
              <a:t>  @Override</a:t>
            </a:r>
            <a:br>
              <a:rPr lang="en-US" altLang="en-US" sz="1300" b="1" dirty="0">
                <a:solidFill>
                  <a:srgbClr val="FF0000"/>
                </a:solidFill>
                <a:latin typeface="Courier New" panose="02070309020205020404" pitchFamily="49" charset="0"/>
              </a:rPr>
            </a:br>
            <a:r>
              <a:rPr lang="en-US" altLang="en-US" sz="1300" b="1" dirty="0">
                <a:solidFill>
                  <a:srgbClr val="FF0000"/>
                </a:solidFill>
                <a:latin typeface="Courier New" panose="02070309020205020404" pitchFamily="49" charset="0"/>
              </a:rPr>
              <a:t>  public void handle(</a:t>
            </a:r>
            <a:r>
              <a:rPr lang="en-US" altLang="en-US" sz="1300" b="1" dirty="0" err="1">
                <a:solidFill>
                  <a:srgbClr val="FF0000"/>
                </a:solidFill>
                <a:latin typeface="Courier New" panose="02070309020205020404" pitchFamily="49" charset="0"/>
              </a:rPr>
              <a:t>ActionEvent</a:t>
            </a:r>
            <a:r>
              <a:rPr lang="en-US" altLang="en-US" sz="1300" b="1" dirty="0">
                <a:solidFill>
                  <a:srgbClr val="FF0000"/>
                </a:solidFill>
                <a:latin typeface="Courier New" panose="02070309020205020404" pitchFamily="49" charset="0"/>
              </a:rPr>
              <a:t> e) {</a:t>
            </a:r>
            <a:br>
              <a:rPr lang="en-US" altLang="en-US" sz="1300" b="1" dirty="0">
                <a:solidFill>
                  <a:srgbClr val="FF0000"/>
                </a:solidFill>
                <a:latin typeface="Courier New" panose="02070309020205020404" pitchFamily="49" charset="0"/>
              </a:rPr>
            </a:br>
            <a:r>
              <a:rPr lang="en-US" altLang="en-US" sz="1300" b="1" dirty="0">
                <a:solidFill>
                  <a:srgbClr val="FF0000"/>
                </a:solidFill>
                <a:latin typeface="Courier New" panose="02070309020205020404" pitchFamily="49" charset="0"/>
              </a:rPr>
              <a:t>     </a:t>
            </a:r>
            <a:r>
              <a:rPr lang="en-US" altLang="en-US" sz="1300" b="1" dirty="0" err="1">
                <a:solidFill>
                  <a:srgbClr val="FF0000"/>
                </a:solidFill>
                <a:latin typeface="Courier New" panose="02070309020205020404" pitchFamily="49" charset="0"/>
              </a:rPr>
              <a:t>System.out.println</a:t>
            </a:r>
            <a:r>
              <a:rPr lang="en-US" altLang="en-US" sz="1300" b="1" dirty="0">
                <a:solidFill>
                  <a:srgbClr val="FF0000"/>
                </a:solidFill>
                <a:latin typeface="Courier New" panose="02070309020205020404" pitchFamily="49" charset="0"/>
              </a:rPr>
              <a:t>("OK button clicked");</a:t>
            </a:r>
            <a:br>
              <a:rPr lang="en-US" altLang="en-US" sz="1300" b="1" dirty="0">
                <a:solidFill>
                  <a:srgbClr val="FF0000"/>
                </a:solidFill>
                <a:latin typeface="Courier New" panose="02070309020205020404" pitchFamily="49" charset="0"/>
              </a:rPr>
            </a:br>
            <a:r>
              <a:rPr lang="en-US" altLang="en-US" sz="1300" b="1" dirty="0">
                <a:solidFill>
                  <a:srgbClr val="FF0000"/>
                </a:solidFill>
                <a:latin typeface="Courier New" panose="02070309020205020404" pitchFamily="49" charset="0"/>
              </a:rPr>
              <a:t>  }}</a:t>
            </a:r>
            <a:br>
              <a:rPr lang="en-US" altLang="en-US" sz="1300" b="1" dirty="0">
                <a:solidFill>
                  <a:srgbClr val="FF0000"/>
                </a:solidFill>
                <a:latin typeface="Courier New" panose="02070309020205020404" pitchFamily="49" charset="0"/>
              </a:rPr>
            </a:br>
            <a:r>
              <a:rPr lang="en-US" altLang="en-US" sz="1300" b="1" dirty="0">
                <a:solidFill>
                  <a:srgbClr val="0070C0"/>
                </a:solidFill>
                <a:latin typeface="Courier New" panose="02070309020205020404" pitchFamily="49" charset="0"/>
              </a:rPr>
              <a:t>class </a:t>
            </a:r>
            <a:r>
              <a:rPr lang="en-US" altLang="en-US" sz="1300" b="1" dirty="0" err="1">
                <a:solidFill>
                  <a:srgbClr val="0070C0"/>
                </a:solidFill>
                <a:latin typeface="Courier New" panose="02070309020205020404" pitchFamily="49" charset="0"/>
              </a:rPr>
              <a:t>CancelHandlerClass</a:t>
            </a:r>
            <a:r>
              <a:rPr lang="en-US" altLang="en-US" sz="1300" b="1" dirty="0">
                <a:solidFill>
                  <a:srgbClr val="0070C0"/>
                </a:solidFill>
                <a:latin typeface="Courier New" panose="02070309020205020404" pitchFamily="49" charset="0"/>
              </a:rPr>
              <a:t> implements </a:t>
            </a:r>
            <a:r>
              <a:rPr lang="en-US" altLang="en-US" sz="1300" b="1" dirty="0" err="1">
                <a:solidFill>
                  <a:srgbClr val="0070C0"/>
                </a:solidFill>
                <a:latin typeface="Courier New" panose="02070309020205020404" pitchFamily="49" charset="0"/>
              </a:rPr>
              <a:t>EventHandler</a:t>
            </a:r>
            <a:r>
              <a:rPr lang="en-US" altLang="en-US" sz="1300" b="1" dirty="0">
                <a:solidFill>
                  <a:srgbClr val="0070C0"/>
                </a:solidFill>
                <a:latin typeface="Courier New" panose="02070309020205020404" pitchFamily="49" charset="0"/>
              </a:rPr>
              <a:t>&lt;</a:t>
            </a:r>
            <a:r>
              <a:rPr lang="en-US" altLang="en-US" sz="1300" b="1" dirty="0" err="1">
                <a:solidFill>
                  <a:srgbClr val="0070C0"/>
                </a:solidFill>
                <a:latin typeface="Courier New" panose="02070309020205020404" pitchFamily="49" charset="0"/>
              </a:rPr>
              <a:t>ActionEvent</a:t>
            </a:r>
            <a:r>
              <a:rPr lang="en-US" altLang="en-US" sz="1300" b="1" dirty="0">
                <a:solidFill>
                  <a:srgbClr val="0070C0"/>
                </a:solidFill>
                <a:latin typeface="Courier New" panose="02070309020205020404" pitchFamily="49" charset="0"/>
              </a:rPr>
              <a:t>&gt; {</a:t>
            </a:r>
            <a:br>
              <a:rPr lang="en-US" altLang="en-US" sz="1300" b="1" dirty="0">
                <a:solidFill>
                  <a:srgbClr val="0070C0"/>
                </a:solidFill>
                <a:latin typeface="Courier New" panose="02070309020205020404" pitchFamily="49" charset="0"/>
              </a:rPr>
            </a:br>
            <a:r>
              <a:rPr lang="en-US" altLang="en-US" sz="1300" b="1" dirty="0">
                <a:solidFill>
                  <a:srgbClr val="0070C0"/>
                </a:solidFill>
                <a:latin typeface="Courier New" panose="02070309020205020404" pitchFamily="49" charset="0"/>
              </a:rPr>
              <a:t>  @Override</a:t>
            </a:r>
            <a:br>
              <a:rPr lang="en-US" altLang="en-US" sz="1300" b="1" dirty="0">
                <a:solidFill>
                  <a:srgbClr val="0070C0"/>
                </a:solidFill>
                <a:latin typeface="Courier New" panose="02070309020205020404" pitchFamily="49" charset="0"/>
              </a:rPr>
            </a:br>
            <a:r>
              <a:rPr lang="en-US" altLang="en-US" sz="1300" b="1" dirty="0">
                <a:solidFill>
                  <a:srgbClr val="0070C0"/>
                </a:solidFill>
                <a:latin typeface="Courier New" panose="02070309020205020404" pitchFamily="49" charset="0"/>
              </a:rPr>
              <a:t>  public void handle(</a:t>
            </a:r>
            <a:r>
              <a:rPr lang="en-US" altLang="en-US" sz="1300" b="1" dirty="0" err="1">
                <a:solidFill>
                  <a:srgbClr val="0070C0"/>
                </a:solidFill>
                <a:latin typeface="Courier New" panose="02070309020205020404" pitchFamily="49" charset="0"/>
              </a:rPr>
              <a:t>ActionEvent</a:t>
            </a:r>
            <a:r>
              <a:rPr lang="en-US" altLang="en-US" sz="1300" b="1" dirty="0">
                <a:solidFill>
                  <a:srgbClr val="0070C0"/>
                </a:solidFill>
                <a:latin typeface="Courier New" panose="02070309020205020404" pitchFamily="49" charset="0"/>
              </a:rPr>
              <a:t> e) {</a:t>
            </a:r>
            <a:br>
              <a:rPr lang="en-US" altLang="en-US" sz="1300" b="1" dirty="0">
                <a:solidFill>
                  <a:srgbClr val="0070C0"/>
                </a:solidFill>
                <a:latin typeface="Courier New" panose="02070309020205020404" pitchFamily="49" charset="0"/>
              </a:rPr>
            </a:br>
            <a:r>
              <a:rPr lang="en-US" altLang="en-US" sz="1300" b="1" dirty="0">
                <a:solidFill>
                  <a:srgbClr val="0070C0"/>
                </a:solidFill>
                <a:latin typeface="Courier New" panose="02070309020205020404" pitchFamily="49" charset="0"/>
              </a:rPr>
              <a:t>    </a:t>
            </a:r>
            <a:r>
              <a:rPr lang="en-US" altLang="en-US" sz="1300" b="1" dirty="0" err="1">
                <a:solidFill>
                  <a:srgbClr val="0070C0"/>
                </a:solidFill>
                <a:latin typeface="Courier New" panose="02070309020205020404" pitchFamily="49" charset="0"/>
              </a:rPr>
              <a:t>System.out.println</a:t>
            </a:r>
            <a:r>
              <a:rPr lang="en-US" altLang="en-US" sz="1300" b="1" dirty="0">
                <a:solidFill>
                  <a:srgbClr val="0070C0"/>
                </a:solidFill>
                <a:latin typeface="Courier New" panose="02070309020205020404" pitchFamily="49" charset="0"/>
              </a:rPr>
              <a:t>("Cancel button clicked");</a:t>
            </a:r>
            <a:br>
              <a:rPr lang="en-US" altLang="en-US" sz="1300" b="1" dirty="0">
                <a:solidFill>
                  <a:srgbClr val="0070C0"/>
                </a:solidFill>
                <a:latin typeface="Courier New" panose="02070309020205020404" pitchFamily="49" charset="0"/>
              </a:rPr>
            </a:br>
            <a:r>
              <a:rPr lang="en-US" altLang="en-US" sz="1300" b="1" dirty="0">
                <a:solidFill>
                  <a:srgbClr val="0070C0"/>
                </a:solidFill>
                <a:latin typeface="Courier New" panose="02070309020205020404" pitchFamily="49" charset="0"/>
              </a:rPr>
              <a:t>  }}</a:t>
            </a:r>
            <a:r>
              <a:rPr lang="en-US" altLang="en-US" sz="1300" dirty="0"/>
              <a:t> </a:t>
            </a:r>
            <a:br>
              <a:rPr lang="en-US" altLang="en-US" sz="1300" dirty="0"/>
            </a:br>
            <a:r>
              <a:rPr lang="en-US" altLang="en-US" sz="1300" dirty="0"/>
              <a:t> </a:t>
            </a:r>
          </a:p>
        </p:txBody>
      </p:sp>
      <p:pic>
        <p:nvPicPr>
          <p:cNvPr id="819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6925" y="204788"/>
            <a:ext cx="258127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48350" y="1371600"/>
            <a:ext cx="2600325" cy="97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71A05F-3653-4FAD-B15D-6C81FAC9E255}" type="slidenum">
              <a:rPr lang="en-US" altLang="en-US" sz="1400" smtClean="0"/>
              <a:pPr>
                <a:spcBef>
                  <a:spcPct val="0"/>
                </a:spcBef>
                <a:buClrTx/>
                <a:buSzTx/>
                <a:buFontTx/>
                <a:buNone/>
              </a:pPr>
              <a:t>40</a:t>
            </a:fld>
            <a:endParaRPr lang="en-US" altLang="en-US" sz="1400"/>
          </a:p>
        </p:txBody>
      </p:sp>
      <p:sp>
        <p:nvSpPr>
          <p:cNvPr id="41987" name="Rectangle 2"/>
          <p:cNvSpPr>
            <a:spLocks noGrp="1" noChangeArrowheads="1"/>
          </p:cNvSpPr>
          <p:nvPr>
            <p:ph type="title"/>
          </p:nvPr>
        </p:nvSpPr>
        <p:spPr>
          <a:xfrm>
            <a:off x="265113" y="0"/>
            <a:ext cx="8458200" cy="1295400"/>
          </a:xfrm>
        </p:spPr>
        <p:txBody>
          <a:bodyPr/>
          <a:lstStyle/>
          <a:p>
            <a:r>
              <a:rPr lang="en-US" altLang="en-US"/>
              <a:t>Simplifying Event Handing Using Lambda Expressions</a:t>
            </a:r>
          </a:p>
        </p:txBody>
      </p:sp>
      <p:sp>
        <p:nvSpPr>
          <p:cNvPr id="41988" name="Rectangle 3"/>
          <p:cNvSpPr>
            <a:spLocks noGrp="1" noChangeArrowheads="1"/>
          </p:cNvSpPr>
          <p:nvPr>
            <p:ph type="body" idx="1"/>
          </p:nvPr>
        </p:nvSpPr>
        <p:spPr>
          <a:xfrm>
            <a:off x="228600" y="1676400"/>
            <a:ext cx="8686800" cy="2667000"/>
          </a:xfrm>
        </p:spPr>
        <p:txBody>
          <a:bodyPr/>
          <a:lstStyle/>
          <a:p>
            <a:pPr>
              <a:buFont typeface="Arial" panose="020B0604020202020204" pitchFamily="34" charset="0"/>
              <a:buChar char="•"/>
            </a:pPr>
            <a:r>
              <a:rPr lang="en-US" altLang="en-US" sz="2400" i="1"/>
              <a:t>Lambda expression</a:t>
            </a:r>
            <a:r>
              <a:rPr lang="en-US" altLang="en-US" sz="2400"/>
              <a:t> is a new feature in Java 8. </a:t>
            </a:r>
          </a:p>
          <a:p>
            <a:pPr>
              <a:buFont typeface="Arial" panose="020B0604020202020204" pitchFamily="34" charset="0"/>
              <a:buChar char="•"/>
            </a:pPr>
            <a:r>
              <a:rPr lang="en-US" altLang="en-US" sz="2400"/>
              <a:t>Lambda expressions can be viewed as an anonymous class with a concise syntax. </a:t>
            </a:r>
          </a:p>
          <a:p>
            <a:pPr>
              <a:buFont typeface="Arial" panose="020B0604020202020204" pitchFamily="34" charset="0"/>
              <a:buChar char="•"/>
            </a:pPr>
            <a:r>
              <a:rPr lang="en-US" altLang="en-US" sz="2400"/>
              <a:t>For example, the following code in (a) can be greatly simplified using a lambda expression in (b) in three lines.</a:t>
            </a:r>
          </a:p>
        </p:txBody>
      </p:sp>
      <p:sp>
        <p:nvSpPr>
          <p:cNvPr id="2" name="Rectangle 2">
            <a:extLst>
              <a:ext uri="{FF2B5EF4-FFF2-40B4-BE49-F238E27FC236}">
                <a16:creationId xmlns:a16="http://schemas.microsoft.com/office/drawing/2014/main" id="{08D148C5-6672-452F-9BBA-9BFA4077F1D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4" name="Rectangle 4">
            <a:extLst>
              <a:ext uri="{FF2B5EF4-FFF2-40B4-BE49-F238E27FC236}">
                <a16:creationId xmlns:a16="http://schemas.microsoft.com/office/drawing/2014/main" id="{76236CA7-D594-475E-8ECF-CB460DADD8E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aphicFrame>
        <p:nvGraphicFramePr>
          <p:cNvPr id="41991" name="Object 4"/>
          <p:cNvGraphicFramePr>
            <a:graphicFrameLocks noChangeAspect="1"/>
          </p:cNvGraphicFramePr>
          <p:nvPr/>
        </p:nvGraphicFramePr>
        <p:xfrm>
          <a:off x="128588" y="3886200"/>
          <a:ext cx="8886825" cy="2438400"/>
        </p:xfrm>
        <a:graphic>
          <a:graphicData uri="http://schemas.openxmlformats.org/presentationml/2006/ole">
            <mc:AlternateContent xmlns:mc="http://schemas.openxmlformats.org/markup-compatibility/2006">
              <mc:Choice xmlns:v="urn:schemas-microsoft-com:vml" Requires="v">
                <p:oleObj spid="_x0000_s42014" name="Picture" r:id="rId4" imgW="4799841" imgH="1312361" progId="Word.Picture.8">
                  <p:embed/>
                </p:oleObj>
              </mc:Choice>
              <mc:Fallback>
                <p:oleObj name="Picture" r:id="rId4" imgW="4799841" imgH="1312361"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8" y="3886200"/>
                        <a:ext cx="88868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5DFA9C-FC25-4362-8B47-A993FB45D1D3}" type="slidenum">
              <a:rPr lang="en-US" altLang="en-US" sz="1400" smtClean="0"/>
              <a:pPr>
                <a:spcBef>
                  <a:spcPct val="0"/>
                </a:spcBef>
                <a:buClrTx/>
                <a:buSzTx/>
                <a:buFontTx/>
                <a:buNone/>
              </a:pPr>
              <a:t>41</a:t>
            </a:fld>
            <a:endParaRPr lang="en-US" altLang="en-US" sz="1400"/>
          </a:p>
        </p:txBody>
      </p:sp>
      <p:sp>
        <p:nvSpPr>
          <p:cNvPr id="44035" name="Rectangle 2"/>
          <p:cNvSpPr>
            <a:spLocks noGrp="1" noChangeArrowheads="1"/>
          </p:cNvSpPr>
          <p:nvPr>
            <p:ph type="title"/>
          </p:nvPr>
        </p:nvSpPr>
        <p:spPr>
          <a:xfrm>
            <a:off x="152400" y="381000"/>
            <a:ext cx="8763000" cy="666750"/>
          </a:xfrm>
        </p:spPr>
        <p:txBody>
          <a:bodyPr/>
          <a:lstStyle/>
          <a:p>
            <a:r>
              <a:rPr lang="en-US" altLang="en-US" sz="4200"/>
              <a:t>Basic Syntax for a Lambda Expression</a:t>
            </a:r>
          </a:p>
        </p:txBody>
      </p:sp>
      <p:sp>
        <p:nvSpPr>
          <p:cNvPr id="38916" name="Rectangle 3">
            <a:extLst>
              <a:ext uri="{FF2B5EF4-FFF2-40B4-BE49-F238E27FC236}">
                <a16:creationId xmlns:a16="http://schemas.microsoft.com/office/drawing/2014/main" id="{6BFC6907-08CC-4453-B021-6F20465744E4}"/>
              </a:ext>
            </a:extLst>
          </p:cNvPr>
          <p:cNvSpPr>
            <a:spLocks noGrp="1" noChangeArrowheads="1"/>
          </p:cNvSpPr>
          <p:nvPr>
            <p:ph type="body" idx="1"/>
          </p:nvPr>
        </p:nvSpPr>
        <p:spPr>
          <a:xfrm>
            <a:off x="152400" y="1143000"/>
            <a:ext cx="8915400" cy="4724400"/>
          </a:xfrm>
        </p:spPr>
        <p:txBody>
          <a:bodyPr/>
          <a:lstStyle/>
          <a:p>
            <a:pPr>
              <a:buFont typeface="Arial" panose="020B0604020202020204" pitchFamily="34" charset="0"/>
              <a:buChar char="•"/>
              <a:defRPr/>
            </a:pPr>
            <a:r>
              <a:rPr lang="en-US" altLang="en-US" sz="2400" dirty="0"/>
              <a:t>The basic syntax for a lambda expression is either</a:t>
            </a:r>
          </a:p>
          <a:p>
            <a:pPr lvl="1">
              <a:buFont typeface="Arial" panose="020B0604020202020204" pitchFamily="34" charset="0"/>
              <a:buChar char="•"/>
              <a:defRPr/>
            </a:pPr>
            <a:r>
              <a:rPr lang="en-US" altLang="en-US" sz="2000" dirty="0"/>
              <a:t>(type1 param1, type2 param2, ...) -&gt; expression</a:t>
            </a:r>
          </a:p>
          <a:p>
            <a:pPr marL="0" indent="0">
              <a:buFont typeface="Monotype Sorts" pitchFamily="2" charset="2"/>
              <a:buNone/>
              <a:defRPr/>
            </a:pPr>
            <a:r>
              <a:rPr lang="en-US" altLang="en-US" sz="2400" dirty="0"/>
              <a:t>	or</a:t>
            </a:r>
          </a:p>
          <a:p>
            <a:pPr lvl="1">
              <a:buFont typeface="Arial" panose="020B0604020202020204" pitchFamily="34" charset="0"/>
              <a:buChar char="•"/>
              <a:defRPr/>
            </a:pPr>
            <a:r>
              <a:rPr lang="en-US" altLang="en-US" sz="2000" dirty="0"/>
              <a:t>(type1 param1, type2 param2, ...) -&gt; { statements; }</a:t>
            </a:r>
          </a:p>
          <a:p>
            <a:pPr marL="0" indent="0">
              <a:buFont typeface="Monotype Sorts" pitchFamily="2" charset="2"/>
              <a:buNone/>
              <a:defRPr/>
            </a:pPr>
            <a:endParaRPr lang="en-US" altLang="en-US" sz="2400" dirty="0"/>
          </a:p>
          <a:p>
            <a:pPr algn="just">
              <a:buFont typeface="Arial" panose="020B0604020202020204" pitchFamily="34" charset="0"/>
              <a:buChar char="•"/>
              <a:defRPr/>
            </a:pPr>
            <a:r>
              <a:rPr lang="en-US" altLang="en-US" sz="2400" dirty="0"/>
              <a:t>The data type for a parameter may be explicitly declared or implicitly inferred by the compiler. The parentheses can be omitted if there is only one parameter without an explicit data type.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46D114-D6FC-4933-915D-6990929B26AD}" type="slidenum">
              <a:rPr lang="en-US" altLang="en-US" sz="1400" smtClean="0"/>
              <a:pPr>
                <a:spcBef>
                  <a:spcPct val="0"/>
                </a:spcBef>
                <a:buClrTx/>
                <a:buSzTx/>
                <a:buFontTx/>
                <a:buNone/>
              </a:pPr>
              <a:t>42</a:t>
            </a:fld>
            <a:endParaRPr lang="en-US" altLang="en-US" sz="1400"/>
          </a:p>
        </p:txBody>
      </p:sp>
      <p:sp>
        <p:nvSpPr>
          <p:cNvPr id="46083" name="Rectangle 2"/>
          <p:cNvSpPr>
            <a:spLocks noGrp="1" noChangeArrowheads="1"/>
          </p:cNvSpPr>
          <p:nvPr>
            <p:ph type="title"/>
          </p:nvPr>
        </p:nvSpPr>
        <p:spPr>
          <a:xfrm>
            <a:off x="76200" y="381000"/>
            <a:ext cx="8991600" cy="666750"/>
          </a:xfrm>
        </p:spPr>
        <p:txBody>
          <a:bodyPr/>
          <a:lstStyle/>
          <a:p>
            <a:r>
              <a:rPr lang="en-US" altLang="en-US" sz="4200"/>
              <a:t>Single Abstract Method Interface (SAM)</a:t>
            </a:r>
          </a:p>
        </p:txBody>
      </p:sp>
      <p:sp>
        <p:nvSpPr>
          <p:cNvPr id="46084" name="Rectangle 3"/>
          <p:cNvSpPr>
            <a:spLocks noGrp="1" noChangeArrowheads="1"/>
          </p:cNvSpPr>
          <p:nvPr>
            <p:ph type="body" idx="1"/>
          </p:nvPr>
        </p:nvSpPr>
        <p:spPr>
          <a:xfrm>
            <a:off x="114300" y="1247775"/>
            <a:ext cx="8915400" cy="4724400"/>
          </a:xfrm>
        </p:spPr>
        <p:txBody>
          <a:bodyPr/>
          <a:lstStyle/>
          <a:p>
            <a:pPr algn="just">
              <a:buFont typeface="Arial" panose="020B0604020202020204" pitchFamily="34" charset="0"/>
              <a:buChar char="•"/>
            </a:pPr>
            <a:r>
              <a:rPr lang="en-US" altLang="en-US"/>
              <a:t>The statements in the lambda expression is all for that method. </a:t>
            </a:r>
          </a:p>
          <a:p>
            <a:pPr lvl="1" algn="just">
              <a:buFont typeface="Arial" panose="020B0604020202020204" pitchFamily="34" charset="0"/>
              <a:buChar char="•"/>
            </a:pPr>
            <a:r>
              <a:rPr lang="en-US" altLang="en-US"/>
              <a:t>If it contains multiple methods, the compiler will not be able to compile the lambda expression. </a:t>
            </a:r>
          </a:p>
          <a:p>
            <a:pPr lvl="1" algn="just">
              <a:buFont typeface="Arial" panose="020B0604020202020204" pitchFamily="34" charset="0"/>
              <a:buChar char="•"/>
            </a:pPr>
            <a:r>
              <a:rPr lang="en-US" altLang="en-US"/>
              <a:t>So, for the compiler to understand lambda expressions, the interface must contain exactly one abstract method. </a:t>
            </a:r>
          </a:p>
          <a:p>
            <a:pPr lvl="1" algn="just">
              <a:buFont typeface="Arial" panose="020B0604020202020204" pitchFamily="34" charset="0"/>
              <a:buChar char="•"/>
            </a:pPr>
            <a:r>
              <a:rPr lang="en-US" altLang="en-US"/>
              <a:t>Such an interface is known as a </a:t>
            </a:r>
            <a:r>
              <a:rPr lang="en-US" altLang="en-US" i="1"/>
              <a:t>functional interface</a:t>
            </a:r>
            <a:r>
              <a:rPr lang="en-US" altLang="en-US"/>
              <a:t>, or a </a:t>
            </a:r>
            <a:r>
              <a:rPr lang="en-US" altLang="en-US" i="1"/>
              <a:t>Single Abstract Method</a:t>
            </a:r>
            <a:r>
              <a:rPr lang="en-US" altLang="en-US"/>
              <a:t> (SAM) interface. </a:t>
            </a:r>
          </a:p>
        </p:txBody>
      </p:sp>
      <p:sp>
        <p:nvSpPr>
          <p:cNvPr id="8" name="AutoShape 5">
            <a:hlinkClick r:id="" action="ppaction://noaction" highlightClick="1"/>
            <a:extLst>
              <a:ext uri="{FF2B5EF4-FFF2-40B4-BE49-F238E27FC236}">
                <a16:creationId xmlns:a16="http://schemas.microsoft.com/office/drawing/2014/main" id="{C18494D1-3A7A-4FEA-A364-A9DB7B593981}"/>
              </a:ext>
            </a:extLst>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err="1">
                <a:solidFill>
                  <a:schemeClr val="accent1"/>
                </a:solidFill>
                <a:latin typeface="Book Antiqua" pitchFamily="18" charset="0"/>
                <a:hlinkClick r:id="rId2" action="ppaction://program"/>
              </a:rPr>
              <a:t>LambdaHandlerDemo</a:t>
            </a:r>
            <a:endParaRPr lang="en-US" altLang="en-US" dirty="0">
              <a:solidFill>
                <a:schemeClr val="accent1"/>
              </a:solidFill>
            </a:endParaRPr>
          </a:p>
        </p:txBody>
      </p:sp>
      <p:sp>
        <p:nvSpPr>
          <p:cNvPr id="46086" name="AutoShape 7">
            <a:hlinkClick r:id="rId3" highlightClick="1"/>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ayt Numarası Yer Tutucusu 3"/>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AF170B-59F4-4687-B4DA-F02A6F37CBAE}" type="slidenum">
              <a:rPr lang="en-US" altLang="en-US" sz="1400" smtClean="0"/>
              <a:pPr>
                <a:spcBef>
                  <a:spcPct val="0"/>
                </a:spcBef>
                <a:buClrTx/>
                <a:buSzTx/>
                <a:buFontTx/>
                <a:buNone/>
              </a:pPr>
              <a:t>43</a:t>
            </a:fld>
            <a:endParaRPr lang="en-US" altLang="en-US" sz="1400"/>
          </a:p>
        </p:txBody>
      </p:sp>
      <p:sp>
        <p:nvSpPr>
          <p:cNvPr id="47107" name="Dikdörtgen 4"/>
          <p:cNvSpPr>
            <a:spLocks noChangeArrowheads="1"/>
          </p:cNvSpPr>
          <p:nvPr/>
        </p:nvSpPr>
        <p:spPr bwMode="auto">
          <a:xfrm>
            <a:off x="228600" y="0"/>
            <a:ext cx="8915400" cy="704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a:solidFill>
                  <a:srgbClr val="000000"/>
                </a:solidFill>
                <a:latin typeface="Courier New" panose="02070309020205020404" pitchFamily="49" charset="0"/>
              </a:rPr>
              <a:t>import javafx.application.Application;</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javafx.stage.Stage;</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javafx.scene.Scene;</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javafx.scene.layout.HBox;</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javafx.scene.control.Button;</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javafx.event.ActionEvent;</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javafx.event.EventHandler;</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javafx.geometry.Pos;</a:t>
            </a:r>
            <a:br>
              <a:rPr lang="en-US" altLang="en-US" sz="12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public class LambdaHandlerDemo extends Application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@Override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public void start(Stage primaryStage)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 Hold two buttons in an HBox</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HBox hBox = new HBox();</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hBox.setSpacing(10);</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hBox.setAlignment(Pos.CENTER);</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Button btNew = new Button("New");</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Button btOpen = new Button("Open");</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Button btSave = new Button("Save");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Button btPrint = new Button("Print");</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hBox.getChildren().addAll(btNew, btOpen, btSave, btPrint);</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a:t>
            </a:r>
            <a:r>
              <a:rPr lang="en-US" altLang="en-US" sz="1400" b="1">
                <a:solidFill>
                  <a:srgbClr val="FF0000"/>
                </a:solidFill>
                <a:latin typeface="Courier New" panose="02070309020205020404" pitchFamily="49" charset="0"/>
              </a:rPr>
              <a:t>btNew.setOnAction((ActionEvent e) -&gt; {System.out.println("Process New");});</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btOpen.setOnAction((e) -&gt; {System.out.println("Process Open");});</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btSave.setOnAction(e -&gt; {System.out.println("Process Save");});</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btPrint.setOnAction(e -&gt; System.out.println("Process Print"));</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a:t>
            </a:r>
            <a:r>
              <a:rPr lang="en-US" altLang="en-US" sz="1400" b="1">
                <a:solidFill>
                  <a:srgbClr val="000000"/>
                </a:solidFill>
                <a:latin typeface="Courier New" panose="02070309020205020404" pitchFamily="49" charset="0"/>
              </a:rPr>
              <a:t>Scene scene = new Scene(hBox, 300, 50);</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primaryStage.setScene(scene);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primaryStage.show();</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public static void main(String[] args)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launch(args); }</a:t>
            </a:r>
          </a:p>
          <a:p>
            <a:pPr>
              <a:spcBef>
                <a:spcPct val="0"/>
              </a:spcBef>
              <a:buClrTx/>
              <a:buSzTx/>
              <a:buFontTx/>
              <a:buNone/>
            </a:pPr>
            <a:r>
              <a:rPr lang="en-US" altLang="en-US" sz="1400" b="1">
                <a:solidFill>
                  <a:srgbClr val="000000"/>
                </a:solidFill>
                <a:latin typeface="Courier New" panose="02070309020205020404" pitchFamily="49" charset="0"/>
              </a:rPr>
              <a:t>}</a:t>
            </a:r>
            <a:r>
              <a:rPr lang="en-US" altLang="en-US" sz="1400">
                <a:solidFill>
                  <a:srgbClr val="FFFFFF"/>
                </a:solidFill>
                <a:latin typeface="Franklin Gothic Book" panose="020B0503020102020204" pitchFamily="34" charset="0"/>
              </a:rPr>
              <a:t>25</a:t>
            </a:r>
            <a:r>
              <a:rPr lang="en-US" altLang="en-US" sz="1400"/>
              <a:t> </a:t>
            </a:r>
            <a:br>
              <a:rPr lang="en-US" altLang="en-US" sz="2000"/>
            </a:br>
            <a:endParaRPr lang="en-US" altLang="en-US" sz="2000"/>
          </a:p>
        </p:txBody>
      </p:sp>
      <p:pic>
        <p:nvPicPr>
          <p:cNvPr id="47108" name="Resim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7425" y="609600"/>
            <a:ext cx="28765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Resim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2713" y="1568450"/>
            <a:ext cx="20859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is a lambda expression? What is the benefit of using lambda expressions for event handling? What is the syntax of a lambda expression?</a:t>
            </a:r>
          </a:p>
          <a:p>
            <a:pPr marL="0" indent="0">
              <a:buNone/>
            </a:pPr>
            <a:r>
              <a:rPr lang="en-US"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Lambda expressions can be viewed as an anonymous class with a concise syntax.</a:t>
            </a:r>
            <a:endParaRPr lang="tr-TR" sz="2000" dirty="0">
              <a:solidFill>
                <a:srgbClr val="0070C0"/>
              </a:solidFill>
              <a:latin typeface="Calibri" panose="020F0502020204030204" pitchFamily="34" charset="0"/>
              <a:cs typeface="Calibri" panose="020F0502020204030204" pitchFamily="34" charset="0"/>
            </a:endParaRPr>
          </a:p>
          <a:p>
            <a:r>
              <a:rPr lang="en-US" sz="2000" dirty="0">
                <a:solidFill>
                  <a:srgbClr val="0070C0"/>
                </a:solidFill>
                <a:latin typeface="Calibri" panose="020F0502020204030204" pitchFamily="34" charset="0"/>
                <a:cs typeface="Calibri" panose="020F0502020204030204" pitchFamily="34" charset="0"/>
              </a:rPr>
              <a:t>Using lambda expressions can make code concise and easy to read.</a:t>
            </a:r>
            <a:endParaRPr lang="tr-TR" sz="2000" dirty="0">
              <a:solidFill>
                <a:srgbClr val="0070C0"/>
              </a:solidFill>
              <a:latin typeface="Calibri" panose="020F0502020204030204" pitchFamily="34" charset="0"/>
              <a:cs typeface="Calibri" panose="020F0502020204030204" pitchFamily="34" charset="0"/>
            </a:endParaRPr>
          </a:p>
          <a:p>
            <a:r>
              <a:rPr lang="en-US" sz="2000" dirty="0">
                <a:solidFill>
                  <a:srgbClr val="0070C0"/>
                </a:solidFill>
                <a:latin typeface="Calibri" panose="020F0502020204030204" pitchFamily="34" charset="0"/>
                <a:cs typeface="Calibri" panose="020F0502020204030204" pitchFamily="34" charset="0"/>
              </a:rPr>
              <a:t>The syntax for lambda expressions is:</a:t>
            </a:r>
          </a:p>
          <a:p>
            <a:pPr marL="0" indent="0">
              <a:buNone/>
            </a:pP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(type1 para1, …, </a:t>
            </a:r>
            <a:r>
              <a:rPr lang="en-US" sz="1600" dirty="0" err="1">
                <a:solidFill>
                  <a:srgbClr val="0070C0"/>
                </a:solidFill>
                <a:latin typeface="Consolas" panose="020B0609020204030204" pitchFamily="49" charset="0"/>
                <a:cs typeface="Calibri" panose="020F0502020204030204" pitchFamily="34" charset="0"/>
              </a:rPr>
              <a:t>typen</a:t>
            </a:r>
            <a:r>
              <a:rPr lang="en-US" sz="1600" dirty="0">
                <a:solidFill>
                  <a:srgbClr val="0070C0"/>
                </a:solidFill>
                <a:latin typeface="Consolas" panose="020B0609020204030204" pitchFamily="49" charset="0"/>
                <a:cs typeface="Calibri" panose="020F0502020204030204" pitchFamily="34" charset="0"/>
              </a:rPr>
              <a:t> </a:t>
            </a:r>
            <a:r>
              <a:rPr lang="en-US" sz="1600" dirty="0" err="1">
                <a:solidFill>
                  <a:srgbClr val="0070C0"/>
                </a:solidFill>
                <a:latin typeface="Consolas" panose="020B0609020204030204" pitchFamily="49" charset="0"/>
                <a:cs typeface="Calibri" panose="020F0502020204030204" pitchFamily="34" charset="0"/>
              </a:rPr>
              <a:t>paramn</a:t>
            </a:r>
            <a:r>
              <a:rPr lang="en-US" sz="1600" dirty="0">
                <a:solidFill>
                  <a:srgbClr val="0070C0"/>
                </a:solidFill>
                <a:latin typeface="Consolas" panose="020B0609020204030204" pitchFamily="49" charset="0"/>
                <a:cs typeface="Calibri" panose="020F0502020204030204" pitchFamily="34" charset="0"/>
              </a:rPr>
              <a:t>) -&gt; expression; </a:t>
            </a:r>
          </a:p>
          <a:p>
            <a:pPr marL="0" indent="0">
              <a:buNone/>
            </a:pP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(type1 para1, …, </a:t>
            </a:r>
            <a:r>
              <a:rPr lang="en-US" sz="1600" dirty="0" err="1">
                <a:solidFill>
                  <a:srgbClr val="0070C0"/>
                </a:solidFill>
                <a:latin typeface="Consolas" panose="020B0609020204030204" pitchFamily="49" charset="0"/>
                <a:cs typeface="Calibri" panose="020F0502020204030204" pitchFamily="34" charset="0"/>
              </a:rPr>
              <a:t>typen</a:t>
            </a:r>
            <a:r>
              <a:rPr lang="en-US" sz="1600" dirty="0">
                <a:solidFill>
                  <a:srgbClr val="0070C0"/>
                </a:solidFill>
                <a:latin typeface="Consolas" panose="020B0609020204030204" pitchFamily="49" charset="0"/>
                <a:cs typeface="Calibri" panose="020F0502020204030204" pitchFamily="34" charset="0"/>
              </a:rPr>
              <a:t> </a:t>
            </a:r>
            <a:r>
              <a:rPr lang="en-US" sz="1600" dirty="0" err="1">
                <a:solidFill>
                  <a:srgbClr val="0070C0"/>
                </a:solidFill>
                <a:latin typeface="Consolas" panose="020B0609020204030204" pitchFamily="49" charset="0"/>
                <a:cs typeface="Calibri" panose="020F0502020204030204" pitchFamily="34" charset="0"/>
              </a:rPr>
              <a:t>paramn</a:t>
            </a:r>
            <a:r>
              <a:rPr lang="en-US" sz="1600" dirty="0">
                <a:solidFill>
                  <a:srgbClr val="0070C0"/>
                </a:solidFill>
                <a:latin typeface="Consolas" panose="020B0609020204030204" pitchFamily="49" charset="0"/>
                <a:cs typeface="Calibri" panose="020F0502020204030204" pitchFamily="34" charset="0"/>
              </a:rPr>
              <a:t>) -&gt; {statements}; </a:t>
            </a:r>
          </a:p>
          <a:p>
            <a:pPr marL="0" indent="0">
              <a:buNone/>
            </a:pP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 -&gt; expression;  or</a:t>
            </a:r>
          </a:p>
          <a:p>
            <a:pPr marL="0" indent="0">
              <a:buNone/>
            </a:pP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 -&gt; {statements};</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0071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is a functional interface? Why is a functional interface required for a lambda expression?</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A functional interface is the interface with exactly one method.</a:t>
            </a:r>
            <a:endParaRPr lang="tr-TR" sz="2000" dirty="0">
              <a:solidFill>
                <a:srgbClr val="0070C0"/>
              </a:solidFill>
              <a:latin typeface="Calibri" panose="020F0502020204030204" pitchFamily="34" charset="0"/>
              <a:cs typeface="Calibri" panose="020F0502020204030204" pitchFamily="34" charset="0"/>
            </a:endParaRPr>
          </a:p>
          <a:p>
            <a:r>
              <a:rPr lang="en-US" sz="2000" dirty="0">
                <a:solidFill>
                  <a:srgbClr val="0070C0"/>
                </a:solidFill>
                <a:latin typeface="Calibri" panose="020F0502020204030204" pitchFamily="34" charset="0"/>
                <a:cs typeface="Calibri" panose="020F0502020204030204" pitchFamily="34" charset="0"/>
              </a:rPr>
              <a:t>A lambda expression works only with a functional interface. For the compiler to understand lambda expressions, the interface must contain exactly one abstract method.</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4106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49674C-AA41-435C-AD44-9FCF55CBE2A4}" type="slidenum">
              <a:rPr lang="en-US" altLang="en-US" sz="1400" smtClean="0"/>
              <a:pPr>
                <a:spcBef>
                  <a:spcPct val="0"/>
                </a:spcBef>
                <a:buClrTx/>
                <a:buSzTx/>
                <a:buFontTx/>
                <a:buNone/>
              </a:pPr>
              <a:t>46</a:t>
            </a:fld>
            <a:endParaRPr lang="en-US" altLang="en-US" sz="1400"/>
          </a:p>
        </p:txBody>
      </p:sp>
      <p:sp>
        <p:nvSpPr>
          <p:cNvPr id="49155" name="Rectangle 2"/>
          <p:cNvSpPr>
            <a:spLocks noGrp="1" noChangeArrowheads="1"/>
          </p:cNvSpPr>
          <p:nvPr>
            <p:ph type="title"/>
          </p:nvPr>
        </p:nvSpPr>
        <p:spPr>
          <a:xfrm>
            <a:off x="304800" y="381000"/>
            <a:ext cx="8686800" cy="685800"/>
          </a:xfrm>
        </p:spPr>
        <p:txBody>
          <a:bodyPr/>
          <a:lstStyle/>
          <a:p>
            <a:r>
              <a:rPr lang="en-US" altLang="en-US"/>
              <a:t>Problem: Loan Calculator</a:t>
            </a:r>
            <a:endParaRPr lang="en-US" altLang="en-US" u="sng">
              <a:solidFill>
                <a:schemeClr val="tx1"/>
              </a:solidFill>
              <a:latin typeface="Book Antiqua" panose="02040602050305030304" pitchFamily="18" charset="0"/>
            </a:endParaRPr>
          </a:p>
        </p:txBody>
      </p:sp>
      <p:sp>
        <p:nvSpPr>
          <p:cNvPr id="337928" name="AutoShape 8">
            <a:hlinkClick r:id="" action="ppaction://noaction" highlightClick="1"/>
            <a:extLst>
              <a:ext uri="{FF2B5EF4-FFF2-40B4-BE49-F238E27FC236}">
                <a16:creationId xmlns:a16="http://schemas.microsoft.com/office/drawing/2014/main" id="{FA1B3983-553E-4FA7-A72F-9291228B9CA0}"/>
              </a:ext>
            </a:extLst>
          </p:cNvPr>
          <p:cNvSpPr>
            <a:spLocks noChangeArrowheads="1"/>
          </p:cNvSpPr>
          <p:nvPr/>
        </p:nvSpPr>
        <p:spPr bwMode="auto">
          <a:xfrm>
            <a:off x="1752600" y="22860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3" action="ppaction://program"/>
              </a:rPr>
              <a:t>LoanCalculator</a:t>
            </a:r>
            <a:endParaRPr lang="en-US" altLang="en-US">
              <a:solidFill>
                <a:schemeClr val="accent1"/>
              </a:solidFill>
            </a:endParaRPr>
          </a:p>
        </p:txBody>
      </p:sp>
      <p:sp>
        <p:nvSpPr>
          <p:cNvPr id="49157" name="AutoShape 9">
            <a:hlinkClick r:id="rId4" action="ppaction://program" highlightClick="1"/>
          </p:cNvPr>
          <p:cNvSpPr>
            <a:spLocks noChangeArrowheads="1"/>
          </p:cNvSpPr>
          <p:nvPr/>
        </p:nvSpPr>
        <p:spPr bwMode="auto">
          <a:xfrm>
            <a:off x="5334000" y="2252663"/>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9158" name="AutoShape 11">
            <a:hlinkClick r:id="rId5" highlightClick="1"/>
          </p:cNvPr>
          <p:cNvSpPr>
            <a:spLocks noChangeArrowheads="1"/>
          </p:cNvSpPr>
          <p:nvPr/>
        </p:nvSpPr>
        <p:spPr bwMode="auto">
          <a:xfrm>
            <a:off x="1143000" y="2209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7F9FB7-273A-4C72-9736-2A20FE1F8965}" type="slidenum">
              <a:rPr lang="en-US" altLang="en-US" sz="1400" smtClean="0"/>
              <a:pPr>
                <a:spcBef>
                  <a:spcPct val="0"/>
                </a:spcBef>
                <a:buClrTx/>
                <a:buSzTx/>
                <a:buFontTx/>
                <a:buNone/>
              </a:pPr>
              <a:t>47</a:t>
            </a:fld>
            <a:endParaRPr lang="en-US" altLang="en-US" sz="1400"/>
          </a:p>
        </p:txBody>
      </p:sp>
      <p:sp>
        <p:nvSpPr>
          <p:cNvPr id="51203" name="Rectangle 2"/>
          <p:cNvSpPr>
            <a:spLocks noGrp="1" noChangeArrowheads="1"/>
          </p:cNvSpPr>
          <p:nvPr>
            <p:ph type="title"/>
          </p:nvPr>
        </p:nvSpPr>
        <p:spPr>
          <a:xfrm>
            <a:off x="571500" y="52388"/>
            <a:ext cx="7772400" cy="609600"/>
          </a:xfrm>
        </p:spPr>
        <p:txBody>
          <a:bodyPr/>
          <a:lstStyle/>
          <a:p>
            <a:r>
              <a:rPr lang="en-US" altLang="en-US"/>
              <a:t>MouseEvent</a:t>
            </a:r>
            <a:endParaRPr lang="en-US" altLang="en-US">
              <a:solidFill>
                <a:schemeClr val="tx1"/>
              </a:solidFill>
            </a:endParaRPr>
          </a:p>
        </p:txBody>
      </p:sp>
      <p:sp>
        <p:nvSpPr>
          <p:cNvPr id="51204" name="Rectangle 6"/>
          <p:cNvSpPr>
            <a:spLocks noChangeArrowheads="1"/>
          </p:cNvSpPr>
          <p:nvPr/>
        </p:nvSpPr>
        <p:spPr bwMode="auto">
          <a:xfrm>
            <a:off x="2324100" y="2247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5" name="Rectangle 8"/>
          <p:cNvSpPr>
            <a:spLocks noChangeArrowheads="1"/>
          </p:cNvSpPr>
          <p:nvPr/>
        </p:nvSpPr>
        <p:spPr bwMode="auto">
          <a:xfrm>
            <a:off x="2324100" y="2247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8">
            <a:extLst>
              <a:ext uri="{FF2B5EF4-FFF2-40B4-BE49-F238E27FC236}">
                <a16:creationId xmlns:a16="http://schemas.microsoft.com/office/drawing/2014/main" id="{16684FF5-96A0-4E3B-9FA9-59463B57123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9" name="AutoShape 5">
            <a:hlinkClick r:id="" action="ppaction://noaction" highlightClick="1"/>
            <a:extLst>
              <a:ext uri="{FF2B5EF4-FFF2-40B4-BE49-F238E27FC236}">
                <a16:creationId xmlns:a16="http://schemas.microsoft.com/office/drawing/2014/main" id="{183F9D1C-624C-49DB-81CE-E2C526447D64}"/>
              </a:ext>
            </a:extLst>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2" action="ppaction://program"/>
              </a:rPr>
              <a:t>MouseEventDemo</a:t>
            </a:r>
            <a:endParaRPr lang="en-US" altLang="en-US">
              <a:solidFill>
                <a:schemeClr val="accent1"/>
              </a:solidFill>
            </a:endParaRPr>
          </a:p>
        </p:txBody>
      </p:sp>
      <p:sp>
        <p:nvSpPr>
          <p:cNvPr id="51208" name="AutoShape 6">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51209" name="AutoShape 7">
            <a:hlinkClick r:id="rId4" highlightClick="1"/>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121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 y="1687513"/>
            <a:ext cx="881380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1211" name="Dikdörtgen 2"/>
          <p:cNvSpPr>
            <a:spLocks noChangeArrowheads="1"/>
          </p:cNvSpPr>
          <p:nvPr/>
        </p:nvSpPr>
        <p:spPr bwMode="auto">
          <a:xfrm>
            <a:off x="381000" y="717550"/>
            <a:ext cx="8153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000000"/>
                </a:solidFill>
                <a:latin typeface="TimesNewRomanPSMT"/>
              </a:rPr>
              <a:t>A </a:t>
            </a:r>
            <a:r>
              <a:rPr lang="en-US" altLang="en-US" sz="2000" b="1">
                <a:solidFill>
                  <a:srgbClr val="000000"/>
                </a:solidFill>
                <a:latin typeface="TimesNewRomanPS-BoldMT"/>
              </a:rPr>
              <a:t>MouseEvent </a:t>
            </a:r>
            <a:r>
              <a:rPr lang="en-US" altLang="en-US" sz="2000">
                <a:solidFill>
                  <a:srgbClr val="000000"/>
                </a:solidFill>
                <a:latin typeface="TimesNewRomanPSMT"/>
              </a:rPr>
              <a:t>is fired whenever a mouse button is pressed, released, clicked, moved, or dragged on a node or a scene.</a:t>
            </a:r>
            <a:r>
              <a:rPr lang="en-US" altLang="en-US" sz="2000"/>
              <a:t> </a:t>
            </a:r>
            <a:br>
              <a:rPr lang="en-US" altLang="en-US" sz="2000"/>
            </a:br>
            <a:endParaRPr lang="en-US" altLang="en-US"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ayt Numarası Yer Tutucusu 3"/>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D4F494-7286-4251-ACC8-E67B1A58AFC1}" type="slidenum">
              <a:rPr lang="en-US" altLang="en-US" sz="1400" smtClean="0"/>
              <a:pPr>
                <a:spcBef>
                  <a:spcPct val="0"/>
                </a:spcBef>
                <a:buClrTx/>
                <a:buSzTx/>
                <a:buFontTx/>
                <a:buNone/>
              </a:pPr>
              <a:t>48</a:t>
            </a:fld>
            <a:endParaRPr lang="en-US" altLang="en-US" sz="1400"/>
          </a:p>
        </p:txBody>
      </p:sp>
      <p:sp>
        <p:nvSpPr>
          <p:cNvPr id="52227" name="Dikdörtgen 4"/>
          <p:cNvSpPr>
            <a:spLocks noChangeArrowheads="1"/>
          </p:cNvSpPr>
          <p:nvPr/>
        </p:nvSpPr>
        <p:spPr bwMode="auto">
          <a:xfrm>
            <a:off x="152400" y="9525"/>
            <a:ext cx="76962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solidFill>
                  <a:srgbClr val="000000"/>
                </a:solidFill>
                <a:latin typeface="Courier New" panose="02070309020205020404" pitchFamily="49" charset="0"/>
              </a:rPr>
              <a:t>// Move the text with the mouse clicked</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import javafx.application.Application;</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import javafx.stage.Stage;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import javafx.scene.Scene;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import javafx.scene.layout.Pane;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import javafx.scene.text.Text;</a:t>
            </a:r>
          </a:p>
          <a:p>
            <a:pPr>
              <a:spcBef>
                <a:spcPct val="0"/>
              </a:spcBef>
              <a:buClrTx/>
              <a:buSzTx/>
              <a:buFontTx/>
              <a:buNone/>
            </a:pPr>
            <a:br>
              <a:rPr lang="en-US" altLang="en-US" sz="16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public class MouseEventDemo extends Application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@Override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public void start(Stage primaryStage)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Pane pane = new Pane();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Text text = new Text(20, 20, "Programming is fun");</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pane.getChildren().addAll(text);</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a:t>
            </a:r>
            <a:r>
              <a:rPr lang="en-US" altLang="en-US" sz="1400" b="1">
                <a:solidFill>
                  <a:srgbClr val="FF0000"/>
                </a:solidFill>
                <a:latin typeface="Courier New" panose="02070309020205020404" pitchFamily="49" charset="0"/>
              </a:rPr>
              <a:t>text.setOnMouseDragged(e -&gt; {</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text.setX(e.getX());</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text.setY(e.getY());</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a:t>
            </a:r>
            <a:r>
              <a:rPr lang="en-US" altLang="en-US" sz="1400" b="1">
                <a:solidFill>
                  <a:srgbClr val="000000"/>
                </a:solidFill>
                <a:latin typeface="Courier New" panose="02070309020205020404" pitchFamily="49" charset="0"/>
              </a:rPr>
              <a:t>Scene scene = new Scene(pane, 300, 100);</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primaryStage.setTitle("MouseEventDemo");</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primaryStage.setScene(scene);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primaryStage.show();</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public static void main(String[] args)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launch(args);</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a:t>
            </a:r>
            <a:br>
              <a:rPr lang="en-US" altLang="en-US" sz="1400" b="1">
                <a:solidFill>
                  <a:srgbClr val="000000"/>
                </a:solidFill>
                <a:latin typeface="Courier New" panose="02070309020205020404" pitchFamily="49" charset="0"/>
              </a:rPr>
            </a:br>
            <a:r>
              <a:rPr lang="en-US" altLang="en-US" sz="1100">
                <a:solidFill>
                  <a:srgbClr val="FFFFFF"/>
                </a:solidFill>
                <a:latin typeface="Franklin Gothic Book" panose="020B0503020102020204" pitchFamily="34" charset="0"/>
              </a:rPr>
              <a:t>29</a:t>
            </a:r>
            <a:r>
              <a:rPr lang="en-US" altLang="en-US" sz="1800"/>
              <a:t> </a:t>
            </a:r>
            <a:br>
              <a:rPr lang="en-US" altLang="en-US" sz="2000"/>
            </a:br>
            <a:endParaRPr lang="en-US" altLang="en-US" sz="2000"/>
          </a:p>
        </p:txBody>
      </p:sp>
      <p:pic>
        <p:nvPicPr>
          <p:cNvPr id="52228" name="Resim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0" y="152400"/>
            <a:ext cx="28765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Resim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050" y="1490663"/>
            <a:ext cx="28765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2" descr="cursor image ile ilgili görsel sonuc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2800" y="2362200"/>
            <a:ext cx="1158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method do you use to get the mouse-point position for a mouse event?</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2000" dirty="0" err="1">
                <a:solidFill>
                  <a:srgbClr val="0070C0"/>
                </a:solidFill>
                <a:latin typeface="Calibri" panose="020F0502020204030204" pitchFamily="34" charset="0"/>
                <a:cs typeface="Calibri" panose="020F0502020204030204" pitchFamily="34" charset="0"/>
              </a:rPr>
              <a:t>e.getX</a:t>
            </a:r>
            <a:r>
              <a:rPr lang="tr-TR" sz="2000" dirty="0">
                <a:solidFill>
                  <a:srgbClr val="0070C0"/>
                </a:solidFill>
                <a:latin typeface="Calibri" panose="020F0502020204030204" pitchFamily="34" charset="0"/>
                <a:cs typeface="Calibri" panose="020F0502020204030204" pitchFamily="34" charset="0"/>
              </a:rPr>
              <a:t>() </a:t>
            </a:r>
            <a:r>
              <a:rPr lang="tr-TR" sz="2000" dirty="0" err="1">
                <a:solidFill>
                  <a:srgbClr val="0070C0"/>
                </a:solidFill>
                <a:latin typeface="Calibri" panose="020F0502020204030204" pitchFamily="34" charset="0"/>
                <a:cs typeface="Calibri" panose="020F0502020204030204" pitchFamily="34" charset="0"/>
              </a:rPr>
              <a:t>and</a:t>
            </a:r>
            <a:r>
              <a:rPr lang="tr-TR" sz="2000" dirty="0">
                <a:solidFill>
                  <a:srgbClr val="0070C0"/>
                </a:solidFill>
                <a:latin typeface="Calibri" panose="020F0502020204030204" pitchFamily="34" charset="0"/>
                <a:cs typeface="Calibri" panose="020F0502020204030204" pitchFamily="34" charset="0"/>
              </a:rPr>
              <a:t> </a:t>
            </a:r>
            <a:r>
              <a:rPr lang="tr-TR" sz="2000" dirty="0" err="1">
                <a:solidFill>
                  <a:srgbClr val="0070C0"/>
                </a:solidFill>
                <a:latin typeface="Calibri" panose="020F0502020204030204" pitchFamily="34" charset="0"/>
                <a:cs typeface="Calibri" panose="020F0502020204030204" pitchFamily="34" charset="0"/>
              </a:rPr>
              <a:t>e.getY</a:t>
            </a:r>
            <a:r>
              <a:rPr lang="tr-TR" sz="2000" dirty="0">
                <a:solidFill>
                  <a:srgbClr val="0070C0"/>
                </a:solidFill>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8541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D929708-0797-498B-A282-319A2727F0B2}" type="slidenum">
              <a:rPr lang="en-US" altLang="en-US" sz="1400" smtClean="0"/>
              <a:pPr>
                <a:spcBef>
                  <a:spcPct val="0"/>
                </a:spcBef>
                <a:buClrTx/>
                <a:buSzTx/>
                <a:buFontTx/>
                <a:buNone/>
              </a:pPr>
              <a:t>5</a:t>
            </a:fld>
            <a:endParaRPr lang="en-US" altLang="en-US" sz="1400"/>
          </a:p>
        </p:txBody>
      </p:sp>
      <p:sp>
        <p:nvSpPr>
          <p:cNvPr id="921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18812A5B-DD9B-46AD-993E-444F6F2E52D8}" type="slidenum">
              <a:rPr lang="en-US" altLang="en-US" sz="1400"/>
              <a:pPr algn="r">
                <a:spcBef>
                  <a:spcPct val="0"/>
                </a:spcBef>
                <a:buClrTx/>
                <a:buSzTx/>
                <a:buFontTx/>
                <a:buNone/>
              </a:pPr>
              <a:t>5</a:t>
            </a:fld>
            <a:endParaRPr lang="en-US" altLang="en-US" sz="1400"/>
          </a:p>
        </p:txBody>
      </p:sp>
      <p:sp>
        <p:nvSpPr>
          <p:cNvPr id="9220" name="Rectangle 2"/>
          <p:cNvSpPr>
            <a:spLocks noGrp="1" noChangeArrowheads="1"/>
          </p:cNvSpPr>
          <p:nvPr>
            <p:ph type="title" idx="4294967295"/>
          </p:nvPr>
        </p:nvSpPr>
        <p:spPr>
          <a:xfrm>
            <a:off x="1349375" y="111125"/>
            <a:ext cx="7108825" cy="685800"/>
          </a:xfrm>
        </p:spPr>
        <p:txBody>
          <a:bodyPr/>
          <a:lstStyle/>
          <a:p>
            <a:r>
              <a:rPr lang="en-US" altLang="en-US" sz="4000"/>
              <a:t>Handling GUI Events</a:t>
            </a:r>
            <a:endParaRPr lang="en-US" altLang="en-US" sz="4000">
              <a:solidFill>
                <a:schemeClr val="tx1"/>
              </a:solidFill>
              <a:latin typeface="Book Antiqua" panose="02040602050305030304" pitchFamily="18" charset="0"/>
              <a:hlinkClick r:id="rId2" action="ppaction://program"/>
            </a:endParaRPr>
          </a:p>
        </p:txBody>
      </p:sp>
      <p:sp>
        <p:nvSpPr>
          <p:cNvPr id="9221" name="Rectangle 3"/>
          <p:cNvSpPr>
            <a:spLocks noGrp="1" noChangeArrowheads="1"/>
          </p:cNvSpPr>
          <p:nvPr>
            <p:ph type="body" idx="4294967295"/>
          </p:nvPr>
        </p:nvSpPr>
        <p:spPr>
          <a:xfrm>
            <a:off x="441325" y="1039813"/>
            <a:ext cx="8458200" cy="2209800"/>
          </a:xfrm>
        </p:spPr>
        <p:txBody>
          <a:bodyPr/>
          <a:lstStyle/>
          <a:p>
            <a:pPr>
              <a:buFont typeface="Arial" panose="020B0604020202020204" pitchFamily="34" charset="0"/>
              <a:buChar char="•"/>
            </a:pPr>
            <a:r>
              <a:rPr lang="en-US" altLang="en-US" sz="2400"/>
              <a:t>Source object: button</a:t>
            </a:r>
          </a:p>
          <a:p>
            <a:pPr>
              <a:buFont typeface="Arial" panose="020B0604020202020204" pitchFamily="34" charset="0"/>
              <a:buChar char="•"/>
            </a:pPr>
            <a:r>
              <a:rPr lang="en-US" altLang="en-US" sz="2400"/>
              <a:t>Listener object contains a method for processing the event.</a:t>
            </a:r>
          </a:p>
        </p:txBody>
      </p:sp>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2414588"/>
            <a:ext cx="7899400" cy="167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What methods do you use to register a handler for a mouse pressed, released, clicked, entered, exited, moved and dragged event?</a:t>
            </a: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setOnMouseClicked(handler)</a:t>
            </a:r>
          </a:p>
          <a:p>
            <a:r>
              <a:rPr lang="en-US" sz="1600" noProof="1">
                <a:solidFill>
                  <a:srgbClr val="0070C0"/>
                </a:solidFill>
                <a:latin typeface="Consolas" panose="020B0609020204030204" pitchFamily="49" charset="0"/>
                <a:cs typeface="Calibri" panose="020F0502020204030204" pitchFamily="34" charset="0"/>
              </a:rPr>
              <a:t>setOnMousePressed(handler)</a:t>
            </a:r>
          </a:p>
          <a:p>
            <a:r>
              <a:rPr lang="en-US" sz="1600" noProof="1">
                <a:solidFill>
                  <a:srgbClr val="0070C0"/>
                </a:solidFill>
                <a:latin typeface="Consolas" panose="020B0609020204030204" pitchFamily="49" charset="0"/>
                <a:cs typeface="Calibri" panose="020F0502020204030204" pitchFamily="34" charset="0"/>
              </a:rPr>
              <a:t>setOnMouseReleased(handler)</a:t>
            </a:r>
          </a:p>
          <a:p>
            <a:r>
              <a:rPr lang="en-US" sz="1600" noProof="1">
                <a:solidFill>
                  <a:srgbClr val="0070C0"/>
                </a:solidFill>
                <a:latin typeface="Consolas" panose="020B0609020204030204" pitchFamily="49" charset="0"/>
                <a:cs typeface="Calibri" panose="020F0502020204030204" pitchFamily="34" charset="0"/>
              </a:rPr>
              <a:t>setOnMouseEntered(handler)</a:t>
            </a:r>
          </a:p>
          <a:p>
            <a:r>
              <a:rPr lang="en-US" sz="1600" noProof="1">
                <a:solidFill>
                  <a:srgbClr val="0070C0"/>
                </a:solidFill>
                <a:latin typeface="Consolas" panose="020B0609020204030204" pitchFamily="49" charset="0"/>
                <a:cs typeface="Calibri" panose="020F0502020204030204" pitchFamily="34" charset="0"/>
              </a:rPr>
              <a:t>setOnMouseExited(handler)</a:t>
            </a:r>
          </a:p>
          <a:p>
            <a:r>
              <a:rPr lang="en-US" sz="1600" noProof="1">
                <a:solidFill>
                  <a:srgbClr val="0070C0"/>
                </a:solidFill>
                <a:latin typeface="Consolas" panose="020B0609020204030204" pitchFamily="49" charset="0"/>
                <a:cs typeface="Calibri" panose="020F0502020204030204" pitchFamily="34" charset="0"/>
              </a:rPr>
              <a:t>setOnMouseDragged(handler)</a:t>
            </a:r>
          </a:p>
          <a:p>
            <a:r>
              <a:rPr lang="en-US" sz="1600" noProof="1">
                <a:solidFill>
                  <a:srgbClr val="0070C0"/>
                </a:solidFill>
                <a:latin typeface="Consolas" panose="020B0609020204030204" pitchFamily="49" charset="0"/>
                <a:cs typeface="Calibri" panose="020F0502020204030204" pitchFamily="34" charset="0"/>
              </a:rPr>
              <a:t>setOnMouseMoved(handler)</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710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244965-46F3-4FB9-8F60-6E1408F81E00}" type="slidenum">
              <a:rPr lang="en-US" altLang="en-US" sz="1400" smtClean="0"/>
              <a:pPr>
                <a:spcBef>
                  <a:spcPct val="0"/>
                </a:spcBef>
                <a:buClrTx/>
                <a:buSzTx/>
                <a:buFontTx/>
                <a:buNone/>
              </a:pPr>
              <a:t>51</a:t>
            </a:fld>
            <a:endParaRPr lang="en-US" altLang="en-US" sz="1400"/>
          </a:p>
        </p:txBody>
      </p:sp>
      <p:sp>
        <p:nvSpPr>
          <p:cNvPr id="53251" name="Rectangle 2"/>
          <p:cNvSpPr>
            <a:spLocks noGrp="1" noChangeArrowheads="1"/>
          </p:cNvSpPr>
          <p:nvPr>
            <p:ph type="title"/>
          </p:nvPr>
        </p:nvSpPr>
        <p:spPr>
          <a:xfrm>
            <a:off x="685800" y="0"/>
            <a:ext cx="7772400" cy="833438"/>
          </a:xfrm>
        </p:spPr>
        <p:txBody>
          <a:bodyPr/>
          <a:lstStyle/>
          <a:p>
            <a:r>
              <a:rPr lang="en-US" altLang="en-US"/>
              <a:t>The </a:t>
            </a:r>
            <a:r>
              <a:rPr lang="en-US" altLang="en-US" sz="4200">
                <a:latin typeface="Courier New" panose="02070309020205020404" pitchFamily="49" charset="0"/>
              </a:rPr>
              <a:t>KeyEvent</a:t>
            </a:r>
            <a:r>
              <a:rPr lang="en-US" altLang="en-US"/>
              <a:t> Class</a:t>
            </a:r>
          </a:p>
        </p:txBody>
      </p:sp>
      <p:sp>
        <p:nvSpPr>
          <p:cNvPr id="53252" name="Rectangle 6"/>
          <p:cNvSpPr>
            <a:spLocks noChangeArrowheads="1"/>
          </p:cNvSpPr>
          <p:nvPr/>
        </p:nvSpPr>
        <p:spPr bwMode="auto">
          <a:xfrm>
            <a:off x="2324100" y="2928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7">
            <a:extLst>
              <a:ext uri="{FF2B5EF4-FFF2-40B4-BE49-F238E27FC236}">
                <a16:creationId xmlns:a16="http://schemas.microsoft.com/office/drawing/2014/main" id="{C9BB7E42-1747-4070-B39D-356C0E5F857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8" name="AutoShape 5">
            <a:hlinkClick r:id="" action="ppaction://noaction" highlightClick="1"/>
            <a:extLst>
              <a:ext uri="{FF2B5EF4-FFF2-40B4-BE49-F238E27FC236}">
                <a16:creationId xmlns:a16="http://schemas.microsoft.com/office/drawing/2014/main" id="{E90D73E3-1A2B-4EC7-900E-88233C92E05E}"/>
              </a:ext>
            </a:extLst>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err="1">
                <a:solidFill>
                  <a:schemeClr val="accent1"/>
                </a:solidFill>
                <a:latin typeface="Book Antiqua" pitchFamily="18" charset="0"/>
                <a:hlinkClick r:id="rId3" action="ppaction://program"/>
              </a:rPr>
              <a:t>KeyEventDemo</a:t>
            </a:r>
            <a:endParaRPr lang="en-US" altLang="en-US" dirty="0">
              <a:solidFill>
                <a:schemeClr val="accent1"/>
              </a:solidFill>
            </a:endParaRPr>
          </a:p>
        </p:txBody>
      </p:sp>
      <p:sp>
        <p:nvSpPr>
          <p:cNvPr id="53255" name="AutoShape 6">
            <a:hlinkClick r:id="rId4"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53256" name="AutoShape 7">
            <a:hlinkClick r:id="rId5" highlightClick="1"/>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3257"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625" y="2095500"/>
            <a:ext cx="883602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3258" name="Dikdörtgen 2"/>
          <p:cNvSpPr>
            <a:spLocks noChangeArrowheads="1"/>
          </p:cNvSpPr>
          <p:nvPr/>
        </p:nvSpPr>
        <p:spPr bwMode="auto">
          <a:xfrm>
            <a:off x="381000" y="1116013"/>
            <a:ext cx="85344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rgbClr val="000000"/>
                </a:solidFill>
                <a:latin typeface="TimesNewRomanPSMT"/>
              </a:rPr>
              <a:t>A </a:t>
            </a:r>
            <a:r>
              <a:rPr lang="en-US" altLang="en-US" sz="2400" b="1">
                <a:solidFill>
                  <a:srgbClr val="000000"/>
                </a:solidFill>
                <a:latin typeface="TimesNewRomanPS-BoldMT"/>
              </a:rPr>
              <a:t>KeyEvent </a:t>
            </a:r>
            <a:r>
              <a:rPr lang="en-US" altLang="en-US" sz="2400">
                <a:solidFill>
                  <a:srgbClr val="000000"/>
                </a:solidFill>
                <a:latin typeface="TimesNewRomanPSMT"/>
              </a:rPr>
              <a:t>is fired whenever a key is pressed, released, or typed on a node or a scene.</a:t>
            </a:r>
            <a:r>
              <a:rPr lang="en-US" altLang="en-US" sz="2000"/>
              <a:t> </a:t>
            </a:r>
            <a:br>
              <a:rPr lang="en-US" altLang="en-US" sz="2000"/>
            </a:br>
            <a:endParaRPr lang="en-US" altLang="en-US"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B5B90B-EA29-4665-A392-32382DD02684}" type="slidenum">
              <a:rPr lang="en-US" altLang="en-US" sz="1400" smtClean="0"/>
              <a:pPr>
                <a:spcBef>
                  <a:spcPct val="0"/>
                </a:spcBef>
                <a:buClrTx/>
                <a:buSzTx/>
                <a:buFontTx/>
                <a:buNone/>
              </a:pPr>
              <a:t>52</a:t>
            </a:fld>
            <a:endParaRPr lang="en-US" altLang="en-US" sz="1400"/>
          </a:p>
        </p:txBody>
      </p:sp>
      <p:sp>
        <p:nvSpPr>
          <p:cNvPr id="54275" name="Rectangle 2"/>
          <p:cNvSpPr>
            <a:spLocks noGrp="1" noChangeArrowheads="1"/>
          </p:cNvSpPr>
          <p:nvPr>
            <p:ph type="title"/>
          </p:nvPr>
        </p:nvSpPr>
        <p:spPr>
          <a:xfrm>
            <a:off x="685800" y="0"/>
            <a:ext cx="7772400" cy="1428750"/>
          </a:xfrm>
        </p:spPr>
        <p:txBody>
          <a:bodyPr/>
          <a:lstStyle/>
          <a:p>
            <a:r>
              <a:rPr lang="en-US" altLang="en-US"/>
              <a:t>The </a:t>
            </a:r>
            <a:r>
              <a:rPr lang="en-US" altLang="en-US" sz="4200">
                <a:latin typeface="Courier New" panose="02070309020205020404" pitchFamily="49" charset="0"/>
              </a:rPr>
              <a:t>KeyCode</a:t>
            </a:r>
            <a:r>
              <a:rPr lang="en-US" altLang="en-US"/>
              <a:t> Constants</a:t>
            </a:r>
          </a:p>
        </p:txBody>
      </p:sp>
      <p:sp>
        <p:nvSpPr>
          <p:cNvPr id="3" name="Rectangle 6">
            <a:extLst>
              <a:ext uri="{FF2B5EF4-FFF2-40B4-BE49-F238E27FC236}">
                <a16:creationId xmlns:a16="http://schemas.microsoft.com/office/drawing/2014/main" id="{519EADAE-CCB1-41DD-B3A1-10D2CDED6AE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pic>
        <p:nvPicPr>
          <p:cNvPr id="5427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 y="1524000"/>
            <a:ext cx="888365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ayt Numarası Yer Tutucusu 3"/>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EF0FD1E-4FDB-4244-8A51-DB3117100C6E}" type="slidenum">
              <a:rPr lang="en-US" altLang="en-US" sz="1400" smtClean="0"/>
              <a:pPr>
                <a:spcBef>
                  <a:spcPct val="0"/>
                </a:spcBef>
                <a:buClrTx/>
                <a:buSzTx/>
                <a:buFontTx/>
                <a:buNone/>
              </a:pPr>
              <a:t>53</a:t>
            </a:fld>
            <a:endParaRPr lang="en-US" altLang="en-US" sz="1400"/>
          </a:p>
        </p:txBody>
      </p:sp>
      <p:sp>
        <p:nvSpPr>
          <p:cNvPr id="55299" name="Dikdörtgen 4"/>
          <p:cNvSpPr>
            <a:spLocks noChangeArrowheads="1"/>
          </p:cNvSpPr>
          <p:nvPr/>
        </p:nvSpPr>
        <p:spPr bwMode="auto">
          <a:xfrm>
            <a:off x="152400" y="0"/>
            <a:ext cx="8305800" cy="692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a:solidFill>
                  <a:srgbClr val="000000"/>
                </a:solidFill>
                <a:latin typeface="Courier New" panose="02070309020205020404" pitchFamily="49" charset="0"/>
              </a:rPr>
              <a:t>import javafx.application.Application;</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javafx.stage.Stage;</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javafx.scene.Scene;</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javafx.scene.layout.Pane;</a:t>
            </a:r>
            <a:br>
              <a:rPr lang="en-US" altLang="en-US" sz="1200" b="1">
                <a:solidFill>
                  <a:srgbClr val="000000"/>
                </a:solidFill>
                <a:latin typeface="Courier New" panose="02070309020205020404" pitchFamily="49" charset="0"/>
              </a:rPr>
            </a:br>
            <a:r>
              <a:rPr lang="en-US" altLang="en-US" sz="1200" b="1">
                <a:solidFill>
                  <a:srgbClr val="000000"/>
                </a:solidFill>
                <a:latin typeface="Courier New" panose="02070309020205020404" pitchFamily="49" charset="0"/>
              </a:rPr>
              <a:t>import javafx.scene.text.Text;</a:t>
            </a:r>
          </a:p>
          <a:p>
            <a:pPr>
              <a:spcBef>
                <a:spcPct val="0"/>
              </a:spcBef>
              <a:buClrTx/>
              <a:buSzTx/>
              <a:buFontTx/>
              <a:buNone/>
            </a:pP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public class KeyEventDemo extends Application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@Override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public void start(Stage primaryStage) {</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Pane pane = new Pane();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Text text = new Text(20, 20, "A");</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text.setFocusTraversable(true);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pane.getChildren().add(text);</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a:t>
            </a:r>
            <a:r>
              <a:rPr lang="en-US" altLang="en-US" sz="1400" b="1">
                <a:solidFill>
                  <a:srgbClr val="FF0000"/>
                </a:solidFill>
                <a:latin typeface="Courier New" panose="02070309020205020404" pitchFamily="49" charset="0"/>
              </a:rPr>
              <a:t>text.setOnKeyPressed(e -&gt; {</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switch (e.getCode()) {</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case DOWN: text.setY(text.getY() + 10); break;</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case UP: text.setY(text.getY() - 10); break;</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case LEFT: text.setX(text.getX() - 10); break;</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case RIGHT: text.setX(text.getX() + 10); break;</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default:</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if (Character.isLetterOrDigit(e.getText().charAt(0)))</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text.setText(e.getText());</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a:t>
            </a:r>
            <a:br>
              <a:rPr lang="en-US" altLang="en-US" sz="1400" b="1">
                <a:solidFill>
                  <a:srgbClr val="FF0000"/>
                </a:solidFill>
                <a:latin typeface="Courier New" panose="02070309020205020404" pitchFamily="49" charset="0"/>
              </a:rPr>
            </a:br>
            <a:r>
              <a:rPr lang="en-US" altLang="en-US" sz="1400" b="1">
                <a:solidFill>
                  <a:srgbClr val="FF0000"/>
                </a:solidFill>
                <a:latin typeface="Courier New" panose="02070309020205020404" pitchFamily="49" charset="0"/>
              </a:rPr>
              <a:t>    </a:t>
            </a:r>
            <a:r>
              <a:rPr lang="en-US" altLang="en-US" sz="1400" b="1">
                <a:solidFill>
                  <a:srgbClr val="000000"/>
                </a:solidFill>
                <a:latin typeface="Courier New" panose="02070309020205020404" pitchFamily="49" charset="0"/>
              </a:rPr>
              <a:t>Scene scene = new Scene(pane);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primaryStage.setTitle("KeyEventDemo");</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primaryStage.setScene(scene);</a:t>
            </a: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primaryStage.show();</a:t>
            </a:r>
          </a:p>
          <a:p>
            <a:pPr>
              <a:spcBef>
                <a:spcPct val="0"/>
              </a:spcBef>
              <a:buClrTx/>
              <a:buSzTx/>
              <a:buFontTx/>
              <a:buNone/>
            </a:pPr>
            <a:br>
              <a:rPr lang="en-US" altLang="en-US" sz="1400" b="1">
                <a:solidFill>
                  <a:srgbClr val="000000"/>
                </a:solidFill>
                <a:latin typeface="Courier New" panose="02070309020205020404" pitchFamily="49" charset="0"/>
              </a:rPr>
            </a:br>
            <a:r>
              <a:rPr lang="en-US" altLang="en-US" sz="1400" b="1">
                <a:solidFill>
                  <a:srgbClr val="000000"/>
                </a:solidFill>
                <a:latin typeface="Courier New" panose="02070309020205020404" pitchFamily="49" charset="0"/>
              </a:rPr>
              <a:t>  } …/*main*/}</a:t>
            </a:r>
            <a:br>
              <a:rPr lang="en-US" altLang="en-US" sz="2000"/>
            </a:br>
            <a:endParaRPr lang="en-US" altLang="en-US" sz="2000"/>
          </a:p>
        </p:txBody>
      </p:sp>
      <p:pic>
        <p:nvPicPr>
          <p:cNvPr id="55300" name="Resim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075" y="255588"/>
            <a:ext cx="23812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Resim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550" y="1422400"/>
            <a:ext cx="2409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Düz Ok Bağlayıcısı 8"/>
          <p:cNvCxnSpPr>
            <a:cxnSpLocks noChangeShapeType="1"/>
          </p:cNvCxnSpPr>
          <p:nvPr/>
        </p:nvCxnSpPr>
        <p:spPr bwMode="auto">
          <a:xfrm>
            <a:off x="7620000" y="2438400"/>
            <a:ext cx="0" cy="1049338"/>
          </a:xfrm>
          <a:prstGeom prst="straightConnector1">
            <a:avLst/>
          </a:prstGeom>
          <a:noFill/>
          <a:ln w="12700"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Düz Ok Bağlayıcısı 9"/>
          <p:cNvCxnSpPr>
            <a:cxnSpLocks/>
          </p:cNvCxnSpPr>
          <p:nvPr/>
        </p:nvCxnSpPr>
        <p:spPr bwMode="auto">
          <a:xfrm>
            <a:off x="7067550" y="2963863"/>
            <a:ext cx="1066800" cy="0"/>
          </a:xfrm>
          <a:prstGeom prst="straightConnector1">
            <a:avLst/>
          </a:prstGeom>
          <a:noFill/>
          <a:ln w="12700"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 name="Resim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5088" y="4860925"/>
            <a:ext cx="2409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CDC180-4428-4299-ABA7-CF80C70DD563}" type="slidenum">
              <a:rPr lang="en-US" altLang="en-US" sz="1400" smtClean="0"/>
              <a:pPr>
                <a:spcBef>
                  <a:spcPct val="0"/>
                </a:spcBef>
                <a:buClrTx/>
                <a:buSzTx/>
                <a:buFontTx/>
                <a:buNone/>
              </a:pPr>
              <a:t>54</a:t>
            </a:fld>
            <a:endParaRPr lang="en-US" altLang="en-US" sz="1400"/>
          </a:p>
        </p:txBody>
      </p:sp>
      <p:sp>
        <p:nvSpPr>
          <p:cNvPr id="57347" name="Rectangle 2"/>
          <p:cNvSpPr>
            <a:spLocks noGrp="1" noChangeArrowheads="1"/>
          </p:cNvSpPr>
          <p:nvPr>
            <p:ph type="title"/>
          </p:nvPr>
        </p:nvSpPr>
        <p:spPr>
          <a:xfrm>
            <a:off x="685800" y="457200"/>
            <a:ext cx="7772400" cy="1143000"/>
          </a:xfrm>
        </p:spPr>
        <p:txBody>
          <a:bodyPr/>
          <a:lstStyle/>
          <a:p>
            <a:r>
              <a:rPr lang="en-US" altLang="en-US" sz="4000"/>
              <a:t>Example: Control Circle with Mouse and Key</a:t>
            </a:r>
            <a:endParaRPr lang="en-US" altLang="en-US" u="sng">
              <a:solidFill>
                <a:schemeClr val="tx1"/>
              </a:solidFill>
              <a:latin typeface="Book Antiqua" panose="02040602050305030304" pitchFamily="18" charset="0"/>
            </a:endParaRPr>
          </a:p>
        </p:txBody>
      </p:sp>
      <p:sp>
        <p:nvSpPr>
          <p:cNvPr id="363525" name="AutoShape 5">
            <a:hlinkClick r:id="" action="ppaction://noaction" highlightClick="1"/>
            <a:extLst>
              <a:ext uri="{FF2B5EF4-FFF2-40B4-BE49-F238E27FC236}">
                <a16:creationId xmlns:a16="http://schemas.microsoft.com/office/drawing/2014/main" id="{BB658C8C-4B7D-4BEA-AA96-9BCB5B37C7AC}"/>
              </a:ext>
            </a:extLst>
          </p:cNvPr>
          <p:cNvSpPr>
            <a:spLocks noChangeArrowheads="1"/>
          </p:cNvSpPr>
          <p:nvPr/>
        </p:nvSpPr>
        <p:spPr bwMode="auto">
          <a:xfrm>
            <a:off x="1447800" y="2828925"/>
            <a:ext cx="4800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2" action="ppaction://program"/>
              </a:rPr>
              <a:t>ControlCircleWithMouseAndKey</a:t>
            </a:r>
            <a:endParaRPr lang="en-US" altLang="en-US">
              <a:solidFill>
                <a:schemeClr val="accent1"/>
              </a:solidFill>
            </a:endParaRPr>
          </a:p>
        </p:txBody>
      </p:sp>
      <p:sp>
        <p:nvSpPr>
          <p:cNvPr id="57349" name="AutoShape 9">
            <a:hlinkClick r:id="rId3" action="ppaction://program" highlightClick="1"/>
          </p:cNvPr>
          <p:cNvSpPr>
            <a:spLocks noChangeArrowheads="1"/>
          </p:cNvSpPr>
          <p:nvPr/>
        </p:nvSpPr>
        <p:spPr bwMode="auto">
          <a:xfrm>
            <a:off x="6400800" y="2828925"/>
            <a:ext cx="2133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57350" name="AutoShape 10">
            <a:hlinkClick r:id="rId4" highlightClick="1"/>
          </p:cNvPr>
          <p:cNvSpPr>
            <a:spLocks noChangeArrowheads="1"/>
          </p:cNvSpPr>
          <p:nvPr/>
        </p:nvSpPr>
        <p:spPr bwMode="auto">
          <a:xfrm>
            <a:off x="822325" y="28289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ayt Numarası Yer Tutucusu 3"/>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039CF8-70F0-49F5-BAD5-E0BC5110850C}" type="slidenum">
              <a:rPr lang="en-US" altLang="en-US" sz="1400" smtClean="0"/>
              <a:pPr>
                <a:spcBef>
                  <a:spcPct val="0"/>
                </a:spcBef>
                <a:buClrTx/>
                <a:buSzTx/>
                <a:buFontTx/>
                <a:buNone/>
              </a:pPr>
              <a:t>55</a:t>
            </a:fld>
            <a:endParaRPr lang="en-US" altLang="en-US" sz="1400"/>
          </a:p>
        </p:txBody>
      </p:sp>
      <p:sp>
        <p:nvSpPr>
          <p:cNvPr id="58371" name="Dikdörtgen 4"/>
          <p:cNvSpPr>
            <a:spLocks noChangeArrowheads="1"/>
          </p:cNvSpPr>
          <p:nvPr/>
        </p:nvSpPr>
        <p:spPr bwMode="auto">
          <a:xfrm>
            <a:off x="152400" y="0"/>
            <a:ext cx="8460000" cy="740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50" b="1" dirty="0">
                <a:solidFill>
                  <a:srgbClr val="000000"/>
                </a:solidFill>
                <a:latin typeface="Courier New" panose="02070309020205020404" pitchFamily="49" charset="0"/>
              </a:rPr>
              <a:t>// import …</a:t>
            </a:r>
          </a:p>
          <a:p>
            <a:pPr>
              <a:spcBef>
                <a:spcPct val="0"/>
              </a:spcBef>
              <a:buClrTx/>
              <a:buSzTx/>
              <a:buFontTx/>
              <a:buNone/>
            </a:pPr>
            <a:r>
              <a:rPr lang="en-US" altLang="en-US" sz="1200" b="1" dirty="0">
                <a:solidFill>
                  <a:srgbClr val="000000"/>
                </a:solidFill>
                <a:latin typeface="Courier New" panose="02070309020205020404" pitchFamily="49" charset="0"/>
              </a:rPr>
              <a:t>public class </a:t>
            </a:r>
            <a:r>
              <a:rPr lang="en-US" altLang="en-US" sz="1200" b="1" dirty="0" err="1">
                <a:solidFill>
                  <a:srgbClr val="000000"/>
                </a:solidFill>
                <a:latin typeface="Courier New" panose="02070309020205020404" pitchFamily="49" charset="0"/>
              </a:rPr>
              <a:t>ControlCircleWithMouseAndKey</a:t>
            </a:r>
            <a:r>
              <a:rPr lang="en-US" altLang="en-US" sz="1200" b="1" dirty="0">
                <a:solidFill>
                  <a:srgbClr val="000000"/>
                </a:solidFill>
                <a:latin typeface="Courier New" panose="02070309020205020404" pitchFamily="49" charset="0"/>
              </a:rPr>
              <a:t> extends Application {</a:t>
            </a:r>
            <a:br>
              <a:rPr lang="en-US" altLang="en-US" sz="1200" b="1" dirty="0">
                <a:solidFill>
                  <a:srgbClr val="000000"/>
                </a:solidFill>
                <a:latin typeface="Courier New" panose="02070309020205020404" pitchFamily="49" charset="0"/>
              </a:rPr>
            </a:br>
            <a:r>
              <a:rPr lang="en-US" altLang="en-US" sz="1200" b="1" dirty="0">
                <a:solidFill>
                  <a:srgbClr val="000000"/>
                </a:solidFill>
                <a:latin typeface="Courier New" panose="02070309020205020404" pitchFamily="49" charset="0"/>
              </a:rPr>
              <a:t>  private </a:t>
            </a:r>
            <a:r>
              <a:rPr lang="en-US" altLang="en-US" sz="1200" b="1" dirty="0" err="1">
                <a:solidFill>
                  <a:srgbClr val="000000"/>
                </a:solidFill>
                <a:latin typeface="Courier New" panose="02070309020205020404" pitchFamily="49" charset="0"/>
              </a:rPr>
              <a:t>CirclePane</a:t>
            </a:r>
            <a:r>
              <a:rPr lang="en-US" altLang="en-US" sz="1200" b="1" dirty="0">
                <a:solidFill>
                  <a:srgbClr val="000000"/>
                </a:solidFill>
                <a:latin typeface="Courier New" panose="02070309020205020404" pitchFamily="49" charset="0"/>
              </a:rPr>
              <a:t> </a:t>
            </a:r>
            <a:r>
              <a:rPr lang="en-US" altLang="en-US" sz="1200" b="1" dirty="0" err="1">
                <a:solidFill>
                  <a:srgbClr val="000000"/>
                </a:solidFill>
                <a:latin typeface="Courier New" panose="02070309020205020404" pitchFamily="49" charset="0"/>
              </a:rPr>
              <a:t>circlePane</a:t>
            </a:r>
            <a:r>
              <a:rPr lang="en-US" altLang="en-US" sz="1200" b="1" dirty="0">
                <a:solidFill>
                  <a:srgbClr val="000000"/>
                </a:solidFill>
                <a:latin typeface="Courier New" panose="02070309020205020404" pitchFamily="49" charset="0"/>
              </a:rPr>
              <a:t> = new </a:t>
            </a:r>
            <a:r>
              <a:rPr lang="en-US" altLang="en-US" sz="1200" b="1" dirty="0" err="1">
                <a:solidFill>
                  <a:srgbClr val="000000"/>
                </a:solidFill>
                <a:latin typeface="Courier New" panose="02070309020205020404" pitchFamily="49" charset="0"/>
              </a:rPr>
              <a:t>CirclePane</a:t>
            </a:r>
            <a:r>
              <a:rPr lang="en-US" altLang="en-US" sz="1200" b="1" dirty="0">
                <a:solidFill>
                  <a:srgbClr val="000000"/>
                </a:solidFill>
                <a:latin typeface="Courier New" panose="02070309020205020404" pitchFamily="49" charset="0"/>
              </a:rPr>
              <a:t>();</a:t>
            </a:r>
            <a:br>
              <a:rPr lang="en-US" altLang="en-US" sz="1200" b="1" dirty="0">
                <a:solidFill>
                  <a:srgbClr val="000000"/>
                </a:solidFill>
                <a:latin typeface="Courier New" panose="02070309020205020404" pitchFamily="49" charset="0"/>
              </a:rPr>
            </a:br>
            <a:r>
              <a:rPr lang="en-US" altLang="en-US" sz="1200" b="1" dirty="0">
                <a:solidFill>
                  <a:srgbClr val="000000"/>
                </a:solidFill>
                <a:latin typeface="Courier New" panose="02070309020205020404" pitchFamily="49" charset="0"/>
              </a:rPr>
              <a:t>  @Override</a:t>
            </a:r>
            <a:br>
              <a:rPr lang="en-US" altLang="en-US" sz="1200" b="1" dirty="0">
                <a:solidFill>
                  <a:srgbClr val="000000"/>
                </a:solidFill>
                <a:latin typeface="Courier New" panose="02070309020205020404" pitchFamily="49" charset="0"/>
              </a:rPr>
            </a:br>
            <a:r>
              <a:rPr lang="en-US" altLang="en-US" sz="1200" b="1" dirty="0">
                <a:solidFill>
                  <a:srgbClr val="000000"/>
                </a:solidFill>
                <a:latin typeface="Courier New" panose="02070309020205020404" pitchFamily="49" charset="0"/>
              </a:rPr>
              <a:t>  public void start(Stage </a:t>
            </a:r>
            <a:r>
              <a:rPr lang="en-US" altLang="en-US" sz="1200" b="1" dirty="0" err="1">
                <a:solidFill>
                  <a:srgbClr val="000000"/>
                </a:solidFill>
                <a:latin typeface="Courier New" panose="02070309020205020404" pitchFamily="49" charset="0"/>
              </a:rPr>
              <a:t>primaryStage</a:t>
            </a:r>
            <a:r>
              <a:rPr lang="en-US" altLang="en-US" sz="1200" b="1" dirty="0">
                <a:solidFill>
                  <a:srgbClr val="000000"/>
                </a:solidFill>
                <a:latin typeface="Courier New" panose="02070309020205020404" pitchFamily="49" charset="0"/>
              </a:rPr>
              <a:t>) {</a:t>
            </a:r>
            <a:br>
              <a:rPr lang="en-US" altLang="en-US" sz="1200" b="1" dirty="0">
                <a:solidFill>
                  <a:srgbClr val="000000"/>
                </a:solidFill>
                <a:latin typeface="Courier New" panose="02070309020205020404" pitchFamily="49" charset="0"/>
              </a:rPr>
            </a:br>
            <a:r>
              <a:rPr lang="en-US" altLang="en-US" sz="1200" b="1" dirty="0">
                <a:solidFill>
                  <a:srgbClr val="000000"/>
                </a:solidFill>
                <a:latin typeface="Courier New" panose="02070309020205020404" pitchFamily="49" charset="0"/>
              </a:rPr>
              <a:t>    </a:t>
            </a:r>
            <a:r>
              <a:rPr lang="en-US" altLang="en-US" sz="1200" b="1" dirty="0" err="1">
                <a:solidFill>
                  <a:srgbClr val="000000"/>
                </a:solidFill>
                <a:latin typeface="Courier New" panose="02070309020205020404" pitchFamily="49" charset="0"/>
              </a:rPr>
              <a:t>HBox</a:t>
            </a:r>
            <a:r>
              <a:rPr lang="en-US" altLang="en-US" sz="1200" b="1" dirty="0">
                <a:solidFill>
                  <a:srgbClr val="000000"/>
                </a:solidFill>
                <a:latin typeface="Courier New" panose="02070309020205020404" pitchFamily="49" charset="0"/>
              </a:rPr>
              <a:t> </a:t>
            </a:r>
            <a:r>
              <a:rPr lang="en-US" altLang="en-US" sz="1200" b="1" dirty="0" err="1">
                <a:solidFill>
                  <a:srgbClr val="000000"/>
                </a:solidFill>
                <a:latin typeface="Courier New" panose="02070309020205020404" pitchFamily="49" charset="0"/>
              </a:rPr>
              <a:t>hBox</a:t>
            </a:r>
            <a:r>
              <a:rPr lang="en-US" altLang="en-US" sz="1200" b="1" dirty="0">
                <a:solidFill>
                  <a:srgbClr val="000000"/>
                </a:solidFill>
                <a:latin typeface="Courier New" panose="02070309020205020404" pitchFamily="49" charset="0"/>
              </a:rPr>
              <a:t> = new </a:t>
            </a:r>
            <a:r>
              <a:rPr lang="en-US" altLang="en-US" sz="1200" b="1" dirty="0" err="1">
                <a:solidFill>
                  <a:srgbClr val="000000"/>
                </a:solidFill>
                <a:latin typeface="Courier New" panose="02070309020205020404" pitchFamily="49" charset="0"/>
              </a:rPr>
              <a:t>HBox</a:t>
            </a:r>
            <a:r>
              <a:rPr lang="en-US" altLang="en-US" sz="1200" b="1" dirty="0">
                <a:solidFill>
                  <a:srgbClr val="000000"/>
                </a:solidFill>
                <a:latin typeface="Courier New" panose="02070309020205020404" pitchFamily="49" charset="0"/>
              </a:rPr>
              <a:t>();</a:t>
            </a:r>
            <a:br>
              <a:rPr lang="en-US" altLang="en-US" sz="1200" b="1" dirty="0">
                <a:solidFill>
                  <a:srgbClr val="000000"/>
                </a:solidFill>
                <a:latin typeface="Courier New" panose="02070309020205020404" pitchFamily="49" charset="0"/>
              </a:rPr>
            </a:br>
            <a:r>
              <a:rPr lang="en-US" altLang="en-US" sz="1200" b="1" dirty="0">
                <a:solidFill>
                  <a:srgbClr val="000000"/>
                </a:solidFill>
                <a:latin typeface="Courier New" panose="02070309020205020404" pitchFamily="49" charset="0"/>
              </a:rPr>
              <a:t>    </a:t>
            </a:r>
            <a:r>
              <a:rPr lang="en-US" altLang="en-US" sz="1200" b="1" dirty="0" err="1">
                <a:solidFill>
                  <a:srgbClr val="000000"/>
                </a:solidFill>
                <a:latin typeface="Courier New" panose="02070309020205020404" pitchFamily="49" charset="0"/>
              </a:rPr>
              <a:t>hBox.setSpacing</a:t>
            </a:r>
            <a:r>
              <a:rPr lang="en-US" altLang="en-US" sz="1200" b="1" dirty="0">
                <a:solidFill>
                  <a:srgbClr val="000000"/>
                </a:solidFill>
                <a:latin typeface="Courier New" panose="02070309020205020404" pitchFamily="49" charset="0"/>
              </a:rPr>
              <a:t>(10);</a:t>
            </a:r>
            <a:br>
              <a:rPr lang="en-US" altLang="en-US" sz="1200" b="1" dirty="0">
                <a:solidFill>
                  <a:srgbClr val="000000"/>
                </a:solidFill>
                <a:latin typeface="Courier New" panose="02070309020205020404" pitchFamily="49" charset="0"/>
              </a:rPr>
            </a:br>
            <a:r>
              <a:rPr lang="en-US" altLang="en-US" sz="1200" b="1" dirty="0">
                <a:solidFill>
                  <a:srgbClr val="000000"/>
                </a:solidFill>
                <a:latin typeface="Courier New" panose="02070309020205020404" pitchFamily="49" charset="0"/>
              </a:rPr>
              <a:t>    </a:t>
            </a:r>
            <a:r>
              <a:rPr lang="en-US" altLang="en-US" sz="1200" b="1" dirty="0" err="1">
                <a:solidFill>
                  <a:srgbClr val="000000"/>
                </a:solidFill>
                <a:latin typeface="Courier New" panose="02070309020205020404" pitchFamily="49" charset="0"/>
              </a:rPr>
              <a:t>hBox.setAlignment</a:t>
            </a:r>
            <a:r>
              <a:rPr lang="en-US" altLang="en-US" sz="1200" b="1" dirty="0">
                <a:solidFill>
                  <a:srgbClr val="000000"/>
                </a:solidFill>
                <a:latin typeface="Courier New" panose="02070309020205020404" pitchFamily="49" charset="0"/>
              </a:rPr>
              <a:t>(</a:t>
            </a:r>
            <a:r>
              <a:rPr lang="en-US" altLang="en-US" sz="1200" b="1" dirty="0" err="1">
                <a:solidFill>
                  <a:srgbClr val="000000"/>
                </a:solidFill>
                <a:latin typeface="Courier New" panose="02070309020205020404" pitchFamily="49" charset="0"/>
              </a:rPr>
              <a:t>Pos.CENTER</a:t>
            </a:r>
            <a:r>
              <a:rPr lang="en-US" altLang="en-US" sz="1200" b="1" dirty="0">
                <a:solidFill>
                  <a:srgbClr val="000000"/>
                </a:solidFill>
                <a:latin typeface="Courier New" panose="02070309020205020404" pitchFamily="49" charset="0"/>
              </a:rPr>
              <a:t>);</a:t>
            </a:r>
            <a:br>
              <a:rPr lang="en-US" altLang="en-US" sz="1200" b="1" dirty="0">
                <a:solidFill>
                  <a:srgbClr val="000000"/>
                </a:solidFill>
                <a:latin typeface="Courier New" panose="02070309020205020404" pitchFamily="49" charset="0"/>
              </a:rPr>
            </a:br>
            <a:r>
              <a:rPr lang="en-US" altLang="en-US" sz="1200" b="1" dirty="0">
                <a:solidFill>
                  <a:srgbClr val="000000"/>
                </a:solidFill>
                <a:latin typeface="Courier New" panose="02070309020205020404" pitchFamily="49" charset="0"/>
              </a:rPr>
              <a:t>    Button </a:t>
            </a:r>
            <a:r>
              <a:rPr lang="en-US" altLang="en-US" sz="1200" b="1" dirty="0" err="1">
                <a:solidFill>
                  <a:srgbClr val="000000"/>
                </a:solidFill>
                <a:latin typeface="Courier New" panose="02070309020205020404" pitchFamily="49" charset="0"/>
              </a:rPr>
              <a:t>btEnlarge</a:t>
            </a:r>
            <a:r>
              <a:rPr lang="en-US" altLang="en-US" sz="1200" b="1" dirty="0">
                <a:solidFill>
                  <a:srgbClr val="000000"/>
                </a:solidFill>
                <a:latin typeface="Courier New" panose="02070309020205020404" pitchFamily="49" charset="0"/>
              </a:rPr>
              <a:t> = new Button("Enlarge");</a:t>
            </a:r>
            <a:br>
              <a:rPr lang="en-US" altLang="en-US" sz="1200" b="1" dirty="0">
                <a:solidFill>
                  <a:srgbClr val="000000"/>
                </a:solidFill>
                <a:latin typeface="Courier New" panose="02070309020205020404" pitchFamily="49" charset="0"/>
              </a:rPr>
            </a:br>
            <a:r>
              <a:rPr lang="en-US" altLang="en-US" sz="1200" b="1" dirty="0">
                <a:solidFill>
                  <a:srgbClr val="000000"/>
                </a:solidFill>
                <a:latin typeface="Courier New" panose="02070309020205020404" pitchFamily="49" charset="0"/>
              </a:rPr>
              <a:t>    Button </a:t>
            </a:r>
            <a:r>
              <a:rPr lang="en-US" altLang="en-US" sz="1200" b="1" dirty="0" err="1">
                <a:solidFill>
                  <a:srgbClr val="000000"/>
                </a:solidFill>
                <a:latin typeface="Courier New" panose="02070309020205020404" pitchFamily="49" charset="0"/>
              </a:rPr>
              <a:t>btShrink</a:t>
            </a:r>
            <a:r>
              <a:rPr lang="en-US" altLang="en-US" sz="1200" b="1" dirty="0">
                <a:solidFill>
                  <a:srgbClr val="000000"/>
                </a:solidFill>
                <a:latin typeface="Courier New" panose="02070309020205020404" pitchFamily="49" charset="0"/>
              </a:rPr>
              <a:t> = new Button("Shrink");</a:t>
            </a:r>
            <a:br>
              <a:rPr lang="en-US" altLang="en-US" sz="1200" b="1" dirty="0">
                <a:solidFill>
                  <a:srgbClr val="000000"/>
                </a:solidFill>
                <a:latin typeface="Courier New" panose="02070309020205020404" pitchFamily="49" charset="0"/>
              </a:rPr>
            </a:br>
            <a:r>
              <a:rPr lang="en-US" altLang="en-US" sz="1200" b="1" dirty="0">
                <a:solidFill>
                  <a:srgbClr val="000000"/>
                </a:solidFill>
                <a:latin typeface="Courier New" panose="02070309020205020404" pitchFamily="49" charset="0"/>
              </a:rPr>
              <a:t>    </a:t>
            </a:r>
            <a:r>
              <a:rPr lang="en-US" altLang="en-US" sz="1200" b="1" dirty="0" err="1">
                <a:solidFill>
                  <a:srgbClr val="000000"/>
                </a:solidFill>
                <a:latin typeface="Courier New" panose="02070309020205020404" pitchFamily="49" charset="0"/>
              </a:rPr>
              <a:t>hBox.getChildren</a:t>
            </a:r>
            <a:r>
              <a:rPr lang="en-US" altLang="en-US" sz="1200" b="1" dirty="0">
                <a:solidFill>
                  <a:srgbClr val="000000"/>
                </a:solidFill>
                <a:latin typeface="Courier New" panose="02070309020205020404" pitchFamily="49" charset="0"/>
              </a:rPr>
              <a:t>().add(</a:t>
            </a:r>
            <a:r>
              <a:rPr lang="en-US" altLang="en-US" sz="1200" b="1" dirty="0" err="1">
                <a:solidFill>
                  <a:srgbClr val="000000"/>
                </a:solidFill>
                <a:latin typeface="Courier New" panose="02070309020205020404" pitchFamily="49" charset="0"/>
              </a:rPr>
              <a:t>btEnlarge</a:t>
            </a:r>
            <a:r>
              <a:rPr lang="en-US" altLang="en-US" sz="1200" b="1" dirty="0">
                <a:solidFill>
                  <a:srgbClr val="000000"/>
                </a:solidFill>
                <a:latin typeface="Courier New" panose="02070309020205020404" pitchFamily="49" charset="0"/>
              </a:rPr>
              <a:t>);</a:t>
            </a:r>
            <a:br>
              <a:rPr lang="en-US" altLang="en-US" sz="1200" b="1" dirty="0">
                <a:solidFill>
                  <a:srgbClr val="000000"/>
                </a:solidFill>
                <a:latin typeface="Courier New" panose="02070309020205020404" pitchFamily="49" charset="0"/>
              </a:rPr>
            </a:br>
            <a:r>
              <a:rPr lang="en-US" altLang="en-US" sz="1200" b="1" dirty="0">
                <a:solidFill>
                  <a:srgbClr val="000000"/>
                </a:solidFill>
                <a:latin typeface="Courier New" panose="02070309020205020404" pitchFamily="49" charset="0"/>
              </a:rPr>
              <a:t>    </a:t>
            </a:r>
            <a:r>
              <a:rPr lang="en-US" altLang="en-US" sz="1200" b="1" dirty="0" err="1">
                <a:solidFill>
                  <a:srgbClr val="000000"/>
                </a:solidFill>
                <a:latin typeface="Courier New" panose="02070309020205020404" pitchFamily="49" charset="0"/>
              </a:rPr>
              <a:t>hBox.getChildren</a:t>
            </a:r>
            <a:r>
              <a:rPr lang="en-US" altLang="en-US" sz="1200" b="1" dirty="0">
                <a:solidFill>
                  <a:srgbClr val="000000"/>
                </a:solidFill>
                <a:latin typeface="Courier New" panose="02070309020205020404" pitchFamily="49" charset="0"/>
              </a:rPr>
              <a:t>().add(</a:t>
            </a:r>
            <a:r>
              <a:rPr lang="en-US" altLang="en-US" sz="1200" b="1" dirty="0" err="1">
                <a:solidFill>
                  <a:srgbClr val="000000"/>
                </a:solidFill>
                <a:latin typeface="Courier New" panose="02070309020205020404" pitchFamily="49" charset="0"/>
              </a:rPr>
              <a:t>btShrink</a:t>
            </a:r>
            <a:r>
              <a:rPr lang="en-US" altLang="en-US" sz="1200" b="1" dirty="0">
                <a:solidFill>
                  <a:srgbClr val="000000"/>
                </a:solidFill>
                <a:latin typeface="Courier New" panose="02070309020205020404" pitchFamily="49" charset="0"/>
              </a:rPr>
              <a:t>);</a:t>
            </a:r>
            <a:br>
              <a:rPr lang="en-US" altLang="en-US" sz="1200" b="1" dirty="0">
                <a:solidFill>
                  <a:srgbClr val="000000"/>
                </a:solidFill>
                <a:latin typeface="Courier New" panose="02070309020205020404" pitchFamily="49" charset="0"/>
              </a:rPr>
            </a:br>
            <a:r>
              <a:rPr lang="en-US" altLang="en-US" sz="1200" b="1" dirty="0">
                <a:solidFill>
                  <a:srgbClr val="000000"/>
                </a:solidFill>
                <a:latin typeface="Courier New" panose="02070309020205020404" pitchFamily="49" charset="0"/>
              </a:rPr>
              <a:t>    </a:t>
            </a:r>
            <a:r>
              <a:rPr lang="en-US" altLang="en-US" sz="1200" b="1" dirty="0" err="1">
                <a:solidFill>
                  <a:srgbClr val="FF0000"/>
                </a:solidFill>
                <a:latin typeface="Courier New" panose="02070309020205020404" pitchFamily="49" charset="0"/>
              </a:rPr>
              <a:t>btEnlarge.setOnAction</a:t>
            </a:r>
            <a:r>
              <a:rPr lang="en-US" altLang="en-US" sz="1200" b="1" dirty="0">
                <a:solidFill>
                  <a:srgbClr val="FF0000"/>
                </a:solidFill>
                <a:latin typeface="Courier New" panose="02070309020205020404" pitchFamily="49" charset="0"/>
              </a:rPr>
              <a:t>(e -&gt; </a:t>
            </a:r>
            <a:r>
              <a:rPr lang="en-US" altLang="en-US" sz="1200" b="1" dirty="0" err="1">
                <a:solidFill>
                  <a:srgbClr val="FF0000"/>
                </a:solidFill>
                <a:latin typeface="Courier New" panose="02070309020205020404" pitchFamily="49" charset="0"/>
              </a:rPr>
              <a:t>circlePane.enlarge</a:t>
            </a:r>
            <a:r>
              <a:rPr lang="en-US" altLang="en-US" sz="1200" b="1" dirty="0">
                <a:solidFill>
                  <a:srgbClr val="FF0000"/>
                </a:solidFill>
                <a:latin typeface="Courier New" panose="02070309020205020404" pitchFamily="49" charset="0"/>
              </a:rPr>
              <a:t>());</a:t>
            </a:r>
            <a:br>
              <a:rPr lang="en-US" altLang="en-US" sz="1200" b="1" dirty="0">
                <a:solidFill>
                  <a:srgbClr val="FF0000"/>
                </a:solidFill>
                <a:latin typeface="Courier New" panose="02070309020205020404" pitchFamily="49" charset="0"/>
              </a:rPr>
            </a:br>
            <a:r>
              <a:rPr lang="en-US" altLang="en-US" sz="1200" b="1" dirty="0">
                <a:solidFill>
                  <a:srgbClr val="FF0000"/>
                </a:solidFill>
                <a:latin typeface="Courier New" panose="02070309020205020404" pitchFamily="49" charset="0"/>
              </a:rPr>
              <a:t>    </a:t>
            </a:r>
            <a:r>
              <a:rPr lang="en-US" altLang="en-US" sz="1200" b="1" dirty="0" err="1">
                <a:solidFill>
                  <a:srgbClr val="FF0000"/>
                </a:solidFill>
                <a:latin typeface="Courier New" panose="02070309020205020404" pitchFamily="49" charset="0"/>
              </a:rPr>
              <a:t>btShrink.setOnAction</a:t>
            </a:r>
            <a:r>
              <a:rPr lang="en-US" altLang="en-US" sz="1200" b="1" dirty="0">
                <a:solidFill>
                  <a:srgbClr val="FF0000"/>
                </a:solidFill>
                <a:latin typeface="Courier New" panose="02070309020205020404" pitchFamily="49" charset="0"/>
              </a:rPr>
              <a:t>(e -&gt; </a:t>
            </a:r>
            <a:r>
              <a:rPr lang="en-US" altLang="en-US" sz="1200" b="1" dirty="0" err="1">
                <a:solidFill>
                  <a:srgbClr val="FF0000"/>
                </a:solidFill>
                <a:latin typeface="Courier New" panose="02070309020205020404" pitchFamily="49" charset="0"/>
              </a:rPr>
              <a:t>circlePane.shrink</a:t>
            </a:r>
            <a:r>
              <a:rPr lang="en-US" altLang="en-US" sz="1200" b="1" dirty="0">
                <a:solidFill>
                  <a:srgbClr val="FF0000"/>
                </a:solidFill>
                <a:latin typeface="Courier New" panose="02070309020205020404" pitchFamily="49" charset="0"/>
              </a:rPr>
              <a:t>());</a:t>
            </a:r>
            <a:br>
              <a:rPr lang="en-US" altLang="en-US" sz="1200" b="1" dirty="0">
                <a:solidFill>
                  <a:srgbClr val="FF0000"/>
                </a:solidFill>
                <a:latin typeface="Courier New" panose="02070309020205020404" pitchFamily="49" charset="0"/>
              </a:rPr>
            </a:br>
            <a:r>
              <a:rPr lang="en-US" altLang="en-US" sz="1200" b="1" dirty="0">
                <a:solidFill>
                  <a:srgbClr val="FF0000"/>
                </a:solidFill>
                <a:latin typeface="Courier New" panose="02070309020205020404" pitchFamily="49" charset="0"/>
              </a:rPr>
              <a:t>    </a:t>
            </a:r>
            <a:r>
              <a:rPr lang="en-US" altLang="en-US" sz="1200" b="1" dirty="0" err="1">
                <a:solidFill>
                  <a:srgbClr val="0070C0"/>
                </a:solidFill>
                <a:latin typeface="Courier New" panose="02070309020205020404" pitchFamily="49" charset="0"/>
              </a:rPr>
              <a:t>circlePane.setOnMouseClicked</a:t>
            </a:r>
            <a:r>
              <a:rPr lang="en-US" altLang="en-US" sz="1200" b="1" dirty="0">
                <a:solidFill>
                  <a:srgbClr val="0070C0"/>
                </a:solidFill>
                <a:latin typeface="Courier New" panose="02070309020205020404" pitchFamily="49" charset="0"/>
              </a:rPr>
              <a:t>(e -&gt; {</a:t>
            </a:r>
            <a:br>
              <a:rPr lang="en-US" altLang="en-US" sz="1200" b="1" dirty="0">
                <a:solidFill>
                  <a:srgbClr val="0070C0"/>
                </a:solidFill>
                <a:latin typeface="Courier New" panose="02070309020205020404" pitchFamily="49" charset="0"/>
              </a:rPr>
            </a:br>
            <a:r>
              <a:rPr lang="en-US" altLang="en-US" sz="1200" b="1" dirty="0">
                <a:solidFill>
                  <a:srgbClr val="0070C0"/>
                </a:solidFill>
                <a:latin typeface="Courier New" panose="02070309020205020404" pitchFamily="49" charset="0"/>
              </a:rPr>
              <a:t>      if (</a:t>
            </a:r>
            <a:r>
              <a:rPr lang="en-US" altLang="en-US" sz="1200" b="1" dirty="0" err="1">
                <a:solidFill>
                  <a:srgbClr val="0070C0"/>
                </a:solidFill>
                <a:latin typeface="Courier New" panose="02070309020205020404" pitchFamily="49" charset="0"/>
              </a:rPr>
              <a:t>e.getButton</a:t>
            </a:r>
            <a:r>
              <a:rPr lang="en-US" altLang="en-US" sz="1200" b="1" dirty="0">
                <a:solidFill>
                  <a:srgbClr val="0070C0"/>
                </a:solidFill>
                <a:latin typeface="Courier New" panose="02070309020205020404" pitchFamily="49" charset="0"/>
              </a:rPr>
              <a:t>() == </a:t>
            </a:r>
            <a:r>
              <a:rPr lang="en-US" altLang="en-US" sz="1200" b="1" dirty="0" err="1">
                <a:solidFill>
                  <a:srgbClr val="0070C0"/>
                </a:solidFill>
                <a:latin typeface="Courier New" panose="02070309020205020404" pitchFamily="49" charset="0"/>
              </a:rPr>
              <a:t>MouseButton.PRIMARY</a:t>
            </a:r>
            <a:r>
              <a:rPr lang="en-US" altLang="en-US" sz="1200" b="1" dirty="0">
                <a:solidFill>
                  <a:srgbClr val="0070C0"/>
                </a:solidFill>
                <a:latin typeface="Courier New" panose="02070309020205020404" pitchFamily="49" charset="0"/>
              </a:rPr>
              <a:t>) {</a:t>
            </a:r>
            <a:br>
              <a:rPr lang="en-US" altLang="en-US" sz="1200" b="1" dirty="0">
                <a:solidFill>
                  <a:srgbClr val="0070C0"/>
                </a:solidFill>
                <a:latin typeface="Courier New" panose="02070309020205020404" pitchFamily="49" charset="0"/>
              </a:rPr>
            </a:br>
            <a:r>
              <a:rPr lang="en-US" altLang="en-US" sz="1200" b="1" dirty="0">
                <a:solidFill>
                  <a:srgbClr val="0070C0"/>
                </a:solidFill>
                <a:latin typeface="Courier New" panose="02070309020205020404" pitchFamily="49" charset="0"/>
              </a:rPr>
              <a:t>        </a:t>
            </a:r>
            <a:r>
              <a:rPr lang="en-US" altLang="en-US" sz="1200" b="1" dirty="0" err="1">
                <a:solidFill>
                  <a:srgbClr val="0070C0"/>
                </a:solidFill>
                <a:latin typeface="Courier New" panose="02070309020205020404" pitchFamily="49" charset="0"/>
              </a:rPr>
              <a:t>circlePane.enlarge</a:t>
            </a:r>
            <a:r>
              <a:rPr lang="en-US" altLang="en-US" sz="1200" b="1" dirty="0">
                <a:solidFill>
                  <a:srgbClr val="0070C0"/>
                </a:solidFill>
                <a:latin typeface="Courier New" panose="02070309020205020404" pitchFamily="49" charset="0"/>
              </a:rPr>
              <a:t>();</a:t>
            </a:r>
            <a:br>
              <a:rPr lang="en-US" altLang="en-US" sz="1200" b="1" dirty="0">
                <a:solidFill>
                  <a:srgbClr val="0070C0"/>
                </a:solidFill>
                <a:latin typeface="Courier New" panose="02070309020205020404" pitchFamily="49" charset="0"/>
              </a:rPr>
            </a:br>
            <a:r>
              <a:rPr lang="en-US" altLang="en-US" sz="1100" b="1" dirty="0">
                <a:solidFill>
                  <a:srgbClr val="0070C0"/>
                </a:solidFill>
                <a:latin typeface="Courier New" panose="02070309020205020404" pitchFamily="49" charset="0"/>
              </a:rPr>
              <a:t>      }</a:t>
            </a:r>
            <a:br>
              <a:rPr lang="en-US" altLang="en-US" sz="1200" b="1" dirty="0">
                <a:solidFill>
                  <a:srgbClr val="0070C0"/>
                </a:solidFill>
                <a:latin typeface="Courier New" panose="02070309020205020404" pitchFamily="49" charset="0"/>
              </a:rPr>
            </a:br>
            <a:r>
              <a:rPr lang="en-US" altLang="en-US" sz="1200" b="1" dirty="0">
                <a:solidFill>
                  <a:srgbClr val="0070C0"/>
                </a:solidFill>
                <a:latin typeface="Courier New" panose="02070309020205020404" pitchFamily="49" charset="0"/>
              </a:rPr>
              <a:t>      else if (</a:t>
            </a:r>
            <a:r>
              <a:rPr lang="en-US" altLang="en-US" sz="1200" b="1" dirty="0" err="1">
                <a:solidFill>
                  <a:srgbClr val="0070C0"/>
                </a:solidFill>
                <a:latin typeface="Courier New" panose="02070309020205020404" pitchFamily="49" charset="0"/>
              </a:rPr>
              <a:t>e.getButton</a:t>
            </a:r>
            <a:r>
              <a:rPr lang="en-US" altLang="en-US" sz="1200" b="1" dirty="0">
                <a:solidFill>
                  <a:srgbClr val="0070C0"/>
                </a:solidFill>
                <a:latin typeface="Courier New" panose="02070309020205020404" pitchFamily="49" charset="0"/>
              </a:rPr>
              <a:t>() == </a:t>
            </a:r>
            <a:r>
              <a:rPr lang="en-US" altLang="en-US" sz="1200" b="1" dirty="0" err="1">
                <a:solidFill>
                  <a:srgbClr val="0070C0"/>
                </a:solidFill>
                <a:latin typeface="Courier New" panose="02070309020205020404" pitchFamily="49" charset="0"/>
              </a:rPr>
              <a:t>MouseButton.SECONDARY</a:t>
            </a:r>
            <a:r>
              <a:rPr lang="en-US" altLang="en-US" sz="1200" b="1" dirty="0">
                <a:solidFill>
                  <a:srgbClr val="0070C0"/>
                </a:solidFill>
                <a:latin typeface="Courier New" panose="02070309020205020404" pitchFamily="49" charset="0"/>
              </a:rPr>
              <a:t>) {</a:t>
            </a:r>
            <a:br>
              <a:rPr lang="en-US" altLang="en-US" sz="1200" b="1" dirty="0">
                <a:solidFill>
                  <a:srgbClr val="0070C0"/>
                </a:solidFill>
                <a:latin typeface="Courier New" panose="02070309020205020404" pitchFamily="49" charset="0"/>
              </a:rPr>
            </a:br>
            <a:r>
              <a:rPr lang="en-US" altLang="en-US" sz="1200" b="1" dirty="0">
                <a:solidFill>
                  <a:srgbClr val="0070C0"/>
                </a:solidFill>
                <a:latin typeface="Courier New" panose="02070309020205020404" pitchFamily="49" charset="0"/>
              </a:rPr>
              <a:t>        </a:t>
            </a:r>
            <a:r>
              <a:rPr lang="en-US" altLang="en-US" sz="1200" b="1" dirty="0" err="1">
                <a:solidFill>
                  <a:srgbClr val="0070C0"/>
                </a:solidFill>
                <a:latin typeface="Courier New" panose="02070309020205020404" pitchFamily="49" charset="0"/>
              </a:rPr>
              <a:t>circlePane.shrink</a:t>
            </a:r>
            <a:r>
              <a:rPr lang="en-US" altLang="en-US" sz="1200" b="1" dirty="0">
                <a:solidFill>
                  <a:srgbClr val="0070C0"/>
                </a:solidFill>
                <a:latin typeface="Courier New" panose="02070309020205020404" pitchFamily="49" charset="0"/>
              </a:rPr>
              <a:t>();</a:t>
            </a:r>
            <a:br>
              <a:rPr lang="en-US" altLang="en-US" sz="1200" b="1" dirty="0">
                <a:solidFill>
                  <a:srgbClr val="0070C0"/>
                </a:solidFill>
                <a:latin typeface="Courier New" panose="02070309020205020404" pitchFamily="49" charset="0"/>
              </a:rPr>
            </a:br>
            <a:r>
              <a:rPr lang="en-US" altLang="en-US" sz="1100" b="1" dirty="0">
                <a:solidFill>
                  <a:srgbClr val="0070C0"/>
                </a:solidFill>
                <a:latin typeface="Courier New" panose="02070309020205020404" pitchFamily="49" charset="0"/>
              </a:rPr>
              <a:t>      }</a:t>
            </a:r>
            <a:br>
              <a:rPr lang="en-US" altLang="en-US" sz="1100" b="1" dirty="0">
                <a:solidFill>
                  <a:srgbClr val="0070C0"/>
                </a:solidFill>
                <a:latin typeface="Courier New" panose="02070309020205020404" pitchFamily="49" charset="0"/>
              </a:rPr>
            </a:br>
            <a:r>
              <a:rPr lang="en-US" altLang="en-US" sz="1050" b="1" dirty="0">
                <a:solidFill>
                  <a:srgbClr val="0070C0"/>
                </a:solidFill>
                <a:latin typeface="Courier New" panose="02070309020205020404" pitchFamily="49" charset="0"/>
              </a:rPr>
              <a:t>    });</a:t>
            </a:r>
            <a:endParaRPr lang="en-US" altLang="en-US" sz="1100" b="1" dirty="0">
              <a:solidFill>
                <a:srgbClr val="0070C0"/>
              </a:solidFill>
              <a:latin typeface="Courier New" panose="02070309020205020404" pitchFamily="49" charset="0"/>
            </a:endParaRPr>
          </a:p>
          <a:p>
            <a:pPr>
              <a:spcBef>
                <a:spcPct val="0"/>
              </a:spcBef>
              <a:buClrTx/>
              <a:buSzTx/>
              <a:buFontTx/>
              <a:buNone/>
            </a:pPr>
            <a:r>
              <a:rPr lang="en-US" altLang="en-US" sz="1200" b="1" dirty="0">
                <a:solidFill>
                  <a:srgbClr val="0070C0"/>
                </a:solidFill>
                <a:latin typeface="Courier New" panose="02070309020205020404" pitchFamily="49" charset="0"/>
              </a:rPr>
              <a:t>    </a:t>
            </a:r>
            <a:r>
              <a:rPr lang="en-US" altLang="en-US" sz="1200" b="1" dirty="0" err="1">
                <a:latin typeface="Courier New" panose="02070309020205020404" pitchFamily="49" charset="0"/>
              </a:rPr>
              <a:t>circlePane.setFocusTraversable</a:t>
            </a:r>
            <a:r>
              <a:rPr lang="en-US" altLang="en-US" sz="1200" b="1" dirty="0">
                <a:latin typeface="Courier New" panose="02070309020205020404" pitchFamily="49" charset="0"/>
              </a:rPr>
              <a:t>(true);</a:t>
            </a:r>
          </a:p>
          <a:p>
            <a:pPr>
              <a:spcBef>
                <a:spcPct val="0"/>
              </a:spcBef>
              <a:buClrTx/>
              <a:buSzTx/>
              <a:buFontTx/>
              <a:buNone/>
            </a:pPr>
            <a:r>
              <a:rPr lang="en-US" altLang="en-US" sz="1200" b="1" dirty="0">
                <a:solidFill>
                  <a:srgbClr val="0070C0"/>
                </a:solidFill>
                <a:latin typeface="Courier New" panose="02070309020205020404" pitchFamily="49" charset="0"/>
              </a:rPr>
              <a:t>    </a:t>
            </a:r>
            <a:r>
              <a:rPr lang="en-US" altLang="en-US" sz="1200" b="1" dirty="0" err="1">
                <a:solidFill>
                  <a:srgbClr val="00B050"/>
                </a:solidFill>
                <a:latin typeface="Courier New" panose="02070309020205020404" pitchFamily="49" charset="0"/>
              </a:rPr>
              <a:t>circlePane.setOnKeyPressed</a:t>
            </a:r>
            <a:r>
              <a:rPr lang="en-US" altLang="en-US" sz="1200" b="1" dirty="0">
                <a:solidFill>
                  <a:srgbClr val="00B050"/>
                </a:solidFill>
                <a:latin typeface="Courier New" panose="02070309020205020404" pitchFamily="49" charset="0"/>
              </a:rPr>
              <a:t>(e -&gt; {</a:t>
            </a:r>
            <a:br>
              <a:rPr lang="en-US" altLang="en-US" sz="1200" b="1" dirty="0">
                <a:solidFill>
                  <a:srgbClr val="00B050"/>
                </a:solidFill>
                <a:latin typeface="Courier New" panose="02070309020205020404" pitchFamily="49" charset="0"/>
              </a:rPr>
            </a:br>
            <a:r>
              <a:rPr lang="en-US" altLang="en-US" sz="1200" b="1" dirty="0">
                <a:solidFill>
                  <a:srgbClr val="00B050"/>
                </a:solidFill>
                <a:latin typeface="Courier New" panose="02070309020205020404" pitchFamily="49" charset="0"/>
              </a:rPr>
              <a:t>      if (</a:t>
            </a:r>
            <a:r>
              <a:rPr lang="en-US" altLang="en-US" sz="1200" b="1" dirty="0" err="1">
                <a:solidFill>
                  <a:srgbClr val="00B050"/>
                </a:solidFill>
                <a:latin typeface="Courier New" panose="02070309020205020404" pitchFamily="49" charset="0"/>
              </a:rPr>
              <a:t>e.getCode</a:t>
            </a:r>
            <a:r>
              <a:rPr lang="en-US" altLang="en-US" sz="1200" b="1" dirty="0">
                <a:solidFill>
                  <a:srgbClr val="00B050"/>
                </a:solidFill>
                <a:latin typeface="Courier New" panose="02070309020205020404" pitchFamily="49" charset="0"/>
              </a:rPr>
              <a:t>() == </a:t>
            </a:r>
            <a:r>
              <a:rPr lang="en-US" altLang="en-US" sz="1200" b="1" dirty="0" err="1">
                <a:solidFill>
                  <a:srgbClr val="00B050"/>
                </a:solidFill>
                <a:latin typeface="Courier New" panose="02070309020205020404" pitchFamily="49" charset="0"/>
              </a:rPr>
              <a:t>KeyCode.U</a:t>
            </a:r>
            <a:r>
              <a:rPr lang="en-US" altLang="en-US" sz="1200" b="1" dirty="0">
                <a:solidFill>
                  <a:srgbClr val="00B050"/>
                </a:solidFill>
                <a:latin typeface="Courier New" panose="02070309020205020404" pitchFamily="49" charset="0"/>
              </a:rPr>
              <a:t>) {</a:t>
            </a:r>
            <a:br>
              <a:rPr lang="en-US" altLang="en-US" sz="1200" b="1" dirty="0">
                <a:solidFill>
                  <a:srgbClr val="00B050"/>
                </a:solidFill>
                <a:latin typeface="Courier New" panose="02070309020205020404" pitchFamily="49" charset="0"/>
              </a:rPr>
            </a:br>
            <a:r>
              <a:rPr lang="en-US" altLang="en-US" sz="1200" b="1" dirty="0">
                <a:solidFill>
                  <a:srgbClr val="00B050"/>
                </a:solidFill>
                <a:latin typeface="Courier New" panose="02070309020205020404" pitchFamily="49" charset="0"/>
              </a:rPr>
              <a:t>        </a:t>
            </a:r>
            <a:r>
              <a:rPr lang="en-US" altLang="en-US" sz="1200" b="1" dirty="0" err="1">
                <a:solidFill>
                  <a:srgbClr val="00B050"/>
                </a:solidFill>
                <a:latin typeface="Courier New" panose="02070309020205020404" pitchFamily="49" charset="0"/>
              </a:rPr>
              <a:t>circlePane.enlarge</a:t>
            </a:r>
            <a:r>
              <a:rPr lang="en-US" altLang="en-US" sz="1200" b="1" dirty="0">
                <a:solidFill>
                  <a:srgbClr val="00B050"/>
                </a:solidFill>
                <a:latin typeface="Courier New" panose="02070309020205020404" pitchFamily="49" charset="0"/>
              </a:rPr>
              <a:t>();</a:t>
            </a:r>
            <a:br>
              <a:rPr lang="en-US" altLang="en-US" sz="1200" b="1" dirty="0">
                <a:solidFill>
                  <a:srgbClr val="00B050"/>
                </a:solidFill>
                <a:latin typeface="Courier New" panose="02070309020205020404" pitchFamily="49" charset="0"/>
              </a:rPr>
            </a:br>
            <a:r>
              <a:rPr lang="en-US" altLang="en-US" sz="1200" b="1" dirty="0">
                <a:solidFill>
                  <a:srgbClr val="00B050"/>
                </a:solidFill>
                <a:latin typeface="Courier New" panose="02070309020205020404" pitchFamily="49" charset="0"/>
              </a:rPr>
              <a:t>      }</a:t>
            </a:r>
            <a:br>
              <a:rPr lang="en-US" altLang="en-US" sz="1200" b="1" dirty="0">
                <a:solidFill>
                  <a:srgbClr val="00B050"/>
                </a:solidFill>
                <a:latin typeface="Courier New" panose="02070309020205020404" pitchFamily="49" charset="0"/>
              </a:rPr>
            </a:br>
            <a:r>
              <a:rPr lang="en-US" altLang="en-US" sz="1200" b="1" dirty="0">
                <a:solidFill>
                  <a:srgbClr val="00B050"/>
                </a:solidFill>
                <a:latin typeface="Courier New" panose="02070309020205020404" pitchFamily="49" charset="0"/>
              </a:rPr>
              <a:t>      else if (</a:t>
            </a:r>
            <a:r>
              <a:rPr lang="en-US" altLang="en-US" sz="1200" b="1" dirty="0" err="1">
                <a:solidFill>
                  <a:srgbClr val="00B050"/>
                </a:solidFill>
                <a:latin typeface="Courier New" panose="02070309020205020404" pitchFamily="49" charset="0"/>
              </a:rPr>
              <a:t>e.getCode</a:t>
            </a:r>
            <a:r>
              <a:rPr lang="en-US" altLang="en-US" sz="1200" b="1" dirty="0">
                <a:solidFill>
                  <a:srgbClr val="00B050"/>
                </a:solidFill>
                <a:latin typeface="Courier New" panose="02070309020205020404" pitchFamily="49" charset="0"/>
              </a:rPr>
              <a:t>() == </a:t>
            </a:r>
            <a:r>
              <a:rPr lang="en-US" altLang="en-US" sz="1200" b="1" dirty="0" err="1">
                <a:solidFill>
                  <a:srgbClr val="00B050"/>
                </a:solidFill>
                <a:latin typeface="Courier New" panose="02070309020205020404" pitchFamily="49" charset="0"/>
              </a:rPr>
              <a:t>KeyCode.D</a:t>
            </a:r>
            <a:r>
              <a:rPr lang="en-US" altLang="en-US" sz="1200" b="1" dirty="0">
                <a:solidFill>
                  <a:srgbClr val="00B050"/>
                </a:solidFill>
                <a:latin typeface="Courier New" panose="02070309020205020404" pitchFamily="49" charset="0"/>
              </a:rPr>
              <a:t>) {</a:t>
            </a:r>
            <a:br>
              <a:rPr lang="en-US" altLang="en-US" sz="1200" b="1" dirty="0">
                <a:solidFill>
                  <a:srgbClr val="00B050"/>
                </a:solidFill>
                <a:latin typeface="Courier New" panose="02070309020205020404" pitchFamily="49" charset="0"/>
              </a:rPr>
            </a:br>
            <a:r>
              <a:rPr lang="en-US" altLang="en-US" sz="1200" b="1" dirty="0">
                <a:solidFill>
                  <a:srgbClr val="00B050"/>
                </a:solidFill>
                <a:latin typeface="Courier New" panose="02070309020205020404" pitchFamily="49" charset="0"/>
              </a:rPr>
              <a:t>        </a:t>
            </a:r>
            <a:r>
              <a:rPr lang="en-US" altLang="en-US" sz="1200" b="1" dirty="0" err="1">
                <a:solidFill>
                  <a:srgbClr val="00B050"/>
                </a:solidFill>
                <a:latin typeface="Courier New" panose="02070309020205020404" pitchFamily="49" charset="0"/>
              </a:rPr>
              <a:t>circlePane.shrink</a:t>
            </a:r>
            <a:r>
              <a:rPr lang="en-US" altLang="en-US" sz="1200" b="1" dirty="0">
                <a:solidFill>
                  <a:srgbClr val="00B050"/>
                </a:solidFill>
                <a:latin typeface="Courier New" panose="02070309020205020404" pitchFamily="49" charset="0"/>
              </a:rPr>
              <a:t>();</a:t>
            </a:r>
            <a:br>
              <a:rPr lang="en-US" altLang="en-US" sz="1200" b="1" dirty="0">
                <a:solidFill>
                  <a:srgbClr val="00B050"/>
                </a:solidFill>
                <a:latin typeface="Courier New" panose="02070309020205020404" pitchFamily="49" charset="0"/>
              </a:rPr>
            </a:br>
            <a:r>
              <a:rPr lang="en-US" altLang="en-US" sz="1050" b="1" dirty="0">
                <a:solidFill>
                  <a:srgbClr val="00B050"/>
                </a:solidFill>
                <a:latin typeface="Courier New" panose="02070309020205020404" pitchFamily="49" charset="0"/>
              </a:rPr>
              <a:t>      }</a:t>
            </a:r>
            <a:br>
              <a:rPr lang="en-US" altLang="en-US" sz="1050" b="1" dirty="0">
                <a:solidFill>
                  <a:srgbClr val="00B050"/>
                </a:solidFill>
                <a:latin typeface="Courier New" panose="02070309020205020404" pitchFamily="49" charset="0"/>
              </a:rPr>
            </a:br>
            <a:r>
              <a:rPr lang="en-US" altLang="en-US" sz="1050" b="1" dirty="0">
                <a:solidFill>
                  <a:srgbClr val="00B050"/>
                </a:solidFill>
                <a:latin typeface="Courier New" panose="02070309020205020404" pitchFamily="49" charset="0"/>
              </a:rPr>
              <a:t>    });</a:t>
            </a:r>
            <a:br>
              <a:rPr lang="en-US" altLang="en-US" sz="1050" b="1" dirty="0">
                <a:solidFill>
                  <a:srgbClr val="00B050"/>
                </a:solidFill>
                <a:latin typeface="Courier New" panose="02070309020205020404" pitchFamily="49" charset="0"/>
              </a:rPr>
            </a:br>
            <a:r>
              <a:rPr lang="en-US" altLang="en-US" sz="1200" b="1" dirty="0">
                <a:solidFill>
                  <a:srgbClr val="00B050"/>
                </a:solidFill>
                <a:latin typeface="Courier New" panose="02070309020205020404" pitchFamily="49" charset="0"/>
              </a:rPr>
              <a:t>    </a:t>
            </a:r>
            <a:r>
              <a:rPr lang="en-US" altLang="en-US" sz="1200" b="1" dirty="0" err="1">
                <a:solidFill>
                  <a:srgbClr val="000000"/>
                </a:solidFill>
                <a:latin typeface="Courier New" panose="02070309020205020404" pitchFamily="49" charset="0"/>
              </a:rPr>
              <a:t>BorderPane</a:t>
            </a:r>
            <a:r>
              <a:rPr lang="en-US" altLang="en-US" sz="1200" b="1" dirty="0">
                <a:solidFill>
                  <a:srgbClr val="000000"/>
                </a:solidFill>
                <a:latin typeface="Courier New" panose="02070309020205020404" pitchFamily="49" charset="0"/>
              </a:rPr>
              <a:t> </a:t>
            </a:r>
            <a:r>
              <a:rPr lang="en-US" altLang="en-US" sz="1200" b="1" dirty="0" err="1">
                <a:solidFill>
                  <a:srgbClr val="000000"/>
                </a:solidFill>
                <a:latin typeface="Courier New" panose="02070309020205020404" pitchFamily="49" charset="0"/>
              </a:rPr>
              <a:t>borderPane</a:t>
            </a:r>
            <a:r>
              <a:rPr lang="en-US" altLang="en-US" sz="1200" b="1" dirty="0">
                <a:solidFill>
                  <a:srgbClr val="000000"/>
                </a:solidFill>
                <a:latin typeface="Courier New" panose="02070309020205020404" pitchFamily="49" charset="0"/>
              </a:rPr>
              <a:t> = new </a:t>
            </a:r>
            <a:r>
              <a:rPr lang="en-US" altLang="en-US" sz="1200" b="1" dirty="0" err="1">
                <a:solidFill>
                  <a:srgbClr val="000000"/>
                </a:solidFill>
                <a:latin typeface="Courier New" panose="02070309020205020404" pitchFamily="49" charset="0"/>
              </a:rPr>
              <a:t>BorderPane</a:t>
            </a:r>
            <a:r>
              <a:rPr lang="en-US" altLang="en-US" sz="1200" b="1" dirty="0">
                <a:solidFill>
                  <a:srgbClr val="000000"/>
                </a:solidFill>
                <a:latin typeface="Courier New" panose="02070309020205020404" pitchFamily="49" charset="0"/>
              </a:rPr>
              <a:t>();</a:t>
            </a:r>
            <a:br>
              <a:rPr lang="en-US" altLang="en-US" sz="1200" b="1" dirty="0">
                <a:solidFill>
                  <a:srgbClr val="000000"/>
                </a:solidFill>
                <a:latin typeface="Courier New" panose="02070309020205020404" pitchFamily="49" charset="0"/>
              </a:rPr>
            </a:br>
            <a:r>
              <a:rPr lang="en-US" altLang="en-US" sz="1200" b="1" dirty="0">
                <a:solidFill>
                  <a:srgbClr val="000000"/>
                </a:solidFill>
                <a:latin typeface="Courier New" panose="02070309020205020404" pitchFamily="49" charset="0"/>
              </a:rPr>
              <a:t>    </a:t>
            </a:r>
            <a:r>
              <a:rPr lang="en-US" altLang="en-US" sz="1200" b="1" dirty="0" err="1">
                <a:solidFill>
                  <a:srgbClr val="000000"/>
                </a:solidFill>
                <a:latin typeface="Courier New" panose="02070309020205020404" pitchFamily="49" charset="0"/>
              </a:rPr>
              <a:t>borderPane.setCenter</a:t>
            </a:r>
            <a:r>
              <a:rPr lang="en-US" altLang="en-US" sz="1200" b="1" dirty="0">
                <a:solidFill>
                  <a:srgbClr val="000000"/>
                </a:solidFill>
                <a:latin typeface="Courier New" panose="02070309020205020404" pitchFamily="49" charset="0"/>
              </a:rPr>
              <a:t>(</a:t>
            </a:r>
            <a:r>
              <a:rPr lang="en-US" altLang="en-US" sz="1200" b="1" dirty="0" err="1">
                <a:solidFill>
                  <a:srgbClr val="000000"/>
                </a:solidFill>
                <a:latin typeface="Courier New" panose="02070309020205020404" pitchFamily="49" charset="0"/>
              </a:rPr>
              <a:t>circlePane</a:t>
            </a:r>
            <a:r>
              <a:rPr lang="en-US" altLang="en-US" sz="1200" b="1" dirty="0">
                <a:solidFill>
                  <a:srgbClr val="000000"/>
                </a:solidFill>
                <a:latin typeface="Courier New" panose="02070309020205020404" pitchFamily="49" charset="0"/>
              </a:rPr>
              <a:t>);</a:t>
            </a:r>
            <a:br>
              <a:rPr lang="en-US" altLang="en-US" sz="1200" b="1" dirty="0">
                <a:solidFill>
                  <a:srgbClr val="000000"/>
                </a:solidFill>
                <a:latin typeface="Courier New" panose="02070309020205020404" pitchFamily="49" charset="0"/>
              </a:rPr>
            </a:br>
            <a:r>
              <a:rPr lang="en-US" altLang="en-US" sz="1200" b="1" dirty="0">
                <a:solidFill>
                  <a:srgbClr val="000000"/>
                </a:solidFill>
                <a:latin typeface="Courier New" panose="02070309020205020404" pitchFamily="49" charset="0"/>
              </a:rPr>
              <a:t>    </a:t>
            </a:r>
            <a:r>
              <a:rPr lang="en-US" altLang="en-US" sz="1200" b="1" dirty="0" err="1">
                <a:solidFill>
                  <a:srgbClr val="000000"/>
                </a:solidFill>
                <a:latin typeface="Courier New" panose="02070309020205020404" pitchFamily="49" charset="0"/>
              </a:rPr>
              <a:t>borderPane.setBottom</a:t>
            </a:r>
            <a:r>
              <a:rPr lang="en-US" altLang="en-US" sz="1200" b="1" dirty="0">
                <a:solidFill>
                  <a:srgbClr val="000000"/>
                </a:solidFill>
                <a:latin typeface="Courier New" panose="02070309020205020404" pitchFamily="49" charset="0"/>
              </a:rPr>
              <a:t>(</a:t>
            </a:r>
            <a:r>
              <a:rPr lang="en-US" altLang="en-US" sz="1200" b="1" dirty="0" err="1">
                <a:solidFill>
                  <a:srgbClr val="000000"/>
                </a:solidFill>
                <a:latin typeface="Courier New" panose="02070309020205020404" pitchFamily="49" charset="0"/>
              </a:rPr>
              <a:t>hBox</a:t>
            </a:r>
            <a:r>
              <a:rPr lang="en-US" altLang="en-US" sz="1200" b="1" dirty="0">
                <a:solidFill>
                  <a:srgbClr val="000000"/>
                </a:solidFill>
                <a:latin typeface="Courier New" panose="02070309020205020404" pitchFamily="49" charset="0"/>
              </a:rPr>
              <a:t>);</a:t>
            </a:r>
            <a:br>
              <a:rPr lang="en-US" altLang="en-US" sz="1200" b="1" dirty="0">
                <a:solidFill>
                  <a:srgbClr val="000000"/>
                </a:solidFill>
                <a:latin typeface="Courier New" panose="02070309020205020404" pitchFamily="49" charset="0"/>
              </a:rPr>
            </a:br>
            <a:r>
              <a:rPr lang="en-US" altLang="en-US" sz="1200" b="1" dirty="0">
                <a:solidFill>
                  <a:srgbClr val="000000"/>
                </a:solidFill>
                <a:latin typeface="Courier New" panose="02070309020205020404" pitchFamily="49" charset="0"/>
              </a:rPr>
              <a:t>    </a:t>
            </a:r>
            <a:r>
              <a:rPr lang="en-US" altLang="en-US" sz="1200" b="1" dirty="0" err="1">
                <a:solidFill>
                  <a:srgbClr val="000000"/>
                </a:solidFill>
                <a:latin typeface="Courier New" panose="02070309020205020404" pitchFamily="49" charset="0"/>
              </a:rPr>
              <a:t>BorderPane.setAlignment</a:t>
            </a:r>
            <a:r>
              <a:rPr lang="en-US" altLang="en-US" sz="1200" b="1" dirty="0">
                <a:solidFill>
                  <a:srgbClr val="000000"/>
                </a:solidFill>
                <a:latin typeface="Courier New" panose="02070309020205020404" pitchFamily="49" charset="0"/>
              </a:rPr>
              <a:t>(</a:t>
            </a:r>
            <a:r>
              <a:rPr lang="en-US" altLang="en-US" sz="1200" b="1" dirty="0" err="1">
                <a:solidFill>
                  <a:srgbClr val="000000"/>
                </a:solidFill>
                <a:latin typeface="Courier New" panose="02070309020205020404" pitchFamily="49" charset="0"/>
              </a:rPr>
              <a:t>hBox</a:t>
            </a:r>
            <a:r>
              <a:rPr lang="en-US" altLang="en-US" sz="1200" b="1" dirty="0">
                <a:solidFill>
                  <a:srgbClr val="000000"/>
                </a:solidFill>
                <a:latin typeface="Courier New" panose="02070309020205020404" pitchFamily="49" charset="0"/>
              </a:rPr>
              <a:t>, </a:t>
            </a:r>
            <a:r>
              <a:rPr lang="en-US" altLang="en-US" sz="1200" b="1" dirty="0" err="1">
                <a:solidFill>
                  <a:srgbClr val="000000"/>
                </a:solidFill>
                <a:latin typeface="Courier New" panose="02070309020205020404" pitchFamily="49" charset="0"/>
              </a:rPr>
              <a:t>Pos.CENTER</a:t>
            </a:r>
            <a:r>
              <a:rPr lang="en-US" altLang="en-US" sz="1200" b="1" dirty="0">
                <a:solidFill>
                  <a:srgbClr val="000000"/>
                </a:solidFill>
                <a:latin typeface="Courier New" panose="02070309020205020404" pitchFamily="49" charset="0"/>
              </a:rPr>
              <a:t>);</a:t>
            </a:r>
            <a:br>
              <a:rPr lang="en-US" altLang="en-US" sz="1200" b="1" dirty="0">
                <a:solidFill>
                  <a:srgbClr val="000000"/>
                </a:solidFill>
                <a:latin typeface="Courier New" panose="02070309020205020404" pitchFamily="49" charset="0"/>
              </a:rPr>
            </a:br>
            <a:r>
              <a:rPr lang="en-US" altLang="en-US" sz="1200" b="1" dirty="0">
                <a:solidFill>
                  <a:srgbClr val="000000"/>
                </a:solidFill>
                <a:latin typeface="Courier New" panose="02070309020205020404" pitchFamily="49" charset="0"/>
              </a:rPr>
              <a:t>    Scene </a:t>
            </a:r>
            <a:r>
              <a:rPr lang="en-US" altLang="en-US" sz="1200" b="1" dirty="0" err="1">
                <a:solidFill>
                  <a:srgbClr val="000000"/>
                </a:solidFill>
                <a:latin typeface="Courier New" panose="02070309020205020404" pitchFamily="49" charset="0"/>
              </a:rPr>
              <a:t>scene</a:t>
            </a:r>
            <a:r>
              <a:rPr lang="en-US" altLang="en-US" sz="1200" b="1" dirty="0">
                <a:solidFill>
                  <a:srgbClr val="000000"/>
                </a:solidFill>
                <a:latin typeface="Courier New" panose="02070309020205020404" pitchFamily="49" charset="0"/>
              </a:rPr>
              <a:t> = new Scene(</a:t>
            </a:r>
            <a:r>
              <a:rPr lang="en-US" altLang="en-US" sz="1200" b="1" dirty="0" err="1">
                <a:solidFill>
                  <a:srgbClr val="000000"/>
                </a:solidFill>
                <a:latin typeface="Courier New" panose="02070309020205020404" pitchFamily="49" charset="0"/>
              </a:rPr>
              <a:t>borderPane</a:t>
            </a:r>
            <a:r>
              <a:rPr lang="en-US" altLang="en-US" sz="1200" b="1" dirty="0">
                <a:solidFill>
                  <a:srgbClr val="000000"/>
                </a:solidFill>
                <a:latin typeface="Courier New" panose="02070309020205020404" pitchFamily="49" charset="0"/>
              </a:rPr>
              <a:t>, 200, 150);</a:t>
            </a:r>
            <a:r>
              <a:rPr lang="en-US" altLang="en-US" sz="1200" dirty="0"/>
              <a:t> </a:t>
            </a:r>
          </a:p>
          <a:p>
            <a:pPr>
              <a:spcBef>
                <a:spcPct val="0"/>
              </a:spcBef>
              <a:buClrTx/>
              <a:buSzTx/>
              <a:buFontTx/>
              <a:buNone/>
            </a:pPr>
            <a:r>
              <a:rPr lang="en-US" altLang="en-US" sz="1200" dirty="0"/>
              <a:t>          …</a:t>
            </a:r>
          </a:p>
          <a:p>
            <a:pPr>
              <a:spcBef>
                <a:spcPct val="0"/>
              </a:spcBef>
              <a:buClrTx/>
              <a:buSzTx/>
              <a:buFontTx/>
              <a:buNone/>
            </a:pPr>
            <a:r>
              <a:rPr lang="en-US" altLang="en-US" sz="1200" dirty="0"/>
              <a:t>   </a:t>
            </a:r>
            <a:br>
              <a:rPr lang="en-US" altLang="en-US" sz="2000" dirty="0"/>
            </a:br>
            <a:endParaRPr lang="en-US" altLang="en-US" sz="2000" dirty="0"/>
          </a:p>
        </p:txBody>
      </p:sp>
      <p:pic>
        <p:nvPicPr>
          <p:cNvPr id="58372" name="Resim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238" y="0"/>
            <a:ext cx="2181225"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Resim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9238" y="3386138"/>
            <a:ext cx="2181225" cy="197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Metin kutusu 8">
            <a:extLst>
              <a:ext uri="{FF2B5EF4-FFF2-40B4-BE49-F238E27FC236}">
                <a16:creationId xmlns:a16="http://schemas.microsoft.com/office/drawing/2014/main" id="{D90AF681-036C-4CEA-84E7-FF26B9D64775}"/>
              </a:ext>
            </a:extLst>
          </p:cNvPr>
          <p:cNvSpPr txBox="1"/>
          <p:nvPr/>
        </p:nvSpPr>
        <p:spPr>
          <a:xfrm>
            <a:off x="6850063" y="2049463"/>
            <a:ext cx="1785937" cy="768350"/>
          </a:xfrm>
          <a:prstGeom prst="rect">
            <a:avLst/>
          </a:prstGeom>
          <a:noFill/>
        </p:spPr>
        <p:txBody>
          <a:bodyPr wrap="none">
            <a:spAutoFit/>
          </a:bodyPr>
          <a:lstStyle/>
          <a:p>
            <a:pPr>
              <a:defRPr/>
            </a:pPr>
            <a:r>
              <a:rPr lang="en-US" sz="1100" dirty="0"/>
              <a:t>The circle will enlarge by </a:t>
            </a:r>
          </a:p>
          <a:p>
            <a:pPr marL="171450" indent="-171450">
              <a:buFont typeface="Arial" panose="020B0604020202020204" pitchFamily="34" charset="0"/>
              <a:buChar char="•"/>
              <a:defRPr/>
            </a:pPr>
            <a:r>
              <a:rPr lang="en-US" sz="1100" dirty="0"/>
              <a:t>clicking Enlarge button, </a:t>
            </a:r>
          </a:p>
          <a:p>
            <a:pPr marL="171450" indent="-171450">
              <a:buFont typeface="Arial" panose="020B0604020202020204" pitchFamily="34" charset="0"/>
              <a:buChar char="•"/>
              <a:defRPr/>
            </a:pPr>
            <a:r>
              <a:rPr lang="en-US" sz="1100" dirty="0"/>
              <a:t>Mouse left click, </a:t>
            </a:r>
          </a:p>
          <a:p>
            <a:pPr marL="171450" indent="-171450">
              <a:buFont typeface="Arial" panose="020B0604020202020204" pitchFamily="34" charset="0"/>
              <a:buChar char="•"/>
              <a:defRPr/>
            </a:pPr>
            <a:r>
              <a:rPr lang="en-US" sz="1100" dirty="0"/>
              <a:t>Keyboard U press.</a:t>
            </a:r>
          </a:p>
        </p:txBody>
      </p:sp>
      <p:sp>
        <p:nvSpPr>
          <p:cNvPr id="10" name="Metin kutusu 9">
            <a:extLst>
              <a:ext uri="{FF2B5EF4-FFF2-40B4-BE49-F238E27FC236}">
                <a16:creationId xmlns:a16="http://schemas.microsoft.com/office/drawing/2014/main" id="{F88FEB0E-7437-4180-8F30-588B51AB713F}"/>
              </a:ext>
            </a:extLst>
          </p:cNvPr>
          <p:cNvSpPr txBox="1"/>
          <p:nvPr/>
        </p:nvSpPr>
        <p:spPr>
          <a:xfrm>
            <a:off x="6850063" y="5356225"/>
            <a:ext cx="1684337" cy="769938"/>
          </a:xfrm>
          <a:prstGeom prst="rect">
            <a:avLst/>
          </a:prstGeom>
          <a:noFill/>
        </p:spPr>
        <p:txBody>
          <a:bodyPr wrap="none">
            <a:spAutoFit/>
          </a:bodyPr>
          <a:lstStyle/>
          <a:p>
            <a:pPr>
              <a:defRPr/>
            </a:pPr>
            <a:r>
              <a:rPr lang="en-US" sz="1100" dirty="0"/>
              <a:t>The circle will shrink by </a:t>
            </a:r>
          </a:p>
          <a:p>
            <a:pPr marL="171450" indent="-171450">
              <a:buFont typeface="Arial" panose="020B0604020202020204" pitchFamily="34" charset="0"/>
              <a:buChar char="•"/>
              <a:defRPr/>
            </a:pPr>
            <a:r>
              <a:rPr lang="en-US" sz="1100" dirty="0"/>
              <a:t>clicking Shrink button, </a:t>
            </a:r>
          </a:p>
          <a:p>
            <a:pPr marL="171450" indent="-171450">
              <a:buFont typeface="Arial" panose="020B0604020202020204" pitchFamily="34" charset="0"/>
              <a:buChar char="•"/>
              <a:defRPr/>
            </a:pPr>
            <a:r>
              <a:rPr lang="en-US" sz="1100" dirty="0"/>
              <a:t>Mouse right click, </a:t>
            </a:r>
          </a:p>
          <a:p>
            <a:pPr marL="171450" indent="-171450">
              <a:buFont typeface="Arial" panose="020B0604020202020204" pitchFamily="34" charset="0"/>
              <a:buChar char="•"/>
              <a:defRPr/>
            </a:pPr>
            <a:r>
              <a:rPr lang="en-US" sz="1100" dirty="0"/>
              <a:t>Keyboard D press.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methods do you use to register handlers for key pressed, key released, and key typed events? In which classes are these methods defined?</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err="1">
                <a:solidFill>
                  <a:srgbClr val="0070C0"/>
                </a:solidFill>
                <a:latin typeface="Consolas" panose="020B0609020204030204" pitchFamily="49" charset="0"/>
                <a:cs typeface="Calibri" panose="020F0502020204030204" pitchFamily="34" charset="0"/>
              </a:rPr>
              <a:t>setOnKeyPressed</a:t>
            </a:r>
            <a:r>
              <a:rPr lang="en-US" sz="1600" dirty="0">
                <a:solidFill>
                  <a:srgbClr val="0070C0"/>
                </a:solidFill>
                <a:latin typeface="Consolas" panose="020B0609020204030204" pitchFamily="49" charset="0"/>
                <a:cs typeface="Calibri" panose="020F0502020204030204" pitchFamily="34" charset="0"/>
              </a:rPr>
              <a:t>(handler)</a:t>
            </a:r>
          </a:p>
          <a:p>
            <a:pPr marL="0" indent="0">
              <a:buNone/>
            </a:pPr>
            <a:r>
              <a:rPr lang="tr-TR" sz="1600" dirty="0">
                <a:solidFill>
                  <a:srgbClr val="0070C0"/>
                </a:solidFill>
                <a:latin typeface="Consolas" panose="020B0609020204030204" pitchFamily="49" charset="0"/>
                <a:cs typeface="Calibri" panose="020F0502020204030204" pitchFamily="34" charset="0"/>
              </a:rPr>
              <a:t>   </a:t>
            </a:r>
            <a:r>
              <a:rPr lang="en-US" sz="1600" dirty="0" err="1">
                <a:solidFill>
                  <a:srgbClr val="0070C0"/>
                </a:solidFill>
                <a:latin typeface="Consolas" panose="020B0609020204030204" pitchFamily="49" charset="0"/>
                <a:cs typeface="Calibri" panose="020F0502020204030204" pitchFamily="34" charset="0"/>
              </a:rPr>
              <a:t>setOnKeyReleased</a:t>
            </a:r>
            <a:r>
              <a:rPr lang="en-US" sz="1600" dirty="0">
                <a:solidFill>
                  <a:srgbClr val="0070C0"/>
                </a:solidFill>
                <a:latin typeface="Consolas" panose="020B0609020204030204" pitchFamily="49" charset="0"/>
                <a:cs typeface="Calibri" panose="020F0502020204030204" pitchFamily="34" charset="0"/>
              </a:rPr>
              <a:t>(handler)</a:t>
            </a:r>
          </a:p>
          <a:p>
            <a:pPr marL="0" indent="0">
              <a:buNone/>
            </a:pPr>
            <a:r>
              <a:rPr lang="tr-TR" sz="1600" dirty="0">
                <a:solidFill>
                  <a:srgbClr val="0070C0"/>
                </a:solidFill>
                <a:latin typeface="Consolas" panose="020B0609020204030204" pitchFamily="49" charset="0"/>
                <a:cs typeface="Calibri" panose="020F0502020204030204" pitchFamily="34" charset="0"/>
              </a:rPr>
              <a:t>   </a:t>
            </a:r>
            <a:r>
              <a:rPr lang="en-US" sz="1600" dirty="0" err="1">
                <a:solidFill>
                  <a:srgbClr val="0070C0"/>
                </a:solidFill>
                <a:latin typeface="Consolas" panose="020B0609020204030204" pitchFamily="49" charset="0"/>
                <a:cs typeface="Calibri" panose="020F0502020204030204" pitchFamily="34" charset="0"/>
              </a:rPr>
              <a:t>setOnKeyTyped</a:t>
            </a:r>
            <a:r>
              <a:rPr lang="en-US" sz="1600" dirty="0">
                <a:solidFill>
                  <a:srgbClr val="0070C0"/>
                </a:solidFill>
                <a:latin typeface="Consolas" panose="020B0609020204030204" pitchFamily="49" charset="0"/>
                <a:cs typeface="Calibri" panose="020F0502020204030204" pitchFamily="34" charset="0"/>
              </a:rPr>
              <a:t>(handler)</a:t>
            </a:r>
          </a:p>
          <a:p>
            <a:r>
              <a:rPr lang="en-US" sz="2000" dirty="0">
                <a:solidFill>
                  <a:srgbClr val="0070C0"/>
                </a:solidFill>
                <a:latin typeface="Calibri" panose="020F0502020204030204" pitchFamily="34" charset="0"/>
                <a:cs typeface="Calibri" panose="020F0502020204030204" pitchFamily="34" charset="0"/>
              </a:rPr>
              <a:t>These methods are defined in the Node and Scene classes.</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8751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1E16DC7-41A9-4D77-A29F-B5455D72D1C6}" type="slidenum">
              <a:rPr lang="en-US" altLang="en-US" sz="1400" smtClean="0"/>
              <a:pPr>
                <a:spcBef>
                  <a:spcPct val="0"/>
                </a:spcBef>
                <a:buClrTx/>
                <a:buSzTx/>
                <a:buFontTx/>
                <a:buNone/>
              </a:pPr>
              <a:t>57</a:t>
            </a:fld>
            <a:endParaRPr lang="en-US" altLang="en-US" sz="1400"/>
          </a:p>
        </p:txBody>
      </p:sp>
      <p:sp>
        <p:nvSpPr>
          <p:cNvPr id="59395" name="Rectangle 2"/>
          <p:cNvSpPr>
            <a:spLocks noGrp="1" noChangeArrowheads="1"/>
          </p:cNvSpPr>
          <p:nvPr>
            <p:ph type="title"/>
          </p:nvPr>
        </p:nvSpPr>
        <p:spPr>
          <a:xfrm>
            <a:off x="152400" y="152400"/>
            <a:ext cx="8839200" cy="685800"/>
          </a:xfrm>
          <a:noFill/>
        </p:spPr>
        <p:txBody>
          <a:bodyPr/>
          <a:lstStyle/>
          <a:p>
            <a:r>
              <a:rPr lang="en-US" altLang="en-US">
                <a:cs typeface="Times New Roman" panose="02020603050405020304" pitchFamily="18" charset="0"/>
              </a:rPr>
              <a:t>Listeners for Observable Objects</a:t>
            </a:r>
            <a:endParaRPr lang="en-US" altLang="en-US"/>
          </a:p>
        </p:txBody>
      </p:sp>
      <p:sp>
        <p:nvSpPr>
          <p:cNvPr id="59396" name="Rectangle 3"/>
          <p:cNvSpPr>
            <a:spLocks noGrp="1" noChangeArrowheads="1"/>
          </p:cNvSpPr>
          <p:nvPr>
            <p:ph type="body" idx="1"/>
          </p:nvPr>
        </p:nvSpPr>
        <p:spPr>
          <a:xfrm>
            <a:off x="228600" y="990600"/>
            <a:ext cx="8915400" cy="4572000"/>
          </a:xfrm>
          <a:noFill/>
        </p:spPr>
        <p:txBody>
          <a:bodyPr/>
          <a:lstStyle/>
          <a:p>
            <a:pPr>
              <a:buFont typeface="Arial" panose="020B0604020202020204" pitchFamily="34" charset="0"/>
              <a:buChar char="•"/>
            </a:pPr>
            <a:r>
              <a:rPr lang="en-US" altLang="en-US" sz="2400"/>
              <a:t>You can add a listener to process a value change in an observable object.</a:t>
            </a:r>
          </a:p>
          <a:p>
            <a:pPr>
              <a:buFont typeface="Arial" panose="020B0604020202020204" pitchFamily="34" charset="0"/>
              <a:buChar char="•"/>
            </a:pPr>
            <a:r>
              <a:rPr lang="en-US" altLang="en-US" sz="2400"/>
              <a:t>An instance of </a:t>
            </a:r>
            <a:r>
              <a:rPr lang="en-US" altLang="en-US" sz="2400" b="1"/>
              <a:t>Observable</a:t>
            </a:r>
            <a:r>
              <a:rPr lang="en-US" altLang="en-US" sz="2400"/>
              <a:t> is known as an </a:t>
            </a:r>
            <a:r>
              <a:rPr lang="en-US" altLang="en-US" sz="2400" i="1"/>
              <a:t>observable object</a:t>
            </a:r>
            <a:r>
              <a:rPr lang="en-US" altLang="en-US" sz="2400"/>
              <a:t>, which contains the </a:t>
            </a:r>
            <a:r>
              <a:rPr lang="en-US" altLang="en-US" sz="2400" b="1"/>
              <a:t>addListener(InvalidationListener listener)</a:t>
            </a:r>
            <a:r>
              <a:rPr lang="en-US" altLang="en-US" sz="2400"/>
              <a:t> method for adding a listener. </a:t>
            </a:r>
          </a:p>
          <a:p>
            <a:pPr>
              <a:buFont typeface="Arial" panose="020B0604020202020204" pitchFamily="34" charset="0"/>
              <a:buChar char="•"/>
            </a:pPr>
            <a:r>
              <a:rPr lang="en-US" altLang="en-US" sz="2400"/>
              <a:t>Once the value is changed in the property, a listener is notified. </a:t>
            </a:r>
          </a:p>
          <a:p>
            <a:pPr>
              <a:buFont typeface="Arial" panose="020B0604020202020204" pitchFamily="34" charset="0"/>
              <a:buChar char="•"/>
            </a:pPr>
            <a:r>
              <a:rPr lang="en-US" altLang="en-US" sz="2400"/>
              <a:t>The listener class should implement the </a:t>
            </a:r>
            <a:r>
              <a:rPr lang="en-US" altLang="en-US" sz="2400" b="1"/>
              <a:t>InvalidationListener</a:t>
            </a:r>
            <a:r>
              <a:rPr lang="en-US" altLang="en-US" sz="2400"/>
              <a:t> interface, which uses the </a:t>
            </a:r>
            <a:r>
              <a:rPr lang="en-US" altLang="en-US" sz="2400" b="1"/>
              <a:t>invalidated(Observable o)</a:t>
            </a:r>
            <a:r>
              <a:rPr lang="en-US" altLang="en-US" sz="2400"/>
              <a:t> method to handle the property value change. Every binding property is an instance of </a:t>
            </a:r>
            <a:r>
              <a:rPr lang="en-US" altLang="en-US" sz="2400" b="1"/>
              <a:t>Observable</a:t>
            </a:r>
            <a:r>
              <a:rPr lang="en-US" altLang="en-US" sz="2400"/>
              <a:t>. </a:t>
            </a:r>
          </a:p>
        </p:txBody>
      </p:sp>
      <p:sp>
        <p:nvSpPr>
          <p:cNvPr id="59397" name="Rectangle 6"/>
          <p:cNvSpPr>
            <a:spLocks noChangeArrowheads="1"/>
          </p:cNvSpPr>
          <p:nvPr/>
        </p:nvSpPr>
        <p:spPr bwMode="auto">
          <a:xfrm>
            <a:off x="2490788"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3768" name="AutoShape 8">
            <a:hlinkClick r:id="" action="ppaction://noaction" highlightClick="1"/>
            <a:extLst>
              <a:ext uri="{FF2B5EF4-FFF2-40B4-BE49-F238E27FC236}">
                <a16:creationId xmlns:a16="http://schemas.microsoft.com/office/drawing/2014/main" id="{94AA80A1-7A7E-4E99-9789-E3A1A30C8EF2}"/>
              </a:ext>
            </a:extLst>
          </p:cNvPr>
          <p:cNvSpPr>
            <a:spLocks noChangeArrowheads="1"/>
          </p:cNvSpPr>
          <p:nvPr/>
        </p:nvSpPr>
        <p:spPr bwMode="auto">
          <a:xfrm>
            <a:off x="2686050" y="5181600"/>
            <a:ext cx="37861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3" action="ppaction://program"/>
              </a:rPr>
              <a:t>ObservablePropertyDemo</a:t>
            </a:r>
            <a:endParaRPr lang="en-US" altLang="en-US">
              <a:solidFill>
                <a:schemeClr val="accent1"/>
              </a:solidFill>
            </a:endParaRPr>
          </a:p>
        </p:txBody>
      </p:sp>
      <p:sp>
        <p:nvSpPr>
          <p:cNvPr id="59399" name="AutoShape 9">
            <a:hlinkClick r:id="rId4" action="ppaction://program" highlightClick="1"/>
          </p:cNvPr>
          <p:cNvSpPr>
            <a:spLocks noChangeArrowheads="1"/>
          </p:cNvSpPr>
          <p:nvPr/>
        </p:nvSpPr>
        <p:spPr bwMode="auto">
          <a:xfrm>
            <a:off x="6572250" y="5181600"/>
            <a:ext cx="2133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59400" name="AutoShape 10">
            <a:hlinkClick r:id="rId5" highlightClick="1"/>
          </p:cNvPr>
          <p:cNvSpPr>
            <a:spLocks noChangeArrowheads="1"/>
          </p:cNvSpPr>
          <p:nvPr/>
        </p:nvSpPr>
        <p:spPr bwMode="auto">
          <a:xfrm>
            <a:off x="2108200" y="5181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 name="AutoShape 8">
            <a:hlinkClick r:id="" action="ppaction://noaction" highlightClick="1"/>
            <a:extLst>
              <a:ext uri="{FF2B5EF4-FFF2-40B4-BE49-F238E27FC236}">
                <a16:creationId xmlns:a16="http://schemas.microsoft.com/office/drawing/2014/main" id="{F10B3DE5-181B-48E4-AF9A-17C912AEC240}"/>
              </a:ext>
            </a:extLst>
          </p:cNvPr>
          <p:cNvSpPr>
            <a:spLocks noChangeArrowheads="1"/>
          </p:cNvSpPr>
          <p:nvPr/>
        </p:nvSpPr>
        <p:spPr bwMode="auto">
          <a:xfrm>
            <a:off x="2665413" y="5867400"/>
            <a:ext cx="378618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6" action="ppaction://program"/>
              </a:rPr>
              <a:t>DisplayResizableClock</a:t>
            </a:r>
            <a:endParaRPr lang="en-US" altLang="en-US">
              <a:solidFill>
                <a:schemeClr val="accent1"/>
              </a:solidFill>
            </a:endParaRPr>
          </a:p>
        </p:txBody>
      </p:sp>
      <p:sp>
        <p:nvSpPr>
          <p:cNvPr id="59402" name="AutoShape 9">
            <a:hlinkClick r:id="rId7" action="ppaction://program" highlightClick="1"/>
          </p:cNvPr>
          <p:cNvSpPr>
            <a:spLocks noChangeArrowheads="1"/>
          </p:cNvSpPr>
          <p:nvPr/>
        </p:nvSpPr>
        <p:spPr bwMode="auto">
          <a:xfrm>
            <a:off x="6551613" y="5867400"/>
            <a:ext cx="2133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59403" name="AutoShape 10">
            <a:hlinkClick r:id="rId8" highlightClick="1"/>
          </p:cNvPr>
          <p:cNvSpPr>
            <a:spLocks noChangeArrowheads="1"/>
          </p:cNvSpPr>
          <p:nvPr/>
        </p:nvSpPr>
        <p:spPr bwMode="auto">
          <a:xfrm>
            <a:off x="2085975"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9C5AD8-7DE5-4FDC-BBFD-065D2F2AAB90}" type="slidenum">
              <a:rPr lang="en-US" altLang="en-US" sz="1400" smtClean="0"/>
              <a:pPr>
                <a:spcBef>
                  <a:spcPct val="0"/>
                </a:spcBef>
                <a:buClrTx/>
                <a:buSzTx/>
                <a:buFontTx/>
                <a:buNone/>
              </a:pPr>
              <a:t>58</a:t>
            </a:fld>
            <a:endParaRPr lang="en-US" altLang="en-US" sz="1400"/>
          </a:p>
        </p:txBody>
      </p:sp>
      <p:sp>
        <p:nvSpPr>
          <p:cNvPr id="61443" name="Rectangle 2"/>
          <p:cNvSpPr>
            <a:spLocks noGrp="1" noChangeArrowheads="1"/>
          </p:cNvSpPr>
          <p:nvPr>
            <p:ph type="title"/>
          </p:nvPr>
        </p:nvSpPr>
        <p:spPr>
          <a:xfrm>
            <a:off x="152400" y="152400"/>
            <a:ext cx="8839200" cy="685800"/>
          </a:xfrm>
          <a:noFill/>
        </p:spPr>
        <p:txBody>
          <a:bodyPr/>
          <a:lstStyle/>
          <a:p>
            <a:r>
              <a:rPr lang="en-US" altLang="en-US">
                <a:cs typeface="Times New Roman" panose="02020603050405020304" pitchFamily="18" charset="0"/>
              </a:rPr>
              <a:t>Animation</a:t>
            </a:r>
            <a:r>
              <a:rPr lang="en-US" altLang="en-US"/>
              <a:t> </a:t>
            </a:r>
          </a:p>
        </p:txBody>
      </p:sp>
      <p:sp>
        <p:nvSpPr>
          <p:cNvPr id="61444" name="Rectangle 3"/>
          <p:cNvSpPr>
            <a:spLocks noGrp="1" noChangeArrowheads="1"/>
          </p:cNvSpPr>
          <p:nvPr>
            <p:ph type="body" idx="1"/>
          </p:nvPr>
        </p:nvSpPr>
        <p:spPr>
          <a:xfrm>
            <a:off x="228600" y="1066800"/>
            <a:ext cx="8686800" cy="1219200"/>
          </a:xfrm>
          <a:noFill/>
        </p:spPr>
        <p:txBody>
          <a:bodyPr/>
          <a:lstStyle/>
          <a:p>
            <a:pPr marL="0" indent="0">
              <a:buFont typeface="Monotype Sorts" pitchFamily="2" charset="2"/>
              <a:buNone/>
            </a:pPr>
            <a:r>
              <a:rPr lang="en-US" altLang="en-US" sz="2800"/>
              <a:t>JavaFX provides the </a:t>
            </a:r>
            <a:r>
              <a:rPr lang="en-US" altLang="en-US" sz="2800" b="1"/>
              <a:t>Animation</a:t>
            </a:r>
            <a:r>
              <a:rPr lang="en-US" altLang="en-US" sz="2800"/>
              <a:t> class with the core functionality for all animations.</a:t>
            </a:r>
          </a:p>
        </p:txBody>
      </p:sp>
      <p:sp>
        <p:nvSpPr>
          <p:cNvPr id="61445" name="Rectangle 5"/>
          <p:cNvSpPr>
            <a:spLocks noChangeArrowheads="1"/>
          </p:cNvSpPr>
          <p:nvPr/>
        </p:nvSpPr>
        <p:spPr bwMode="auto">
          <a:xfrm>
            <a:off x="2490788"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0">
            <a:extLst>
              <a:ext uri="{FF2B5EF4-FFF2-40B4-BE49-F238E27FC236}">
                <a16:creationId xmlns:a16="http://schemas.microsoft.com/office/drawing/2014/main" id="{DEEF11C5-806F-4E41-A8A5-AA40FF98664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pic>
        <p:nvPicPr>
          <p:cNvPr id="6144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2181225"/>
            <a:ext cx="9118600" cy="337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3EA2053-41C8-4940-9A19-C4F8B571A8AE}" type="slidenum">
              <a:rPr lang="en-US" altLang="en-US" sz="1400" smtClean="0"/>
              <a:pPr>
                <a:spcBef>
                  <a:spcPct val="0"/>
                </a:spcBef>
                <a:buClrTx/>
                <a:buSzTx/>
                <a:buFontTx/>
                <a:buNone/>
              </a:pPr>
              <a:t>59</a:t>
            </a:fld>
            <a:endParaRPr lang="en-US" altLang="en-US" sz="1400"/>
          </a:p>
        </p:txBody>
      </p:sp>
      <p:sp>
        <p:nvSpPr>
          <p:cNvPr id="63491" name="Rectangle 2"/>
          <p:cNvSpPr>
            <a:spLocks noGrp="1" noChangeArrowheads="1"/>
          </p:cNvSpPr>
          <p:nvPr>
            <p:ph type="title"/>
          </p:nvPr>
        </p:nvSpPr>
        <p:spPr>
          <a:xfrm>
            <a:off x="685800" y="0"/>
            <a:ext cx="7772400" cy="762000"/>
          </a:xfrm>
          <a:noFill/>
        </p:spPr>
        <p:txBody>
          <a:bodyPr/>
          <a:lstStyle/>
          <a:p>
            <a:r>
              <a:rPr lang="en-US" altLang="en-US"/>
              <a:t>PathTransition</a:t>
            </a:r>
          </a:p>
        </p:txBody>
      </p:sp>
      <p:sp>
        <p:nvSpPr>
          <p:cNvPr id="63492" name="AutoShape 4">
            <a:hlinkClick r:id="rId3" action="ppaction://program" highlightClick="1"/>
          </p:cNvPr>
          <p:cNvSpPr>
            <a:spLocks noChangeArrowheads="1"/>
          </p:cNvSpPr>
          <p:nvPr/>
        </p:nvSpPr>
        <p:spPr bwMode="auto">
          <a:xfrm>
            <a:off x="7145338" y="493236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a:extLst>
              <a:ext uri="{FF2B5EF4-FFF2-40B4-BE49-F238E27FC236}">
                <a16:creationId xmlns:a16="http://schemas.microsoft.com/office/drawing/2014/main" id="{A0A838DB-C090-4EE8-B557-83011D6AF41B}"/>
              </a:ext>
            </a:extLst>
          </p:cNvPr>
          <p:cNvSpPr>
            <a:spLocks noChangeArrowheads="1"/>
          </p:cNvSpPr>
          <p:nvPr/>
        </p:nvSpPr>
        <p:spPr bwMode="auto">
          <a:xfrm>
            <a:off x="3868738" y="4932363"/>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4" action="ppaction://program"/>
              </a:rPr>
              <a:t>PathTransitionDemo</a:t>
            </a:r>
            <a:endParaRPr lang="en-US" altLang="en-US">
              <a:solidFill>
                <a:schemeClr val="accent1"/>
              </a:solidFill>
            </a:endParaRPr>
          </a:p>
        </p:txBody>
      </p:sp>
      <p:sp>
        <p:nvSpPr>
          <p:cNvPr id="63494" name="AutoShape 8">
            <a:hlinkClick r:id="rId5" highlightClick="1"/>
          </p:cNvPr>
          <p:cNvSpPr>
            <a:spLocks noChangeArrowheads="1"/>
          </p:cNvSpPr>
          <p:nvPr/>
        </p:nvSpPr>
        <p:spPr bwMode="auto">
          <a:xfrm>
            <a:off x="3182938" y="49482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9">
            <a:extLst>
              <a:ext uri="{FF2B5EF4-FFF2-40B4-BE49-F238E27FC236}">
                <a16:creationId xmlns:a16="http://schemas.microsoft.com/office/drawing/2014/main" id="{5F93BBB4-1600-4548-B866-2B29AF0F968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63496" name="AutoShape 4">
            <a:hlinkClick r:id="rId6" action="ppaction://program" highlightClick="1"/>
          </p:cNvPr>
          <p:cNvSpPr>
            <a:spLocks noChangeArrowheads="1"/>
          </p:cNvSpPr>
          <p:nvPr/>
        </p:nvSpPr>
        <p:spPr bwMode="auto">
          <a:xfrm>
            <a:off x="7145338" y="5697538"/>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 name="AutoShape 7">
            <a:hlinkClick r:id="" action="ppaction://noaction" highlightClick="1"/>
            <a:extLst>
              <a:ext uri="{FF2B5EF4-FFF2-40B4-BE49-F238E27FC236}">
                <a16:creationId xmlns:a16="http://schemas.microsoft.com/office/drawing/2014/main" id="{45CCBAA6-AC2E-4E37-86D5-7854CA500243}"/>
              </a:ext>
            </a:extLst>
          </p:cNvPr>
          <p:cNvSpPr>
            <a:spLocks noChangeArrowheads="1"/>
          </p:cNvSpPr>
          <p:nvPr/>
        </p:nvSpPr>
        <p:spPr bwMode="auto">
          <a:xfrm>
            <a:off x="3868738" y="5697538"/>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7" action="ppaction://program"/>
              </a:rPr>
              <a:t>FlagRisingAnimation</a:t>
            </a:r>
            <a:endParaRPr lang="en-US" altLang="en-US">
              <a:solidFill>
                <a:schemeClr val="accent1"/>
              </a:solidFill>
            </a:endParaRPr>
          </a:p>
        </p:txBody>
      </p:sp>
      <p:sp>
        <p:nvSpPr>
          <p:cNvPr id="63498" name="AutoShape 8">
            <a:hlinkClick r:id="rId8" highlightClick="1"/>
          </p:cNvPr>
          <p:cNvSpPr>
            <a:spLocks noChangeArrowheads="1"/>
          </p:cNvSpPr>
          <p:nvPr/>
        </p:nvSpPr>
        <p:spPr bwMode="auto">
          <a:xfrm>
            <a:off x="3182938" y="571341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3499"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95400"/>
            <a:ext cx="917575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63500" name="Rectangle 1"/>
          <p:cNvSpPr>
            <a:spLocks noChangeArrowheads="1"/>
          </p:cNvSpPr>
          <p:nvPr/>
        </p:nvSpPr>
        <p:spPr bwMode="auto">
          <a:xfrm>
            <a:off x="152400" y="663575"/>
            <a:ext cx="8763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solidFill>
                  <a:srgbClr val="231F20"/>
                </a:solidFill>
                <a:latin typeface="TimesLTStd-Roman"/>
              </a:rPr>
              <a:t>The </a:t>
            </a:r>
            <a:r>
              <a:rPr lang="en-US" altLang="en-US" sz="1800" b="1" dirty="0" err="1">
                <a:solidFill>
                  <a:schemeClr val="tx2"/>
                </a:solidFill>
                <a:latin typeface="LucidaSansTypewriterStd-Bd"/>
              </a:rPr>
              <a:t>PathTransition</a:t>
            </a:r>
            <a:r>
              <a:rPr lang="en-US" altLang="en-US" sz="1800" b="1" dirty="0">
                <a:solidFill>
                  <a:srgbClr val="00AEEF"/>
                </a:solidFill>
                <a:latin typeface="LucidaSansTypewriterStd-Bd"/>
              </a:rPr>
              <a:t> </a:t>
            </a:r>
            <a:r>
              <a:rPr lang="en-US" altLang="en-US" sz="2000" dirty="0">
                <a:solidFill>
                  <a:srgbClr val="231F20"/>
                </a:solidFill>
                <a:latin typeface="TimesLTStd-Roman"/>
              </a:rPr>
              <a:t>class animates the moves of a node along a path from one end to the other over a given time.</a:t>
            </a:r>
            <a:r>
              <a:rPr lang="en-US" altLang="en-US" sz="2000" dirty="0"/>
              <a:t> </a:t>
            </a:r>
            <a:br>
              <a:rPr lang="en-US" altLang="en-US" sz="2000" dirty="0"/>
            </a:br>
            <a:endParaRPr lang="en-US"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C0421F-7297-4623-92EC-5DB2CFB61B33}" type="slidenum">
              <a:rPr lang="en-US" altLang="en-US" sz="1400" smtClean="0"/>
              <a:pPr>
                <a:spcBef>
                  <a:spcPct val="0"/>
                </a:spcBef>
                <a:buClrTx/>
                <a:buSzTx/>
                <a:buFontTx/>
                <a:buNone/>
              </a:pPr>
              <a:t>6</a:t>
            </a:fld>
            <a:endParaRPr lang="en-US" altLang="en-US" sz="1400"/>
          </a:p>
        </p:txBody>
      </p:sp>
      <p:sp>
        <p:nvSpPr>
          <p:cNvPr id="10243" name="Rectangle 2"/>
          <p:cNvSpPr>
            <a:spLocks noGrp="1" noChangeArrowheads="1"/>
          </p:cNvSpPr>
          <p:nvPr>
            <p:ph type="title"/>
          </p:nvPr>
        </p:nvSpPr>
        <p:spPr>
          <a:xfrm>
            <a:off x="228600" y="9525"/>
            <a:ext cx="8534400" cy="1143000"/>
          </a:xfrm>
          <a:noFill/>
        </p:spPr>
        <p:txBody>
          <a:bodyPr/>
          <a:lstStyle/>
          <a:p>
            <a:r>
              <a:rPr lang="en-US" altLang="en-US"/>
              <a:t>Handling GUI Events </a:t>
            </a:r>
            <a:endParaRPr lang="en-US" altLang="en-US">
              <a:solidFill>
                <a:schemeClr val="tx1"/>
              </a:solidFill>
              <a:latin typeface="Book Antiqua" panose="02040602050305030304" pitchFamily="18" charset="0"/>
            </a:endParaRPr>
          </a:p>
        </p:txBody>
      </p:sp>
      <p:sp>
        <p:nvSpPr>
          <p:cNvPr id="10244" name="Rectangle 3"/>
          <p:cNvSpPr>
            <a:spLocks noGrp="1" noChangeArrowheads="1"/>
          </p:cNvSpPr>
          <p:nvPr>
            <p:ph type="body" idx="1"/>
          </p:nvPr>
        </p:nvSpPr>
        <p:spPr>
          <a:xfrm>
            <a:off x="252413" y="1524000"/>
            <a:ext cx="8763000" cy="3810000"/>
          </a:xfrm>
          <a:noFill/>
        </p:spPr>
        <p:txBody>
          <a:bodyPr/>
          <a:lstStyle/>
          <a:p>
            <a:pPr>
              <a:lnSpc>
                <a:spcPct val="90000"/>
              </a:lnSpc>
              <a:buFont typeface="Arial" panose="020B0604020202020204" pitchFamily="34" charset="0"/>
              <a:buChar char="•"/>
            </a:pPr>
            <a:r>
              <a:rPr lang="en-US" altLang="en-US" sz="2000">
                <a:solidFill>
                  <a:srgbClr val="000000"/>
                </a:solidFill>
                <a:latin typeface="TimesNewRomanPSMT"/>
              </a:rPr>
              <a:t>The event handler object must be an instance of the</a:t>
            </a:r>
            <a:br>
              <a:rPr lang="en-US" altLang="en-US" sz="2000">
                <a:solidFill>
                  <a:srgbClr val="000000"/>
                </a:solidFill>
                <a:latin typeface="TimesNewRomanPSMT"/>
              </a:rPr>
            </a:br>
            <a:r>
              <a:rPr lang="en-US" altLang="en-US" sz="2000" b="1">
                <a:solidFill>
                  <a:srgbClr val="000000"/>
                </a:solidFill>
                <a:latin typeface="TimesNewRomanPS-BoldMT"/>
              </a:rPr>
              <a:t>EventHandler&lt;T extends Event&gt; </a:t>
            </a:r>
            <a:r>
              <a:rPr lang="en-US" altLang="en-US" sz="2000">
                <a:solidFill>
                  <a:srgbClr val="000000"/>
                </a:solidFill>
                <a:latin typeface="TimesNewRomanPSMT"/>
              </a:rPr>
              <a:t>interface</a:t>
            </a:r>
            <a:br>
              <a:rPr lang="en-US" altLang="en-US" sz="2000">
                <a:solidFill>
                  <a:srgbClr val="000000"/>
                </a:solidFill>
                <a:latin typeface="TimesNewRomanPSMT"/>
              </a:rPr>
            </a:br>
            <a:r>
              <a:rPr lang="en-US" altLang="en-US" sz="2000">
                <a:solidFill>
                  <a:srgbClr val="000000"/>
                </a:solidFill>
                <a:latin typeface="TimesNewRomanPSMT"/>
              </a:rPr>
              <a:t>	</a:t>
            </a:r>
            <a:r>
              <a:rPr lang="en-US" altLang="en-US" sz="1600" b="1">
                <a:solidFill>
                  <a:srgbClr val="FF0000"/>
                </a:solidFill>
                <a:latin typeface="Courier New" panose="02070309020205020404" pitchFamily="49" charset="0"/>
                <a:cs typeface="Courier New" panose="02070309020205020404" pitchFamily="49" charset="0"/>
              </a:rPr>
              <a:t>class OKHandlerClass implements EventHandler&lt;ActionEvent&gt;</a:t>
            </a:r>
          </a:p>
          <a:p>
            <a:pPr>
              <a:lnSpc>
                <a:spcPct val="90000"/>
              </a:lnSpc>
              <a:buFont typeface="Arial" panose="020B0604020202020204" pitchFamily="34" charset="0"/>
              <a:buChar char="•"/>
            </a:pPr>
            <a:endParaRPr lang="en-US" altLang="en-US" sz="2000">
              <a:solidFill>
                <a:srgbClr val="FF0000"/>
              </a:solidFill>
              <a:latin typeface="CourierNewPSMT"/>
              <a:cs typeface="Courier New" panose="02070309020205020404" pitchFamily="49" charset="0"/>
            </a:endParaRPr>
          </a:p>
          <a:p>
            <a:pPr>
              <a:lnSpc>
                <a:spcPct val="90000"/>
              </a:lnSpc>
              <a:buFont typeface="Arial" panose="020B0604020202020204" pitchFamily="34" charset="0"/>
              <a:buChar char="•"/>
            </a:pPr>
            <a:endParaRPr lang="en-US" altLang="en-US" sz="2000">
              <a:solidFill>
                <a:srgbClr val="000000"/>
              </a:solidFill>
              <a:latin typeface="CourierNewPSMT"/>
              <a:cs typeface="Courier New" panose="02070309020205020404" pitchFamily="49" charset="0"/>
            </a:endParaRPr>
          </a:p>
          <a:p>
            <a:pPr>
              <a:lnSpc>
                <a:spcPct val="90000"/>
              </a:lnSpc>
              <a:buFont typeface="Arial" panose="020B0604020202020204" pitchFamily="34" charset="0"/>
              <a:buChar char="•"/>
            </a:pPr>
            <a:r>
              <a:rPr lang="en-US" altLang="en-US" sz="2000">
                <a:solidFill>
                  <a:srgbClr val="000000"/>
                </a:solidFill>
                <a:latin typeface="TimesNewRomanPSMT"/>
              </a:rPr>
              <a:t>The </a:t>
            </a:r>
            <a:r>
              <a:rPr lang="en-US" altLang="en-US" sz="2000" b="1">
                <a:solidFill>
                  <a:srgbClr val="000000"/>
                </a:solidFill>
                <a:latin typeface="TimesNewRomanPS-BoldMT"/>
              </a:rPr>
              <a:t>EventHandler </a:t>
            </a:r>
            <a:r>
              <a:rPr lang="en-US" altLang="en-US" sz="2000">
                <a:solidFill>
                  <a:srgbClr val="000000"/>
                </a:solidFill>
                <a:latin typeface="TimesNewRomanPSMT"/>
              </a:rPr>
              <a:t>object </a:t>
            </a:r>
            <a:r>
              <a:rPr lang="en-US" altLang="en-US" sz="2000" b="1" i="1">
                <a:solidFill>
                  <a:srgbClr val="000000"/>
                </a:solidFill>
                <a:latin typeface="TimesNewRomanPS-BoldMT"/>
              </a:rPr>
              <a:t>handler</a:t>
            </a:r>
            <a:r>
              <a:rPr lang="en-US" altLang="en-US" sz="2000" b="1">
                <a:solidFill>
                  <a:srgbClr val="000000"/>
                </a:solidFill>
                <a:latin typeface="TimesNewRomanPS-BoldMT"/>
              </a:rPr>
              <a:t> </a:t>
            </a:r>
            <a:r>
              <a:rPr lang="en-US" altLang="en-US" sz="2000">
                <a:solidFill>
                  <a:srgbClr val="000000"/>
                </a:solidFill>
                <a:latin typeface="TimesNewRomanPSMT"/>
              </a:rPr>
              <a:t>must be registered with the event source object using the method </a:t>
            </a:r>
            <a:r>
              <a:rPr lang="en-US" altLang="en-US" sz="2000" b="1">
                <a:solidFill>
                  <a:srgbClr val="FF0000"/>
                </a:solidFill>
                <a:latin typeface="TimesNewRomanPS-BoldMT"/>
              </a:rPr>
              <a:t>source.setOnAction(handler)</a:t>
            </a:r>
            <a:r>
              <a:rPr lang="en-US" altLang="en-US" sz="2000">
                <a:solidFill>
                  <a:srgbClr val="000000"/>
                </a:solidFill>
                <a:latin typeface="TimesNewRomanPSMT"/>
              </a:rPr>
              <a:t>.</a:t>
            </a:r>
          </a:p>
          <a:p>
            <a:pPr>
              <a:lnSpc>
                <a:spcPct val="90000"/>
              </a:lnSpc>
              <a:buFont typeface="Arial" panose="020B0604020202020204" pitchFamily="34" charset="0"/>
              <a:buChar char="•"/>
            </a:pPr>
            <a:endParaRPr lang="en-US" altLang="en-US" sz="2000">
              <a:solidFill>
                <a:srgbClr val="000000"/>
              </a:solidFill>
              <a:latin typeface="TimesNewRomanPSMT"/>
            </a:endParaRPr>
          </a:p>
          <a:p>
            <a:pPr>
              <a:lnSpc>
                <a:spcPct val="90000"/>
              </a:lnSpc>
              <a:buFont typeface="Arial" panose="020B0604020202020204" pitchFamily="34" charset="0"/>
              <a:buChar char="•"/>
            </a:pPr>
            <a:endParaRPr lang="en-US" altLang="en-US" sz="2000">
              <a:solidFill>
                <a:srgbClr val="000000"/>
              </a:solidFill>
              <a:latin typeface="TimesNewRomanPSMT"/>
            </a:endParaRPr>
          </a:p>
          <a:p>
            <a:pPr>
              <a:lnSpc>
                <a:spcPct val="90000"/>
              </a:lnSpc>
              <a:buFont typeface="Arial" panose="020B0604020202020204" pitchFamily="34" charset="0"/>
              <a:buChar char="•"/>
            </a:pPr>
            <a:r>
              <a:rPr lang="en-US" altLang="en-US" sz="2000">
                <a:solidFill>
                  <a:srgbClr val="000000"/>
                </a:solidFill>
                <a:latin typeface="TimesNewRomanPSMT"/>
              </a:rPr>
              <a:t>The </a:t>
            </a:r>
            <a:r>
              <a:rPr lang="en-US" altLang="en-US" sz="2000" b="1">
                <a:solidFill>
                  <a:srgbClr val="000000"/>
                </a:solidFill>
                <a:latin typeface="TimesNewRomanPS-BoldMT"/>
              </a:rPr>
              <a:t>EventHandler&lt;ActionEvent&gt; </a:t>
            </a:r>
            <a:r>
              <a:rPr lang="en-US" altLang="en-US" sz="2000">
                <a:solidFill>
                  <a:srgbClr val="000000"/>
                </a:solidFill>
                <a:latin typeface="TimesNewRomanPSMT"/>
              </a:rPr>
              <a:t>interface contains the </a:t>
            </a:r>
            <a:r>
              <a:rPr lang="en-US" altLang="en-US" sz="2000" b="1">
                <a:solidFill>
                  <a:srgbClr val="FF0000"/>
                </a:solidFill>
                <a:latin typeface="TimesNewRomanPS-BoldMT"/>
              </a:rPr>
              <a:t>handle(ActionEvent)</a:t>
            </a:r>
            <a:r>
              <a:rPr lang="en-US" altLang="en-US" sz="2000" b="1">
                <a:solidFill>
                  <a:srgbClr val="000000"/>
                </a:solidFill>
                <a:latin typeface="TimesNewRomanPS-BoldMT"/>
              </a:rPr>
              <a:t> </a:t>
            </a:r>
            <a:r>
              <a:rPr lang="en-US" altLang="en-US" sz="2000">
                <a:solidFill>
                  <a:srgbClr val="000000"/>
                </a:solidFill>
                <a:latin typeface="TimesNewRomanPSMT"/>
              </a:rPr>
              <a:t>method for processing the action event. Your handler class must override this method to respond to the event.</a:t>
            </a:r>
            <a:r>
              <a:rPr lang="en-US" altLang="en-US" sz="2000"/>
              <a:t> </a:t>
            </a:r>
            <a:br>
              <a:rPr lang="en-US" altLang="en-US" sz="2000"/>
            </a:br>
            <a:endParaRPr lang="en-US" altLang="en-US"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DF5A7F-4630-4E01-A05F-FCBB707968D2}" type="slidenum">
              <a:rPr lang="en-US" altLang="en-US" sz="1400" smtClean="0"/>
              <a:pPr>
                <a:spcBef>
                  <a:spcPct val="0"/>
                </a:spcBef>
                <a:buClrTx/>
                <a:buSzTx/>
                <a:buFontTx/>
                <a:buNone/>
              </a:pPr>
              <a:t>60</a:t>
            </a:fld>
            <a:endParaRPr lang="en-US" altLang="en-US" sz="1400"/>
          </a:p>
        </p:txBody>
      </p:sp>
      <p:sp>
        <p:nvSpPr>
          <p:cNvPr id="65539" name="Rectangle 2"/>
          <p:cNvSpPr>
            <a:spLocks noGrp="1" noChangeArrowheads="1"/>
          </p:cNvSpPr>
          <p:nvPr>
            <p:ph type="title"/>
          </p:nvPr>
        </p:nvSpPr>
        <p:spPr>
          <a:xfrm>
            <a:off x="685800" y="0"/>
            <a:ext cx="7772400" cy="762000"/>
          </a:xfrm>
          <a:noFill/>
        </p:spPr>
        <p:txBody>
          <a:bodyPr/>
          <a:lstStyle/>
          <a:p>
            <a:r>
              <a:rPr lang="en-US" altLang="en-US"/>
              <a:t>FadeTransition</a:t>
            </a:r>
          </a:p>
        </p:txBody>
      </p:sp>
      <p:sp>
        <p:nvSpPr>
          <p:cNvPr id="3" name="Rectangle 9">
            <a:extLst>
              <a:ext uri="{FF2B5EF4-FFF2-40B4-BE49-F238E27FC236}">
                <a16:creationId xmlns:a16="http://schemas.microsoft.com/office/drawing/2014/main" id="{77DA855D-C18A-4C95-A007-4CBBD51AC29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65541" name="AutoShape 4">
            <a:hlinkClick r:id="rId3" action="ppaction://program" highlightClick="1"/>
          </p:cNvPr>
          <p:cNvSpPr>
            <a:spLocks noChangeArrowheads="1"/>
          </p:cNvSpPr>
          <p:nvPr/>
        </p:nvSpPr>
        <p:spPr bwMode="auto">
          <a:xfrm>
            <a:off x="7099300" y="5697538"/>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 name="AutoShape 7">
            <a:hlinkClick r:id="" action="ppaction://noaction" highlightClick="1"/>
            <a:extLst>
              <a:ext uri="{FF2B5EF4-FFF2-40B4-BE49-F238E27FC236}">
                <a16:creationId xmlns:a16="http://schemas.microsoft.com/office/drawing/2014/main" id="{B6D63DA6-7131-4646-BF54-ED8772BA9483}"/>
              </a:ext>
            </a:extLst>
          </p:cNvPr>
          <p:cNvSpPr>
            <a:spLocks noChangeArrowheads="1"/>
          </p:cNvSpPr>
          <p:nvPr/>
        </p:nvSpPr>
        <p:spPr bwMode="auto">
          <a:xfrm>
            <a:off x="3822700" y="5697538"/>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4" action="ppaction://program"/>
              </a:rPr>
              <a:t>FadeTransitionDemo</a:t>
            </a:r>
            <a:endParaRPr lang="en-US" altLang="en-US">
              <a:solidFill>
                <a:schemeClr val="accent1"/>
              </a:solidFill>
            </a:endParaRPr>
          </a:p>
        </p:txBody>
      </p:sp>
      <p:sp>
        <p:nvSpPr>
          <p:cNvPr id="65543" name="AutoShape 8">
            <a:hlinkClick r:id="rId5" highlightClick="1"/>
          </p:cNvPr>
          <p:cNvSpPr>
            <a:spLocks noChangeArrowheads="1"/>
          </p:cNvSpPr>
          <p:nvPr/>
        </p:nvSpPr>
        <p:spPr bwMode="auto">
          <a:xfrm>
            <a:off x="3136900" y="57134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2">
            <a:extLst>
              <a:ext uri="{FF2B5EF4-FFF2-40B4-BE49-F238E27FC236}">
                <a16:creationId xmlns:a16="http://schemas.microsoft.com/office/drawing/2014/main" id="{5B3B79E5-A996-434E-8265-739854C45F0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65545" name="Rectangle 3"/>
          <p:cNvSpPr txBox="1">
            <a:spLocks noChangeArrowheads="1"/>
          </p:cNvSpPr>
          <p:nvPr/>
        </p:nvSpPr>
        <p:spPr bwMode="auto">
          <a:xfrm>
            <a:off x="228600" y="914400"/>
            <a:ext cx="868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The </a:t>
            </a:r>
            <a:r>
              <a:rPr lang="en-AU" altLang="en-US" sz="2800" b="1"/>
              <a:t>FadeTransition</a:t>
            </a:r>
            <a:r>
              <a:rPr lang="en-US" altLang="en-US" sz="2800"/>
              <a:t> class animates the </a:t>
            </a:r>
            <a:r>
              <a:rPr lang="en-AU" altLang="en-US" sz="2800"/>
              <a:t>change of the opacity in a node over a given time. </a:t>
            </a:r>
            <a:endParaRPr lang="en-US" altLang="en-US" sz="2800"/>
          </a:p>
        </p:txBody>
      </p:sp>
      <p:pic>
        <p:nvPicPr>
          <p:cNvPr id="6554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981200"/>
            <a:ext cx="9144000" cy="3563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C0CC35-9636-4DC7-B477-C42BCD9A4AB3}" type="slidenum">
              <a:rPr lang="en-US" altLang="en-US" sz="1400" smtClean="0"/>
              <a:pPr>
                <a:spcBef>
                  <a:spcPct val="0"/>
                </a:spcBef>
                <a:buClrTx/>
                <a:buSzTx/>
                <a:buFontTx/>
                <a:buNone/>
              </a:pPr>
              <a:t>61</a:t>
            </a:fld>
            <a:endParaRPr lang="en-US" altLang="en-US" sz="1400"/>
          </a:p>
        </p:txBody>
      </p:sp>
      <p:sp>
        <p:nvSpPr>
          <p:cNvPr id="66563" name="Rectangle 2"/>
          <p:cNvSpPr>
            <a:spLocks noGrp="1" noChangeArrowheads="1"/>
          </p:cNvSpPr>
          <p:nvPr>
            <p:ph type="title"/>
          </p:nvPr>
        </p:nvSpPr>
        <p:spPr>
          <a:xfrm>
            <a:off x="685800" y="0"/>
            <a:ext cx="7772400" cy="762000"/>
          </a:xfrm>
          <a:noFill/>
        </p:spPr>
        <p:txBody>
          <a:bodyPr/>
          <a:lstStyle/>
          <a:p>
            <a:r>
              <a:rPr lang="en-US" altLang="en-US"/>
              <a:t>Timeline</a:t>
            </a:r>
          </a:p>
        </p:txBody>
      </p:sp>
      <p:sp>
        <p:nvSpPr>
          <p:cNvPr id="3" name="Rectangle 9">
            <a:extLst>
              <a:ext uri="{FF2B5EF4-FFF2-40B4-BE49-F238E27FC236}">
                <a16:creationId xmlns:a16="http://schemas.microsoft.com/office/drawing/2014/main" id="{D095634C-C582-46DD-A97A-9A939C22968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66565" name="AutoShape 4">
            <a:hlinkClick r:id="rId3" action="ppaction://program" highlightClick="1"/>
          </p:cNvPr>
          <p:cNvSpPr>
            <a:spLocks noChangeArrowheads="1"/>
          </p:cNvSpPr>
          <p:nvPr/>
        </p:nvSpPr>
        <p:spPr bwMode="auto">
          <a:xfrm>
            <a:off x="7099300" y="5697538"/>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 name="AutoShape 7">
            <a:hlinkClick r:id="" action="ppaction://noaction" highlightClick="1"/>
            <a:extLst>
              <a:ext uri="{FF2B5EF4-FFF2-40B4-BE49-F238E27FC236}">
                <a16:creationId xmlns:a16="http://schemas.microsoft.com/office/drawing/2014/main" id="{A502D666-CEA1-4163-A3C4-BC6C31BE686D}"/>
              </a:ext>
            </a:extLst>
          </p:cNvPr>
          <p:cNvSpPr>
            <a:spLocks noChangeArrowheads="1"/>
          </p:cNvSpPr>
          <p:nvPr/>
        </p:nvSpPr>
        <p:spPr bwMode="auto">
          <a:xfrm>
            <a:off x="3822700" y="5697538"/>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4" action="ppaction://program"/>
              </a:rPr>
              <a:t>TimelineDemo</a:t>
            </a:r>
            <a:endParaRPr lang="en-US" altLang="en-US">
              <a:solidFill>
                <a:schemeClr val="accent1"/>
              </a:solidFill>
            </a:endParaRPr>
          </a:p>
        </p:txBody>
      </p:sp>
      <p:sp>
        <p:nvSpPr>
          <p:cNvPr id="66567" name="AutoShape 8">
            <a:hlinkClick r:id="rId5" highlightClick="1"/>
          </p:cNvPr>
          <p:cNvSpPr>
            <a:spLocks noChangeArrowheads="1"/>
          </p:cNvSpPr>
          <p:nvPr/>
        </p:nvSpPr>
        <p:spPr bwMode="auto">
          <a:xfrm>
            <a:off x="3136900" y="57134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2">
            <a:extLst>
              <a:ext uri="{FF2B5EF4-FFF2-40B4-BE49-F238E27FC236}">
                <a16:creationId xmlns:a16="http://schemas.microsoft.com/office/drawing/2014/main" id="{D63F1B83-3CB4-40CB-9184-367F0395CEE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66569" name="Rectangle 3"/>
          <p:cNvSpPr txBox="1">
            <a:spLocks noChangeArrowheads="1"/>
          </p:cNvSpPr>
          <p:nvPr/>
        </p:nvSpPr>
        <p:spPr bwMode="auto">
          <a:xfrm>
            <a:off x="88900" y="762000"/>
            <a:ext cx="92837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457200" indent="-4572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200150" indent="-4572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Arial" panose="020B0604020202020204" pitchFamily="34" charset="0"/>
              <a:buChar char="•"/>
            </a:pPr>
            <a:r>
              <a:rPr lang="en-US" altLang="en-US" sz="2000" b="1"/>
              <a:t>PathTransition</a:t>
            </a:r>
            <a:r>
              <a:rPr lang="en-US" altLang="en-US" sz="2000"/>
              <a:t> and </a:t>
            </a:r>
            <a:r>
              <a:rPr lang="en-US" altLang="en-US" sz="2000" b="1"/>
              <a:t>FadeTransition</a:t>
            </a:r>
            <a:r>
              <a:rPr lang="en-US" altLang="en-US" sz="2000"/>
              <a:t> define specialized animations. </a:t>
            </a:r>
          </a:p>
          <a:p>
            <a:pPr>
              <a:buFont typeface="Arial" panose="020B0604020202020204" pitchFamily="34" charset="0"/>
              <a:buChar char="•"/>
            </a:pPr>
            <a:r>
              <a:rPr lang="en-US" altLang="en-US" sz="2000"/>
              <a:t>The </a:t>
            </a:r>
            <a:r>
              <a:rPr lang="en-US" altLang="en-US" sz="2000" b="1"/>
              <a:t>Timeline</a:t>
            </a:r>
            <a:r>
              <a:rPr lang="en-US" altLang="en-US" sz="2000"/>
              <a:t> class can be used to program any animation using one or more </a:t>
            </a:r>
            <a:r>
              <a:rPr lang="en-US" altLang="en-US" sz="2000" b="1"/>
              <a:t>KeyFrame</a:t>
            </a:r>
            <a:r>
              <a:rPr lang="en-US" altLang="en-US" sz="2000"/>
              <a:t>s.</a:t>
            </a:r>
          </a:p>
          <a:p>
            <a:pPr lvl="1">
              <a:buFont typeface="Arial" panose="020B0604020202020204" pitchFamily="34" charset="0"/>
              <a:buChar char="•"/>
            </a:pPr>
            <a:r>
              <a:rPr lang="en-US" altLang="en-US" sz="1800" b="1"/>
              <a:t>KeyFrame</a:t>
            </a:r>
            <a:r>
              <a:rPr lang="en-US" altLang="en-US" sz="1800"/>
              <a:t> defines target values at a specified point in time for a set of variables</a:t>
            </a:r>
            <a:br>
              <a:rPr lang="en-US" altLang="en-US" sz="1800"/>
            </a:br>
            <a:r>
              <a:rPr lang="en-US" altLang="en-US" sz="1800"/>
              <a:t>that are interpolated along a </a:t>
            </a:r>
            <a:r>
              <a:rPr lang="en-US" altLang="en-US" sz="1800" b="1"/>
              <a:t>Timeline</a:t>
            </a:r>
            <a:r>
              <a:rPr lang="en-US" altLang="en-US" sz="1800"/>
              <a:t>.</a:t>
            </a:r>
          </a:p>
          <a:p>
            <a:pPr lvl="1">
              <a:buFont typeface="Arial" panose="020B0604020202020204" pitchFamily="34" charset="0"/>
              <a:buChar char="•"/>
            </a:pPr>
            <a:r>
              <a:rPr lang="en-US" altLang="en-US" sz="1800"/>
              <a:t>Each </a:t>
            </a:r>
            <a:r>
              <a:rPr lang="en-US" altLang="en-US" sz="1800" b="1"/>
              <a:t>KeyFrame</a:t>
            </a:r>
            <a:r>
              <a:rPr lang="en-US" altLang="en-US" sz="1800"/>
              <a:t> is executed sequentially at a specified time interval. </a:t>
            </a:r>
            <a:endParaRPr lang="en-US" altLang="en-US" sz="1800" b="1"/>
          </a:p>
          <a:p>
            <a:pPr>
              <a:buFont typeface="Arial" panose="020B0604020202020204" pitchFamily="34" charset="0"/>
              <a:buChar char="•"/>
            </a:pPr>
            <a:r>
              <a:rPr lang="en-US" altLang="en-US" sz="2000" b="1"/>
              <a:t>Timeline</a:t>
            </a:r>
            <a:r>
              <a:rPr lang="en-US" altLang="en-US" sz="2000"/>
              <a:t> inherits from </a:t>
            </a:r>
            <a:r>
              <a:rPr lang="en-US" altLang="en-US" sz="2000" b="1"/>
              <a:t>Animation</a:t>
            </a:r>
            <a:r>
              <a:rPr lang="en-US" altLang="en-US" sz="2000"/>
              <a:t>. </a:t>
            </a:r>
          </a:p>
          <a:p>
            <a:pPr>
              <a:buFont typeface="Arial" panose="020B0604020202020204" pitchFamily="34" charset="0"/>
              <a:buChar char="•"/>
            </a:pPr>
            <a:r>
              <a:rPr lang="en-US" altLang="en-US" sz="2000"/>
              <a:t>You can construct a </a:t>
            </a:r>
            <a:r>
              <a:rPr lang="en-US" altLang="en-US" sz="2000" b="1"/>
              <a:t>Timeline </a:t>
            </a:r>
            <a:r>
              <a:rPr lang="en-US" altLang="en-US" sz="2000"/>
              <a:t>using the constructor .</a:t>
            </a:r>
            <a:br>
              <a:rPr lang="en-US" altLang="en-US" sz="2000"/>
            </a:br>
            <a:r>
              <a:rPr lang="en-US" altLang="en-US" sz="1800">
                <a:latin typeface="Courier New" panose="02070309020205020404" pitchFamily="49" charset="0"/>
                <a:cs typeface="Courier New" panose="02070309020205020404" pitchFamily="49" charset="0"/>
              </a:rPr>
              <a:t>new Timeline(KeyFrame... keyframes). </a:t>
            </a:r>
            <a:endParaRPr lang="en-US" altLang="en-US" sz="2000">
              <a:latin typeface="Courier New" panose="02070309020205020404" pitchFamily="49" charset="0"/>
              <a:cs typeface="Courier New" panose="02070309020205020404" pitchFamily="49" charset="0"/>
            </a:endParaRPr>
          </a:p>
          <a:p>
            <a:pPr>
              <a:buFont typeface="Arial" panose="020B0604020202020204" pitchFamily="34" charset="0"/>
              <a:buChar char="•"/>
            </a:pPr>
            <a:r>
              <a:rPr lang="en-US" altLang="en-US" sz="2000"/>
              <a:t>A </a:t>
            </a:r>
            <a:r>
              <a:rPr lang="en-US" altLang="en-US" sz="2000" b="1"/>
              <a:t>KeyFrame </a:t>
            </a:r>
            <a:r>
              <a:rPr lang="en-US" altLang="en-US" sz="2000"/>
              <a:t>can be constructed using</a:t>
            </a:r>
            <a:br>
              <a:rPr lang="en-US" altLang="en-US" sz="2000"/>
            </a:br>
            <a:r>
              <a:rPr lang="en-US" altLang="en-US" sz="1600">
                <a:latin typeface="Courier New" panose="02070309020205020404" pitchFamily="49" charset="0"/>
                <a:cs typeface="Courier New" panose="02070309020205020404" pitchFamily="49" charset="0"/>
              </a:rPr>
              <a:t>new KeyFrame(Duration duration, EventHandler&lt;ActionEvent&gt; onFinished)</a:t>
            </a:r>
            <a:r>
              <a:rPr lang="en-US" altLang="en-US" sz="1200">
                <a:latin typeface="Courier New" panose="02070309020205020404" pitchFamily="49" charset="0"/>
                <a:cs typeface="Courier New" panose="02070309020205020404" pitchFamily="49" charset="0"/>
              </a:rPr>
              <a:t> </a:t>
            </a:r>
            <a:endParaRPr lang="en-US" altLang="en-US" sz="1600">
              <a:latin typeface="Courier New" panose="02070309020205020404" pitchFamily="49" charset="0"/>
              <a:cs typeface="Courier New" panose="02070309020205020404" pitchFamily="49" charset="0"/>
            </a:endParaRPr>
          </a:p>
          <a:p>
            <a:pPr lvl="1">
              <a:buFont typeface="Arial" panose="020B0604020202020204" pitchFamily="34" charset="0"/>
              <a:buChar char="•"/>
            </a:pPr>
            <a:r>
              <a:rPr lang="en-US" altLang="en-US" sz="1800"/>
              <a:t>The handler </a:t>
            </a:r>
            <a:r>
              <a:rPr lang="en-US" altLang="en-US" sz="1800" b="1"/>
              <a:t>onFinished </a:t>
            </a:r>
            <a:r>
              <a:rPr lang="en-US" altLang="en-US" sz="1800"/>
              <a:t>is called when the duration for the key frame is elapsed.</a:t>
            </a:r>
            <a:r>
              <a:rPr lang="en-US" altLang="en-US" sz="800"/>
              <a:t> </a:t>
            </a:r>
            <a:br>
              <a:rPr lang="en-US" altLang="en-US" sz="1200"/>
            </a:br>
            <a:br>
              <a:rPr lang="en-US" altLang="en-US" sz="1200"/>
            </a:br>
            <a:endParaRPr lang="en-US" altLang="en-US" sz="1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C5572D0-341C-4173-AACE-16AFF1F7635B}" type="slidenum">
              <a:rPr lang="en-US" altLang="en-US" sz="1400" smtClean="0"/>
              <a:pPr>
                <a:spcBef>
                  <a:spcPct val="0"/>
                </a:spcBef>
                <a:buClrTx/>
                <a:buSzTx/>
                <a:buFontTx/>
                <a:buNone/>
              </a:pPr>
              <a:t>62</a:t>
            </a:fld>
            <a:endParaRPr lang="en-US" altLang="en-US" sz="1400"/>
          </a:p>
        </p:txBody>
      </p:sp>
      <p:sp>
        <p:nvSpPr>
          <p:cNvPr id="67587" name="Rectangle 2"/>
          <p:cNvSpPr>
            <a:spLocks noGrp="1" noChangeArrowheads="1"/>
          </p:cNvSpPr>
          <p:nvPr>
            <p:ph type="title"/>
          </p:nvPr>
        </p:nvSpPr>
        <p:spPr>
          <a:xfrm>
            <a:off x="685800" y="0"/>
            <a:ext cx="7772400" cy="762000"/>
          </a:xfrm>
          <a:noFill/>
        </p:spPr>
        <p:txBody>
          <a:bodyPr/>
          <a:lstStyle/>
          <a:p>
            <a:r>
              <a:rPr lang="en-US" altLang="en-US"/>
              <a:t>Clock Animation</a:t>
            </a:r>
          </a:p>
        </p:txBody>
      </p:sp>
      <p:sp>
        <p:nvSpPr>
          <p:cNvPr id="3" name="Rectangle 9">
            <a:extLst>
              <a:ext uri="{FF2B5EF4-FFF2-40B4-BE49-F238E27FC236}">
                <a16:creationId xmlns:a16="http://schemas.microsoft.com/office/drawing/2014/main" id="{6C9F452B-4A77-432E-BA44-FE3ED352842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67589" name="AutoShape 4">
            <a:hlinkClick r:id="rId2" action="ppaction://program" highlightClick="1"/>
          </p:cNvPr>
          <p:cNvSpPr>
            <a:spLocks noChangeArrowheads="1"/>
          </p:cNvSpPr>
          <p:nvPr/>
        </p:nvSpPr>
        <p:spPr bwMode="auto">
          <a:xfrm>
            <a:off x="7099300" y="5697538"/>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 name="AutoShape 7">
            <a:hlinkClick r:id="" action="ppaction://noaction" highlightClick="1"/>
            <a:extLst>
              <a:ext uri="{FF2B5EF4-FFF2-40B4-BE49-F238E27FC236}">
                <a16:creationId xmlns:a16="http://schemas.microsoft.com/office/drawing/2014/main" id="{5579B3C2-9FD2-4FD9-B070-A56C3D98EBB0}"/>
              </a:ext>
            </a:extLst>
          </p:cNvPr>
          <p:cNvSpPr>
            <a:spLocks noChangeArrowheads="1"/>
          </p:cNvSpPr>
          <p:nvPr/>
        </p:nvSpPr>
        <p:spPr bwMode="auto">
          <a:xfrm>
            <a:off x="3822700" y="5697538"/>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3" action="ppaction://program"/>
              </a:rPr>
              <a:t>ClockAnimation</a:t>
            </a:r>
            <a:endParaRPr lang="en-US" altLang="en-US">
              <a:solidFill>
                <a:schemeClr val="accent1"/>
              </a:solidFill>
            </a:endParaRPr>
          </a:p>
        </p:txBody>
      </p:sp>
      <p:sp>
        <p:nvSpPr>
          <p:cNvPr id="67591" name="AutoShape 8">
            <a:hlinkClick r:id="rId4" highlightClick="1"/>
          </p:cNvPr>
          <p:cNvSpPr>
            <a:spLocks noChangeArrowheads="1"/>
          </p:cNvSpPr>
          <p:nvPr/>
        </p:nvSpPr>
        <p:spPr bwMode="auto">
          <a:xfrm>
            <a:off x="3136900" y="57134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2">
            <a:extLst>
              <a:ext uri="{FF2B5EF4-FFF2-40B4-BE49-F238E27FC236}">
                <a16:creationId xmlns:a16="http://schemas.microsoft.com/office/drawing/2014/main" id="{EA510D74-8A46-49C1-98D7-2DE5197E6E4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pic>
        <p:nvPicPr>
          <p:cNvPr id="6759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1454150"/>
            <a:ext cx="3024187"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ayt Numarası Yer Tutucusu 3"/>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B80C5E-6C41-4DEE-9981-D1BD5FFAEFCE}" type="slidenum">
              <a:rPr lang="en-US" altLang="en-US" sz="1400" smtClean="0"/>
              <a:pPr>
                <a:spcBef>
                  <a:spcPct val="0"/>
                </a:spcBef>
                <a:buClrTx/>
                <a:buSzTx/>
                <a:buFontTx/>
                <a:buNone/>
              </a:pPr>
              <a:t>63</a:t>
            </a:fld>
            <a:endParaRPr lang="en-US" altLang="en-US" sz="1400"/>
          </a:p>
        </p:txBody>
      </p:sp>
      <p:sp>
        <p:nvSpPr>
          <p:cNvPr id="6" name="Dikdörtgen 5">
            <a:extLst>
              <a:ext uri="{FF2B5EF4-FFF2-40B4-BE49-F238E27FC236}">
                <a16:creationId xmlns:a16="http://schemas.microsoft.com/office/drawing/2014/main" id="{F1A721E3-7B3A-4261-8EE1-1F99FD351A3E}"/>
              </a:ext>
            </a:extLst>
          </p:cNvPr>
          <p:cNvSpPr/>
          <p:nvPr/>
        </p:nvSpPr>
        <p:spPr>
          <a:xfrm>
            <a:off x="18288" y="0"/>
            <a:ext cx="6705600" cy="6555641"/>
          </a:xfrm>
          <a:prstGeom prst="rect">
            <a:avLst/>
          </a:prstGeom>
        </p:spPr>
        <p:txBody>
          <a:bodyPr>
            <a:spAutoFit/>
          </a:bodyPr>
          <a:lstStyle/>
          <a:p>
            <a:pPr>
              <a:defRPr/>
            </a:pPr>
            <a:r>
              <a:rPr lang="en-US" sz="1100" b="1" dirty="0">
                <a:latin typeface="Courier"/>
              </a:rPr>
              <a:t>import </a:t>
            </a:r>
            <a:r>
              <a:rPr lang="en-US" sz="1100" b="1" dirty="0" err="1">
                <a:latin typeface="Courier"/>
              </a:rPr>
              <a:t>javafx.application.Application</a:t>
            </a:r>
            <a:r>
              <a:rPr lang="en-US" sz="1100" b="1" dirty="0">
                <a:latin typeface="Courier"/>
              </a:rPr>
              <a:t>;</a:t>
            </a:r>
          </a:p>
          <a:p>
            <a:pPr>
              <a:defRPr/>
            </a:pPr>
            <a:r>
              <a:rPr lang="en-US" sz="1100" b="1" dirty="0">
                <a:latin typeface="Courier"/>
              </a:rPr>
              <a:t>import </a:t>
            </a:r>
            <a:r>
              <a:rPr lang="en-US" sz="1100" b="1" dirty="0" err="1">
                <a:latin typeface="Courier"/>
              </a:rPr>
              <a:t>javafx.stage.Stage</a:t>
            </a:r>
            <a:r>
              <a:rPr lang="en-US" sz="1100" b="1" dirty="0">
                <a:latin typeface="Courier"/>
              </a:rPr>
              <a:t>; </a:t>
            </a:r>
          </a:p>
          <a:p>
            <a:pPr>
              <a:defRPr/>
            </a:pPr>
            <a:r>
              <a:rPr lang="en-US" sz="1100" b="1" dirty="0">
                <a:latin typeface="Courier"/>
              </a:rPr>
              <a:t>import </a:t>
            </a:r>
            <a:r>
              <a:rPr lang="en-US" sz="1100" b="1" dirty="0" err="1">
                <a:latin typeface="Courier"/>
              </a:rPr>
              <a:t>javafx.animation.KeyFrame</a:t>
            </a:r>
            <a:r>
              <a:rPr lang="en-US" sz="1100" b="1" dirty="0">
                <a:latin typeface="Courier"/>
              </a:rPr>
              <a:t>;</a:t>
            </a:r>
          </a:p>
          <a:p>
            <a:pPr>
              <a:defRPr/>
            </a:pPr>
            <a:r>
              <a:rPr lang="en-US" sz="1100" b="1" dirty="0">
                <a:latin typeface="Courier"/>
              </a:rPr>
              <a:t>import </a:t>
            </a:r>
            <a:r>
              <a:rPr lang="en-US" sz="1100" b="1" dirty="0" err="1">
                <a:latin typeface="Courier"/>
              </a:rPr>
              <a:t>javafx.animation.Timeline</a:t>
            </a:r>
            <a:r>
              <a:rPr lang="en-US" sz="1100" b="1" dirty="0">
                <a:latin typeface="Courier"/>
              </a:rPr>
              <a:t>;</a:t>
            </a:r>
          </a:p>
          <a:p>
            <a:pPr>
              <a:defRPr/>
            </a:pPr>
            <a:r>
              <a:rPr lang="en-US" sz="1100" b="1" dirty="0">
                <a:latin typeface="Courier"/>
              </a:rPr>
              <a:t>import </a:t>
            </a:r>
            <a:r>
              <a:rPr lang="en-US" sz="1100" b="1" dirty="0" err="1">
                <a:latin typeface="Courier"/>
              </a:rPr>
              <a:t>javafx.event.ActionEvent</a:t>
            </a:r>
            <a:r>
              <a:rPr lang="en-US" sz="1100" b="1" dirty="0">
                <a:latin typeface="Courier"/>
              </a:rPr>
              <a:t>;</a:t>
            </a:r>
          </a:p>
          <a:p>
            <a:pPr>
              <a:defRPr/>
            </a:pPr>
            <a:r>
              <a:rPr lang="en-US" sz="1100" b="1" dirty="0">
                <a:latin typeface="Courier"/>
              </a:rPr>
              <a:t>import </a:t>
            </a:r>
            <a:r>
              <a:rPr lang="en-US" sz="1100" b="1" dirty="0" err="1">
                <a:latin typeface="Courier"/>
              </a:rPr>
              <a:t>javafx.event.EventHandler</a:t>
            </a:r>
            <a:r>
              <a:rPr lang="en-US" sz="1100" b="1" dirty="0">
                <a:latin typeface="Courier"/>
              </a:rPr>
              <a:t>;</a:t>
            </a:r>
          </a:p>
          <a:p>
            <a:pPr>
              <a:defRPr/>
            </a:pPr>
            <a:r>
              <a:rPr lang="en-US" sz="1100" b="1" dirty="0">
                <a:latin typeface="Courier"/>
              </a:rPr>
              <a:t>import </a:t>
            </a:r>
            <a:r>
              <a:rPr lang="en-US" sz="1100" b="1" dirty="0" err="1">
                <a:latin typeface="Courier"/>
              </a:rPr>
              <a:t>javafx.scene.Scene</a:t>
            </a:r>
            <a:r>
              <a:rPr lang="en-US" sz="1100" b="1" dirty="0">
                <a:latin typeface="Courier"/>
              </a:rPr>
              <a:t>;</a:t>
            </a:r>
            <a:endParaRPr lang="en-US" sz="1050" b="1" dirty="0">
              <a:latin typeface="Courier"/>
            </a:endParaRPr>
          </a:p>
          <a:p>
            <a:pPr>
              <a:defRPr/>
            </a:pPr>
            <a:r>
              <a:rPr lang="en-US" sz="1100" b="1" dirty="0">
                <a:latin typeface="Courier"/>
              </a:rPr>
              <a:t>import </a:t>
            </a:r>
            <a:r>
              <a:rPr lang="en-US" sz="1100" b="1" dirty="0" err="1">
                <a:latin typeface="Courier"/>
              </a:rPr>
              <a:t>javafx.util.Duration</a:t>
            </a:r>
            <a:r>
              <a:rPr lang="en-US" sz="1100" b="1" dirty="0">
                <a:latin typeface="Courier"/>
              </a:rPr>
              <a:t>;</a:t>
            </a:r>
          </a:p>
          <a:p>
            <a:pPr>
              <a:defRPr/>
            </a:pPr>
            <a:r>
              <a:rPr lang="en-US" sz="1200" b="1" dirty="0">
                <a:latin typeface="Courier"/>
              </a:rPr>
              <a:t>public class </a:t>
            </a:r>
            <a:r>
              <a:rPr lang="en-US" sz="1200" b="1" dirty="0" err="1">
                <a:latin typeface="Courier"/>
              </a:rPr>
              <a:t>ClockAnimation</a:t>
            </a:r>
            <a:r>
              <a:rPr lang="en-US" sz="1200" b="1" dirty="0">
                <a:latin typeface="Courier"/>
              </a:rPr>
              <a:t> extends Application {</a:t>
            </a:r>
          </a:p>
          <a:p>
            <a:pPr>
              <a:defRPr/>
            </a:pPr>
            <a:r>
              <a:rPr lang="en-US" sz="1200" b="1" dirty="0">
                <a:latin typeface="Courier"/>
              </a:rPr>
              <a:t>  @Override // Override the start method in the Application class</a:t>
            </a:r>
          </a:p>
          <a:p>
            <a:pPr>
              <a:defRPr/>
            </a:pPr>
            <a:r>
              <a:rPr lang="en-US" sz="1200" b="1" dirty="0">
                <a:latin typeface="Courier"/>
              </a:rPr>
              <a:t>  public void start(Stage </a:t>
            </a:r>
            <a:r>
              <a:rPr lang="en-US" sz="1200" b="1" dirty="0" err="1">
                <a:latin typeface="Courier"/>
              </a:rPr>
              <a:t>primaryStage</a:t>
            </a:r>
            <a:r>
              <a:rPr lang="en-US" sz="1200" b="1" dirty="0">
                <a:latin typeface="Courier"/>
              </a:rPr>
              <a:t>) {</a:t>
            </a:r>
          </a:p>
          <a:p>
            <a:pPr>
              <a:defRPr/>
            </a:pPr>
            <a:r>
              <a:rPr lang="en-US" sz="1200" b="1" dirty="0">
                <a:latin typeface="Courier"/>
              </a:rPr>
              <a:t>    </a:t>
            </a:r>
            <a:r>
              <a:rPr lang="en-US" sz="1200" b="1" dirty="0" err="1">
                <a:latin typeface="Courier"/>
              </a:rPr>
              <a:t>ClockPane</a:t>
            </a:r>
            <a:r>
              <a:rPr lang="en-US" sz="1200" b="1" dirty="0">
                <a:latin typeface="Courier"/>
              </a:rPr>
              <a:t> clock = new </a:t>
            </a:r>
            <a:r>
              <a:rPr lang="en-US" sz="1200" b="1" dirty="0" err="1">
                <a:latin typeface="Courier"/>
              </a:rPr>
              <a:t>ClockPane</a:t>
            </a:r>
            <a:r>
              <a:rPr lang="en-US" sz="1200" b="1" dirty="0">
                <a:latin typeface="Courier"/>
              </a:rPr>
              <a:t>(); // Create a clock</a:t>
            </a:r>
          </a:p>
          <a:p>
            <a:pPr>
              <a:defRPr/>
            </a:pPr>
            <a:endParaRPr lang="en-US" sz="1200" b="1" dirty="0">
              <a:latin typeface="Courier"/>
            </a:endParaRPr>
          </a:p>
          <a:p>
            <a:pPr>
              <a:defRPr/>
            </a:pPr>
            <a:r>
              <a:rPr lang="en-US" sz="1200" b="1" dirty="0">
                <a:latin typeface="Courier"/>
              </a:rPr>
              <a:t>    // Create a handler for animation</a:t>
            </a:r>
          </a:p>
          <a:p>
            <a:pPr>
              <a:defRPr/>
            </a:pPr>
            <a:r>
              <a:rPr lang="en-US" sz="1200" b="1" dirty="0">
                <a:solidFill>
                  <a:srgbClr val="FF0000"/>
                </a:solidFill>
                <a:latin typeface="Courier"/>
              </a:rPr>
              <a:t>    </a:t>
            </a:r>
            <a:r>
              <a:rPr lang="en-US" sz="1200" b="1" dirty="0" err="1">
                <a:solidFill>
                  <a:srgbClr val="FF0000"/>
                </a:solidFill>
                <a:latin typeface="Courier"/>
              </a:rPr>
              <a:t>EventHandler</a:t>
            </a:r>
            <a:r>
              <a:rPr lang="en-US" sz="1200" b="1" dirty="0">
                <a:solidFill>
                  <a:srgbClr val="FF0000"/>
                </a:solidFill>
                <a:latin typeface="Courier"/>
              </a:rPr>
              <a:t>&lt;</a:t>
            </a:r>
            <a:r>
              <a:rPr lang="en-US" sz="1200" b="1" dirty="0" err="1">
                <a:solidFill>
                  <a:srgbClr val="FF0000"/>
                </a:solidFill>
                <a:latin typeface="Courier"/>
              </a:rPr>
              <a:t>ActionEvent</a:t>
            </a:r>
            <a:r>
              <a:rPr lang="en-US" sz="1200" b="1" dirty="0">
                <a:solidFill>
                  <a:srgbClr val="FF0000"/>
                </a:solidFill>
                <a:latin typeface="Courier"/>
              </a:rPr>
              <a:t>&gt; </a:t>
            </a:r>
            <a:r>
              <a:rPr lang="en-US" sz="1200" b="1" dirty="0" err="1">
                <a:solidFill>
                  <a:srgbClr val="FF0000"/>
                </a:solidFill>
                <a:latin typeface="Courier"/>
              </a:rPr>
              <a:t>eventHandler</a:t>
            </a:r>
            <a:r>
              <a:rPr lang="en-US" sz="1200" b="1" dirty="0">
                <a:solidFill>
                  <a:srgbClr val="FF0000"/>
                </a:solidFill>
                <a:latin typeface="Courier"/>
              </a:rPr>
              <a:t> = e -&gt; {</a:t>
            </a:r>
          </a:p>
          <a:p>
            <a:pPr>
              <a:defRPr/>
            </a:pPr>
            <a:r>
              <a:rPr lang="en-US" sz="1200" b="1" dirty="0">
                <a:solidFill>
                  <a:srgbClr val="FF0000"/>
                </a:solidFill>
                <a:latin typeface="Courier"/>
              </a:rPr>
              <a:t>      </a:t>
            </a:r>
            <a:r>
              <a:rPr lang="en-US" sz="1200" b="1" dirty="0" err="1">
                <a:solidFill>
                  <a:srgbClr val="FF0000"/>
                </a:solidFill>
                <a:latin typeface="Courier"/>
              </a:rPr>
              <a:t>clock.setCurrentTime</a:t>
            </a:r>
            <a:r>
              <a:rPr lang="en-US" sz="1200" b="1" dirty="0">
                <a:solidFill>
                  <a:srgbClr val="FF0000"/>
                </a:solidFill>
                <a:latin typeface="Courier"/>
              </a:rPr>
              <a:t>(); // Set a new clock time</a:t>
            </a:r>
          </a:p>
          <a:p>
            <a:pPr>
              <a:defRPr/>
            </a:pPr>
            <a:r>
              <a:rPr lang="en-US" sz="1200" b="1" dirty="0">
                <a:solidFill>
                  <a:srgbClr val="FF0000"/>
                </a:solidFill>
                <a:latin typeface="Courier"/>
              </a:rPr>
              <a:t>    };</a:t>
            </a:r>
          </a:p>
          <a:p>
            <a:pPr>
              <a:defRPr/>
            </a:pPr>
            <a:endParaRPr lang="en-US" sz="1200" b="1" dirty="0">
              <a:latin typeface="Courier"/>
            </a:endParaRPr>
          </a:p>
          <a:p>
            <a:pPr>
              <a:defRPr/>
            </a:pPr>
            <a:r>
              <a:rPr lang="en-US" sz="1200" b="1" dirty="0">
                <a:solidFill>
                  <a:srgbClr val="FF0000"/>
                </a:solidFill>
                <a:latin typeface="Courier"/>
              </a:rPr>
              <a:t>    // Create an animation for a running clock</a:t>
            </a:r>
          </a:p>
          <a:p>
            <a:pPr>
              <a:defRPr/>
            </a:pPr>
            <a:r>
              <a:rPr lang="en-US" sz="1200" b="1" dirty="0">
                <a:solidFill>
                  <a:srgbClr val="FF0000"/>
                </a:solidFill>
                <a:latin typeface="Courier"/>
              </a:rPr>
              <a:t>    Timeline animation = new Timeline(</a:t>
            </a:r>
          </a:p>
          <a:p>
            <a:pPr>
              <a:defRPr/>
            </a:pPr>
            <a:r>
              <a:rPr lang="en-US" sz="1200" b="1" dirty="0">
                <a:solidFill>
                  <a:srgbClr val="FF0000"/>
                </a:solidFill>
                <a:latin typeface="Courier"/>
              </a:rPr>
              <a:t>      new </a:t>
            </a:r>
            <a:r>
              <a:rPr lang="en-US" sz="1200" b="1" dirty="0" err="1">
                <a:solidFill>
                  <a:srgbClr val="FF0000"/>
                </a:solidFill>
                <a:latin typeface="Courier"/>
              </a:rPr>
              <a:t>KeyFrame</a:t>
            </a:r>
            <a:r>
              <a:rPr lang="en-US" sz="1200" b="1" dirty="0">
                <a:solidFill>
                  <a:srgbClr val="FF0000"/>
                </a:solidFill>
                <a:latin typeface="Courier"/>
              </a:rPr>
              <a:t>(</a:t>
            </a:r>
            <a:r>
              <a:rPr lang="en-US" sz="1200" b="1" dirty="0" err="1">
                <a:solidFill>
                  <a:srgbClr val="FF0000"/>
                </a:solidFill>
                <a:latin typeface="Courier"/>
              </a:rPr>
              <a:t>Duration.</a:t>
            </a:r>
            <a:r>
              <a:rPr lang="en-US" sz="1200" b="1" i="1" dirty="0" err="1">
                <a:solidFill>
                  <a:srgbClr val="FF0000"/>
                </a:solidFill>
                <a:latin typeface="Courier"/>
              </a:rPr>
              <a:t>millis</a:t>
            </a:r>
            <a:r>
              <a:rPr lang="en-US" sz="1200" b="1" i="1" dirty="0">
                <a:solidFill>
                  <a:srgbClr val="FF0000"/>
                </a:solidFill>
                <a:latin typeface="Courier"/>
              </a:rPr>
              <a:t>(1000), </a:t>
            </a:r>
            <a:r>
              <a:rPr lang="en-US" sz="1200" b="1" i="1" dirty="0" err="1">
                <a:solidFill>
                  <a:srgbClr val="FF0000"/>
                </a:solidFill>
                <a:latin typeface="Courier"/>
              </a:rPr>
              <a:t>eventHandler</a:t>
            </a:r>
            <a:r>
              <a:rPr lang="en-US" sz="1200" b="1" i="1" dirty="0">
                <a:solidFill>
                  <a:srgbClr val="FF0000"/>
                </a:solidFill>
                <a:latin typeface="Courier"/>
              </a:rPr>
              <a:t>));</a:t>
            </a:r>
          </a:p>
          <a:p>
            <a:pPr>
              <a:defRPr/>
            </a:pPr>
            <a:r>
              <a:rPr lang="en-US" sz="1200" b="1" dirty="0">
                <a:solidFill>
                  <a:srgbClr val="FF0000"/>
                </a:solidFill>
                <a:latin typeface="Courier"/>
              </a:rPr>
              <a:t>    </a:t>
            </a:r>
            <a:r>
              <a:rPr lang="en-US" sz="1200" b="1" dirty="0" err="1">
                <a:solidFill>
                  <a:srgbClr val="FF0000"/>
                </a:solidFill>
                <a:latin typeface="Courier"/>
              </a:rPr>
              <a:t>animation.setCycleCount</a:t>
            </a:r>
            <a:r>
              <a:rPr lang="en-US" sz="1200" b="1" dirty="0">
                <a:solidFill>
                  <a:srgbClr val="FF0000"/>
                </a:solidFill>
                <a:latin typeface="Courier"/>
              </a:rPr>
              <a:t>(</a:t>
            </a:r>
            <a:r>
              <a:rPr lang="en-US" sz="1200" b="1" dirty="0" err="1">
                <a:solidFill>
                  <a:srgbClr val="FF0000"/>
                </a:solidFill>
                <a:latin typeface="Courier"/>
              </a:rPr>
              <a:t>Timeline.</a:t>
            </a:r>
            <a:r>
              <a:rPr lang="en-US" sz="1200" b="1" i="1" dirty="0" err="1">
                <a:solidFill>
                  <a:srgbClr val="FF0000"/>
                </a:solidFill>
                <a:latin typeface="Courier"/>
              </a:rPr>
              <a:t>INDEFINITE</a:t>
            </a:r>
            <a:r>
              <a:rPr lang="en-US" sz="1200" b="1" i="1" dirty="0">
                <a:solidFill>
                  <a:srgbClr val="FF0000"/>
                </a:solidFill>
                <a:latin typeface="Courier"/>
              </a:rPr>
              <a:t>);</a:t>
            </a:r>
          </a:p>
          <a:p>
            <a:pPr>
              <a:defRPr/>
            </a:pPr>
            <a:r>
              <a:rPr lang="en-US" sz="1200" b="1" dirty="0">
                <a:solidFill>
                  <a:srgbClr val="FF0000"/>
                </a:solidFill>
                <a:latin typeface="Courier"/>
              </a:rPr>
              <a:t>    </a:t>
            </a:r>
            <a:r>
              <a:rPr lang="en-US" sz="1200" b="1" dirty="0" err="1">
                <a:solidFill>
                  <a:srgbClr val="FF0000"/>
                </a:solidFill>
                <a:latin typeface="Courier"/>
              </a:rPr>
              <a:t>animation.play</a:t>
            </a:r>
            <a:r>
              <a:rPr lang="en-US" sz="1200" b="1" dirty="0">
                <a:solidFill>
                  <a:srgbClr val="FF0000"/>
                </a:solidFill>
                <a:latin typeface="Courier"/>
              </a:rPr>
              <a:t>(); // Start animation</a:t>
            </a:r>
          </a:p>
          <a:p>
            <a:pPr>
              <a:defRPr/>
            </a:pPr>
            <a:endParaRPr lang="en-US" sz="1200" b="1" dirty="0">
              <a:latin typeface="Courier"/>
            </a:endParaRPr>
          </a:p>
          <a:p>
            <a:pPr>
              <a:defRPr/>
            </a:pPr>
            <a:r>
              <a:rPr lang="en-US" sz="1200" b="1" dirty="0">
                <a:latin typeface="Courier"/>
              </a:rPr>
              <a:t>    // Create a scene and place it in the stage</a:t>
            </a:r>
          </a:p>
          <a:p>
            <a:pPr>
              <a:defRPr/>
            </a:pPr>
            <a:r>
              <a:rPr lang="nn-NO" sz="1200" b="1" dirty="0">
                <a:latin typeface="Courier"/>
              </a:rPr>
              <a:t>    Scene scene = new Scene(clock, 250, 250);</a:t>
            </a:r>
          </a:p>
          <a:p>
            <a:pPr>
              <a:defRPr/>
            </a:pPr>
            <a:r>
              <a:rPr lang="en-US" sz="1200" b="1" dirty="0">
                <a:latin typeface="Courier"/>
              </a:rPr>
              <a:t>    </a:t>
            </a:r>
            <a:r>
              <a:rPr lang="en-US" sz="1200" b="1" dirty="0" err="1">
                <a:highlight>
                  <a:srgbClr val="D4D4D4"/>
                </a:highlight>
                <a:latin typeface="Courier"/>
              </a:rPr>
              <a:t>primaryStage.setTitle</a:t>
            </a:r>
            <a:r>
              <a:rPr lang="en-US" sz="1200" b="1" dirty="0">
                <a:highlight>
                  <a:srgbClr val="D4D4D4"/>
                </a:highlight>
                <a:latin typeface="Courier"/>
              </a:rPr>
              <a:t>("</a:t>
            </a:r>
            <a:r>
              <a:rPr lang="en-US" sz="1200" b="1" dirty="0" err="1">
                <a:highlight>
                  <a:srgbClr val="D4D4D4"/>
                </a:highlight>
                <a:latin typeface="Courier"/>
              </a:rPr>
              <a:t>ClockAnimation</a:t>
            </a:r>
            <a:r>
              <a:rPr lang="en-US" sz="1200" b="1" dirty="0">
                <a:highlight>
                  <a:srgbClr val="D4D4D4"/>
                </a:highlight>
                <a:latin typeface="Courier"/>
              </a:rPr>
              <a:t>"); // Set the stage title</a:t>
            </a:r>
          </a:p>
          <a:p>
            <a:pPr>
              <a:defRPr/>
            </a:pPr>
            <a:r>
              <a:rPr lang="en-US" sz="1200" b="1" dirty="0">
                <a:latin typeface="Courier"/>
              </a:rPr>
              <a:t>    </a:t>
            </a:r>
            <a:r>
              <a:rPr lang="en-US" sz="1200" b="1" dirty="0" err="1">
                <a:highlight>
                  <a:srgbClr val="D4D4D4"/>
                </a:highlight>
                <a:latin typeface="Courier"/>
              </a:rPr>
              <a:t>primaryStage.setScene</a:t>
            </a:r>
            <a:r>
              <a:rPr lang="en-US" sz="1200" b="1" dirty="0">
                <a:highlight>
                  <a:srgbClr val="D4D4D4"/>
                </a:highlight>
                <a:latin typeface="Courier"/>
              </a:rPr>
              <a:t>(scene); // Place the scene in the stage</a:t>
            </a:r>
          </a:p>
          <a:p>
            <a:pPr>
              <a:defRPr/>
            </a:pPr>
            <a:r>
              <a:rPr lang="en-US" sz="1200" b="1" dirty="0">
                <a:latin typeface="Courier"/>
              </a:rPr>
              <a:t>    </a:t>
            </a:r>
            <a:r>
              <a:rPr lang="en-US" sz="1200" b="1" dirty="0" err="1">
                <a:highlight>
                  <a:srgbClr val="D4D4D4"/>
                </a:highlight>
                <a:latin typeface="Courier"/>
              </a:rPr>
              <a:t>primaryStage.show</a:t>
            </a:r>
            <a:r>
              <a:rPr lang="en-US" sz="1200" b="1" dirty="0">
                <a:highlight>
                  <a:srgbClr val="D4D4D4"/>
                </a:highlight>
                <a:latin typeface="Courier"/>
              </a:rPr>
              <a:t>(); // Display the stage</a:t>
            </a:r>
          </a:p>
          <a:p>
            <a:pPr>
              <a:defRPr/>
            </a:pPr>
            <a:r>
              <a:rPr lang="en-US" sz="1200" b="1" dirty="0">
                <a:latin typeface="Courier"/>
              </a:rPr>
              <a:t>  }</a:t>
            </a:r>
          </a:p>
          <a:p>
            <a:pPr>
              <a:defRPr/>
            </a:pPr>
            <a:endParaRPr lang="en-US" sz="1200" b="1" dirty="0">
              <a:latin typeface="Courier"/>
            </a:endParaRPr>
          </a:p>
          <a:p>
            <a:pPr>
              <a:defRPr/>
            </a:pPr>
            <a:r>
              <a:rPr lang="en-US" sz="1200" b="1" dirty="0">
                <a:latin typeface="Courier"/>
              </a:rPr>
              <a:t> public static void main(String[] </a:t>
            </a:r>
            <a:r>
              <a:rPr lang="en-US" sz="1200" b="1" dirty="0" err="1">
                <a:latin typeface="Courier"/>
              </a:rPr>
              <a:t>args</a:t>
            </a:r>
            <a:r>
              <a:rPr lang="en-US" sz="1200" b="1" dirty="0">
                <a:latin typeface="Courier"/>
              </a:rPr>
              <a:t>) {</a:t>
            </a:r>
          </a:p>
          <a:p>
            <a:pPr>
              <a:defRPr/>
            </a:pPr>
            <a:r>
              <a:rPr lang="en-US" sz="1200" b="1" dirty="0">
                <a:latin typeface="Courier"/>
              </a:rPr>
              <a:t>    </a:t>
            </a:r>
            <a:r>
              <a:rPr lang="en-US" sz="1200" b="1" i="1" dirty="0">
                <a:latin typeface="Courier"/>
              </a:rPr>
              <a:t>launch(</a:t>
            </a:r>
            <a:r>
              <a:rPr lang="en-US" sz="1200" b="1" i="1" dirty="0" err="1">
                <a:latin typeface="Courier"/>
              </a:rPr>
              <a:t>args</a:t>
            </a:r>
            <a:r>
              <a:rPr lang="en-US" sz="1200" b="1" i="1" dirty="0">
                <a:latin typeface="Courier"/>
              </a:rPr>
              <a:t>);</a:t>
            </a:r>
          </a:p>
          <a:p>
            <a:pPr>
              <a:defRPr/>
            </a:pPr>
            <a:r>
              <a:rPr lang="en-US" sz="1200" b="1" dirty="0">
                <a:latin typeface="Courier"/>
              </a:rPr>
              <a:t>  }</a:t>
            </a:r>
          </a:p>
          <a:p>
            <a:pPr>
              <a:defRPr/>
            </a:pPr>
            <a:r>
              <a:rPr lang="en-US" sz="1200" b="1" dirty="0">
                <a:latin typeface="Courier"/>
              </a:rPr>
              <a:t>}</a:t>
            </a:r>
            <a:endParaRPr lang="en-US" sz="3600" b="1" dirty="0">
              <a:latin typeface="Courie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How do you set the cycle count of an animation to infinite? How do you auto reverse an animation? How do you start, pause, and stop an animation?</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600" dirty="0" err="1">
                <a:solidFill>
                  <a:srgbClr val="0070C0"/>
                </a:solidFill>
                <a:latin typeface="Consolas" panose="020B0609020204030204" pitchFamily="49" charset="0"/>
                <a:cs typeface="Calibri" panose="020F0502020204030204" pitchFamily="34" charset="0"/>
              </a:rPr>
              <a:t>animation.setCycleCount</a:t>
            </a:r>
            <a:r>
              <a:rPr lang="tr-TR" sz="1600" dirty="0">
                <a:solidFill>
                  <a:srgbClr val="0070C0"/>
                </a:solidFill>
                <a:latin typeface="Consolas" panose="020B0609020204030204" pitchFamily="49" charset="0"/>
                <a:cs typeface="Calibri" panose="020F0502020204030204" pitchFamily="34" charset="0"/>
              </a:rPr>
              <a:t>(</a:t>
            </a:r>
            <a:r>
              <a:rPr lang="tr-TR" sz="1600" dirty="0" err="1">
                <a:solidFill>
                  <a:srgbClr val="0070C0"/>
                </a:solidFill>
                <a:latin typeface="Consolas" panose="020B0609020204030204" pitchFamily="49" charset="0"/>
                <a:cs typeface="Calibri" panose="020F0502020204030204" pitchFamily="34" charset="0"/>
              </a:rPr>
              <a:t>Timeline.INFINITY</a:t>
            </a:r>
            <a:r>
              <a:rPr lang="tr-TR" sz="1600" dirty="0">
                <a:solidFill>
                  <a:srgbClr val="0070C0"/>
                </a:solidFill>
                <a:latin typeface="Consolas" panose="020B0609020204030204" pitchFamily="49" charset="0"/>
                <a:cs typeface="Calibri" panose="020F0502020204030204" pitchFamily="34" charset="0"/>
              </a:rPr>
              <a:t>);</a:t>
            </a:r>
          </a:p>
          <a:p>
            <a:r>
              <a:rPr lang="tr-TR" sz="1600" dirty="0" err="1">
                <a:solidFill>
                  <a:srgbClr val="0070C0"/>
                </a:solidFill>
                <a:latin typeface="Consolas" panose="020B0609020204030204" pitchFamily="49" charset="0"/>
                <a:cs typeface="Calibri" panose="020F0502020204030204" pitchFamily="34" charset="0"/>
              </a:rPr>
              <a:t>animation.setAutoReverse</a:t>
            </a:r>
            <a:r>
              <a:rPr lang="tr-TR" sz="1600" dirty="0">
                <a:solidFill>
                  <a:srgbClr val="0070C0"/>
                </a:solidFill>
                <a:latin typeface="Consolas" panose="020B0609020204030204" pitchFamily="49" charset="0"/>
                <a:cs typeface="Calibri" panose="020F0502020204030204" pitchFamily="34" charset="0"/>
              </a:rPr>
              <a:t>(</a:t>
            </a:r>
            <a:r>
              <a:rPr lang="tr-TR" sz="1600" dirty="0" err="1">
                <a:solidFill>
                  <a:srgbClr val="0070C0"/>
                </a:solidFill>
                <a:latin typeface="Consolas" panose="020B0609020204030204" pitchFamily="49" charset="0"/>
                <a:cs typeface="Calibri" panose="020F0502020204030204" pitchFamily="34" charset="0"/>
              </a:rPr>
              <a:t>true</a:t>
            </a:r>
            <a:r>
              <a:rPr lang="tr-TR" sz="1600" dirty="0">
                <a:solidFill>
                  <a:srgbClr val="0070C0"/>
                </a:solidFill>
                <a:latin typeface="Consolas" panose="020B0609020204030204" pitchFamily="49" charset="0"/>
                <a:cs typeface="Calibri" panose="020F0502020204030204" pitchFamily="34" charset="0"/>
              </a:rPr>
              <a:t>);</a:t>
            </a:r>
          </a:p>
          <a:p>
            <a:r>
              <a:rPr lang="tr-TR" sz="1600" dirty="0" err="1">
                <a:solidFill>
                  <a:srgbClr val="0070C0"/>
                </a:solidFill>
                <a:latin typeface="Consolas" panose="020B0609020204030204" pitchFamily="49" charset="0"/>
                <a:cs typeface="Calibri" panose="020F0502020204030204" pitchFamily="34" charset="0"/>
              </a:rPr>
              <a:t>animation.start</a:t>
            </a:r>
            <a:r>
              <a:rPr lang="tr-TR" sz="1600" dirty="0">
                <a:solidFill>
                  <a:srgbClr val="0070C0"/>
                </a:solidFill>
                <a:latin typeface="Consolas" panose="020B0609020204030204" pitchFamily="49" charset="0"/>
                <a:cs typeface="Calibri" panose="020F0502020204030204" pitchFamily="34" charset="0"/>
              </a:rPr>
              <a:t>();</a:t>
            </a:r>
          </a:p>
          <a:p>
            <a:pPr marL="0" indent="0">
              <a:buNone/>
            </a:pPr>
            <a:r>
              <a:rPr lang="tr-TR" sz="1600" dirty="0">
                <a:solidFill>
                  <a:srgbClr val="0070C0"/>
                </a:solidFill>
                <a:latin typeface="Consolas" panose="020B0609020204030204" pitchFamily="49" charset="0"/>
                <a:cs typeface="Calibri" panose="020F0502020204030204" pitchFamily="34" charset="0"/>
              </a:rPr>
              <a:t>   </a:t>
            </a:r>
            <a:r>
              <a:rPr lang="tr-TR" sz="1600" dirty="0" err="1">
                <a:solidFill>
                  <a:srgbClr val="0070C0"/>
                </a:solidFill>
                <a:latin typeface="Consolas" panose="020B0609020204030204" pitchFamily="49" charset="0"/>
                <a:cs typeface="Calibri" panose="020F0502020204030204" pitchFamily="34" charset="0"/>
              </a:rPr>
              <a:t>animation.pause</a:t>
            </a:r>
            <a:r>
              <a:rPr lang="tr-TR" sz="1600" dirty="0">
                <a:solidFill>
                  <a:srgbClr val="0070C0"/>
                </a:solidFill>
                <a:latin typeface="Consolas" panose="020B0609020204030204" pitchFamily="49" charset="0"/>
                <a:cs typeface="Calibri" panose="020F0502020204030204" pitchFamily="34" charset="0"/>
              </a:rPr>
              <a:t>();</a:t>
            </a:r>
          </a:p>
          <a:p>
            <a:pPr marL="0" indent="0">
              <a:buNone/>
            </a:pPr>
            <a:r>
              <a:rPr lang="tr-TR" sz="1600" dirty="0">
                <a:solidFill>
                  <a:srgbClr val="0070C0"/>
                </a:solidFill>
                <a:latin typeface="Consolas" panose="020B0609020204030204" pitchFamily="49" charset="0"/>
                <a:cs typeface="Calibri" panose="020F0502020204030204" pitchFamily="34" charset="0"/>
              </a:rPr>
              <a:t>   </a:t>
            </a:r>
            <a:r>
              <a:rPr lang="tr-TR" sz="1600" dirty="0" err="1">
                <a:solidFill>
                  <a:srgbClr val="0070C0"/>
                </a:solidFill>
                <a:latin typeface="Consolas" panose="020B0609020204030204" pitchFamily="49" charset="0"/>
                <a:cs typeface="Calibri" panose="020F0502020204030204" pitchFamily="34" charset="0"/>
              </a:rPr>
              <a:t>animation.stop</a:t>
            </a:r>
            <a:r>
              <a:rPr lang="tr-TR" sz="1600" dirty="0">
                <a:solidFill>
                  <a:srgbClr val="0070C0"/>
                </a:solidFill>
                <a:latin typeface="Consolas" panose="020B0609020204030204" pitchFamily="49" charset="0"/>
                <a:cs typeface="Calibri" panose="020F0502020204030204" pitchFamily="34" charset="0"/>
              </a:rPr>
              <a:t>();</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2056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How do you create a </a:t>
            </a:r>
            <a:r>
              <a:rPr lang="en-US" sz="2000" dirty="0" err="1">
                <a:latin typeface="Calibri" panose="020F0502020204030204" pitchFamily="34" charset="0"/>
                <a:cs typeface="Calibri" panose="020F0502020204030204" pitchFamily="34" charset="0"/>
              </a:rPr>
              <a:t>KeyFrame</a:t>
            </a:r>
            <a:r>
              <a:rPr lang="en-US" sz="2000" dirty="0">
                <a:latin typeface="Calibri" panose="020F0502020204030204" pitchFamily="34" charset="0"/>
                <a:cs typeface="Calibri" panose="020F0502020204030204" pitchFamily="34" charset="0"/>
              </a:rPr>
              <a:t>?</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To create a </a:t>
            </a:r>
            <a:r>
              <a:rPr lang="en-US" sz="2000" dirty="0" err="1">
                <a:solidFill>
                  <a:srgbClr val="0070C0"/>
                </a:solidFill>
                <a:latin typeface="Calibri" panose="020F0502020204030204" pitchFamily="34" charset="0"/>
                <a:cs typeface="Calibri" panose="020F0502020204030204" pitchFamily="34" charset="0"/>
              </a:rPr>
              <a:t>KeyFrame</a:t>
            </a:r>
            <a:r>
              <a:rPr lang="en-US" sz="2000" dirty="0">
                <a:solidFill>
                  <a:srgbClr val="0070C0"/>
                </a:solidFill>
                <a:latin typeface="Calibri" panose="020F0502020204030204" pitchFamily="34" charset="0"/>
                <a:cs typeface="Calibri" panose="020F0502020204030204" pitchFamily="34" charset="0"/>
              </a:rPr>
              <a:t>, use new </a:t>
            </a:r>
            <a:r>
              <a:rPr lang="en-US" sz="2000" dirty="0" err="1">
                <a:solidFill>
                  <a:srgbClr val="0070C0"/>
                </a:solidFill>
                <a:latin typeface="Calibri" panose="020F0502020204030204" pitchFamily="34" charset="0"/>
                <a:cs typeface="Calibri" panose="020F0502020204030204" pitchFamily="34" charset="0"/>
              </a:rPr>
              <a:t>KeyFrame</a:t>
            </a:r>
            <a:r>
              <a:rPr lang="en-US" sz="2000" dirty="0">
                <a:solidFill>
                  <a:srgbClr val="0070C0"/>
                </a:solidFill>
                <a:latin typeface="Calibri" panose="020F0502020204030204" pitchFamily="34" charset="0"/>
                <a:cs typeface="Calibri" panose="020F0502020204030204" pitchFamily="34" charset="0"/>
              </a:rPr>
              <a:t>(Duration, handler).</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9305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36800"/>
            <a:ext cx="6226175" cy="415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69635"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9DA908-8CEB-45E5-BFD8-4673561DF247}" type="slidenum">
              <a:rPr lang="en-US" altLang="en-US" sz="1400" smtClean="0"/>
              <a:pPr>
                <a:spcBef>
                  <a:spcPct val="0"/>
                </a:spcBef>
                <a:buClrTx/>
                <a:buSzTx/>
                <a:buFontTx/>
                <a:buNone/>
              </a:pPr>
              <a:t>66</a:t>
            </a:fld>
            <a:endParaRPr lang="en-US" altLang="en-US" sz="1400"/>
          </a:p>
        </p:txBody>
      </p:sp>
      <p:sp>
        <p:nvSpPr>
          <p:cNvPr id="69636" name="Rectangle 2"/>
          <p:cNvSpPr>
            <a:spLocks noGrp="1" noChangeArrowheads="1"/>
          </p:cNvSpPr>
          <p:nvPr>
            <p:ph type="title"/>
          </p:nvPr>
        </p:nvSpPr>
        <p:spPr>
          <a:xfrm>
            <a:off x="685800" y="0"/>
            <a:ext cx="7772400" cy="762000"/>
          </a:xfrm>
          <a:noFill/>
        </p:spPr>
        <p:txBody>
          <a:bodyPr/>
          <a:lstStyle/>
          <a:p>
            <a:r>
              <a:rPr lang="en-US" altLang="en-US" b="1"/>
              <a:t>Case Study: Bouncing Ball</a:t>
            </a:r>
            <a:endParaRPr lang="en-US" altLang="en-US"/>
          </a:p>
        </p:txBody>
      </p:sp>
      <p:sp>
        <p:nvSpPr>
          <p:cNvPr id="3" name="Rectangle 9">
            <a:extLst>
              <a:ext uri="{FF2B5EF4-FFF2-40B4-BE49-F238E27FC236}">
                <a16:creationId xmlns:a16="http://schemas.microsoft.com/office/drawing/2014/main" id="{B9AA3B44-F6B3-40C9-B403-3ECFA9AEF41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 name="Rectangle 2">
            <a:extLst>
              <a:ext uri="{FF2B5EF4-FFF2-40B4-BE49-F238E27FC236}">
                <a16:creationId xmlns:a16="http://schemas.microsoft.com/office/drawing/2014/main" id="{04FF89A0-A35D-43B8-980E-037D68096FF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pic>
        <p:nvPicPr>
          <p:cNvPr id="696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14400"/>
            <a:ext cx="23828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525" y="914400"/>
            <a:ext cx="23812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914400"/>
            <a:ext cx="23828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a:extLst>
              <a:ext uri="{FF2B5EF4-FFF2-40B4-BE49-F238E27FC236}">
                <a16:creationId xmlns:a16="http://schemas.microsoft.com/office/drawing/2014/main" id="{0960655E-71D9-434D-B469-B8869328950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69643" name="AutoShape 8">
            <a:hlinkClick r:id="rId6" highlightClick="1"/>
          </p:cNvPr>
          <p:cNvSpPr>
            <a:spLocks noChangeArrowheads="1"/>
          </p:cNvSpPr>
          <p:nvPr/>
        </p:nvSpPr>
        <p:spPr bwMode="auto">
          <a:xfrm>
            <a:off x="6775450" y="4191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 name="AutoShape 7">
            <a:hlinkClick r:id="" action="ppaction://noaction" highlightClick="1"/>
            <a:extLst>
              <a:ext uri="{FF2B5EF4-FFF2-40B4-BE49-F238E27FC236}">
                <a16:creationId xmlns:a16="http://schemas.microsoft.com/office/drawing/2014/main" id="{9B587E79-A099-4CF6-87F9-6F0EBEB4898C}"/>
              </a:ext>
            </a:extLst>
          </p:cNvPr>
          <p:cNvSpPr>
            <a:spLocks noChangeArrowheads="1"/>
          </p:cNvSpPr>
          <p:nvPr/>
        </p:nvSpPr>
        <p:spPr bwMode="auto">
          <a:xfrm>
            <a:off x="7388225" y="4191000"/>
            <a:ext cx="16764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7" action="ppaction://program"/>
              </a:rPr>
              <a:t>BallPane</a:t>
            </a:r>
            <a:endParaRPr lang="en-US" altLang="en-US">
              <a:solidFill>
                <a:schemeClr val="accent1"/>
              </a:solidFill>
            </a:endParaRPr>
          </a:p>
        </p:txBody>
      </p:sp>
      <p:sp>
        <p:nvSpPr>
          <p:cNvPr id="69645" name="AutoShape 4">
            <a:hlinkClick r:id="rId8" action="ppaction://program" highlightClick="1"/>
          </p:cNvPr>
          <p:cNvSpPr>
            <a:spLocks noChangeArrowheads="1"/>
          </p:cNvSpPr>
          <p:nvPr/>
        </p:nvSpPr>
        <p:spPr bwMode="auto">
          <a:xfrm>
            <a:off x="6991350" y="578326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9646" name="AutoShape 8">
            <a:hlinkClick r:id="rId9" highlightClick="1"/>
          </p:cNvPr>
          <p:cNvSpPr>
            <a:spLocks noChangeArrowheads="1"/>
          </p:cNvSpPr>
          <p:nvPr/>
        </p:nvSpPr>
        <p:spPr bwMode="auto">
          <a:xfrm>
            <a:off x="5807075" y="492125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 name="AutoShape 7">
            <a:hlinkClick r:id="" action="ppaction://noaction" highlightClick="1"/>
            <a:extLst>
              <a:ext uri="{FF2B5EF4-FFF2-40B4-BE49-F238E27FC236}">
                <a16:creationId xmlns:a16="http://schemas.microsoft.com/office/drawing/2014/main" id="{7B1BA473-8F97-44CC-AE3E-6B483A754C02}"/>
              </a:ext>
            </a:extLst>
          </p:cNvPr>
          <p:cNvSpPr>
            <a:spLocks noChangeArrowheads="1"/>
          </p:cNvSpPr>
          <p:nvPr/>
        </p:nvSpPr>
        <p:spPr bwMode="auto">
          <a:xfrm>
            <a:off x="6372225" y="4953000"/>
            <a:ext cx="272732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10" action="ppaction://program"/>
              </a:rPr>
              <a:t>BounceBallControl</a:t>
            </a:r>
            <a:endParaRPr lang="en-US" altLang="en-US">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80B7D8-F74A-4C82-9E71-150EADDCCB4C}" type="slidenum">
              <a:rPr lang="en-US" altLang="en-US" sz="1400" smtClean="0"/>
              <a:pPr>
                <a:spcBef>
                  <a:spcPct val="0"/>
                </a:spcBef>
                <a:buClrTx/>
                <a:buSzTx/>
                <a:buFontTx/>
                <a:buNone/>
              </a:pPr>
              <a:t>7</a:t>
            </a:fld>
            <a:endParaRPr lang="en-US" altLang="en-US" sz="1400"/>
          </a:p>
        </p:txBody>
      </p:sp>
      <p:sp>
        <p:nvSpPr>
          <p:cNvPr id="1126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15179A87-3937-408F-802C-632BAFEAC0AB}" type="slidenum">
              <a:rPr lang="en-US" altLang="en-US" sz="1400"/>
              <a:pPr algn="r">
                <a:spcBef>
                  <a:spcPct val="0"/>
                </a:spcBef>
                <a:buClrTx/>
                <a:buSzTx/>
                <a:buFontTx/>
                <a:buNone/>
              </a:pPr>
              <a:t>7</a:t>
            </a:fld>
            <a:endParaRPr lang="en-US" altLang="en-US" sz="1400"/>
          </a:p>
        </p:txBody>
      </p:sp>
      <p:sp>
        <p:nvSpPr>
          <p:cNvPr id="11268" name="Rectangle 2"/>
          <p:cNvSpPr>
            <a:spLocks noGrp="1" noChangeArrowheads="1"/>
          </p:cNvSpPr>
          <p:nvPr>
            <p:ph type="title" idx="4294967295"/>
          </p:nvPr>
        </p:nvSpPr>
        <p:spPr>
          <a:xfrm>
            <a:off x="1600200" y="228600"/>
            <a:ext cx="6248400" cy="457200"/>
          </a:xfrm>
          <a:noFill/>
        </p:spPr>
        <p:txBody>
          <a:bodyPr/>
          <a:lstStyle/>
          <a:p>
            <a:r>
              <a:rPr lang="en-US" altLang="en-US" sz="3600"/>
              <a:t>Trace Execution</a:t>
            </a:r>
          </a:p>
        </p:txBody>
      </p:sp>
      <p:sp>
        <p:nvSpPr>
          <p:cNvPr id="11269" name="Text Box 3"/>
          <p:cNvSpPr txBox="1">
            <a:spLocks noChangeArrowheads="1"/>
          </p:cNvSpPr>
          <p:nvPr/>
        </p:nvSpPr>
        <p:spPr bwMode="auto">
          <a:xfrm>
            <a:off x="228600" y="8382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bg2"/>
                </a:solidFill>
              </a:rPr>
              <a:t>public class HandleEvent extends Application {</a:t>
            </a:r>
          </a:p>
          <a:p>
            <a:pPr>
              <a:spcBef>
                <a:spcPct val="0"/>
              </a:spcBef>
              <a:buClrTx/>
              <a:buSzTx/>
              <a:buFontTx/>
              <a:buNone/>
            </a:pPr>
            <a:r>
              <a:rPr lang="en-US" altLang="en-US" sz="2000">
                <a:solidFill>
                  <a:schemeClr val="bg2"/>
                </a:solidFill>
              </a:rPr>
              <a:t>  public void start(Stage primaryStage)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OKHandlerClass handler1 = new OKHandlerClass();</a:t>
            </a:r>
          </a:p>
          <a:p>
            <a:pPr>
              <a:spcBef>
                <a:spcPct val="0"/>
              </a:spcBef>
              <a:buClrTx/>
              <a:buSzTx/>
              <a:buFontTx/>
              <a:buNone/>
            </a:pPr>
            <a:r>
              <a:rPr lang="en-US" altLang="en-US" sz="2000">
                <a:solidFill>
                  <a:schemeClr val="bg2"/>
                </a:solidFill>
              </a:rPr>
              <a:t>    btOK.setOnAction(handler1);</a:t>
            </a:r>
          </a:p>
          <a:p>
            <a:pPr>
              <a:spcBef>
                <a:spcPct val="0"/>
              </a:spcBef>
              <a:buClrTx/>
              <a:buSzTx/>
              <a:buFontTx/>
              <a:buNone/>
            </a:pPr>
            <a:r>
              <a:rPr lang="en-US" altLang="en-US" sz="2000">
                <a:solidFill>
                  <a:schemeClr val="bg2"/>
                </a:solidFill>
              </a:rPr>
              <a:t>    CancelHandlerClass handler2 = new CancelHandlerClass();</a:t>
            </a:r>
          </a:p>
          <a:p>
            <a:pPr>
              <a:spcBef>
                <a:spcPct val="0"/>
              </a:spcBef>
              <a:buClrTx/>
              <a:buSzTx/>
              <a:buFontTx/>
              <a:buNone/>
            </a:pPr>
            <a:r>
              <a:rPr lang="en-US" altLang="en-US" sz="2000">
                <a:solidFill>
                  <a:schemeClr val="bg2"/>
                </a:solidFill>
              </a:rPr>
              <a:t>    btCancel.setOnAction(handler2);</a:t>
            </a:r>
          </a:p>
          <a:p>
            <a:pPr>
              <a:spcBef>
                <a:spcPct val="0"/>
              </a:spcBef>
              <a:buClrTx/>
              <a:buSzTx/>
              <a:buFontTx/>
              <a:buNone/>
            </a:pPr>
            <a:r>
              <a:rPr lang="en-US" altLang="en-US" sz="2000">
                <a:solidFill>
                  <a:schemeClr val="bg2"/>
                </a:solidFill>
              </a:rPr>
              <a:t>    …    </a:t>
            </a:r>
          </a:p>
          <a:p>
            <a:pPr>
              <a:spcBef>
                <a:spcPct val="0"/>
              </a:spcBef>
              <a:buClrTx/>
              <a:buSzTx/>
              <a:buFontTx/>
              <a:buNone/>
            </a:pPr>
            <a:r>
              <a:rPr lang="en-US" altLang="en-US" sz="2000">
                <a:solidFill>
                  <a:schemeClr val="bg2"/>
                </a:solidFill>
              </a:rPr>
              <a:t>    primaryStage.show(); // Display the stage</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a:t>
            </a:r>
          </a:p>
          <a:p>
            <a:pPr>
              <a:spcBef>
                <a:spcPct val="0"/>
              </a:spcBef>
              <a:buClrTx/>
              <a:buSzTx/>
              <a:buFontTx/>
              <a:buNone/>
            </a:pPr>
            <a:endParaRPr lang="en-US" altLang="en-US" sz="2000">
              <a:solidFill>
                <a:schemeClr val="bg2"/>
              </a:solidFill>
            </a:endParaRPr>
          </a:p>
          <a:p>
            <a:pPr>
              <a:spcBef>
                <a:spcPct val="0"/>
              </a:spcBef>
              <a:buClrTx/>
              <a:buSzTx/>
              <a:buFontTx/>
              <a:buNone/>
            </a:pPr>
            <a:r>
              <a:rPr lang="en-US" altLang="en-US" sz="2000">
                <a:solidFill>
                  <a:schemeClr val="bg2"/>
                </a:solidFill>
              </a:rPr>
              <a:t>class OKHandlerClass implements EventHandler&lt;ActionEvent&gt; {</a:t>
            </a:r>
          </a:p>
          <a:p>
            <a:pPr>
              <a:spcBef>
                <a:spcPct val="0"/>
              </a:spcBef>
              <a:buClrTx/>
              <a:buSzTx/>
              <a:buFontTx/>
              <a:buNone/>
            </a:pPr>
            <a:r>
              <a:rPr lang="en-US" altLang="en-US" sz="2000">
                <a:solidFill>
                  <a:schemeClr val="bg2"/>
                </a:solidFill>
              </a:rPr>
              <a:t>  @Override</a:t>
            </a:r>
          </a:p>
          <a:p>
            <a:pPr>
              <a:spcBef>
                <a:spcPct val="0"/>
              </a:spcBef>
              <a:buClrTx/>
              <a:buSzTx/>
              <a:buFontTx/>
              <a:buNone/>
            </a:pPr>
            <a:r>
              <a:rPr lang="en-US" altLang="en-US" sz="2000">
                <a:solidFill>
                  <a:schemeClr val="bg2"/>
                </a:solidFill>
              </a:rPr>
              <a:t>  public void handle(ActionEvent e) {</a:t>
            </a:r>
          </a:p>
          <a:p>
            <a:pPr>
              <a:spcBef>
                <a:spcPct val="0"/>
              </a:spcBef>
              <a:buClrTx/>
              <a:buSzTx/>
              <a:buFontTx/>
              <a:buNone/>
            </a:pPr>
            <a:r>
              <a:rPr lang="en-US" altLang="en-US" sz="2000">
                <a:solidFill>
                  <a:schemeClr val="bg2"/>
                </a:solidFill>
              </a:rPr>
              <a:t>    System.out.println("OK button clicked");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a:t>
            </a:r>
          </a:p>
        </p:txBody>
      </p:sp>
      <p:sp>
        <p:nvSpPr>
          <p:cNvPr id="11270" name="Rectangle 4"/>
          <p:cNvSpPr>
            <a:spLocks noChangeArrowheads="1"/>
          </p:cNvSpPr>
          <p:nvPr/>
        </p:nvSpPr>
        <p:spPr bwMode="auto">
          <a:xfrm>
            <a:off x="381000" y="1219199"/>
            <a:ext cx="4191000" cy="308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1" name="AutoShape 5"/>
          <p:cNvSpPr>
            <a:spLocks noChangeArrowheads="1"/>
          </p:cNvSpPr>
          <p:nvPr/>
        </p:nvSpPr>
        <p:spPr bwMode="auto">
          <a:xfrm>
            <a:off x="6172200" y="990600"/>
            <a:ext cx="2514600" cy="1371600"/>
          </a:xfrm>
          <a:prstGeom prst="wedgeRoundRectCallout">
            <a:avLst>
              <a:gd name="adj1" fmla="val -118208"/>
              <a:gd name="adj2" fmla="val -2296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1. Start from the main method to create a window and display it</a:t>
            </a:r>
          </a:p>
        </p:txBody>
      </p:sp>
      <p:sp>
        <p:nvSpPr>
          <p:cNvPr id="11272" name="Rectangle 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pic>
        <p:nvPicPr>
          <p:cNvPr id="1127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752725"/>
            <a:ext cx="1905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1274" name="Line 8"/>
          <p:cNvSpPr>
            <a:spLocks noChangeShapeType="1"/>
          </p:cNvSpPr>
          <p:nvPr/>
        </p:nvSpPr>
        <p:spPr bwMode="auto">
          <a:xfrm flipV="1">
            <a:off x="2667000" y="2971800"/>
            <a:ext cx="4114800" cy="381000"/>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8B24DA-3EB6-4321-8310-ED9C9CA2975A}" type="slidenum">
              <a:rPr lang="en-US" altLang="en-US" sz="1400" smtClean="0"/>
              <a:pPr>
                <a:spcBef>
                  <a:spcPct val="0"/>
                </a:spcBef>
                <a:buClrTx/>
                <a:buSzTx/>
                <a:buFontTx/>
                <a:buNone/>
              </a:pPr>
              <a:t>8</a:t>
            </a:fld>
            <a:endParaRPr lang="en-US" altLang="en-US" sz="1400"/>
          </a:p>
        </p:txBody>
      </p:sp>
      <p:sp>
        <p:nvSpPr>
          <p:cNvPr id="1229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5B3F3A2B-5D48-4B2B-9CDE-DBE5B9631EAE}" type="slidenum">
              <a:rPr lang="en-US" altLang="en-US" sz="1400"/>
              <a:pPr algn="r">
                <a:spcBef>
                  <a:spcPct val="0"/>
                </a:spcBef>
                <a:buClrTx/>
                <a:buSzTx/>
                <a:buFontTx/>
                <a:buNone/>
              </a:pPr>
              <a:t>8</a:t>
            </a:fld>
            <a:endParaRPr lang="en-US" altLang="en-US" sz="1400"/>
          </a:p>
        </p:txBody>
      </p:sp>
      <p:sp>
        <p:nvSpPr>
          <p:cNvPr id="12292" name="Rectangle 2"/>
          <p:cNvSpPr>
            <a:spLocks noGrp="1" noChangeArrowheads="1"/>
          </p:cNvSpPr>
          <p:nvPr>
            <p:ph type="title" idx="4294967295"/>
          </p:nvPr>
        </p:nvSpPr>
        <p:spPr>
          <a:xfrm>
            <a:off x="1600200" y="228600"/>
            <a:ext cx="6248400" cy="457200"/>
          </a:xfrm>
          <a:noFill/>
        </p:spPr>
        <p:txBody>
          <a:bodyPr/>
          <a:lstStyle/>
          <a:p>
            <a:r>
              <a:rPr lang="en-US" altLang="en-US" sz="3600"/>
              <a:t>Trace Execution</a:t>
            </a:r>
          </a:p>
        </p:txBody>
      </p:sp>
      <p:sp>
        <p:nvSpPr>
          <p:cNvPr id="12293" name="Text Box 3"/>
          <p:cNvSpPr txBox="1">
            <a:spLocks noChangeArrowheads="1"/>
          </p:cNvSpPr>
          <p:nvPr/>
        </p:nvSpPr>
        <p:spPr bwMode="auto">
          <a:xfrm>
            <a:off x="228600" y="8382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bg2"/>
                </a:solidFill>
              </a:rPr>
              <a:t>public class HandleEvent extends Application {</a:t>
            </a:r>
          </a:p>
          <a:p>
            <a:pPr>
              <a:spcBef>
                <a:spcPct val="0"/>
              </a:spcBef>
              <a:buClrTx/>
              <a:buSzTx/>
              <a:buFontTx/>
              <a:buNone/>
            </a:pPr>
            <a:r>
              <a:rPr lang="en-US" altLang="en-US" sz="2000">
                <a:solidFill>
                  <a:schemeClr val="bg2"/>
                </a:solidFill>
              </a:rPr>
              <a:t>  public void start(Stage primaryStage)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OKHandlerClass handler1 = new OKHandlerClass();</a:t>
            </a:r>
          </a:p>
          <a:p>
            <a:pPr>
              <a:spcBef>
                <a:spcPct val="0"/>
              </a:spcBef>
              <a:buClrTx/>
              <a:buSzTx/>
              <a:buFontTx/>
              <a:buNone/>
            </a:pPr>
            <a:r>
              <a:rPr lang="en-US" altLang="en-US" sz="2000">
                <a:solidFill>
                  <a:schemeClr val="bg2"/>
                </a:solidFill>
              </a:rPr>
              <a:t>    btOK.setOnAction(handler1);</a:t>
            </a:r>
          </a:p>
          <a:p>
            <a:pPr>
              <a:spcBef>
                <a:spcPct val="0"/>
              </a:spcBef>
              <a:buClrTx/>
              <a:buSzTx/>
              <a:buFontTx/>
              <a:buNone/>
            </a:pPr>
            <a:r>
              <a:rPr lang="en-US" altLang="en-US" sz="2000">
                <a:solidFill>
                  <a:schemeClr val="bg2"/>
                </a:solidFill>
              </a:rPr>
              <a:t>    CancelHandlerClass handler2 = new CancelHandlerClass();</a:t>
            </a:r>
          </a:p>
          <a:p>
            <a:pPr>
              <a:spcBef>
                <a:spcPct val="0"/>
              </a:spcBef>
              <a:buClrTx/>
              <a:buSzTx/>
              <a:buFontTx/>
              <a:buNone/>
            </a:pPr>
            <a:r>
              <a:rPr lang="en-US" altLang="en-US" sz="2000">
                <a:solidFill>
                  <a:schemeClr val="bg2"/>
                </a:solidFill>
              </a:rPr>
              <a:t>    btCancel.setOnAction(handler2);</a:t>
            </a:r>
          </a:p>
          <a:p>
            <a:pPr>
              <a:spcBef>
                <a:spcPct val="0"/>
              </a:spcBef>
              <a:buClrTx/>
              <a:buSzTx/>
              <a:buFontTx/>
              <a:buNone/>
            </a:pPr>
            <a:r>
              <a:rPr lang="en-US" altLang="en-US" sz="2000">
                <a:solidFill>
                  <a:schemeClr val="bg2"/>
                </a:solidFill>
              </a:rPr>
              <a:t>    …    </a:t>
            </a:r>
          </a:p>
          <a:p>
            <a:pPr>
              <a:spcBef>
                <a:spcPct val="0"/>
              </a:spcBef>
              <a:buClrTx/>
              <a:buSzTx/>
              <a:buFontTx/>
              <a:buNone/>
            </a:pPr>
            <a:r>
              <a:rPr lang="en-US" altLang="en-US" sz="2000">
                <a:solidFill>
                  <a:schemeClr val="bg2"/>
                </a:solidFill>
              </a:rPr>
              <a:t>    primaryStage.show(); // Display the stage</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a:t>
            </a:r>
          </a:p>
          <a:p>
            <a:pPr>
              <a:spcBef>
                <a:spcPct val="0"/>
              </a:spcBef>
              <a:buClrTx/>
              <a:buSzTx/>
              <a:buFontTx/>
              <a:buNone/>
            </a:pPr>
            <a:endParaRPr lang="en-US" altLang="en-US" sz="2000">
              <a:solidFill>
                <a:schemeClr val="bg2"/>
              </a:solidFill>
            </a:endParaRPr>
          </a:p>
          <a:p>
            <a:pPr>
              <a:spcBef>
                <a:spcPct val="0"/>
              </a:spcBef>
              <a:buClrTx/>
              <a:buSzTx/>
              <a:buFontTx/>
              <a:buNone/>
            </a:pPr>
            <a:r>
              <a:rPr lang="en-US" altLang="en-US" sz="2000">
                <a:solidFill>
                  <a:schemeClr val="bg2"/>
                </a:solidFill>
              </a:rPr>
              <a:t>class OKHandlerClass implements EventHandler&lt;ActionEvent&gt; {</a:t>
            </a:r>
          </a:p>
          <a:p>
            <a:pPr>
              <a:spcBef>
                <a:spcPct val="0"/>
              </a:spcBef>
              <a:buClrTx/>
              <a:buSzTx/>
              <a:buFontTx/>
              <a:buNone/>
            </a:pPr>
            <a:r>
              <a:rPr lang="en-US" altLang="en-US" sz="2000">
                <a:solidFill>
                  <a:schemeClr val="bg2"/>
                </a:solidFill>
              </a:rPr>
              <a:t>  @Override</a:t>
            </a:r>
          </a:p>
          <a:p>
            <a:pPr>
              <a:spcBef>
                <a:spcPct val="0"/>
              </a:spcBef>
              <a:buClrTx/>
              <a:buSzTx/>
              <a:buFontTx/>
              <a:buNone/>
            </a:pPr>
            <a:r>
              <a:rPr lang="en-US" altLang="en-US" sz="2000">
                <a:solidFill>
                  <a:schemeClr val="bg2"/>
                </a:solidFill>
              </a:rPr>
              <a:t>  public void handle(ActionEvent e) {</a:t>
            </a:r>
          </a:p>
          <a:p>
            <a:pPr>
              <a:spcBef>
                <a:spcPct val="0"/>
              </a:spcBef>
              <a:buClrTx/>
              <a:buSzTx/>
              <a:buFontTx/>
              <a:buNone/>
            </a:pPr>
            <a:r>
              <a:rPr lang="en-US" altLang="en-US" sz="2000">
                <a:solidFill>
                  <a:schemeClr val="bg2"/>
                </a:solidFill>
              </a:rPr>
              <a:t>    System.out.println("OK button clicked");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a:t>
            </a:r>
          </a:p>
        </p:txBody>
      </p:sp>
      <p:sp>
        <p:nvSpPr>
          <p:cNvPr id="12294" name="Rectangle 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pic>
        <p:nvPicPr>
          <p:cNvPr id="1229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276600"/>
            <a:ext cx="1905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2296" name="AutoShape 5"/>
          <p:cNvSpPr>
            <a:spLocks noChangeArrowheads="1"/>
          </p:cNvSpPr>
          <p:nvPr/>
        </p:nvSpPr>
        <p:spPr bwMode="auto">
          <a:xfrm>
            <a:off x="6172200" y="990600"/>
            <a:ext cx="2514600" cy="1371600"/>
          </a:xfrm>
          <a:prstGeom prst="wedgeRoundRectCallout">
            <a:avLst>
              <a:gd name="adj1" fmla="val -12375"/>
              <a:gd name="adj2" fmla="val 144444"/>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2. Click OK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B560DF-3602-4D9F-8AC5-C198718D37C3}" type="slidenum">
              <a:rPr lang="en-US" altLang="en-US" sz="1400" smtClean="0"/>
              <a:pPr>
                <a:spcBef>
                  <a:spcPct val="0"/>
                </a:spcBef>
                <a:buClrTx/>
                <a:buSzTx/>
                <a:buFontTx/>
                <a:buNone/>
              </a:pPr>
              <a:t>9</a:t>
            </a:fld>
            <a:endParaRPr lang="en-US" altLang="en-US" sz="1400"/>
          </a:p>
        </p:txBody>
      </p:sp>
      <p:sp>
        <p:nvSpPr>
          <p:cNvPr id="1331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E208F84-FE8A-4EC4-A575-22CB9A4E8482}" type="slidenum">
              <a:rPr lang="en-US" altLang="en-US" sz="1400"/>
              <a:pPr algn="r">
                <a:spcBef>
                  <a:spcPct val="0"/>
                </a:spcBef>
                <a:buClrTx/>
                <a:buSzTx/>
                <a:buFontTx/>
                <a:buNone/>
              </a:pPr>
              <a:t>9</a:t>
            </a:fld>
            <a:endParaRPr lang="en-US" altLang="en-US" sz="1400"/>
          </a:p>
        </p:txBody>
      </p:sp>
      <p:sp>
        <p:nvSpPr>
          <p:cNvPr id="13316" name="Rectangle 2"/>
          <p:cNvSpPr>
            <a:spLocks noGrp="1" noChangeArrowheads="1"/>
          </p:cNvSpPr>
          <p:nvPr>
            <p:ph type="title" idx="4294967295"/>
          </p:nvPr>
        </p:nvSpPr>
        <p:spPr>
          <a:xfrm>
            <a:off x="1600200" y="228600"/>
            <a:ext cx="6248400" cy="457200"/>
          </a:xfrm>
          <a:noFill/>
        </p:spPr>
        <p:txBody>
          <a:bodyPr/>
          <a:lstStyle/>
          <a:p>
            <a:r>
              <a:rPr lang="en-US" altLang="en-US" sz="3600"/>
              <a:t>Trace Execution</a:t>
            </a:r>
          </a:p>
        </p:txBody>
      </p:sp>
      <p:sp>
        <p:nvSpPr>
          <p:cNvPr id="13317" name="Text Box 3"/>
          <p:cNvSpPr txBox="1">
            <a:spLocks noChangeArrowheads="1"/>
          </p:cNvSpPr>
          <p:nvPr/>
        </p:nvSpPr>
        <p:spPr bwMode="auto">
          <a:xfrm>
            <a:off x="228600" y="8382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bg2"/>
                </a:solidFill>
              </a:rPr>
              <a:t>public class HandleEvent extends Application {</a:t>
            </a:r>
          </a:p>
          <a:p>
            <a:pPr>
              <a:spcBef>
                <a:spcPct val="0"/>
              </a:spcBef>
              <a:buClrTx/>
              <a:buSzTx/>
              <a:buFontTx/>
              <a:buNone/>
            </a:pPr>
            <a:r>
              <a:rPr lang="en-US" altLang="en-US" sz="2000">
                <a:solidFill>
                  <a:schemeClr val="bg2"/>
                </a:solidFill>
              </a:rPr>
              <a:t>  public void start(Stage primaryStage)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OKHandlerClass handler1 = new OKHandlerClass();</a:t>
            </a:r>
          </a:p>
          <a:p>
            <a:pPr>
              <a:spcBef>
                <a:spcPct val="0"/>
              </a:spcBef>
              <a:buClrTx/>
              <a:buSzTx/>
              <a:buFontTx/>
              <a:buNone/>
            </a:pPr>
            <a:r>
              <a:rPr lang="en-US" altLang="en-US" sz="2000">
                <a:solidFill>
                  <a:schemeClr val="bg2"/>
                </a:solidFill>
              </a:rPr>
              <a:t>    btOK.setOnAction(handler1);</a:t>
            </a:r>
          </a:p>
          <a:p>
            <a:pPr>
              <a:spcBef>
                <a:spcPct val="0"/>
              </a:spcBef>
              <a:buClrTx/>
              <a:buSzTx/>
              <a:buFontTx/>
              <a:buNone/>
            </a:pPr>
            <a:r>
              <a:rPr lang="en-US" altLang="en-US" sz="2000">
                <a:solidFill>
                  <a:schemeClr val="bg2"/>
                </a:solidFill>
              </a:rPr>
              <a:t>    CancelHandlerClass handler2 = new CancelHandlerClass();</a:t>
            </a:r>
          </a:p>
          <a:p>
            <a:pPr>
              <a:spcBef>
                <a:spcPct val="0"/>
              </a:spcBef>
              <a:buClrTx/>
              <a:buSzTx/>
              <a:buFontTx/>
              <a:buNone/>
            </a:pPr>
            <a:r>
              <a:rPr lang="en-US" altLang="en-US" sz="2000">
                <a:solidFill>
                  <a:schemeClr val="bg2"/>
                </a:solidFill>
              </a:rPr>
              <a:t>    btCancel.setOnAction(handler2);</a:t>
            </a:r>
          </a:p>
          <a:p>
            <a:pPr>
              <a:spcBef>
                <a:spcPct val="0"/>
              </a:spcBef>
              <a:buClrTx/>
              <a:buSzTx/>
              <a:buFontTx/>
              <a:buNone/>
            </a:pPr>
            <a:r>
              <a:rPr lang="en-US" altLang="en-US" sz="2000">
                <a:solidFill>
                  <a:schemeClr val="bg2"/>
                </a:solidFill>
              </a:rPr>
              <a:t>    …    </a:t>
            </a:r>
          </a:p>
          <a:p>
            <a:pPr>
              <a:spcBef>
                <a:spcPct val="0"/>
              </a:spcBef>
              <a:buClrTx/>
              <a:buSzTx/>
              <a:buFontTx/>
              <a:buNone/>
            </a:pPr>
            <a:r>
              <a:rPr lang="en-US" altLang="en-US" sz="2000">
                <a:solidFill>
                  <a:schemeClr val="bg2"/>
                </a:solidFill>
              </a:rPr>
              <a:t>    primaryStage.show(); // Display the stage</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a:t>
            </a:r>
          </a:p>
          <a:p>
            <a:pPr>
              <a:spcBef>
                <a:spcPct val="0"/>
              </a:spcBef>
              <a:buClrTx/>
              <a:buSzTx/>
              <a:buFontTx/>
              <a:buNone/>
            </a:pPr>
            <a:endParaRPr lang="en-US" altLang="en-US" sz="2000">
              <a:solidFill>
                <a:schemeClr val="bg2"/>
              </a:solidFill>
            </a:endParaRPr>
          </a:p>
          <a:p>
            <a:pPr>
              <a:spcBef>
                <a:spcPct val="0"/>
              </a:spcBef>
              <a:buClrTx/>
              <a:buSzTx/>
              <a:buFontTx/>
              <a:buNone/>
            </a:pPr>
            <a:r>
              <a:rPr lang="en-US" altLang="en-US" sz="2000">
                <a:solidFill>
                  <a:schemeClr val="bg2"/>
                </a:solidFill>
              </a:rPr>
              <a:t>class OKHandlerClass implements EventHandler&lt;ActionEvent&gt; {</a:t>
            </a:r>
          </a:p>
          <a:p>
            <a:pPr>
              <a:spcBef>
                <a:spcPct val="0"/>
              </a:spcBef>
              <a:buClrTx/>
              <a:buSzTx/>
              <a:buFontTx/>
              <a:buNone/>
            </a:pPr>
            <a:r>
              <a:rPr lang="en-US" altLang="en-US" sz="2000">
                <a:solidFill>
                  <a:schemeClr val="bg2"/>
                </a:solidFill>
              </a:rPr>
              <a:t>  @Override</a:t>
            </a:r>
          </a:p>
          <a:p>
            <a:pPr>
              <a:spcBef>
                <a:spcPct val="0"/>
              </a:spcBef>
              <a:buClrTx/>
              <a:buSzTx/>
              <a:buFontTx/>
              <a:buNone/>
            </a:pPr>
            <a:r>
              <a:rPr lang="en-US" altLang="en-US" sz="2000">
                <a:solidFill>
                  <a:schemeClr val="bg2"/>
                </a:solidFill>
              </a:rPr>
              <a:t>  public void handle(ActionEvent e) {</a:t>
            </a:r>
          </a:p>
          <a:p>
            <a:pPr>
              <a:spcBef>
                <a:spcPct val="0"/>
              </a:spcBef>
              <a:buClrTx/>
              <a:buSzTx/>
              <a:buFontTx/>
              <a:buNone/>
            </a:pPr>
            <a:r>
              <a:rPr lang="en-US" altLang="en-US" sz="2000">
                <a:solidFill>
                  <a:schemeClr val="bg2"/>
                </a:solidFill>
              </a:rPr>
              <a:t>    System.out.println("OK button clicked");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a:t>
            </a:r>
          </a:p>
        </p:txBody>
      </p:sp>
      <p:sp>
        <p:nvSpPr>
          <p:cNvPr id="13318" name="Rectangle 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
        <p:nvSpPr>
          <p:cNvPr id="13319" name="Rectangle 4"/>
          <p:cNvSpPr>
            <a:spLocks noChangeArrowheads="1"/>
          </p:cNvSpPr>
          <p:nvPr/>
        </p:nvSpPr>
        <p:spPr bwMode="auto">
          <a:xfrm>
            <a:off x="533400" y="5486400"/>
            <a:ext cx="4343400" cy="304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332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276600"/>
            <a:ext cx="1905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3321" name="AutoShape 7"/>
          <p:cNvSpPr>
            <a:spLocks noChangeArrowheads="1"/>
          </p:cNvSpPr>
          <p:nvPr/>
        </p:nvSpPr>
        <p:spPr bwMode="auto">
          <a:xfrm>
            <a:off x="6172200" y="990600"/>
            <a:ext cx="2514600" cy="1371600"/>
          </a:xfrm>
          <a:prstGeom prst="wedgeRoundRectCallout">
            <a:avLst>
              <a:gd name="adj1" fmla="val -121856"/>
              <a:gd name="adj2" fmla="val 273245"/>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3. Click OK. The JVM invokes the listener’s handle method</a:t>
            </a:r>
          </a:p>
        </p:txBody>
      </p:sp>
      <p:pic>
        <p:nvPicPr>
          <p:cNvPr id="1332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257800"/>
            <a:ext cx="23780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3323" name="Line 9"/>
          <p:cNvSpPr>
            <a:spLocks noChangeShapeType="1"/>
          </p:cNvSpPr>
          <p:nvPr/>
        </p:nvSpPr>
        <p:spPr bwMode="auto">
          <a:xfrm>
            <a:off x="4800600" y="5638800"/>
            <a:ext cx="1447800" cy="0"/>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25549</TotalTime>
  <Words>5858</Words>
  <Application>Microsoft Office PowerPoint</Application>
  <PresentationFormat>On-screen Show (4:3)</PresentationFormat>
  <Paragraphs>545</Paragraphs>
  <Slides>66</Slides>
  <Notes>20</Notes>
  <HiddenSlides>0</HiddenSlides>
  <MMClips>0</MMClips>
  <ScaleCrop>false</ScaleCrop>
  <HeadingPairs>
    <vt:vector size="8" baseType="variant">
      <vt:variant>
        <vt:lpstr>Fonts Used</vt:lpstr>
      </vt:variant>
      <vt:variant>
        <vt:i4>18</vt:i4>
      </vt:variant>
      <vt:variant>
        <vt:lpstr>Theme</vt:lpstr>
      </vt:variant>
      <vt:variant>
        <vt:i4>2</vt:i4>
      </vt:variant>
      <vt:variant>
        <vt:lpstr>Embedded OLE Servers</vt:lpstr>
      </vt:variant>
      <vt:variant>
        <vt:i4>1</vt:i4>
      </vt:variant>
      <vt:variant>
        <vt:lpstr>Slide Titles</vt:lpstr>
      </vt:variant>
      <vt:variant>
        <vt:i4>66</vt:i4>
      </vt:variant>
    </vt:vector>
  </HeadingPairs>
  <TitlesOfParts>
    <vt:vector size="87" baseType="lpstr">
      <vt:lpstr>Arial</vt:lpstr>
      <vt:lpstr>Bell MT</vt:lpstr>
      <vt:lpstr>Book Antiqua</vt:lpstr>
      <vt:lpstr>Calibri</vt:lpstr>
      <vt:lpstr>Consolas</vt:lpstr>
      <vt:lpstr>Courier</vt:lpstr>
      <vt:lpstr>Courier New</vt:lpstr>
      <vt:lpstr>CourierNewPSMT</vt:lpstr>
      <vt:lpstr>Forte</vt:lpstr>
      <vt:lpstr>Franklin Gothic Book</vt:lpstr>
      <vt:lpstr>LucidaSansTypewriterStd-Bd</vt:lpstr>
      <vt:lpstr>Monotype Sorts</vt:lpstr>
      <vt:lpstr>Perpetua</vt:lpstr>
      <vt:lpstr>Times New Roman</vt:lpstr>
      <vt:lpstr>TimesLTStd-Roman</vt:lpstr>
      <vt:lpstr>TimesNewRomanPS-BoldMT</vt:lpstr>
      <vt:lpstr>TimesNewRomanPSMT</vt:lpstr>
      <vt:lpstr>Wingdings</vt:lpstr>
      <vt:lpstr>International</vt:lpstr>
      <vt:lpstr>1_International</vt:lpstr>
      <vt:lpstr>Picture</vt:lpstr>
      <vt:lpstr>Chapter 15 Event-Driven Programming and Animations</vt:lpstr>
      <vt:lpstr>Procedural vs. Event-Driven Programming</vt:lpstr>
      <vt:lpstr>Taste of Event-Driven Programming</vt:lpstr>
      <vt:lpstr>PowerPoint Presentation</vt:lpstr>
      <vt:lpstr>Handling GUI Events</vt:lpstr>
      <vt:lpstr>Handling GUI Events </vt:lpstr>
      <vt:lpstr>Trace Execution</vt:lpstr>
      <vt:lpstr>Trace Execution</vt:lpstr>
      <vt:lpstr>Trace Execution</vt:lpstr>
      <vt:lpstr>How can we use it?</vt:lpstr>
      <vt:lpstr>Java’s Event Handling </vt:lpstr>
      <vt:lpstr>Events</vt:lpstr>
      <vt:lpstr>Event Classes</vt:lpstr>
      <vt:lpstr>Event Information</vt:lpstr>
      <vt:lpstr>Selected User Actions and Handlers</vt:lpstr>
      <vt:lpstr>  Check Point</vt:lpstr>
      <vt:lpstr>Registering Handlers and Handling Events </vt:lpstr>
      <vt:lpstr>The Delegation Model</vt:lpstr>
      <vt:lpstr>The Delegation Model: Example</vt:lpstr>
      <vt:lpstr>Example: ControlCircle</vt:lpstr>
      <vt:lpstr>PowerPoint Presentation</vt:lpstr>
      <vt:lpstr>PowerPoint Presentation</vt:lpstr>
      <vt:lpstr>  Check Point</vt:lpstr>
      <vt:lpstr>  Check Point</vt:lpstr>
      <vt:lpstr>  Check Point</vt:lpstr>
      <vt:lpstr>Inner Class Listeners</vt:lpstr>
      <vt:lpstr>Inner Classes</vt:lpstr>
      <vt:lpstr>Inner Classes, cont.</vt:lpstr>
      <vt:lpstr>Inner Classes (cont.)</vt:lpstr>
      <vt:lpstr>Inner Classes (cont.)</vt:lpstr>
      <vt:lpstr>Inner Classes (cont.)</vt:lpstr>
      <vt:lpstr>Anonymous Inner Classes</vt:lpstr>
      <vt:lpstr>Anonymous Inner Classes</vt:lpstr>
      <vt:lpstr>Anonymous Inner Classes (cont.)</vt:lpstr>
      <vt:lpstr>PowerPoint Presentation</vt:lpstr>
      <vt:lpstr>PowerPoint Presentation</vt:lpstr>
      <vt:lpstr>  Check Point</vt:lpstr>
      <vt:lpstr>  Check Point</vt:lpstr>
      <vt:lpstr>  Check Point</vt:lpstr>
      <vt:lpstr>Simplifying Event Handing Using Lambda Expressions</vt:lpstr>
      <vt:lpstr>Basic Syntax for a Lambda Expression</vt:lpstr>
      <vt:lpstr>Single Abstract Method Interface (SAM)</vt:lpstr>
      <vt:lpstr>PowerPoint Presentation</vt:lpstr>
      <vt:lpstr>  Check Point</vt:lpstr>
      <vt:lpstr>  Check Point</vt:lpstr>
      <vt:lpstr>Problem: Loan Calculator</vt:lpstr>
      <vt:lpstr>MouseEvent</vt:lpstr>
      <vt:lpstr>PowerPoint Presentation</vt:lpstr>
      <vt:lpstr>  Check Point</vt:lpstr>
      <vt:lpstr>  Check Point</vt:lpstr>
      <vt:lpstr>The KeyEvent Class</vt:lpstr>
      <vt:lpstr>The KeyCode Constants</vt:lpstr>
      <vt:lpstr>PowerPoint Presentation</vt:lpstr>
      <vt:lpstr>Example: Control Circle with Mouse and Key</vt:lpstr>
      <vt:lpstr>PowerPoint Presentation</vt:lpstr>
      <vt:lpstr>  Check Point</vt:lpstr>
      <vt:lpstr>Listeners for Observable Objects</vt:lpstr>
      <vt:lpstr>Animation </vt:lpstr>
      <vt:lpstr>PathTransition</vt:lpstr>
      <vt:lpstr>FadeTransition</vt:lpstr>
      <vt:lpstr>Timeline</vt:lpstr>
      <vt:lpstr>Clock Animation</vt:lpstr>
      <vt:lpstr>PowerPoint Presentation</vt:lpstr>
      <vt:lpstr>  Check Point</vt:lpstr>
      <vt:lpstr>  Check Point</vt:lpstr>
      <vt:lpstr>Case Study: Bouncing Ball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creator>Y. Daniel Liang</dc:creator>
  <cp:lastModifiedBy>Mustafa Agaoglu</cp:lastModifiedBy>
  <cp:revision>451</cp:revision>
  <cp:lastPrinted>1998-04-22T12:52:01Z</cp:lastPrinted>
  <dcterms:created xsi:type="dcterms:W3CDTF">1995-06-10T17:31:50Z</dcterms:created>
  <dcterms:modified xsi:type="dcterms:W3CDTF">2022-04-03T11:19:26Z</dcterms:modified>
</cp:coreProperties>
</file>