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28" r:id="rId2"/>
  </p:sldMasterIdLst>
  <p:notesMasterIdLst>
    <p:notesMasterId r:id="rId59"/>
  </p:notesMasterIdLst>
  <p:handoutMasterIdLst>
    <p:handoutMasterId r:id="rId60"/>
  </p:handoutMasterIdLst>
  <p:sldIdLst>
    <p:sldId id="323" r:id="rId3"/>
    <p:sldId id="589" r:id="rId4"/>
    <p:sldId id="577" r:id="rId5"/>
    <p:sldId id="335" r:id="rId6"/>
    <p:sldId id="591" r:id="rId7"/>
    <p:sldId id="611" r:id="rId8"/>
    <p:sldId id="612" r:id="rId9"/>
    <p:sldId id="623" r:id="rId10"/>
    <p:sldId id="592" r:id="rId11"/>
    <p:sldId id="593" r:id="rId12"/>
    <p:sldId id="613" r:id="rId13"/>
    <p:sldId id="614" r:id="rId14"/>
    <p:sldId id="624" r:id="rId15"/>
    <p:sldId id="590" r:id="rId16"/>
    <p:sldId id="595" r:id="rId17"/>
    <p:sldId id="615" r:id="rId18"/>
    <p:sldId id="616" r:id="rId19"/>
    <p:sldId id="625" r:id="rId20"/>
    <p:sldId id="637" r:id="rId21"/>
    <p:sldId id="596" r:id="rId22"/>
    <p:sldId id="597" r:id="rId23"/>
    <p:sldId id="617" r:id="rId24"/>
    <p:sldId id="618" r:id="rId25"/>
    <p:sldId id="626" r:id="rId26"/>
    <p:sldId id="598" r:id="rId27"/>
    <p:sldId id="599" r:id="rId28"/>
    <p:sldId id="619" r:id="rId29"/>
    <p:sldId id="627" r:id="rId30"/>
    <p:sldId id="594" r:id="rId31"/>
    <p:sldId id="600" r:id="rId32"/>
    <p:sldId id="628" r:id="rId33"/>
    <p:sldId id="601" r:id="rId34"/>
    <p:sldId id="622" r:id="rId35"/>
    <p:sldId id="602" r:id="rId36"/>
    <p:sldId id="629" r:id="rId37"/>
    <p:sldId id="340" r:id="rId38"/>
    <p:sldId id="553" r:id="rId39"/>
    <p:sldId id="620" r:id="rId40"/>
    <p:sldId id="621" r:id="rId41"/>
    <p:sldId id="630" r:id="rId42"/>
    <p:sldId id="542" r:id="rId43"/>
    <p:sldId id="520" r:id="rId44"/>
    <p:sldId id="562" r:id="rId45"/>
    <p:sldId id="631" r:id="rId46"/>
    <p:sldId id="582" r:id="rId47"/>
    <p:sldId id="584" r:id="rId48"/>
    <p:sldId id="396" r:id="rId49"/>
    <p:sldId id="632" r:id="rId50"/>
    <p:sldId id="603" r:id="rId51"/>
    <p:sldId id="604" r:id="rId52"/>
    <p:sldId id="605" r:id="rId53"/>
    <p:sldId id="607" r:id="rId54"/>
    <p:sldId id="608" r:id="rId55"/>
    <p:sldId id="609" r:id="rId56"/>
    <p:sldId id="634" r:id="rId57"/>
    <p:sldId id="610" r:id="rId58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9" autoAdjust="0"/>
  </p:normalViewPr>
  <p:slideViewPr>
    <p:cSldViewPr>
      <p:cViewPr varScale="1">
        <p:scale>
          <a:sx n="78" d="100"/>
          <a:sy n="78" d="100"/>
        </p:scale>
        <p:origin x="52" y="808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ags" Target="tags/tag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97905D8-0DE2-4077-9128-61FE8C0199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0D68C3-C58D-46EE-8CB0-A9388F4DDB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8642446-55A1-4224-9FBA-55B563635C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B933BCD-C7BD-4FD0-B351-2381E869FF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3829968-633A-42A6-BBF4-BEA6CBFD2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D95F3B10-7D00-48AF-80AA-DCDC3AE45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0425D4-9F2E-4B04-95D7-548B1D47E4CE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Burada kaldık!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3FAA3B-F4DD-4C77-A337-DA7B091AB0DA}" type="slidenum">
              <a:rPr lang="en-US" altLang="en-US" sz="1000" smtClean="0"/>
              <a:pPr/>
              <a:t>17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E910A7-99A2-4CB5-8C15-1C73F3754A08}" type="slidenum">
              <a:rPr lang="en-US" altLang="en-US" sz="1000" smtClean="0"/>
              <a:pPr/>
              <a:t>20</a:t>
            </a:fld>
            <a:endParaRPr lang="en-US" altLang="en-US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2996F2-5B3E-4AB3-A023-6284FD8CAEC5}" type="slidenum">
              <a:rPr lang="en-US" altLang="en-US" sz="1000" smtClean="0"/>
              <a:pPr/>
              <a:t>21</a:t>
            </a:fld>
            <a:endParaRPr lang="en-US" alt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DD8D94-4B24-48E2-A6C2-824A7BFB6295}" type="slidenum">
              <a:rPr lang="en-US" altLang="en-US" sz="1000" smtClean="0"/>
              <a:pPr/>
              <a:t>25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BF5075-EF42-4565-8A0A-10D1E9665EAA}" type="slidenum">
              <a:rPr lang="en-US" altLang="en-US" sz="1000" smtClean="0"/>
              <a:pPr/>
              <a:t>26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C2048D-51C6-4192-8780-B919C95BB02A}" type="slidenum">
              <a:rPr lang="en-US" altLang="en-US" sz="1000" smtClean="0"/>
              <a:pPr/>
              <a:t>29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511DC0-5B5B-41F0-A590-57BCDCCB39EB}" type="slidenum">
              <a:rPr lang="en-US" altLang="en-US" sz="1000" smtClean="0"/>
              <a:pPr/>
              <a:t>30</a:t>
            </a:fld>
            <a:endParaRPr lang="en-US" altLang="en-US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5F5553-8CBE-4E30-BAC1-AA7EDB878C8A}" type="slidenum">
              <a:rPr lang="en-US" altLang="en-US" sz="1000" smtClean="0"/>
              <a:pPr/>
              <a:t>32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02EFEB-8998-4C8B-B0A3-2480BE189DAF}" type="slidenum">
              <a:rPr lang="en-US" altLang="en-US" sz="1000" smtClean="0"/>
              <a:pPr/>
              <a:t>34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387CC-BD42-4D85-AC33-283F86468CAD}" type="slidenum">
              <a:rPr lang="en-US" altLang="en-US" sz="1000" smtClean="0"/>
              <a:pPr/>
              <a:t>36</a:t>
            </a:fld>
            <a:endParaRPr lang="en-US" altLang="en-US" sz="100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AD5FD-AF2C-4BAD-9A2E-1FD0C78DF4F7}" type="slidenum">
              <a:rPr lang="en-US" altLang="en-US" sz="1000" smtClean="0"/>
              <a:pPr/>
              <a:t>3</a:t>
            </a:fld>
            <a:endParaRPr lang="en-US" altLang="en-US" sz="10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398F74-C252-4CB0-A789-BCE5EAC0EBCA}" type="slidenum">
              <a:rPr lang="en-US" altLang="en-US" sz="1000" smtClean="0"/>
              <a:pPr/>
              <a:t>37</a:t>
            </a:fld>
            <a:endParaRPr lang="en-US" altLang="en-US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A7F17E-DD4D-4D96-87BC-99FC06BEB8A7}" type="slidenum">
              <a:rPr lang="en-US" altLang="en-US" sz="1000" smtClean="0"/>
              <a:pPr/>
              <a:t>41</a:t>
            </a:fld>
            <a:endParaRPr lang="en-US" altLang="en-US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D2C4F3-2BD0-48CA-B19A-5B28ABF114D7}" type="slidenum">
              <a:rPr lang="en-US" altLang="en-US" sz="1000" smtClean="0"/>
              <a:pPr/>
              <a:t>42</a:t>
            </a:fld>
            <a:endParaRPr lang="en-US" altLang="en-US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4DBA79-0E65-47DD-8F39-0F3E4754DE68}" type="slidenum">
              <a:rPr lang="en-US" altLang="en-US" sz="1000" smtClean="0"/>
              <a:pPr/>
              <a:t>43</a:t>
            </a:fld>
            <a:endParaRPr lang="en-US" altLang="en-US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503BB-3FFD-418A-8139-80E01DF7E653}" type="slidenum">
              <a:rPr lang="en-US" altLang="en-US" sz="1000" smtClean="0"/>
              <a:pPr/>
              <a:t>45</a:t>
            </a:fld>
            <a:endParaRPr lang="en-US" altLang="en-US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19B15-A71C-46F3-A7A2-108A1DA5AA6B}" type="slidenum">
              <a:rPr lang="en-US" altLang="en-US" sz="1000" smtClean="0"/>
              <a:pPr/>
              <a:t>46</a:t>
            </a:fld>
            <a:endParaRPr lang="en-US" altLang="en-US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06F87E-3B04-4B62-A9AA-2077FA59FC72}" type="slidenum">
              <a:rPr lang="en-US" altLang="en-US" sz="1000" smtClean="0"/>
              <a:pPr/>
              <a:t>47</a:t>
            </a:fld>
            <a:endParaRPr lang="en-US" altLang="en-US" sz="10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B77037-B884-480F-822A-44DE860846BE}" type="slidenum">
              <a:rPr lang="en-US" altLang="en-US" sz="1000" smtClean="0"/>
              <a:pPr/>
              <a:t>51</a:t>
            </a:fld>
            <a:endParaRPr lang="en-US" altLang="en-US" sz="10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37255-AF1D-4BA7-BEFE-43C67D36D195}" type="slidenum">
              <a:rPr lang="en-US" altLang="en-US" sz="1000" smtClean="0"/>
              <a:pPr/>
              <a:t>52</a:t>
            </a:fld>
            <a:endParaRPr lang="en-US" altLang="en-US" sz="10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C94E6-A87B-4901-BF7F-BB6A8A5C4D02}" type="slidenum">
              <a:rPr lang="en-US" altLang="en-US" sz="1000" smtClean="0"/>
              <a:pPr/>
              <a:t>53</a:t>
            </a:fld>
            <a:endParaRPr lang="en-US" altLang="en-US" sz="10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BE946A-DF7D-4DEC-A81F-77345B0CCA83}" type="slidenum">
              <a:rPr lang="en-US" altLang="en-US" sz="1000" smtClean="0"/>
              <a:pPr/>
              <a:t>4</a:t>
            </a:fld>
            <a:endParaRPr lang="en-US" altLang="en-US" sz="10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EF680A-1F44-4996-92A1-86D8D38285FE}" type="slidenum">
              <a:rPr lang="en-US" altLang="en-US" sz="1000" smtClean="0"/>
              <a:pPr/>
              <a:t>54</a:t>
            </a:fld>
            <a:endParaRPr lang="en-US" altLang="en-US" sz="10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3510B2-A942-4698-AA67-23356BE74F99}" type="slidenum">
              <a:rPr lang="en-US" altLang="en-US" sz="1000" smtClean="0"/>
              <a:pPr/>
              <a:t>56</a:t>
            </a:fld>
            <a:endParaRPr lang="en-US" altLang="en-US" sz="10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BF6EAE-66A3-40D7-835A-06391DA25D86}" type="slidenum">
              <a:rPr lang="en-US" altLang="en-US" sz="1000" smtClean="0"/>
              <a:pPr/>
              <a:t>5</a:t>
            </a:fld>
            <a:endParaRPr lang="en-US" altLang="en-US" sz="10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46FE64-4827-405F-8311-4F8C806A8140}" type="slidenum">
              <a:rPr lang="en-US" altLang="en-US" sz="1000" smtClean="0"/>
              <a:pPr/>
              <a:t>6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B0300-ABA5-4BF5-957D-D9AE0EE2798D}" type="slidenum">
              <a:rPr lang="en-US" altLang="en-US" sz="1000" smtClean="0"/>
              <a:pPr/>
              <a:t>9</a:t>
            </a:fld>
            <a:endParaRPr lang="en-US" altLang="en-US" sz="10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1D3D9A-0525-45DE-AFE1-9D49FBBF3055}" type="slidenum">
              <a:rPr lang="en-US" altLang="en-US" sz="1000" smtClean="0"/>
              <a:pPr/>
              <a:t>10</a:t>
            </a:fld>
            <a:endParaRPr lang="en-US" altLang="en-US" sz="10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D437DB-8F6F-4B04-9A87-D08E9B39DC30}" type="slidenum">
              <a:rPr lang="en-US" altLang="en-US" sz="1000" smtClean="0"/>
              <a:pPr/>
              <a:t>14</a:t>
            </a:fld>
            <a:endParaRPr lang="en-US" altLang="en-US" sz="10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1DE498-107D-4E58-9726-4A7D4344AAB4}" type="slidenum">
              <a:rPr lang="en-US" altLang="en-US" sz="1000" smtClean="0"/>
              <a:pPr/>
              <a:t>15</a:t>
            </a:fld>
            <a:endParaRPr lang="en-US" altLang="en-US" sz="10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ED1700B-19CD-421F-AA41-D324B4BEB1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0E33992-256E-48B0-922D-C5757D0BCB8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0EF46FAB-DDFF-4693-9BAC-0394165775EE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CE281108-0CCF-448F-B8CF-31059FF85D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8F258AA5-F02C-4B48-85FB-D3779BDA9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DCE2C931-2D80-4C8F-B55E-D808985B8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7597-E789-4268-9B8E-B4BB72DAF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74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713C2-7939-4AA0-8BFC-E2459AF08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17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8C87B-8C48-47F9-9ACE-EE6DA5ACD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91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EFADBD1-C0FF-4C39-8932-06777B8A91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1FEBF5B-FE12-4170-AA1A-005A797C2A6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17413252-37CE-4D28-B814-6325826EE0D4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CE8081AD-23D1-4BB6-B054-90F25CD603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08EF3929-D56A-4C30-8611-6472BD2FA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E48925A0-D655-46FB-BBAD-595706F6F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73E0C-AB50-457C-9D9D-CE0313F55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6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AF139-9E8A-44AE-81CA-17BD068C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44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355B3-EEB1-4B60-8DA3-5897B61FA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05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7219-6CBA-4B55-8DA8-F2F0DB2BF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99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010E6-4B11-4BED-B503-A091DD058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902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8F8B-18A9-4BBB-AABA-899E751C6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B1F4D-E835-4078-BD07-16A5FA6BE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587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3AADE-C03D-451A-B916-5AE5053D1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2CA83-7F73-4503-AC42-483A367586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99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CD21-DDC5-4AC4-92D8-ACF5BA4B2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537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23638-9846-4F54-9059-4D043A16B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05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CD16D-A203-4FF8-B347-1E6925E2BD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6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94A84-A039-4D8F-9F71-8A34832FD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3B0AA-B953-491A-817A-2D5EDEC61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17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B76D-DDD2-4ACE-A54C-7505384FC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8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9E969-DC17-4942-B9D4-D56BF660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4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BDC2-522A-4746-8F72-2F8357E84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95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0E9A3-5829-4BD6-B66B-3BE589884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63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80FEC-BF12-4E2D-A8AB-5FB04ABA4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5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9A35B910-5105-4A48-A85E-9DFA2FB419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A5B65900-B02F-4743-904A-8A5993800F2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B27B5456-9554-4CD4-9F4F-471BD9A854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787390A3-EF4E-4D02-A437-7ADD265D0D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EC3CFD4-3794-4B87-A198-04C6A2702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9C2A8674-B6FA-46BD-8729-9FAC218D40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6492875"/>
            <a:ext cx="7775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>
                <a:latin typeface="Arial" panose="020B0604020202020204" pitchFamily="34" charset="0"/>
              </a:rPr>
              <a:t>Liang, Introduction to Java Programming, Tenth Edition, Global Edition. © Pearson Education Limited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363D35EB-76C7-4FB0-93AD-E4C0429A15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9C9A6538-F304-47B3-91CB-6287272907EC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66CBE9B-9560-4797-B8A7-9BD57133F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AB0AA57D-83CE-4DBB-BBEF-F7C619C930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6492875"/>
            <a:ext cx="7775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>
                <a:latin typeface="Arial" panose="020B0604020202020204" pitchFamily="34" charset="0"/>
              </a:rPr>
              <a:t>Liang, Introduction to Java Programming, Tenth Edition, Global Edition. © Pearson Education Limited 2015</a:t>
            </a:r>
          </a:p>
        </p:txBody>
      </p:sp>
    </p:spTree>
    <p:extLst>
      <p:ext uri="{BB962C8B-B14F-4D97-AF65-F5344CB8AC3E}">
        <p14:creationId xmlns:p14="http://schemas.microsoft.com/office/powerpoint/2010/main" val="30969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ButtonDemo.b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liveexample.pearsoncmg.com/html/ButtonDemo.html" TargetMode="External"/><Relationship Id="rId4" Type="http://schemas.openxmlformats.org/officeDocument/2006/relationships/hyperlink" Target="html/ButtonDemo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ml/CheckBoxDemo.ba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liveexample.pearsoncmg.com/html/CheckBoxDemo.html" TargetMode="External"/><Relationship Id="rId4" Type="http://schemas.openxmlformats.org/officeDocument/2006/relationships/hyperlink" Target="html/CheckBoxDemo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ml/RadioButtonDemo.ba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liveexample.pearsoncmg.com/html/RadioButtonDemo.html" TargetMode="External"/><Relationship Id="rId4" Type="http://schemas.openxmlformats.org/officeDocument/2006/relationships/hyperlink" Target="html/RadioButtonDemo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ml/TextFieldDemo.ba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liveexample.pearsoncmg.com/html/TextFieldDemo.html" TargetMode="External"/><Relationship Id="rId4" Type="http://schemas.openxmlformats.org/officeDocument/2006/relationships/hyperlink" Target="html/TextFieldDemo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ml/DescriptionPane.html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TextAreaDemo.html" TargetMode="External"/><Relationship Id="rId5" Type="http://schemas.openxmlformats.org/officeDocument/2006/relationships/hyperlink" Target="html/TextAreaDemo.html" TargetMode="External"/><Relationship Id="rId4" Type="http://schemas.openxmlformats.org/officeDocument/2006/relationships/hyperlink" Target="html/TextAreaDemo.bat" TargetMode="External"/><Relationship Id="rId9" Type="http://schemas.openxmlformats.org/officeDocument/2006/relationships/hyperlink" Target="https://liveexample.pearsoncmg.com/html/DescriptionPane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ml/ComboBoxDemo.ba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liveexample.pearsoncmg.com/html/ComboBoxDemo.html" TargetMode="External"/><Relationship Id="rId4" Type="http://schemas.openxmlformats.org/officeDocument/2006/relationships/hyperlink" Target="html/ComboBoxDemo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ml/ListViewDemo.ba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liveexample.pearsoncmg.com/html/ListViewDemo.html" TargetMode="External"/><Relationship Id="rId4" Type="http://schemas.openxmlformats.org/officeDocument/2006/relationships/hyperlink" Target="html/ListViewDemo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ml/ScrollBarDemo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liveexample.pearsoncmg.com/html/ScrollBarDemo.html" TargetMode="External"/><Relationship Id="rId4" Type="http://schemas.openxmlformats.org/officeDocument/2006/relationships/hyperlink" Target="html/ScrollBarDemo.ba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ml/SliderDemo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liveexample.pearsoncmg.com/html/SliderDemo.html" TargetMode="External"/><Relationship Id="rId4" Type="http://schemas.openxmlformats.org/officeDocument/2006/relationships/hyperlink" Target="html/SliderDemo.ba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s://liveexample.pearsoncmg.com/html/BounceBallSlid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BounceBallSlider.bat" TargetMode="External"/><Relationship Id="rId5" Type="http://schemas.openxmlformats.org/officeDocument/2006/relationships/hyperlink" Target="html/BounceBallSlider.html" TargetMode="Externa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ml/LabelWithGraphic.ba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liveexample.pearsoncmg.com/html/LabelWithGraphic.html" TargetMode="External"/><Relationship Id="rId4" Type="http://schemas.openxmlformats.org/officeDocument/2006/relationships/hyperlink" Target="html/LabelWithGraphic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ml/TicTacToe.bat" TargetMode="External"/><Relationship Id="rId2" Type="http://schemas.openxmlformats.org/officeDocument/2006/relationships/hyperlink" Target="html/TicTacTo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liveexample.pearsoncmg.com/html/TicTacToe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ml/MediaDemo.html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liveexample.pearsoncmg.com/html/MediaDemo.html" TargetMode="External"/><Relationship Id="rId4" Type="http://schemas.openxmlformats.org/officeDocument/2006/relationships/hyperlink" Target="html/MediaDemo.bat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ml/FlagAnthem.html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s://liveexample.pearsoncmg.com/html/FlagAnthem.html" TargetMode="External"/><Relationship Id="rId4" Type="http://schemas.openxmlformats.org/officeDocument/2006/relationships/hyperlink" Target="html/FlagAnthem.b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3EE841-1F1D-4C29-A45D-E781F23FCD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924800" cy="1619250"/>
          </a:xfrm>
          <a:noFill/>
        </p:spPr>
        <p:txBody>
          <a:bodyPr/>
          <a:lstStyle/>
          <a:p>
            <a:r>
              <a:rPr lang="en-US" altLang="en-US"/>
              <a:t>Chapter 16</a:t>
            </a:r>
            <a:br>
              <a:rPr lang="en-US" altLang="en-US"/>
            </a:br>
            <a:r>
              <a:rPr lang="en-US" altLang="en-US"/>
              <a:t>JavaFX UI Controls and Multimedia</a:t>
            </a: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60A4C4-F737-46DA-A932-2F75E3CDD9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Button Example</a:t>
            </a:r>
            <a:endParaRPr lang="en-US" altLang="en-US" sz="4200"/>
          </a:p>
        </p:txBody>
      </p:sp>
      <p:sp>
        <p:nvSpPr>
          <p:cNvPr id="1843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83C64FCE-73F9-428B-B17E-AA919293D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0350FB-0B6F-4EDE-B6ED-464CCD35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BD3C1-25B2-4D28-9A0A-02E11173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440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E70768-BA1E-417A-B28C-87B8D54C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ButtonDemo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8442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84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62225"/>
            <a:ext cx="39433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719CA1-BDE3-4F39-A67F-40F15ABC446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86106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javafx.stage.Stage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javafx.geometry.Pos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javafx.scene.Scene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javafx.scene.control.Button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javafx.scene.image.ImageView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javafx.scene.layout.HBox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javafx.scene.layout.Pane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javafx.scene.text.Text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Application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protected Text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Text(50, 50, "JavaFX Programming");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protected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paneForButtons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btLeft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Button("Left",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("image/left.gif"));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Button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btRight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Button("Right",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("image/right.gif"));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paneForButtons.getChildren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btLeft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btRight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paneForButtons.setAlignment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Pos.CENTER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paneForButtons.setStyle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("-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-border-color: green");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pane.setBottom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paneForButtons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Pane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Pane();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paneForText.getChildren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().add(text);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pane.setCenter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btLeft.setOnAction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 -&gt;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text.getX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- 10));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btRight.setOnAction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 -&gt;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text.getX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+ 10));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 pane;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2400" dirty="0">
              <a:latin typeface="Consolas" panose="020B0609020204030204" pitchFamily="49" charset="0"/>
            </a:endParaRPr>
          </a:p>
        </p:txBody>
      </p:sp>
      <p:pic>
        <p:nvPicPr>
          <p:cNvPr id="2048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1161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0F6A3-ACF0-4597-8F45-5A4C1ABB26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76200" y="228600"/>
            <a:ext cx="67818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@Override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start(Stage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Scene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Scene(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450, 200);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primaryStage.setTitle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ButtonDemo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primaryStage.setScene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(scene);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primaryStage.show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launch(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br>
              <a:rPr lang="en-US" altLang="en-US" sz="2800" dirty="0">
                <a:latin typeface="Consolas" panose="020B0609020204030204" pitchFamily="49" charset="0"/>
              </a:rPr>
            </a:br>
            <a:endParaRPr lang="en-US" altLang="en-US" sz="2800" dirty="0">
              <a:latin typeface="Consolas" panose="020B0609020204030204" pitchFamily="49" charset="0"/>
            </a:endParaRPr>
          </a:p>
        </p:txBody>
      </p:sp>
      <p:pic>
        <p:nvPicPr>
          <p:cNvPr id="21508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3053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button with a text and a node? Can you apply all the methods for Labeled to Button?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constructor new Button(text, graphic) to create a button with text and node.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apply the methods for Labeled in Button, because Button is a subclass of Labeled.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8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23" y="716238"/>
            <a:ext cx="4289877" cy="159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A2B686-CE3A-4BA9-A8D8-9527C21BAC5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925"/>
            <a:ext cx="5181600" cy="498475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CheckBox</a:t>
            </a:r>
            <a:endParaRPr lang="en-US" altLang="en-US" sz="42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82600"/>
            <a:ext cx="6134100" cy="11430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A </a:t>
            </a:r>
            <a:r>
              <a:rPr lang="en-US" altLang="en-US" sz="2200" b="1" dirty="0" err="1"/>
              <a:t>CheckBox</a:t>
            </a:r>
            <a:r>
              <a:rPr lang="en-US" altLang="en-US" sz="2200" dirty="0"/>
              <a:t> is used for the user to make a selection (square box).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Like </a:t>
            </a:r>
            <a:r>
              <a:rPr lang="en-US" altLang="en-US" sz="2200" b="1" dirty="0"/>
              <a:t>Button</a:t>
            </a:r>
            <a:r>
              <a:rPr lang="en-US" altLang="en-US" sz="2200" dirty="0"/>
              <a:t>, </a:t>
            </a:r>
            <a:r>
              <a:rPr lang="en-US" altLang="en-US" sz="2200" b="1" dirty="0" err="1"/>
              <a:t>CheckBox</a:t>
            </a:r>
            <a:r>
              <a:rPr lang="en-US" altLang="en-US" sz="2200" dirty="0"/>
              <a:t> inherits all the properties such as </a:t>
            </a:r>
            <a:r>
              <a:rPr lang="en-US" altLang="en-US" sz="2200" b="1" dirty="0" err="1"/>
              <a:t>onAction</a:t>
            </a:r>
            <a:r>
              <a:rPr lang="en-US" altLang="en-US" sz="2200" dirty="0"/>
              <a:t>, </a:t>
            </a:r>
            <a:r>
              <a:rPr lang="en-US" altLang="en-US" sz="2200" b="1" dirty="0"/>
              <a:t>text</a:t>
            </a:r>
            <a:r>
              <a:rPr lang="en-US" altLang="en-US" sz="2200" dirty="0"/>
              <a:t>, </a:t>
            </a:r>
            <a:r>
              <a:rPr lang="en-US" altLang="en-US" sz="2200" b="1" dirty="0"/>
              <a:t>graphic</a:t>
            </a:r>
            <a:r>
              <a:rPr lang="en-US" altLang="en-US" sz="2200" dirty="0"/>
              <a:t>, </a:t>
            </a:r>
            <a:r>
              <a:rPr lang="en-US" altLang="en-US" sz="2200" b="1" dirty="0"/>
              <a:t>alignment</a:t>
            </a:r>
            <a:r>
              <a:rPr lang="en-US" altLang="en-US" sz="2200" dirty="0"/>
              <a:t>, </a:t>
            </a:r>
            <a:r>
              <a:rPr lang="en-US" altLang="en-US" sz="2200" b="1" dirty="0" err="1"/>
              <a:t>graphicTextGap</a:t>
            </a:r>
            <a:r>
              <a:rPr lang="en-US" altLang="en-US" sz="2200" dirty="0"/>
              <a:t>, </a:t>
            </a:r>
            <a:r>
              <a:rPr lang="en-US" altLang="en-US" sz="2200" b="1" dirty="0" err="1"/>
              <a:t>textFill</a:t>
            </a:r>
            <a:r>
              <a:rPr lang="en-US" altLang="en-US" sz="2200" dirty="0"/>
              <a:t>, </a:t>
            </a:r>
            <a:r>
              <a:rPr lang="en-US" altLang="en-US" sz="2200" b="1" dirty="0" err="1"/>
              <a:t>contentDisplay</a:t>
            </a:r>
            <a:r>
              <a:rPr lang="en-US" altLang="en-US" sz="2200" dirty="0"/>
              <a:t> from </a:t>
            </a:r>
            <a:r>
              <a:rPr lang="en-US" altLang="en-US" sz="2200" b="1" dirty="0" err="1"/>
              <a:t>ButtonBase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Labeled</a:t>
            </a:r>
            <a:r>
              <a:rPr lang="en-US" altLang="en-US" sz="2200" dirty="0"/>
              <a:t>. </a:t>
            </a:r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CB7FBF9A-6370-4120-A680-FBB361C7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2667000"/>
            <a:ext cx="8702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100E1-2982-4710-AB10-19D9956437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CheckBox Example</a:t>
            </a:r>
            <a:endParaRPr lang="en-US" altLang="en-US" sz="4200"/>
          </a:p>
        </p:txBody>
      </p: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2F1E4BE-A832-4AB7-86D8-5A66036D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405D47-AB4C-484D-8E46-24DCC870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670E0E-992E-428B-B40B-D78667B4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584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00E62B-88DD-423E-8FBE-7363D99D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CheckBoxDemo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4586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458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AFED12-50AB-4E32-B214-C28656485E5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0"/>
            <a:ext cx="8382000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javafx.event.ActionEvent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javafx.event.EventHandler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javafx.scene.control.CheckBox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javafx.scene.layout.VBox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javafx.scene.text.Font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javafx.scene.text.FontPosture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javafx.scene.text.FontWeight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@Override // Override the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method in the super class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protected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=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Font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fontBoldItalic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Font.font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("Times New Roman",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FontWeight.BOLD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FontPosture.ITALIC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20);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Font </a:t>
            </a:r>
            <a:r>
              <a:rPr lang="en-US" alt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fontBold</a:t>
            </a: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Font.font</a:t>
            </a: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("Times New Roman",</a:t>
            </a:r>
            <a:b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Font </a:t>
            </a:r>
            <a:r>
              <a:rPr lang="en-US" alt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Weight.BOLD</a:t>
            </a: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FontPosture.REGULAR</a:t>
            </a: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, 20);</a:t>
            </a:r>
            <a:b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Font </a:t>
            </a:r>
            <a:r>
              <a:rPr lang="en-US" alt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fontItalic</a:t>
            </a:r>
            <a: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Font.font</a:t>
            </a:r>
            <a: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("Times New Roman",</a:t>
            </a:r>
            <a:b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FontWeight.NORMAL</a:t>
            </a:r>
            <a: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FontPosture.ITALIC</a:t>
            </a:r>
            <a: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20);</a:t>
            </a:r>
            <a:br>
              <a:rPr lang="en-US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Font </a:t>
            </a:r>
            <a:r>
              <a:rPr lang="en-US" alt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fontNormal</a:t>
            </a: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Font.font</a:t>
            </a: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("Times New Roman",</a:t>
            </a:r>
            <a:b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FontWeight.NORMAL</a:t>
            </a: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FontPosture.REGULAR</a:t>
            </a: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, 20);</a:t>
            </a:r>
            <a:b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text.setFont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fontNormal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paneForCheckBoxes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paneForCheckBoxes.setPadding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(new Insets(5, 5, 5, 5));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paneForCheckBoxes.setStyle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("-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-border-color: green");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2662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75285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D1FFC-0130-49F8-A1DC-AF2DCE26D4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2400" y="152400"/>
            <a:ext cx="8153400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chkBold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("Bold");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chkItalic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("Italic");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paneForCheckBoxes.getChildren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chkBold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chkItalic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pane.setRight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paneForCheckBoxes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handler = e -&gt;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if 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chkBold.isSelected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chkItalic.isSelected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text.setFont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fontBoldItalic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// Both check boxes checked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 else if 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chkBold.isSelected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text.setFont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fontBold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// The Bold check box checked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 else if 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chkItalic.isSelected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text.setFont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fontItalic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// The Italic check box checked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 else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text.setFont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fontNormal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// Both check boxes unchecked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chkBold.setOnAction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(handler);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chkItalic.setOnAction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(handler);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return pane; // Return a new pane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// the start method is inherited from the superclass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ButtonDemo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launch(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77500" lnSpcReduction="20000"/>
          </a:bodyPr>
          <a:lstStyle/>
          <a:p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Test {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static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void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main(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String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[]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  Test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test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new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Test();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test.new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B().start();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}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A {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void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start() {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getP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());}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getP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() {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1;}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}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B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extends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A {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 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getP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() {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2 + </a:t>
            </a:r>
            <a:r>
              <a:rPr lang="tr-TR" sz="2100" dirty="0" err="1">
                <a:latin typeface="Consolas" panose="020B0609020204030204" pitchFamily="49" charset="0"/>
                <a:cs typeface="Calibri" panose="020F0502020204030204" pitchFamily="34" charset="0"/>
              </a:rPr>
              <a:t>super.getP</a:t>
            </a: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();}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  }</a:t>
            </a:r>
          </a:p>
          <a:p>
            <a:pPr marL="0" indent="0">
              <a:buNone/>
            </a:pPr>
            <a:r>
              <a:rPr lang="tr-TR" sz="2100" dirty="0">
                <a:latin typeface="Consolas" panose="020B0609020204030204" pitchFamily="49" charset="0"/>
                <a:cs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Reason: When the start method is invoked from new B(), the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in the B class is invoked. When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super.getP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is invoked, the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in the A class is invoked.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3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test if a check box is selected?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apply all the methods for Labeled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CheckBox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chk.isSelected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apply all the methods in Labeled to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CheckBox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because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CheckBox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subclass of Labeled.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6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32000B-B349-4156-B760-6D48E4D46E8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364236"/>
            <a:ext cx="8763000" cy="685800"/>
          </a:xfrm>
          <a:noFill/>
        </p:spPr>
        <p:txBody>
          <a:bodyPr/>
          <a:lstStyle/>
          <a:p>
            <a:r>
              <a:rPr lang="en-US" altLang="en-US" dirty="0"/>
              <a:t>JavaFX UI Controls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49313"/>
            <a:ext cx="8534400" cy="5551487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altLang="en-US" i="1"/>
          </a:p>
          <a:p>
            <a:pPr marL="0" indent="0">
              <a:buFont typeface="Monotype Sorts" pitchFamily="2" charset="2"/>
              <a:buNone/>
            </a:pPr>
            <a:endParaRPr lang="en-US" altLang="en-US" i="1"/>
          </a:p>
          <a:p>
            <a:pPr marL="0" indent="0">
              <a:buFont typeface="Monotype Sorts" pitchFamily="2" charset="2"/>
              <a:buNone/>
            </a:pPr>
            <a:r>
              <a:rPr lang="en-US" altLang="en-US" i="1"/>
              <a:t>JavaFX provides many UI controls for developing a comprehensive user interface.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 sz="360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65" y="-4485"/>
            <a:ext cx="3917335" cy="145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9F78E8-E2B4-4F9A-9585-3A8252B941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638800" cy="457200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RadioButton</a:t>
            </a:r>
            <a:endParaRPr lang="en-US" altLang="en-US" sz="420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5638800" cy="16002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Radio buttons, also known as </a:t>
            </a:r>
            <a:r>
              <a:rPr lang="en-US" altLang="en-US" sz="1800" i="1" dirty="0"/>
              <a:t>option buttons</a:t>
            </a:r>
            <a:r>
              <a:rPr lang="en-US" altLang="en-US" sz="1800" dirty="0"/>
              <a:t>, enable you to choose a single item from a group of choices.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In appearance radio buttons resemble check boxes, but check boxes display a square that is either checked or blank, whereas radio buttons display a circle that is either filled (if selected) or blank (if not selected).</a:t>
            </a: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9AFCF99-B06E-4939-A4CC-4C2B40D7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224540-1C74-47F7-AEAA-827AFE3D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970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438400"/>
            <a:ext cx="85788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4053B6-1E72-471E-BD0E-EAE822ADA0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RadioButton Example</a:t>
            </a:r>
            <a:endParaRPr lang="en-US" altLang="en-US" sz="4200"/>
          </a:p>
        </p:txBody>
      </p:sp>
      <p:sp>
        <p:nvSpPr>
          <p:cNvPr id="3174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0EF5837F-F99D-4D62-8339-582ABA73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BEC7FF-D96F-4EB7-ABE1-1C22C9AF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C2FF1-399A-4311-8C7C-86CA84AB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1752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69522A-42F9-4F64-90B6-419AF3D3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RadioButtonDemo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1754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17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1756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43175"/>
            <a:ext cx="4295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3ADE9-DFC6-486F-ADB3-C1F6F158D8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3795" name="Dikdörtgen 4"/>
          <p:cNvSpPr>
            <a:spLocks noChangeArrowheads="1"/>
          </p:cNvSpPr>
          <p:nvPr/>
        </p:nvSpPr>
        <p:spPr bwMode="auto">
          <a:xfrm>
            <a:off x="76200" y="152400"/>
            <a:ext cx="86868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javafx.application.Application.launch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javafx.scene.control.RadioButton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javafx.scene.control.ToggleGroup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javafx.scene.layout.VBox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javafx.scene.paint.Color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@Override // Override the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method in the super class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protected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=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paneForRadioButtons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paneForRadioButtons.setPadding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(new Insets(5, 5, 5, 5));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paneForRadioButtons.setStyle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("-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-border-color: green");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rbRed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("Red");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rbGreen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("Green");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rbBlue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("Blue");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paneForRadioButtons.getChildren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rbRed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rbGreen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rbBlue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pane.setLeft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paneForRadioButtons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ToggleGroup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group = new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ToggleGroup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rbRed.setToggleGroup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(group);</a:t>
            </a: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rbGreen.setToggleGroup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(group);</a:t>
            </a: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rbBlue.setToggleGroup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(group);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rbRed.setOnAction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(e -&gt;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if (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rbRed.isSelected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text.setFill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Color.RED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</a:t>
            </a:r>
            <a:b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14    </a:t>
            </a:r>
            <a:r>
              <a:rPr lang="en-US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33796" name="Resi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36513"/>
            <a:ext cx="3490912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10CF6F-92E0-4198-97B0-7A20640DA2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4819" name="Dikdörtgen 4"/>
          <p:cNvSpPr>
            <a:spLocks noChangeArrowheads="1"/>
          </p:cNvSpPr>
          <p:nvPr/>
        </p:nvSpPr>
        <p:spPr bwMode="auto">
          <a:xfrm>
            <a:off x="304800" y="152400"/>
            <a:ext cx="83058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rbGreen.setOnAction</a:t>
            </a: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(e -&gt; {</a:t>
            </a:r>
            <a:b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if (</a:t>
            </a:r>
            <a:r>
              <a:rPr lang="en-US" alt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rbGreen.isSelected</a:t>
            </a: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text.setFill</a:t>
            </a: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Color.GREEN</a:t>
            </a: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}</a:t>
            </a:r>
            <a:b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});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rbBlue.setOnAction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(e -&gt; {</a:t>
            </a:r>
            <a:b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if (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rbBlue.isSelected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text.setFill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Color.BLUE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}</a:t>
            </a:r>
            <a:b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});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 pane;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// the start method is inherited from the superclass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ButtonDemo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launch(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test if a radio button is selected?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group radio buttons?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rb.isSelected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ToggleGroup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set radio button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toggleGroup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property to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60873-1173-43C3-AA03-8BCFEA4198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4038600" cy="457200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TextField</a:t>
            </a:r>
            <a:endParaRPr lang="en-US" altLang="en-US" sz="42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4953000" cy="1219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A text field can be used to enter or display a string. </a:t>
            </a:r>
            <a:r>
              <a:rPr lang="en-US" altLang="en-US" sz="2400" b="1" dirty="0" err="1"/>
              <a:t>TextField</a:t>
            </a:r>
            <a:r>
              <a:rPr lang="en-US" altLang="en-US" sz="2400" dirty="0"/>
              <a:t> is a subclass of </a:t>
            </a:r>
            <a:r>
              <a:rPr lang="en-US" altLang="en-US" sz="2400" b="1" dirty="0" err="1"/>
              <a:t>TextInputControl</a:t>
            </a:r>
            <a:r>
              <a:rPr lang="en-US" altLang="en-US" sz="2400" dirty="0"/>
              <a:t>. </a:t>
            </a:r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42D4398D-8EA4-4A2B-BEBB-262A3877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7BDF8E-AB99-4D6B-9105-94590C25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22F05-5686-47F7-8A7D-58F2158A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585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254250"/>
            <a:ext cx="88138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634E56-02CB-4BD6-B02A-D0A2F1AC62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TextField Example</a:t>
            </a:r>
            <a:endParaRPr lang="en-US" altLang="en-US" sz="4200"/>
          </a:p>
        </p:txBody>
      </p:sp>
      <p:sp>
        <p:nvSpPr>
          <p:cNvPr id="3789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FE52F983-4651-4100-9C9D-E2BDE946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511D36-6C85-4F62-8473-C1987ED7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C6FDE-983B-4207-B445-23E075A9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7896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3A49EA9-6279-411B-8392-3330F2C0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TextFieldDemo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7898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789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42068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12A9A-4448-4126-AE29-F4C50F7AD24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9939" name="Dikdörtgen 4"/>
          <p:cNvSpPr>
            <a:spLocks noChangeArrowheads="1"/>
          </p:cNvSpPr>
          <p:nvPr/>
        </p:nvSpPr>
        <p:spPr bwMode="auto">
          <a:xfrm>
            <a:off x="6350" y="0"/>
            <a:ext cx="85344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javafx.application.Application.launch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javafx.geometry.Pos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javafx.scene.control.Label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@Override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protected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=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super.getPane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paneForTextField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paneForTextField.setPadding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(new Insets(5, 5, 5, 5));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paneForTextField.setStyle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("-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fx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-border-color: green");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paneForTextField.setLeft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(new Label("Enter a new message: "));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tf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tf.setAlignment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Pos.BOTTOM_RIGHT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paneForTextField.setCenter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pane.setTop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paneForTextField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tf.setOnAction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(e -&gt;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text.setText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tf.getText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()));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return pane;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launch(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39940" name="Resi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"/>
            <a:ext cx="340836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disable editing of a text field?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apply all the methods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TextInputControl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set a node as the graphic property in a text field?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align the text in a text field to the right?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Yes.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tf.setEditable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apply all the methods in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TextInputControl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because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subclass of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TextInputControl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tf.setAlignment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Pos.BASELINE_RIGHT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43C14-99C9-44B9-88E2-78B1901CCE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812911" cy="457200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TextArea</a:t>
            </a:r>
            <a:endParaRPr lang="en-US" altLang="en-US" sz="42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4193911" cy="6096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A </a:t>
            </a:r>
            <a:r>
              <a:rPr lang="en-US" altLang="en-US" sz="2400" b="1" dirty="0" err="1"/>
              <a:t>TextArea</a:t>
            </a:r>
            <a:r>
              <a:rPr lang="en-US" altLang="en-US" sz="2400" dirty="0"/>
              <a:t> enables the user to enter multiple lines of text.</a:t>
            </a:r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013A018-3A30-4564-AADE-746D4DD9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096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54213"/>
            <a:ext cx="88328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297C0-F939-4F32-B6C6-A31890ABFE1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Frequently Used UI Controls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914400" y="1371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73A3BE86-23A7-4476-B29B-9AC943D92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48000"/>
            <a:ext cx="89281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7"/>
          <a:stretch/>
        </p:blipFill>
        <p:spPr bwMode="auto">
          <a:xfrm>
            <a:off x="1676400" y="963227"/>
            <a:ext cx="4114800" cy="216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67786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FCEA0-2239-4F7F-94CB-0D53656D89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TextArea Example</a:t>
            </a:r>
            <a:endParaRPr lang="en-US" altLang="en-US" sz="4200"/>
          </a:p>
        </p:txBody>
      </p:sp>
      <p:sp>
        <p:nvSpPr>
          <p:cNvPr id="43013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287A6E0E-165F-4977-8F5C-3E58372E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4A9DB6-7583-4D4F-B83E-F867FBC6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E8431-2D53-476C-A2D3-5393A34F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3017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91661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5B4B85-F758-4AF2-8DF0-E6DF2357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8010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TextAreaDemo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3019" name="AutoShape 12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3733800" y="58801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30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895600"/>
            <a:ext cx="5584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548621-8BBE-4A53-BEFB-3B47353D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006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8" action="ppaction://program"/>
              </a:rPr>
              <a:t>DescriptionPane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3022" name="AutoShape 12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3733800" y="52006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3" name="Dikdörtgen 4"/>
          <p:cNvSpPr>
            <a:spLocks noChangeArrowheads="1"/>
          </p:cNvSpPr>
          <p:nvPr/>
        </p:nvSpPr>
        <p:spPr bwMode="auto">
          <a:xfrm>
            <a:off x="12700" y="744538"/>
            <a:ext cx="844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  <a:latin typeface="TimesLTStd-Italic"/>
              </a:rPr>
              <a:t>A </a:t>
            </a:r>
            <a:r>
              <a:rPr lang="en-US" altLang="en-US" sz="1800" b="1">
                <a:solidFill>
                  <a:schemeClr val="tx2"/>
                </a:solidFill>
                <a:latin typeface="LucidaSansTypewriterStd-Bd"/>
              </a:rPr>
              <a:t>TextArea </a:t>
            </a:r>
            <a:r>
              <a:rPr lang="en-US" altLang="en-US" sz="2000" i="1">
                <a:solidFill>
                  <a:schemeClr val="tx2"/>
                </a:solidFill>
                <a:latin typeface="TimesLTStd-Italic"/>
              </a:rPr>
              <a:t>enables the user to enter multiple lines of text.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br>
              <a:rPr lang="en-US" altLang="en-US" sz="2000">
                <a:solidFill>
                  <a:schemeClr val="tx2"/>
                </a:solidFill>
              </a:rPr>
            </a:b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text area with 10 rows and 20 columns?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obtain the text from a text area?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disable editing of a text area?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method do you use to wrap text to the next line in a text area?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new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then set its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to 10 and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to 20.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ta.getText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Yes.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ta.setEditable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ta.setWrapText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(true).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6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3C9D04-C51F-4B95-831A-9828DD22757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733800" cy="457200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ComboBox</a:t>
            </a:r>
            <a:endParaRPr lang="en-US" altLang="en-US" sz="4200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26974"/>
            <a:ext cx="4953000" cy="823913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A combo box, also known as a choice list or drop-down list, contains a list of items from which the user can choose.</a:t>
            </a:r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ABD7157-41A4-4CEF-AC8C-CF3BBF1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69C975-6043-4C35-9F84-AAF8A73B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506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362200"/>
            <a:ext cx="87947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ED3788-2307-4AC2-ACA2-A9FF3DB9C0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7107" name="Dikdörtgen 4"/>
          <p:cNvSpPr>
            <a:spLocks noChangeArrowheads="1"/>
          </p:cNvSpPr>
          <p:nvPr/>
        </p:nvSpPr>
        <p:spPr bwMode="auto">
          <a:xfrm>
            <a:off x="6350" y="0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152400" y="98425"/>
            <a:ext cx="74676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//import statements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public class </a:t>
            </a:r>
            <a:r>
              <a:rPr lang="en-US" altLang="en-US" sz="1200" b="1" dirty="0" err="1">
                <a:latin typeface="Consolas" panose="020B0609020204030204" pitchFamily="49" charset="0"/>
              </a:rPr>
              <a:t>TestComboBox</a:t>
            </a:r>
            <a:r>
              <a:rPr lang="en-US" altLang="en-US" sz="1200" b="1" dirty="0">
                <a:latin typeface="Consolas" panose="020B0609020204030204" pitchFamily="49" charset="0"/>
              </a:rPr>
              <a:t> extends Application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public void start(Stage </a:t>
            </a:r>
            <a:r>
              <a:rPr lang="en-US" altLang="en-US" sz="1200" b="1" dirty="0" err="1">
                <a:latin typeface="Consolas" panose="020B0609020204030204" pitchFamily="49" charset="0"/>
              </a:rPr>
              <a:t>primaryStage</a:t>
            </a:r>
            <a:r>
              <a:rPr lang="en-US" altLang="en-US" sz="1200" b="1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cbo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&lt;&gt;();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cbo.getItems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("Item 1", "Item 2", "Item 3", "Item 4");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cbo.setStyle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("-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fx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-color: red");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cbo.setValue</a:t>
            </a:r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("Item 1");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Label selected = new Label("");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EventHandler</a:t>
            </a:r>
            <a:r>
              <a:rPr lang="en-US" altLang="en-US" sz="1200" b="1" dirty="0">
                <a:latin typeface="Consolas" panose="020B0609020204030204" pitchFamily="49" charset="0"/>
              </a:rPr>
              <a:t>&lt;</a:t>
            </a:r>
            <a:r>
              <a:rPr lang="en-US" altLang="en-US" sz="1200" b="1" dirty="0" err="1">
                <a:latin typeface="Consolas" panose="020B0609020204030204" pitchFamily="49" charset="0"/>
              </a:rPr>
              <a:t>ActionEvent</a:t>
            </a:r>
            <a:r>
              <a:rPr lang="en-US" altLang="en-US" sz="1200" b="1" dirty="0">
                <a:latin typeface="Consolas" panose="020B0609020204030204" pitchFamily="49" charset="0"/>
              </a:rPr>
              <a:t>&gt; event = new </a:t>
            </a:r>
            <a:r>
              <a:rPr lang="en-US" altLang="en-US" sz="1200" b="1" dirty="0" err="1">
                <a:latin typeface="Consolas" panose="020B0609020204030204" pitchFamily="49" charset="0"/>
              </a:rPr>
              <a:t>EventHandler</a:t>
            </a:r>
            <a:r>
              <a:rPr lang="en-US" altLang="en-US" sz="1200" b="1" dirty="0">
                <a:latin typeface="Consolas" panose="020B0609020204030204" pitchFamily="49" charset="0"/>
              </a:rPr>
              <a:t>&lt;</a:t>
            </a:r>
            <a:r>
              <a:rPr lang="en-US" altLang="en-US" sz="1200" b="1" dirty="0" err="1">
                <a:latin typeface="Consolas" panose="020B0609020204030204" pitchFamily="49" charset="0"/>
              </a:rPr>
              <a:t>ActionEvent</a:t>
            </a:r>
            <a:r>
              <a:rPr lang="en-US" altLang="en-US" sz="1200" b="1" dirty="0">
                <a:latin typeface="Consolas" panose="020B0609020204030204" pitchFamily="49" charset="0"/>
              </a:rPr>
              <a:t>&gt;()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	public void handle(</a:t>
            </a:r>
            <a:r>
              <a:rPr lang="en-US" altLang="en-US" sz="1200" b="1" dirty="0" err="1">
                <a:latin typeface="Consolas" panose="020B0609020204030204" pitchFamily="49" charset="0"/>
              </a:rPr>
              <a:t>ActionEvent</a:t>
            </a:r>
            <a:r>
              <a:rPr lang="en-US" altLang="en-US" sz="1200" b="1" dirty="0">
                <a:latin typeface="Consolas" panose="020B0609020204030204" pitchFamily="49" charset="0"/>
              </a:rPr>
              <a:t> 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	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selected.setText</a:t>
            </a:r>
            <a:r>
              <a:rPr lang="en-US" altLang="en-US" sz="1200" b="1" dirty="0"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latin typeface="Consolas" panose="020B0609020204030204" pitchFamily="49" charset="0"/>
              </a:rPr>
              <a:t>cbo.getValue</a:t>
            </a:r>
            <a:r>
              <a:rPr lang="en-US" altLang="en-US" sz="1200" b="1" dirty="0">
                <a:latin typeface="Consolas" panose="020B0609020204030204" pitchFamily="49" charset="0"/>
              </a:rPr>
              <a:t>() + " selected");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cbo.setOnAction</a:t>
            </a:r>
            <a:r>
              <a:rPr lang="en-US" altLang="en-US" sz="1200" b="1" dirty="0">
                <a:latin typeface="Consolas" panose="020B0609020204030204" pitchFamily="49" charset="0"/>
              </a:rPr>
              <a:t>(event);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HBox</a:t>
            </a:r>
            <a:r>
              <a:rPr lang="en-US" altLang="en-US" sz="1200" b="1" dirty="0">
                <a:latin typeface="Consolas" panose="020B0609020204030204" pitchFamily="49" charset="0"/>
              </a:rPr>
              <a:t> h = new </a:t>
            </a:r>
            <a:r>
              <a:rPr lang="en-US" altLang="en-US" sz="1200" b="1" dirty="0" err="1">
                <a:latin typeface="Consolas" panose="020B0609020204030204" pitchFamily="49" charset="0"/>
              </a:rPr>
              <a:t>HBox</a:t>
            </a:r>
            <a:r>
              <a:rPr lang="en-US" altLang="en-US" sz="12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h.getChildren</a:t>
            </a:r>
            <a:r>
              <a:rPr lang="en-US" altLang="en-US" sz="1200" b="1" dirty="0">
                <a:latin typeface="Consolas" panose="020B0609020204030204" pitchFamily="49" charset="0"/>
              </a:rPr>
              <a:t>().add(</a:t>
            </a:r>
            <a:r>
              <a:rPr lang="en-US" altLang="en-US" sz="1200" b="1" dirty="0" err="1">
                <a:latin typeface="Consolas" panose="020B0609020204030204" pitchFamily="49" charset="0"/>
              </a:rPr>
              <a:t>cbo</a:t>
            </a:r>
            <a:r>
              <a:rPr lang="en-US" altLang="en-US" sz="12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HBox</a:t>
            </a:r>
            <a:r>
              <a:rPr lang="en-US" altLang="en-US" sz="1200" b="1" dirty="0">
                <a:latin typeface="Consolas" panose="020B0609020204030204" pitchFamily="49" charset="0"/>
              </a:rPr>
              <a:t> h2 = new </a:t>
            </a:r>
            <a:r>
              <a:rPr lang="en-US" altLang="en-US" sz="1200" b="1" dirty="0" err="1">
                <a:latin typeface="Consolas" panose="020B0609020204030204" pitchFamily="49" charset="0"/>
              </a:rPr>
              <a:t>HBox</a:t>
            </a:r>
            <a:r>
              <a:rPr lang="en-US" altLang="en-US" sz="12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h2.getChildren().add(selected);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BorderPane</a:t>
            </a:r>
            <a:r>
              <a:rPr lang="en-US" altLang="en-US" sz="1200" b="1" dirty="0">
                <a:latin typeface="Consolas" panose="020B0609020204030204" pitchFamily="49" charset="0"/>
              </a:rPr>
              <a:t> p = new </a:t>
            </a:r>
            <a:r>
              <a:rPr lang="en-US" altLang="en-US" sz="1200" b="1" dirty="0" err="1">
                <a:latin typeface="Consolas" panose="020B0609020204030204" pitchFamily="49" charset="0"/>
              </a:rPr>
              <a:t>BorderPane</a:t>
            </a:r>
            <a:r>
              <a:rPr lang="en-US" altLang="en-US" sz="12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p.setTop</a:t>
            </a:r>
            <a:r>
              <a:rPr lang="en-US" altLang="en-US" sz="1200" b="1" dirty="0">
                <a:latin typeface="Consolas" panose="020B0609020204030204" pitchFamily="49" charset="0"/>
              </a:rPr>
              <a:t>(h);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p.setCenter</a:t>
            </a:r>
            <a:r>
              <a:rPr lang="en-US" altLang="en-US" sz="1200" b="1" dirty="0">
                <a:latin typeface="Consolas" panose="020B0609020204030204" pitchFamily="49" charset="0"/>
              </a:rPr>
              <a:t>(h2);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Scene </a:t>
            </a:r>
            <a:r>
              <a:rPr lang="en-US" altLang="en-US" sz="1200" b="1" dirty="0" err="1">
                <a:latin typeface="Consolas" panose="020B0609020204030204" pitchFamily="49" charset="0"/>
              </a:rPr>
              <a:t>scene</a:t>
            </a:r>
            <a:r>
              <a:rPr lang="en-US" altLang="en-US" sz="1200" b="1" dirty="0">
                <a:latin typeface="Consolas" panose="020B0609020204030204" pitchFamily="49" charset="0"/>
              </a:rPr>
              <a:t> = new Scene(p, 300, 100);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primaryStage.setTitle</a:t>
            </a:r>
            <a:r>
              <a:rPr lang="en-US" altLang="en-US" sz="1200" b="1" dirty="0">
                <a:latin typeface="Consolas" panose="020B0609020204030204" pitchFamily="49" charset="0"/>
              </a:rPr>
              <a:t>("</a:t>
            </a:r>
            <a:r>
              <a:rPr lang="en-US" altLang="en-US" sz="1200" b="1" dirty="0" err="1">
                <a:latin typeface="Consolas" panose="020B0609020204030204" pitchFamily="49" charset="0"/>
              </a:rPr>
              <a:t>ComboBox</a:t>
            </a:r>
            <a:r>
              <a:rPr lang="en-US" altLang="en-US" sz="1200" b="1" dirty="0">
                <a:latin typeface="Consolas" panose="020B0609020204030204" pitchFamily="49" charset="0"/>
              </a:rPr>
              <a:t>"); // Set the stage title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primaryStage.setScene</a:t>
            </a:r>
            <a:r>
              <a:rPr lang="en-US" altLang="en-US" sz="1200" b="1" dirty="0">
                <a:latin typeface="Consolas" panose="020B0609020204030204" pitchFamily="49" charset="0"/>
              </a:rPr>
              <a:t>(scene); // Place the scene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latin typeface="Consolas" panose="020B0609020204030204" pitchFamily="49" charset="0"/>
              </a:rPr>
              <a:t>primaryStage.show</a:t>
            </a:r>
            <a:r>
              <a:rPr lang="en-US" altLang="en-US" sz="1200" b="1" dirty="0">
                <a:latin typeface="Consolas" panose="020B0609020204030204" pitchFamily="49" charset="0"/>
              </a:rPr>
              <a:t>(); // Display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200" b="1" dirty="0" err="1">
                <a:latin typeface="Consolas" panose="020B0609020204030204" pitchFamily="49" charset="0"/>
              </a:rPr>
              <a:t>args</a:t>
            </a:r>
            <a:r>
              <a:rPr lang="en-US" altLang="en-US" sz="1200" b="1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	launch(</a:t>
            </a:r>
            <a:r>
              <a:rPr lang="en-US" altLang="en-US" sz="1200" b="1" dirty="0" err="1">
                <a:latin typeface="Consolas" panose="020B0609020204030204" pitchFamily="49" charset="0"/>
              </a:rPr>
              <a:t>args</a:t>
            </a:r>
            <a:r>
              <a:rPr lang="en-US" altLang="en-US" sz="12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710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30188"/>
            <a:ext cx="2876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062288"/>
            <a:ext cx="2876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4E6027-DADA-41FF-B4CC-BFD0C78289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ComboBox Example</a:t>
            </a:r>
            <a:endParaRPr lang="en-US" altLang="en-US" sz="4200"/>
          </a:p>
        </p:txBody>
      </p:sp>
      <p:sp>
        <p:nvSpPr>
          <p:cNvPr id="4813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E3DCA63E-A854-4F0B-A1CC-18F6E73C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75C675-6873-46A5-B4F3-943606EF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95A54-A465-4D64-B626-622E6BE5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36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C370983-290C-4F03-80AB-71540C69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ComboBoxDemo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8138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9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6868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300">
                <a:cs typeface="Times New Roman" panose="02020603050405020304" pitchFamily="18" charset="0"/>
              </a:rPr>
              <a:t>This example lets users view an image and a description of a country's flag by selecting the country from a combo box.</a:t>
            </a:r>
          </a:p>
        </p:txBody>
      </p:sp>
      <p:pic>
        <p:nvPicPr>
          <p:cNvPr id="481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2895600"/>
            <a:ext cx="48307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combo box and add three items to it?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retrieve an item from a combo box? How do you retrieve a selected item from a combo box?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get the number of items in a combo box? How do you retrieve an item at a specified index in a combo box?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events would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ComboBox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 upon selecting a new item?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new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ComboBox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&lt;&gt;().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cbo.getItems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(item1, item2, item3).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cbo.getItems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to return a list of values in the combo box.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cbo.getValue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to get selected value.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cbo.getItems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().size() to return the number of items in a combo box and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cbo.getItems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().get(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get the item at the specified index in a combo box.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Upon selecting a new item, a combo box fires an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ActionEvent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97514-E504-4A6E-B81C-55FC570ED3C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3581400" cy="533400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ListView</a:t>
            </a:r>
            <a:endParaRPr lang="en-US" altLang="en-US" sz="4200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5181600" cy="762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dirty="0"/>
              <a:t>A </a:t>
            </a:r>
            <a:r>
              <a:rPr lang="en-US" altLang="en-US" sz="2200" i="1" dirty="0"/>
              <a:t>list view</a:t>
            </a:r>
            <a:r>
              <a:rPr lang="en-US" altLang="en-US" sz="2200" dirty="0"/>
              <a:t> is a component that performs basically the same function as a combo box, but it enables the user to choose a single value or </a:t>
            </a:r>
            <a:r>
              <a:rPr lang="en-US" altLang="en-US" sz="2200" dirty="0">
                <a:solidFill>
                  <a:srgbClr val="FF0000"/>
                </a:solidFill>
              </a:rPr>
              <a:t>multiple values</a:t>
            </a:r>
            <a:r>
              <a:rPr lang="en-US" altLang="en-US" sz="2200" dirty="0"/>
              <a:t>.</a:t>
            </a:r>
            <a:r>
              <a:rPr lang="en-US" altLang="en-US" sz="2400" dirty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50181" name="Rectangle 13"/>
          <p:cNvSpPr>
            <a:spLocks noChangeArrowheads="1"/>
          </p:cNvSpPr>
          <p:nvPr/>
        </p:nvSpPr>
        <p:spPr bwMode="auto">
          <a:xfrm>
            <a:off x="202406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F2E14C7-2857-4729-991D-C37A48B0D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018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252787"/>
            <a:ext cx="9144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5E042D-39BF-4B5D-8B3D-1F395D82CB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</p:spPr>
        <p:txBody>
          <a:bodyPr/>
          <a:lstStyle/>
          <a:p>
            <a:r>
              <a:rPr lang="en-US" altLang="en-US">
                <a:latin typeface="Book Antiqua" panose="02040602050305030304" pitchFamily="18" charset="0"/>
              </a:rPr>
              <a:t>Example: Using ListView</a:t>
            </a:r>
            <a:r>
              <a:rPr lang="en-US" altLang="en-US" sz="42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3352800" cy="4191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This example gives a program that lets users select countries in a list and display the flags of the selected countries in the labels</a:t>
            </a:r>
            <a:r>
              <a:rPr lang="en-US" altLang="en-US" sz="3000" dirty="0"/>
              <a:t>.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52229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29200" y="57150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43213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AA5FF2-69DC-427C-9EDD-CF3C3E41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150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ListViewDemo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2231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223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6213"/>
            <a:ext cx="5167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EBD49-E513-4CD4-B2BD-66AD3F81ED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4275" name="Dikdörtgen 4"/>
          <p:cNvSpPr>
            <a:spLocks noChangeArrowheads="1"/>
          </p:cNvSpPr>
          <p:nvPr/>
        </p:nvSpPr>
        <p:spPr bwMode="auto">
          <a:xfrm>
            <a:off x="381000" y="152400"/>
            <a:ext cx="87630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// import statements…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Application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// Declare an array of Strings for flag titles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private 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flagTitles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{"United States of America", "Canada", "China",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"Denmark", "France", "Germany", "India"};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// Declare an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 for the national flags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private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("image/us.gif"),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("image/ca.gif"),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("image/china.gif"),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("image/denmark.gif"),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("image/fr.gif"),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("image/germany.gif"),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("image/india.gif")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@Override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start(Stage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 lv = new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FXCollections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tr-T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					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observableArrayList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flagTitles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21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lv.setPrefSize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(400, 400);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</a:t>
            </a:r>
            <a:r>
              <a:rPr lang="tr-TR" altLang="en-US" sz="1400" dirty="0">
                <a:latin typeface="Consolas" panose="020B0609020204030204" pitchFamily="49" charset="0"/>
              </a:rPr>
              <a:t>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lv.getSelectionModel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setSelectionMode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SelectionMode.MULTIPLE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endParaRPr lang="en-US" altLang="en-US" sz="2400" dirty="0">
              <a:latin typeface="Consolas" panose="020B0609020204030204" pitchFamily="49" charset="0"/>
            </a:endParaRPr>
          </a:p>
        </p:txBody>
      </p:sp>
      <p:pic>
        <p:nvPicPr>
          <p:cNvPr id="5427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605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EF72A-BA3A-4727-811A-EA2CE4C71ED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5299" name="Dikdörtgen 4"/>
          <p:cNvSpPr>
            <a:spLocks noChangeArrowheads="1"/>
          </p:cNvSpPr>
          <p:nvPr/>
        </p:nvSpPr>
        <p:spPr bwMode="auto">
          <a:xfrm>
            <a:off x="228600" y="152400"/>
            <a:ext cx="82296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// Create a pane to hold image views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(10, 10);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= 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pane.setLeft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ScrollPane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(lv));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pane.setCenter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imagePane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lv.getSelectionModel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selectedItemProperty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ov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-&gt; {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imagePane.getChildren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().clear();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for (Integer i: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lv.getSelectionModel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getSelectedIndices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imagePane.getChildren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ImageViews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});</a:t>
            </a:r>
            <a:b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Scene(pane, 450, 170);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primaryStage.setTitle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ListViewDemo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primaryStage.setScene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(scene);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primaryStage.show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launch(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endParaRPr lang="en-US" altLang="en-US" sz="2400" dirty="0">
              <a:latin typeface="Consolas" panose="020B0609020204030204" pitchFamily="49" charset="0"/>
            </a:endParaRPr>
          </a:p>
        </p:txBody>
      </p:sp>
      <p:pic>
        <p:nvPicPr>
          <p:cNvPr id="5530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952750"/>
            <a:ext cx="3605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9" y="-2"/>
            <a:ext cx="3905241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AAAC1C-5127-4CDF-AE52-2000AA50B0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4876800" cy="457200"/>
          </a:xfrm>
          <a:noFill/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Labeled</a:t>
            </a:r>
            <a:endParaRPr lang="en-US" altLang="en-US" sz="4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6553200" cy="11430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A</a:t>
            </a:r>
            <a:r>
              <a:rPr lang="en-US" altLang="en-US" sz="2400" i="1" dirty="0"/>
              <a:t> label </a:t>
            </a:r>
            <a:r>
              <a:rPr lang="en-US" altLang="en-US" sz="2400" dirty="0"/>
              <a:t>is a display area for a short text, a node, or both.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It is often used to label other controls (usually text fields).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Labels and buttons share many common properties. These common properties are defined in the </a:t>
            </a:r>
            <a:r>
              <a:rPr lang="en-US" altLang="en-US" sz="2000" b="1" dirty="0"/>
              <a:t>Labeled</a:t>
            </a:r>
            <a:r>
              <a:rPr lang="en-US" altLang="en-US" sz="2000" dirty="0"/>
              <a:t> class.</a:t>
            </a:r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D5596B16-2E3C-4F8C-8269-1F90302E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92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3276600"/>
            <a:ext cx="8997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an observable list with an array of strings?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selection modes are available for a list view? What is the default selection mode? How do you set a selection mode?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obtain the selected items and selected indices?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create an observable list with an array of strings,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FXCollections.observableArrayList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arrayOfStrings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selection modes can be used in a list view: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SelectionMode.MULTIPLE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SelectionMode.SINGLE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To set a selection mode,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lv.getSelectionModel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setSelectionMode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SelectionMode.MULTIPLE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lv.getSelectionModel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getSelectedItems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and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lv.getSelectionModel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getSelectedIndices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7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C51B9-086B-42A3-A6F3-4D51A314787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962400" cy="685800"/>
          </a:xfrm>
          <a:noFill/>
        </p:spPr>
        <p:txBody>
          <a:bodyPr/>
          <a:lstStyle/>
          <a:p>
            <a:r>
              <a:rPr lang="en-US" altLang="en-US" sz="4200" dirty="0" err="1">
                <a:latin typeface="Courier New" panose="02070309020205020404" pitchFamily="49" charset="0"/>
              </a:rPr>
              <a:t>ScrollBar</a:t>
            </a:r>
            <a:endParaRPr lang="en-US" altLang="en-US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876800" cy="6858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000" dirty="0"/>
              <a:t>A </a:t>
            </a:r>
            <a:r>
              <a:rPr lang="en-US" altLang="en-US" sz="2000" i="1" dirty="0"/>
              <a:t>scroll bar</a:t>
            </a:r>
            <a:r>
              <a:rPr lang="en-US" altLang="en-US" sz="2000" dirty="0"/>
              <a:t> is a control that enables the user to select from a range of values. The scrollbar appears in two styles: </a:t>
            </a:r>
            <a:r>
              <a:rPr lang="en-US" altLang="en-US" sz="2000" i="1" dirty="0"/>
              <a:t>horizontal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vertical</a:t>
            </a:r>
            <a:r>
              <a:rPr lang="en-US" altLang="en-US" sz="2000" dirty="0"/>
              <a:t>.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BE9ED18-E8C1-4FB0-ACDD-14D8C3A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632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9067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4F3F28-6A4F-44D7-90C7-73762FDDA2E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Scroll Bar Properties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17B2A76-2ED7-454A-98FD-05E899D9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00188"/>
            <a:ext cx="87249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DE539-29E3-4F70-991D-4E29015CA3B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Example: Using Scrollbars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114800" cy="42672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This example uses horizontal and vertical scrollbars to control a message displayed on a panel. The horizontal scrollbar is used to move the message to the left or the right, and the vertical scrollbar to move it up and down. </a:t>
            </a:r>
          </a:p>
        </p:txBody>
      </p:sp>
      <p:sp>
        <p:nvSpPr>
          <p:cNvPr id="450564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8A3C74-D3D3-4BF4-819A-4F8A42BD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ScrollBarDemo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0422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0423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04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447800"/>
            <a:ext cx="42338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horizontal scroll bar? How do you create a vertical scroll bar?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write the code to respond to the value property change of a scroll bar?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create a horizontal scroll bar, create a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ScrollBar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new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ScrollBar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and then invoke its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setOrientation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Orientation.HORIZONTAL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or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setOrientation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Orientation.VERTICAL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sb.valueProperty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addListener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statements) to respond to a change in the scroll bar value.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2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5AC29-F802-4EB8-8049-7940177A219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352800" cy="685800"/>
          </a:xfrm>
          <a:noFill/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Slider</a:t>
            </a:r>
            <a:endParaRPr lang="en-US" altLang="en-US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648200" cy="914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800" dirty="0"/>
              <a:t>Slider is similar to </a:t>
            </a:r>
            <a:r>
              <a:rPr lang="en-US" altLang="en-US" sz="2800" dirty="0" err="1"/>
              <a:t>ScrollBar</a:t>
            </a:r>
            <a:r>
              <a:rPr lang="en-US" altLang="en-US" sz="2800" dirty="0"/>
              <a:t>, but Slider has more properties and can appear in many forms. 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2024063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0" y="1855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10919D81-B751-4F2C-B843-A5FAD170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247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89200"/>
            <a:ext cx="90678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04F6F4-8895-4C38-AFA5-92C7DC27DEF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Example: Using Sliders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3886200" cy="2438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Rewrite the preceding program using the sliders to control a message displayed on a panel instead of using scroll bars. </a:t>
            </a:r>
          </a:p>
        </p:txBody>
      </p:sp>
      <p:sp>
        <p:nvSpPr>
          <p:cNvPr id="501764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CD6171-3FE6-4154-9B74-9FD6D4F0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SliderDemo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4518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25717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20" name="AutoShape 9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452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52563"/>
            <a:ext cx="4789488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94A0D-ED08-4B92-A403-258D807CE3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Case Study: Bounce Ball </a:t>
            </a:r>
          </a:p>
        </p:txBody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1447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Listing 15.17 gives a program that displays a bouncing ball. You can add a slider to control the speed of the ball movement.</a:t>
            </a:r>
            <a:endParaRPr lang="en-US" altLang="en-US" sz="3000"/>
          </a:p>
          <a:p>
            <a:pPr marL="0" indent="0">
              <a:buFont typeface="Monotype Sorts" pitchFamily="2" charset="2"/>
              <a:buNone/>
            </a:pPr>
            <a:endParaRPr lang="en-US" altLang="en-US" sz="3000"/>
          </a:p>
          <a:p>
            <a:pPr marL="0" indent="0">
              <a:buFont typeface="Monotype Sorts" pitchFamily="2" charset="2"/>
              <a:buNone/>
            </a:pPr>
            <a:endParaRPr lang="en-US" altLang="en-US" sz="3000"/>
          </a:p>
          <a:p>
            <a:pPr marL="0" indent="0">
              <a:buFont typeface="Monotype Sorts" pitchFamily="2" charset="2"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0591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30686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D37B6C-6C97-4F2A-8345-A20F61F6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Bounce Ball Slider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66568" name="AutoShape 5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6569" name="AutoShape 9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add a listener to handle the property value change of a slider?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get the value from a slider? How do you get the maximum value from a slider?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sl.valueProperty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addListener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statements) to respond to a change in the slider value.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get the value from a slider,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sl.getValue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 To get the scroll bar's maximum value, use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sl.getMax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5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04925"/>
            <a:ext cx="2606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406FEE-3A02-429F-B020-F906C45AD05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533400"/>
          </a:xfrm>
        </p:spPr>
        <p:txBody>
          <a:bodyPr/>
          <a:lstStyle/>
          <a:p>
            <a:r>
              <a:rPr lang="en-US" altLang="en-US" sz="4000"/>
              <a:t>Case Study: TicTacToe</a:t>
            </a:r>
            <a:endParaRPr lang="en-US" altLang="en-US" u="sng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8613" name="Rectangle 12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14" name="Rectangle 14"/>
          <p:cNvSpPr>
            <a:spLocks noChangeArrowheads="1"/>
          </p:cNvSpPr>
          <p:nvPr/>
        </p:nvSpPr>
        <p:spPr bwMode="auto">
          <a:xfrm>
            <a:off x="216693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15" name="Rectangle 16"/>
          <p:cNvSpPr>
            <a:spLocks noChangeArrowheads="1"/>
          </p:cNvSpPr>
          <p:nvPr/>
        </p:nvSpPr>
        <p:spPr bwMode="auto">
          <a:xfrm>
            <a:off x="28003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16" name="Rectangle 21"/>
          <p:cNvSpPr>
            <a:spLocks noChangeArrowheads="1"/>
          </p:cNvSpPr>
          <p:nvPr/>
        </p:nvSpPr>
        <p:spPr bwMode="auto">
          <a:xfrm>
            <a:off x="3443288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86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04925"/>
            <a:ext cx="26241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9D08BA64-F9D1-4197-BA02-8A9A56C78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68619" name="Object 2"/>
          <p:cNvGraphicFramePr>
            <a:graphicFrameLocks noChangeAspect="1"/>
          </p:cNvGraphicFramePr>
          <p:nvPr/>
        </p:nvGraphicFramePr>
        <p:xfrm>
          <a:off x="1504950" y="3836988"/>
          <a:ext cx="628015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Picture" r:id="rId5" imgW="3542538" imgH="1316736" progId="Word.Picture.8">
                  <p:embed/>
                </p:oleObj>
              </mc:Choice>
              <mc:Fallback>
                <p:oleObj name="Picture" r:id="rId5" imgW="3542538" imgH="131673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836988"/>
                        <a:ext cx="6280150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Line 23"/>
          <p:cNvSpPr>
            <a:spLocks noChangeShapeType="1"/>
          </p:cNvSpPr>
          <p:nvPr/>
        </p:nvSpPr>
        <p:spPr bwMode="auto">
          <a:xfrm flipH="1" flipV="1">
            <a:off x="2095500" y="1905000"/>
            <a:ext cx="190500" cy="297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24"/>
          <p:cNvSpPr>
            <a:spLocks noChangeShapeType="1"/>
          </p:cNvSpPr>
          <p:nvPr/>
        </p:nvSpPr>
        <p:spPr bwMode="auto">
          <a:xfrm flipH="1" flipV="1">
            <a:off x="3581400" y="2667000"/>
            <a:ext cx="55880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014E89-C0AD-496B-A4A0-055C8278547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352800" cy="457200"/>
          </a:xfrm>
          <a:noFill/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Label</a:t>
            </a:r>
            <a:endParaRPr lang="en-US" altLang="en-US" sz="4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457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The Label class defines labels. 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22960EB1-411D-43E3-9FA6-37093EAF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01F0E2-AB34-4EC2-8203-A83EFB4E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273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8213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2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8CFBBF-A2D0-41D7-8573-8EF6CD1D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7848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LabelWithGraphic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1275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7848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127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24000"/>
            <a:ext cx="8470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20" y="-2"/>
            <a:ext cx="4110780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43441-800F-4E9E-A5E7-6DDAD55E93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z="4000"/>
              <a:t>Case Study: TicTacToe, cont.</a:t>
            </a:r>
          </a:p>
        </p:txBody>
      </p:sp>
      <p:sp>
        <p:nvSpPr>
          <p:cNvPr id="294916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876FE9-E0EA-438B-B8CB-2B6FA21D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867400"/>
            <a:ext cx="1752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TicTacToe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9637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743200" y="5867400"/>
            <a:ext cx="28194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234315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9640" name="AutoShape 13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81000" y="54102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5D8731A-6ACA-40CC-95F6-0B872DC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96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943100"/>
            <a:ext cx="8547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-4485"/>
            <a:ext cx="4645290" cy="17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32820-D540-4E20-A012-BB654FA1D2B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5105400" cy="685800"/>
          </a:xfrm>
          <a:noFill/>
        </p:spPr>
        <p:txBody>
          <a:bodyPr/>
          <a:lstStyle/>
          <a:p>
            <a:r>
              <a:rPr lang="en-US" altLang="en-US" sz="4200" b="1" dirty="0">
                <a:latin typeface="Courier New" panose="02070309020205020404" pitchFamily="49" charset="0"/>
              </a:rPr>
              <a:t>Media</a:t>
            </a:r>
            <a:endParaRPr lang="en-US" altLang="en-US" b="1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3413"/>
            <a:ext cx="8686800" cy="1754187"/>
          </a:xfrm>
          <a:noFill/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dirty="0"/>
              <a:t>Media</a:t>
            </a:r>
            <a:r>
              <a:rPr lang="en-US" altLang="en-US" sz="2000" dirty="0"/>
              <a:t> class is used to obtain the source of the media.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dirty="0" err="1"/>
              <a:t>MediaPlayer</a:t>
            </a:r>
            <a:r>
              <a:rPr lang="en-US" altLang="en-US" sz="2000" dirty="0"/>
              <a:t> class is used to play and control the media.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dirty="0"/>
              <a:t>MediaView</a:t>
            </a:r>
            <a:r>
              <a:rPr lang="en-US" altLang="en-US" sz="2000" dirty="0"/>
              <a:t> class is used to display the video.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91A8EAC8-7066-4931-9BEB-8476AEA2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035C49-B5B6-48CF-99AF-8251722C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066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914775"/>
            <a:ext cx="89963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6C902-ABAC-4571-865A-DE64D229B06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MediaPlayer</a:t>
            </a:r>
            <a:endParaRPr lang="en-US" alt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000"/>
              <a:t>The </a:t>
            </a:r>
            <a:r>
              <a:rPr lang="en-US" altLang="en-US" sz="2000" b="1"/>
              <a:t>MediaPlayer</a:t>
            </a:r>
            <a:r>
              <a:rPr lang="en-US" altLang="en-US" sz="2000"/>
              <a:t> class playes and controls the media with properties such as </a:t>
            </a:r>
            <a:r>
              <a:rPr lang="en-US" altLang="en-US" sz="2000" b="1"/>
              <a:t>autoPlay</a:t>
            </a:r>
            <a:r>
              <a:rPr lang="en-US" altLang="en-US" sz="2000"/>
              <a:t>, </a:t>
            </a:r>
            <a:r>
              <a:rPr lang="en-US" altLang="en-US" sz="2000" b="1"/>
              <a:t>currentCount</a:t>
            </a:r>
            <a:r>
              <a:rPr lang="en-US" altLang="en-US" sz="2000"/>
              <a:t>,  </a:t>
            </a:r>
            <a:r>
              <a:rPr lang="en-US" altLang="en-US" sz="2000" b="1"/>
              <a:t>cycleCount</a:t>
            </a:r>
            <a:r>
              <a:rPr lang="en-US" altLang="en-US" sz="2000"/>
              <a:t>, </a:t>
            </a:r>
            <a:r>
              <a:rPr lang="en-US" altLang="en-US" sz="2000" b="1"/>
              <a:t>mute</a:t>
            </a:r>
            <a:r>
              <a:rPr lang="en-US" altLang="en-US" sz="2000"/>
              <a:t>, </a:t>
            </a:r>
            <a:r>
              <a:rPr lang="en-US" altLang="en-US" sz="2000" b="1"/>
              <a:t>volume</a:t>
            </a:r>
            <a:r>
              <a:rPr lang="en-US" altLang="en-US" sz="2000"/>
              <a:t>, and </a:t>
            </a:r>
            <a:r>
              <a:rPr lang="en-US" altLang="en-US" sz="2000" b="1"/>
              <a:t>totalDuration</a:t>
            </a:r>
            <a:r>
              <a:rPr lang="en-US" altLang="en-US" sz="2000"/>
              <a:t>.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0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946C9158-9F3E-4F17-BEE4-68FABF44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422736-394C-413F-A405-461586F1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9C8A66-8A00-4000-99F7-92DCC2EE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27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57400"/>
            <a:ext cx="8743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FFACD5-3B61-45CE-8596-D5A19B9A14E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MediaView</a:t>
            </a:r>
            <a:endParaRPr lang="en-US" alt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15240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000"/>
              <a:t>The </a:t>
            </a:r>
            <a:r>
              <a:rPr lang="en-US" altLang="en-US" sz="2000" b="1"/>
              <a:t>MediaView</a:t>
            </a:r>
            <a:r>
              <a:rPr lang="en-US" altLang="en-US" sz="2000"/>
              <a:t> class is a subclass of </a:t>
            </a:r>
            <a:r>
              <a:rPr lang="en-US" altLang="en-US" sz="2000" b="1"/>
              <a:t>Node</a:t>
            </a:r>
            <a:r>
              <a:rPr lang="en-US" altLang="en-US" sz="2000"/>
              <a:t> that provides a view of the </a:t>
            </a:r>
            <a:r>
              <a:rPr lang="en-US" altLang="en-US" sz="2000" b="1"/>
              <a:t>Media</a:t>
            </a:r>
            <a:r>
              <a:rPr lang="en-US" altLang="en-US" sz="2000"/>
              <a:t> being played by a </a:t>
            </a:r>
            <a:r>
              <a:rPr lang="en-US" altLang="en-US" sz="2000" b="1"/>
              <a:t>MediaPlayer</a:t>
            </a:r>
            <a:r>
              <a:rPr lang="en-US" altLang="en-US" sz="2000"/>
              <a:t>. The  </a:t>
            </a:r>
            <a:r>
              <a:rPr lang="en-US" altLang="en-US" sz="2000" b="1"/>
              <a:t>MediaView</a:t>
            </a:r>
            <a:r>
              <a:rPr lang="en-US" altLang="en-US" sz="2000"/>
              <a:t> class provides the properties for viewing the media.</a:t>
            </a:r>
          </a:p>
        </p:txBody>
      </p:sp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789675A7-475B-4DD2-9A88-B6B21EDA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82B776-C975-4AB3-B0DE-C5B5F4A5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DE31B-8303-48E8-A0CB-BDFF7022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858560-5DA3-464C-B9CB-C53F67D3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476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590800"/>
            <a:ext cx="8899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59CBC-D93A-4083-BFF3-80E0C2D75FE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Example: Using Media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267200" cy="3429000"/>
          </a:xfrm>
          <a:noFill/>
        </p:spPr>
        <p:txBody>
          <a:bodyPr/>
          <a:lstStyle/>
          <a:p>
            <a:pPr marL="0" indent="0"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z="2800"/>
              <a:t>This example displays a video in a view. You can use the play/pause button to play or pause the video and use the rewind button to restart the video, and use the slider to control the volume of the audio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50564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EF7632-0229-4AE3-9C1C-9242373D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57912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MediaDemo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6806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97475" y="57912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76807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30275" y="5486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D84B4FC-48CD-4331-93AA-C4D46537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680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350963"/>
            <a:ext cx="43195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953000"/>
            <a:ext cx="7823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place a Media in multiple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MediaPlayers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 Can you place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MediaPlayer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multiple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MediaViews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 Can you place a MediaView in multiple Panes?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place a Media in multiple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MediaPlayer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MediaPlayer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multiple MediaView, but cannot place a MediaView in multiple panes.</a:t>
            </a:r>
            <a:endParaRPr lang="tr-TR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9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1B7265-D354-4302-B327-72B14EF148E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1428750"/>
          </a:xfrm>
          <a:noFill/>
        </p:spPr>
        <p:txBody>
          <a:bodyPr/>
          <a:lstStyle/>
          <a:p>
            <a:r>
              <a:rPr lang="en-US" altLang="en-US" sz="4200"/>
              <a:t>Case Study: National Flags and Anthems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43925" cy="1447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This case study presents a program that displays a nation’s flag and plays its anthem.</a:t>
            </a:r>
          </a:p>
        </p:txBody>
      </p:sp>
      <p:sp>
        <p:nvSpPr>
          <p:cNvPr id="450564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663EDA-F0C5-4578-8110-594B5024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567055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FlagAnthem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8854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91125" y="567055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78855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23925" y="53657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2AD1510-0014-45C2-997B-EB823D02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88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667000"/>
            <a:ext cx="230187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667000"/>
            <a:ext cx="2303463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24130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AD784-31AE-4481-AF9A-C86DBC4401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304800" y="1524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2400"/>
            </a:br>
            <a:endParaRPr lang="en-US" alt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C4348-88F7-4D2B-8D79-48447D635F81}"/>
              </a:ext>
            </a:extLst>
          </p:cNvPr>
          <p:cNvSpPr/>
          <p:nvPr/>
        </p:nvSpPr>
        <p:spPr>
          <a:xfrm>
            <a:off x="152400" y="152400"/>
            <a:ext cx="84582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javafx.stage.Stage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javafx.scene.Scene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javafx.scene.control.ContentDisplay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javafx.scene.control.Label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javafx.scene.image.Image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javafx.scene.image.ImageView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javafx.scene.layout.HBox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javafx.scene.layout.StackPane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javafx.scene.paint.Color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javafx.scene.shape.Circle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javafx.scene.shape.Rectangle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javafx.scene.shape.Ellipse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LabelWithGraphic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Application {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@Override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start(Stage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 = new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(new Image(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"image/us.gif"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Label lb1 = new Label("US\n50 States", us);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lb1.setStyle("-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fx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-border-color: green; -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fx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-border-width: 2");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lb1.setContentDisplay(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ContentDisplay.BOTTOM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lb1.setTextFill(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Color.RED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Label lb2 = new Label("Circle", new Circle(50, 50, 25));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lb2.setContentDisplay(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ContentDisplay.TOP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lb2.setTextFill(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Color.ORANGE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Label lb3 = new Label("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Retangle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", new Rectangle(10, 10, 50, 25));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lb3.setContentDisplay(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ContentDisplay.RIGHT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Label lb4 = new Label("Ellipse", new Ellipse(50, 50, 50, 25));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lb4.setContentDisplay(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ContentDisplay.LEFT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331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49325"/>
            <a:ext cx="52959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22022-26ED-4227-B10B-F64348F0A7C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2400" y="152400"/>
            <a:ext cx="8458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Ellipse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ellipse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Ellipse(50, 50, 50, 25);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ellipse.setStroke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Color.GREEN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ellipse.setFill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stackPane.getChildren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(ellipse, </a:t>
            </a:r>
            <a:r>
              <a:rPr lang="en-US" alt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new  Label("JavaFX")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Label lb5 = new Label("A pane inside a label",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lb5.setContentDisplay(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ContentDisplay.BOTTOM</a:t>
            </a: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= new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pane.getChildren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(lb1, lb2, lb3, lb4, lb5);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Scene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Scene(pane, 700, 150);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primaryStage.setTitle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LabelWithGraphic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primaryStage.setScene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(scene);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primaryStage.show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launch(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place a text on the right of the node in a label?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the text in a label be underlined?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label.setContentDisplay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ContentDisplay.LEFT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label.setUnderline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tr-T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79" y="1139663"/>
            <a:ext cx="3918521" cy="145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05067-7AA9-48BA-891C-3C1B6CFC8C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ButtonBase and Button</a:t>
            </a:r>
            <a:endParaRPr lang="en-US" altLang="en-US" sz="42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5638800" cy="11430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A </a:t>
            </a:r>
            <a:r>
              <a:rPr lang="en-US" altLang="en-US" sz="2000" i="1" dirty="0"/>
              <a:t>button</a:t>
            </a:r>
            <a:r>
              <a:rPr lang="en-US" altLang="en-US" sz="2000" dirty="0"/>
              <a:t> is a control that triggers </a:t>
            </a:r>
            <a:r>
              <a:rPr lang="en-US" altLang="en-US" sz="2000" b="1" dirty="0"/>
              <a:t>an action event </a:t>
            </a:r>
            <a:r>
              <a:rPr lang="en-US" altLang="en-US" sz="2000" dirty="0"/>
              <a:t>when clicked.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JavaFX provides regular buttons, toggle buttons, check box buttons, and radio buttons.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The common features of these buttons are defined in </a:t>
            </a:r>
            <a:r>
              <a:rPr lang="en-US" altLang="en-US" sz="2000" b="1" dirty="0" err="1"/>
              <a:t>ButtonBase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Labeled</a:t>
            </a:r>
            <a:r>
              <a:rPr lang="en-US" altLang="en-US" sz="2000" dirty="0"/>
              <a:t> classes.</a:t>
            </a:r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B6D13B44-1EEC-448B-B6DC-67C2E31F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E42590-87A9-4012-A05B-2438AD0B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D447D-1FC7-4E5F-A2B3-13698FA5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39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159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19295</TotalTime>
  <Words>4523</Words>
  <Application>Microsoft Office PowerPoint</Application>
  <PresentationFormat>On-screen Show (4:3)</PresentationFormat>
  <Paragraphs>357</Paragraphs>
  <Slides>56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Bell MT</vt:lpstr>
      <vt:lpstr>Book Antiqua</vt:lpstr>
      <vt:lpstr>Calibri</vt:lpstr>
      <vt:lpstr>Consolas</vt:lpstr>
      <vt:lpstr>Courier New</vt:lpstr>
      <vt:lpstr>LucidaSansTypewriterStd-Bd</vt:lpstr>
      <vt:lpstr>Monotype Sorts</vt:lpstr>
      <vt:lpstr>Times New Roman</vt:lpstr>
      <vt:lpstr>TimesLTStd-Italic</vt:lpstr>
      <vt:lpstr>International</vt:lpstr>
      <vt:lpstr>1_International</vt:lpstr>
      <vt:lpstr>Picture</vt:lpstr>
      <vt:lpstr>Chapter 16 JavaFX UI Controls and Multimedia</vt:lpstr>
      <vt:lpstr>JavaFX UI Controls </vt:lpstr>
      <vt:lpstr>Frequently Used UI Controls</vt:lpstr>
      <vt:lpstr>Labeled</vt:lpstr>
      <vt:lpstr>Label</vt:lpstr>
      <vt:lpstr>PowerPoint Presentation</vt:lpstr>
      <vt:lpstr>PowerPoint Presentation</vt:lpstr>
      <vt:lpstr>  Check Point</vt:lpstr>
      <vt:lpstr>ButtonBase and Button</vt:lpstr>
      <vt:lpstr>Button Example</vt:lpstr>
      <vt:lpstr>PowerPoint Presentation</vt:lpstr>
      <vt:lpstr>PowerPoint Presentation</vt:lpstr>
      <vt:lpstr>  Check Point</vt:lpstr>
      <vt:lpstr>CheckBox</vt:lpstr>
      <vt:lpstr>CheckBox Example</vt:lpstr>
      <vt:lpstr>PowerPoint Presentation</vt:lpstr>
      <vt:lpstr>PowerPoint Presentation</vt:lpstr>
      <vt:lpstr>  Check Point</vt:lpstr>
      <vt:lpstr>  Check Point</vt:lpstr>
      <vt:lpstr>RadioButton</vt:lpstr>
      <vt:lpstr>RadioButton Example</vt:lpstr>
      <vt:lpstr>PowerPoint Presentation</vt:lpstr>
      <vt:lpstr>PowerPoint Presentation</vt:lpstr>
      <vt:lpstr>  Check Point</vt:lpstr>
      <vt:lpstr>TextField</vt:lpstr>
      <vt:lpstr>TextField Example</vt:lpstr>
      <vt:lpstr>PowerPoint Presentation</vt:lpstr>
      <vt:lpstr>  Check Point</vt:lpstr>
      <vt:lpstr>TextArea</vt:lpstr>
      <vt:lpstr>TextArea Example</vt:lpstr>
      <vt:lpstr>  Check Point</vt:lpstr>
      <vt:lpstr>ComboBox</vt:lpstr>
      <vt:lpstr>PowerPoint Presentation</vt:lpstr>
      <vt:lpstr>ComboBox Example</vt:lpstr>
      <vt:lpstr>  Check Point</vt:lpstr>
      <vt:lpstr>ListView</vt:lpstr>
      <vt:lpstr>Example: Using ListView </vt:lpstr>
      <vt:lpstr>PowerPoint Presentation</vt:lpstr>
      <vt:lpstr>PowerPoint Presentation</vt:lpstr>
      <vt:lpstr>  Check Point</vt:lpstr>
      <vt:lpstr>ScrollBar</vt:lpstr>
      <vt:lpstr>Scroll Bar Properties</vt:lpstr>
      <vt:lpstr>Example: Using Scrollbars</vt:lpstr>
      <vt:lpstr>  Check Point</vt:lpstr>
      <vt:lpstr>Slider</vt:lpstr>
      <vt:lpstr>Example: Using Sliders</vt:lpstr>
      <vt:lpstr>Case Study: Bounce Ball </vt:lpstr>
      <vt:lpstr>  Check Point</vt:lpstr>
      <vt:lpstr>Case Study: TicTacToe</vt:lpstr>
      <vt:lpstr>Case Study: TicTacToe, cont.</vt:lpstr>
      <vt:lpstr>Media</vt:lpstr>
      <vt:lpstr>MediaPlayer</vt:lpstr>
      <vt:lpstr>MediaView</vt:lpstr>
      <vt:lpstr>Example: Using Media</vt:lpstr>
      <vt:lpstr>  Check Point</vt:lpstr>
      <vt:lpstr>Case Study: National Flags and Anthems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Creating User Interfaces</dc:title>
  <dc:creator>Y. Daniel Liang</dc:creator>
  <cp:lastModifiedBy>Mustafa Agaoglu</cp:lastModifiedBy>
  <cp:revision>306</cp:revision>
  <dcterms:created xsi:type="dcterms:W3CDTF">1995-06-10T17:31:50Z</dcterms:created>
  <dcterms:modified xsi:type="dcterms:W3CDTF">2022-04-03T12:10:06Z</dcterms:modified>
</cp:coreProperties>
</file>