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2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390F-9E6C-432C-A254-06DCE6ECAAD0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DB17-93CC-45D9-99AC-9EDBCE4BA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390F-9E6C-432C-A254-06DCE6ECAAD0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DB17-93CC-45D9-99AC-9EDBCE4BA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390F-9E6C-432C-A254-06DCE6ECAAD0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DB17-93CC-45D9-99AC-9EDBCE4BA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390F-9E6C-432C-A254-06DCE6ECAAD0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DB17-93CC-45D9-99AC-9EDBCE4BA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390F-9E6C-432C-A254-06DCE6ECAAD0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DB17-93CC-45D9-99AC-9EDBCE4BA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390F-9E6C-432C-A254-06DCE6ECAAD0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DB17-93CC-45D9-99AC-9EDBCE4BA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390F-9E6C-432C-A254-06DCE6ECAAD0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DB17-93CC-45D9-99AC-9EDBCE4BA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390F-9E6C-432C-A254-06DCE6ECAAD0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DB17-93CC-45D9-99AC-9EDBCE4BA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390F-9E6C-432C-A254-06DCE6ECAAD0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DB17-93CC-45D9-99AC-9EDBCE4BA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390F-9E6C-432C-A254-06DCE6ECAAD0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DB17-93CC-45D9-99AC-9EDBCE4BA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390F-9E6C-432C-A254-06DCE6ECAAD0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DB17-93CC-45D9-99AC-9EDBCE4BA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390F-9E6C-432C-A254-06DCE6ECAAD0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DDB17-93CC-45D9-99AC-9EDBCE4BA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Need for Virtualization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400" b="1" dirty="0"/>
              <a:t>Resource Overhead</a:t>
            </a:r>
            <a:r>
              <a:rPr lang="en-GB" sz="2400" dirty="0"/>
              <a:t>: Virtualization introduces some overhead in terms of CPU, memory, and storage resources due to the virtualization layer and additional management overhead.</a:t>
            </a:r>
          </a:p>
          <a:p>
            <a:pPr>
              <a:buFont typeface="Wingdings" pitchFamily="2" charset="2"/>
              <a:buChar char="Ø"/>
            </a:pPr>
            <a:r>
              <a:rPr lang="en-GB" sz="2400" b="1" dirty="0"/>
              <a:t>Complexity</a:t>
            </a:r>
            <a:r>
              <a:rPr lang="en-GB" sz="2400" dirty="0"/>
              <a:t>: Managing virtualized environments can be complex, requiring specialized skills and tools for deployment, configuration, monitoring, and troubleshooting.</a:t>
            </a:r>
          </a:p>
          <a:p>
            <a:pPr>
              <a:buFont typeface="Wingdings" pitchFamily="2" charset="2"/>
              <a:buChar char="Ø"/>
            </a:pPr>
            <a:r>
              <a:rPr lang="en-GB" sz="2400" b="1" dirty="0"/>
              <a:t>Single Point of Failure</a:t>
            </a:r>
            <a:r>
              <a:rPr lang="en-GB" sz="2400" dirty="0"/>
              <a:t>: While virtualization can improve fault tolerance and resilience, if the host server fails, it can impact multiple virtual machines, potentially causing a significant outage.</a:t>
            </a:r>
          </a:p>
          <a:p>
            <a:pPr>
              <a:buFont typeface="Wingdings" pitchFamily="2" charset="2"/>
              <a:buChar char="Ø"/>
            </a:pPr>
            <a:r>
              <a:rPr lang="en-GB" sz="2400" b="1" dirty="0"/>
              <a:t>Licensing Costs</a:t>
            </a:r>
            <a:r>
              <a:rPr lang="en-GB" sz="2400" dirty="0"/>
              <a:t>: Some software vendors may require separate licenses for each virtual instance, which can increase licensing costs in virtualized environments</a:t>
            </a:r>
            <a:r>
              <a:rPr lang="en-GB" sz="2400" dirty="0" smtClean="0"/>
              <a:t>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000" b="1" dirty="0" smtClean="0"/>
              <a:t>Performance Degradation</a:t>
            </a:r>
            <a:r>
              <a:rPr lang="en-GB" sz="2000" dirty="0" smtClean="0"/>
              <a:t>: In some cases, virtualization can lead to performance degradation compared to running applications on bare-metal servers, especially for high-performance computing workloads.</a:t>
            </a:r>
          </a:p>
          <a:p>
            <a:pPr>
              <a:buFont typeface="Wingdings" pitchFamily="2" charset="2"/>
              <a:buChar char="Ø"/>
            </a:pPr>
            <a:r>
              <a:rPr lang="en-GB" sz="2000" b="1" dirty="0" smtClean="0"/>
              <a:t>Compatibility Issues</a:t>
            </a:r>
            <a:r>
              <a:rPr lang="en-GB" sz="2000" dirty="0" smtClean="0"/>
              <a:t>: Virtualization may encounter compatibility issues with certain hardware or software components, requiring additional effort to ensure compatibility and stability.</a:t>
            </a:r>
          </a:p>
          <a:p>
            <a:pPr>
              <a:buFont typeface="Wingdings" pitchFamily="2" charset="2"/>
              <a:buChar char="Ø"/>
            </a:pPr>
            <a:r>
              <a:rPr lang="en-GB" sz="2000" b="1" dirty="0" smtClean="0"/>
              <a:t>Security Concerns</a:t>
            </a:r>
            <a:r>
              <a:rPr lang="en-GB" sz="2000" dirty="0" smtClean="0"/>
              <a:t>: While virtualization enhances security through isolation, it also introduces new attack vectors and security risks, such as VM escape attacks or vulnerabilities in the hypervisor software.</a:t>
            </a:r>
          </a:p>
          <a:p>
            <a:pPr>
              <a:buFont typeface="Wingdings" pitchFamily="2" charset="2"/>
              <a:buChar char="Ø"/>
            </a:pPr>
            <a:r>
              <a:rPr lang="en-GB" sz="2000" b="1" dirty="0" smtClean="0"/>
              <a:t>Vendor Lock-</a:t>
            </a:r>
            <a:r>
              <a:rPr lang="en-GB" sz="2000" b="1" dirty="0" err="1" smtClean="0"/>
              <a:t>In</a:t>
            </a:r>
            <a:r>
              <a:rPr lang="en-GB" sz="2000" dirty="0" err="1" smtClean="0"/>
              <a:t>:Adopting</a:t>
            </a:r>
            <a:r>
              <a:rPr lang="en-GB" sz="2000" dirty="0" smtClean="0"/>
              <a:t> virtualization technologies from a specific vendor may lead to vendor lock-in, limiting flexibility and interoperability with other platforms or technologies.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Types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Application Virtualization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Network Virtualization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Desktop Virtualization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Storage Virtualization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Server Virtualization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Data virtualization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1800" dirty="0" smtClean="0"/>
              <a:t>Application virtualization refers to the process of deploying a computer application over a network.</a:t>
            </a:r>
          </a:p>
          <a:p>
            <a:pPr>
              <a:buFont typeface="Wingdings" pitchFamily="2" charset="2"/>
              <a:buChar char="Ø"/>
            </a:pPr>
            <a:r>
              <a:rPr lang="en-GB" sz="1800" dirty="0" smtClean="0"/>
              <a:t>The deployed application is installed locally on a server, and when a user requests it, an instance of the application is displayed to them. </a:t>
            </a:r>
          </a:p>
          <a:p>
            <a:pPr>
              <a:buFont typeface="Wingdings" pitchFamily="2" charset="2"/>
              <a:buChar char="Ø"/>
            </a:pPr>
            <a:r>
              <a:rPr lang="en-GB" sz="1800" dirty="0" smtClean="0"/>
              <a:t>The user can then engage with that application as if it was installed on their system.</a:t>
            </a:r>
          </a:p>
          <a:p>
            <a:pPr>
              <a:buFont typeface="Wingdings" pitchFamily="2" charset="2"/>
              <a:buChar char="Ø"/>
            </a:pPr>
            <a:r>
              <a:rPr lang="en-GB" sz="1800" dirty="0" smtClean="0"/>
              <a:t>Application virtualization is a powerful concept that takes away most of the drawbacks of installing applications locally.</a:t>
            </a:r>
          </a:p>
          <a:p>
            <a:pPr>
              <a:buFont typeface="Wingdings" pitchFamily="2" charset="2"/>
              <a:buChar char="Ø"/>
            </a:pPr>
            <a:r>
              <a:rPr lang="en-GB" sz="1800" dirty="0" smtClean="0"/>
              <a:t>Users can also run applications not supported by their devices’ operating systems.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000" dirty="0" smtClean="0"/>
              <a:t>To achieve application virtualization, follow these practices: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 b="1" dirty="0" smtClean="0"/>
              <a:t>Application streaming</a:t>
            </a:r>
            <a:r>
              <a:rPr lang="en-GB" sz="2000" dirty="0" smtClean="0"/>
              <a:t> – Users stream the application from a remote server, so it runs only on the end user's device when needed.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 b="1" dirty="0" smtClean="0"/>
              <a:t>Server-based application virtualization</a:t>
            </a:r>
            <a:r>
              <a:rPr lang="en-GB" sz="2000" dirty="0" smtClean="0"/>
              <a:t> – Users can access the remote application from their browser or client interface without installing it.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 b="1" dirty="0" smtClean="0"/>
              <a:t>Local application virtualization</a:t>
            </a:r>
            <a:r>
              <a:rPr lang="en-GB" sz="2000" dirty="0" smtClean="0"/>
              <a:t> – The application code is shipped with its own environment to run on all operating systems without changes.</a:t>
            </a:r>
          </a:p>
          <a:p>
            <a:pPr>
              <a:buFont typeface="Wingdings" pitchFamily="2" charset="2"/>
              <a:buChar char="Ø"/>
            </a:pPr>
            <a:r>
              <a:rPr lang="en-GB" sz="2000" dirty="0" smtClean="0"/>
              <a:t>There are two types of application virtualization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 dirty="0" smtClean="0"/>
              <a:t>Hosted applications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 dirty="0" smtClean="0"/>
              <a:t>Packaged applications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Virtualization</a:t>
            </a:r>
            <a:endParaRPr lang="en-US" dirty="0"/>
          </a:p>
        </p:txBody>
      </p:sp>
      <p:pic>
        <p:nvPicPr>
          <p:cNvPr id="4" name="Content Placeholder 3" descr="Application-Virtualization-1-1024x49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785926"/>
            <a:ext cx="8229600" cy="46434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Network virtualization refers to combining all the components of networks and administering them using only software. 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Network Virtualization refers to the virtualization of a network into a sub network that one could produce on the very same physical network.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It basically refers to a system where one can run multiple virtual networks at the same time and each of these networks have a separate control system and data plan.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It restricts the movement of files across multiple networks to make sure of the same. 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It also helps you keep a better track of things on the network and allow for good supervision as well as identification of the data usage.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It is also a reliable and safe system as issues on one network do not have a </a:t>
            </a:r>
            <a:r>
              <a:rPr lang="en-GB" b="1" dirty="0" smtClean="0"/>
              <a:t>domino effect </a:t>
            </a:r>
            <a:r>
              <a:rPr lang="en-GB" dirty="0" smtClean="0"/>
              <a:t>on the other networks. 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The main aimed result of Network Virtualization is to improve the </a:t>
            </a:r>
            <a:r>
              <a:rPr lang="en-GB" b="1" dirty="0" smtClean="0"/>
              <a:t>efficiency</a:t>
            </a:r>
            <a:r>
              <a:rPr lang="en-GB" dirty="0" smtClean="0"/>
              <a:t> and </a:t>
            </a:r>
            <a:r>
              <a:rPr lang="en-GB" b="1" dirty="0" smtClean="0"/>
              <a:t>productivity </a:t>
            </a:r>
            <a:r>
              <a:rPr lang="en-GB" dirty="0" smtClean="0"/>
              <a:t>of the network.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 smtClean="0"/>
              <a:t>There are two types of Network Virtualizations in cloud computing:</a:t>
            </a:r>
            <a:endParaRPr lang="en-GB" sz="2400" dirty="0" smtClean="0"/>
          </a:p>
          <a:p>
            <a:pPr lvl="1"/>
            <a:r>
              <a:rPr lang="en-GB" sz="2000" b="1" dirty="0" smtClean="0"/>
              <a:t>Internal Network Virtualization  : </a:t>
            </a:r>
            <a:r>
              <a:rPr lang="en-GB" sz="2000" dirty="0" smtClean="0"/>
              <a:t>extends network-like functionality to a single system.</a:t>
            </a:r>
          </a:p>
          <a:p>
            <a:pPr lvl="1"/>
            <a:r>
              <a:rPr lang="en-GB" sz="2000" b="1" dirty="0" smtClean="0"/>
              <a:t>External Network Virtualization : </a:t>
            </a:r>
            <a:r>
              <a:rPr lang="en-GB" sz="2000" dirty="0" smtClean="0"/>
              <a:t>Combines multiple networks or its individual parts into a single virtual unit.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Desktop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The desktop environments, also called virtual machines (VMs), are housed on powerful servers that can host several desktop sessions concurrently. 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Desktop virtualization is especially useful for enterprises as it offers a consistent desktop experience to all employees. 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IT teams responsible for managing a company’s devices can now manage and issue updates centrally.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Virtual desktops also minimize the security risks associated with employees storing the company data locally. 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And, since most of the data is stored on servers, device failure will not result in any major loss.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The following are types of desktop virtualization.</a:t>
            </a:r>
          </a:p>
          <a:p>
            <a:pPr lvl="1">
              <a:buFont typeface="Wingdings" pitchFamily="2" charset="2"/>
              <a:buChar char="Ø"/>
            </a:pPr>
            <a:r>
              <a:rPr lang="en-GB" b="1" i="1" dirty="0" smtClean="0"/>
              <a:t>Virtual desktop infrastructure </a:t>
            </a:r>
            <a:endParaRPr lang="en-GB" b="1" dirty="0" smtClean="0"/>
          </a:p>
          <a:p>
            <a:pPr lvl="1">
              <a:buFont typeface="Wingdings" pitchFamily="2" charset="2"/>
              <a:buChar char="Ø"/>
            </a:pPr>
            <a:r>
              <a:rPr lang="en-US" b="1" i="1" dirty="0" smtClean="0"/>
              <a:t>Local desktop virtualization</a:t>
            </a:r>
            <a:endParaRPr lang="en-US" b="1" dirty="0" smtClean="0"/>
          </a:p>
          <a:p>
            <a:pPr>
              <a:buFont typeface="Wingdings" pitchFamily="2" charset="2"/>
              <a:buChar char="Ø"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esktop-Virtualization-768x67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500042"/>
            <a:ext cx="6500858" cy="574750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Virtualization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/>
              <a:t>virtualization plays a crucial role in modern computing environments by providing efficiency, flexibility, scalability, security, and cost savings across various use cases and industries.</a:t>
            </a:r>
            <a:endParaRPr lang="en-GB" sz="2400" dirty="0" smtClean="0"/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M</a:t>
            </a:r>
            <a:r>
              <a:rPr lang="en-GB" sz="2400" dirty="0" smtClean="0"/>
              <a:t>ajor </a:t>
            </a:r>
            <a:r>
              <a:rPr lang="en-GB" sz="2400" dirty="0"/>
              <a:t>needs of </a:t>
            </a:r>
            <a:r>
              <a:rPr lang="en-GB" sz="2400" dirty="0" smtClean="0"/>
              <a:t>virtualization are:</a:t>
            </a:r>
          </a:p>
          <a:p>
            <a:pPr lvl="1">
              <a:buFont typeface="Wingdings" pitchFamily="2" charset="2"/>
              <a:buChar char="Ø"/>
            </a:pPr>
            <a:r>
              <a:rPr lang="en-GB" sz="1800" dirty="0" smtClean="0"/>
              <a:t>Resource Utilization</a:t>
            </a:r>
          </a:p>
          <a:p>
            <a:pPr lvl="1">
              <a:buFont typeface="Wingdings" pitchFamily="2" charset="2"/>
              <a:buChar char="Ø"/>
            </a:pPr>
            <a:r>
              <a:rPr lang="en-GB" sz="1800" dirty="0" smtClean="0"/>
              <a:t>Flexibility and Scalability</a:t>
            </a:r>
          </a:p>
          <a:p>
            <a:pPr lvl="1">
              <a:buFont typeface="Wingdings" pitchFamily="2" charset="2"/>
              <a:buChar char="Ø"/>
            </a:pPr>
            <a:r>
              <a:rPr lang="en-GB" sz="1800" dirty="0" smtClean="0"/>
              <a:t>Disaster Recovery and Business Continuity</a:t>
            </a:r>
            <a:endParaRPr lang="en-IN" sz="1800" dirty="0" smtClean="0"/>
          </a:p>
          <a:p>
            <a:pPr lvl="1">
              <a:buFont typeface="Wingdings" pitchFamily="2" charset="2"/>
              <a:buChar char="Ø"/>
            </a:pPr>
            <a:r>
              <a:rPr lang="en-IN" sz="1800" dirty="0" smtClean="0"/>
              <a:t>Enhanced Performance</a:t>
            </a:r>
          </a:p>
          <a:p>
            <a:pPr lvl="1">
              <a:buFont typeface="Wingdings" pitchFamily="2" charset="2"/>
              <a:buChar char="Ø"/>
            </a:pPr>
            <a:r>
              <a:rPr lang="en-IN" sz="1800" dirty="0" smtClean="0"/>
              <a:t>Limited use of Resources</a:t>
            </a:r>
          </a:p>
          <a:p>
            <a:pPr lvl="1">
              <a:buFont typeface="Wingdings" pitchFamily="2" charset="2"/>
              <a:buChar char="Ø"/>
            </a:pPr>
            <a:r>
              <a:rPr lang="en-IN" sz="1800" dirty="0" smtClean="0"/>
              <a:t>Shortage of Space</a:t>
            </a:r>
          </a:p>
          <a:p>
            <a:pPr lvl="1">
              <a:buFont typeface="Wingdings" pitchFamily="2" charset="2"/>
              <a:buChar char="Ø"/>
            </a:pPr>
            <a:r>
              <a:rPr lang="en-IN" sz="1800" dirty="0" smtClean="0"/>
              <a:t>Eco-friendly initiatives</a:t>
            </a:r>
          </a:p>
          <a:p>
            <a:pPr lvl="1">
              <a:buFont typeface="Wingdings" pitchFamily="2" charset="2"/>
              <a:buChar char="Ø"/>
            </a:pPr>
            <a:r>
              <a:rPr lang="en-IN" sz="1800" dirty="0" smtClean="0"/>
              <a:t>Administrative costs</a:t>
            </a:r>
          </a:p>
          <a:p>
            <a:pPr lvl="1">
              <a:buFont typeface="Wingdings" pitchFamily="2" charset="2"/>
              <a:buChar char="Ø"/>
            </a:pPr>
            <a:r>
              <a:rPr lang="en-GB" sz="1800" dirty="0" smtClean="0"/>
              <a:t>Desktop Virtualization</a:t>
            </a:r>
          </a:p>
          <a:p>
            <a:pPr lvl="1">
              <a:buFont typeface="Wingdings" pitchFamily="2" charset="2"/>
              <a:buChar char="Ø"/>
            </a:pPr>
            <a:r>
              <a:rPr lang="en-GB" sz="1800" dirty="0" smtClean="0"/>
              <a:t>Energy Efficiency</a:t>
            </a:r>
            <a:endParaRPr lang="en-IN" sz="18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Storage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000" dirty="0" smtClean="0"/>
              <a:t>Storage virtualization combines the functions of physical storage devices such as network attached storage (NAS) and storage area network (SAN). </a:t>
            </a:r>
          </a:p>
          <a:p>
            <a:pPr>
              <a:buFont typeface="Wingdings" pitchFamily="2" charset="2"/>
              <a:buChar char="Ø"/>
            </a:pPr>
            <a:r>
              <a:rPr lang="en-GB" sz="2000" dirty="0" smtClean="0"/>
              <a:t>Storage virtualization uses all your physical data storage and creates a large unit of virtual storage that you can assign and control by using management software. </a:t>
            </a:r>
          </a:p>
          <a:p>
            <a:pPr>
              <a:buFont typeface="Wingdings" pitchFamily="2" charset="2"/>
              <a:buChar char="Ø"/>
            </a:pPr>
            <a:r>
              <a:rPr lang="en-GB" sz="2000" dirty="0" smtClean="0"/>
              <a:t>IT administrators can streamline storage activities, such as archiving, backup, and recovery, because they can combine multiple network storage devices virtually into a single storage device.</a:t>
            </a:r>
          </a:p>
          <a:p>
            <a:pPr>
              <a:buFont typeface="Wingdings" pitchFamily="2" charset="2"/>
              <a:buChar char="Ø"/>
            </a:pPr>
            <a:endParaRPr lang="en-GB" sz="2000" dirty="0" smtClean="0"/>
          </a:p>
          <a:p>
            <a:pPr>
              <a:buFont typeface="Wingdings" pitchFamily="2" charset="2"/>
              <a:buChar char="Ø"/>
            </a:pPr>
            <a:endParaRPr lang="en-GB" sz="2000" dirty="0" smtClean="0"/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The benefits of storage virtualization: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It allows for centralized management of all the storage devices by masking their individual hardware/software configurations.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It enables users to scale their storage capacity on-demand.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It allows organizations to manage large amounts of crucial data by allocating it to a single location.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Backing up, recycling and dropping data is much easier when consolidated at a single storage location.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Virtualizing storage offers better storage performance at significantly lesser expenses.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Automated management is another remarkable feature of storage virtualization. 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orage-Virtualization-768x89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642918"/>
            <a:ext cx="7715304" cy="59293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5114948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200" dirty="0" smtClean="0"/>
              <a:t>Server virtualization refers to partitioning the resources of a server, which consist of hardware, software and networking resources, and distributing them over a network. 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200" dirty="0" smtClean="0"/>
              <a:t>The partitions are instances of a powerful physical server lying in a remote location but acting like standalone servers. These partitions are also called </a:t>
            </a:r>
            <a:r>
              <a:rPr lang="en-GB" sz="2200" b="1" dirty="0" smtClean="0"/>
              <a:t>virtual servers</a:t>
            </a:r>
            <a:r>
              <a:rPr lang="en-GB" sz="2200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200" dirty="0" smtClean="0"/>
              <a:t>Server virtualization allows for flexible scalability as, depending upon their need, users can request variable configurations of storage, computing power, RAM, etc from the physical server.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200" dirty="0" smtClean="0"/>
              <a:t>The process of virtualizing a server begins with installing hypervisors on it. 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200" dirty="0" smtClean="0"/>
              <a:t>Hypervisors are pieces of software, aptly referred to as primal operating systems, that enable communication between the server and the installed programmes</a:t>
            </a:r>
          </a:p>
          <a:p>
            <a:pPr algn="just"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Hypervisors-768x716.png"/>
          <p:cNvPicPr>
            <a:picLocks noGrp="1" noChangeAspect="1"/>
          </p:cNvPicPr>
          <p:nvPr>
            <p:ph idx="1"/>
          </p:nvPr>
        </p:nvPicPr>
        <p:blipFill>
          <a:blip r:embed="rId2"/>
          <a:srcRect l="911" r="1562"/>
          <a:stretch>
            <a:fillRect/>
          </a:stretch>
        </p:blipFill>
        <p:spPr>
          <a:xfrm>
            <a:off x="571472" y="428604"/>
            <a:ext cx="7643866" cy="5929354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000" dirty="0" smtClean="0"/>
              <a:t>Data Virtualization creates a separate virtual database. It allows for the manipulation of data and access to its physical location as well as an understanding of how it is formatted.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000" dirty="0" smtClean="0"/>
              <a:t>Data virtualization is a solution to the data management problem of analyzing data from different sources collectively and at a much faster pace. 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000" dirty="0" smtClean="0"/>
              <a:t>It enables organizations to centrally manage and alter data from several sources, such as excel files, Google analytics reports, </a:t>
            </a:r>
            <a:r>
              <a:rPr lang="en-GB" sz="2000" dirty="0" err="1" smtClean="0"/>
              <a:t>HubSpot</a:t>
            </a:r>
            <a:r>
              <a:rPr lang="en-GB" sz="2000" dirty="0" smtClean="0"/>
              <a:t> reports.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000" dirty="0" smtClean="0"/>
              <a:t>Virtualizing data enables users to collectively view heterogeneous data sets via a single interface as well as access the source of the collected data in real-time.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000" dirty="0" smtClean="0"/>
              <a:t>Data virtualization is primarily used as a part of data integration in areas such as BI (business intelligence), Cloud computing and of course, data management.</a:t>
            </a:r>
            <a:endParaRPr 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Memory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Memory Virtualization can be understood as a concept where multiple physical memories across different servers are put together as one to form a singular virtual memory. This allows you an access to a bigger memory to work on.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The main aim of this kind of virtualization is to provide for a better and a much more enhanced memory to function on.</a:t>
            </a:r>
          </a:p>
          <a:p>
            <a:pPr>
              <a:buFont typeface="Wingdings" pitchFamily="2" charset="2"/>
              <a:buChar char="Ø"/>
            </a:pPr>
            <a:r>
              <a:rPr lang="en-GB" b="1" dirty="0" smtClean="0"/>
              <a:t>There are two types of Memory Virtualizations-</a:t>
            </a:r>
            <a:endParaRPr lang="en-GB" dirty="0" smtClean="0"/>
          </a:p>
          <a:p>
            <a:pPr lvl="1">
              <a:buFont typeface="Wingdings" pitchFamily="2" charset="2"/>
              <a:buChar char="Ø"/>
            </a:pPr>
            <a:r>
              <a:rPr lang="en-GB" b="1" dirty="0" smtClean="0"/>
              <a:t>Application-Level Control – </a:t>
            </a:r>
            <a:r>
              <a:rPr lang="en-GB" dirty="0" smtClean="0"/>
              <a:t> In this system, the applications that run on the connected devices connect directly to the combined memory with the help of the file system or an API system.</a:t>
            </a:r>
          </a:p>
          <a:p>
            <a:pPr lvl="1">
              <a:buFont typeface="Wingdings" pitchFamily="2" charset="2"/>
              <a:buChar char="Ø"/>
            </a:pPr>
            <a:r>
              <a:rPr lang="en-GB" b="1" dirty="0" smtClean="0"/>
              <a:t>Operating System Level Control – </a:t>
            </a:r>
            <a:r>
              <a:rPr lang="en-GB" dirty="0" smtClean="0"/>
              <a:t> In this system, it is the operating system that first connects to the memory pool, making it available to the applications in the process.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Memory Virtualization</a:t>
            </a:r>
            <a:endParaRPr lang="en-US" dirty="0"/>
          </a:p>
        </p:txBody>
      </p:sp>
      <p:pic>
        <p:nvPicPr>
          <p:cNvPr id="4" name="Content Placeholder 3" descr="memory-virtualiza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571612"/>
            <a:ext cx="6419094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Virtualization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000" b="1" dirty="0"/>
              <a:t>Resource Utilization</a:t>
            </a:r>
            <a:r>
              <a:rPr lang="en-GB" sz="2000" dirty="0"/>
              <a:t>: Virtualization allows for better utilization of physical resources by running multiple virtual machines (VMs) on a single physical server</a:t>
            </a:r>
            <a:r>
              <a:rPr lang="en-GB" sz="2000" dirty="0" smtClean="0"/>
              <a:t>.</a:t>
            </a:r>
          </a:p>
          <a:p>
            <a:r>
              <a:rPr lang="en-GB" sz="2000" dirty="0" smtClean="0"/>
              <a:t> </a:t>
            </a:r>
            <a:r>
              <a:rPr lang="en-GB" sz="2000" dirty="0"/>
              <a:t>This consolidation leads to improved efficiency and cost savings by maximizing the use of hardware resources</a:t>
            </a:r>
            <a:r>
              <a:rPr lang="en-GB" sz="2000" dirty="0" smtClean="0"/>
              <a:t>.</a:t>
            </a:r>
          </a:p>
          <a:p>
            <a:pPr>
              <a:buNone/>
            </a:pPr>
            <a:r>
              <a:rPr lang="en-GB" sz="2000" b="1" dirty="0"/>
              <a:t>Flexibility and Scalability</a:t>
            </a:r>
            <a:r>
              <a:rPr lang="en-GB" sz="2000" dirty="0"/>
              <a:t>: Virtualization enables IT infrastructures to be more flexible and scalable. </a:t>
            </a:r>
            <a:endParaRPr lang="en-GB" sz="2000" dirty="0" smtClean="0"/>
          </a:p>
          <a:p>
            <a:r>
              <a:rPr lang="en-GB" sz="2000" dirty="0" smtClean="0"/>
              <a:t>Virtual </a:t>
            </a:r>
            <a:r>
              <a:rPr lang="en-GB" sz="2000" dirty="0"/>
              <a:t>machines can be easily provisioned, migrated, and scaled up or down based on demand, allowing organizations to adapt quickly to changing business needs.</a:t>
            </a:r>
          </a:p>
          <a:p>
            <a:pPr>
              <a:buNone/>
            </a:pPr>
            <a:r>
              <a:rPr lang="en-GB" sz="2000" b="1" dirty="0"/>
              <a:t>Disaster Recovery and Business Continuity</a:t>
            </a:r>
            <a:r>
              <a:rPr lang="en-GB" sz="2000" dirty="0"/>
              <a:t>: Virtualization facilitates the creation of snapshots and backups of entire virtual machines, making disaster recovery and business continuity planning more efficient.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Energy </a:t>
            </a:r>
            <a:r>
              <a:rPr lang="en-GB" b="1" dirty="0" smtClean="0"/>
              <a:t>Efficiency</a:t>
            </a:r>
            <a:r>
              <a:rPr lang="en-GB" b="1" dirty="0"/>
              <a:t>:</a:t>
            </a: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By </a:t>
            </a:r>
            <a:r>
              <a:rPr lang="en-GB" dirty="0"/>
              <a:t>consolidating multiple virtual machines onto fewer physical servers, virtualization can lead to significant energy savings in data </a:t>
            </a:r>
            <a:r>
              <a:rPr lang="en-GB" dirty="0" err="1"/>
              <a:t>centers</a:t>
            </a:r>
            <a:r>
              <a:rPr lang="en-GB" dirty="0"/>
              <a:t>, reducing both electricity consumption and cooling costs.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357166"/>
            <a:ext cx="8229600" cy="4525963"/>
          </a:xfrm>
        </p:spPr>
        <p:txBody>
          <a:bodyPr>
            <a:noAutofit/>
          </a:bodyPr>
          <a:lstStyle/>
          <a:p>
            <a:pPr marL="342900" lvl="1" indent="-342900" algn="just"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Enhanced Performance:</a:t>
            </a:r>
          </a:p>
          <a:p>
            <a:pPr marL="342900" lvl="1" indent="-342900" algn="just">
              <a:buFont typeface="Wingdings" pitchFamily="2" charset="2"/>
              <a:buChar char="Ø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PC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is sufficiently powerful to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fulfill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all the basic computation requirements of the user, with various additional capabilities which are rarely used by the user. 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 algn="just">
              <a:buFont typeface="Wingdings" pitchFamily="2" charset="2"/>
              <a:buChar char="Ø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of their systems have sufficient resources which can host a virtual machine manager and can perform a virtual machine with acceptable performance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 algn="just">
              <a:buNone/>
            </a:pP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 algn="just"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Limited use of Resources: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limited use of the resources leads to under-utilization of hardware and software resources. 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all the PCs of the user are sufficiently capable to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fulfill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their regular computational needs that’s why many of their computers are used often which can be used 24/7 continuously without any interruption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efficiency of IT infrastructure could be increase by using these resources after hours for other purposes. This environment is possible to attain with the help of Virtualization.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None/>
            </a:pPr>
            <a:r>
              <a:rPr lang="en-IN" sz="1800" b="1" dirty="0" smtClean="0"/>
              <a:t>Shortage of Space:</a:t>
            </a:r>
          </a:p>
          <a:p>
            <a:pPr>
              <a:buFont typeface="Wingdings" pitchFamily="2" charset="2"/>
              <a:buChar char="Ø"/>
            </a:pPr>
            <a:r>
              <a:rPr lang="en-GB" sz="1800" dirty="0" smtClean="0"/>
              <a:t>The </a:t>
            </a:r>
            <a:r>
              <a:rPr lang="en-GB" sz="1800" dirty="0"/>
              <a:t>regular requirement for additional capacity, whether memory storage or compute power, leads data </a:t>
            </a:r>
            <a:r>
              <a:rPr lang="en-GB" sz="1800" dirty="0" err="1"/>
              <a:t>centers</a:t>
            </a:r>
            <a:r>
              <a:rPr lang="en-GB" sz="1800" dirty="0"/>
              <a:t> raise rapidly. </a:t>
            </a:r>
            <a:endParaRPr lang="en-GB" sz="1800" dirty="0" smtClean="0"/>
          </a:p>
          <a:p>
            <a:pPr>
              <a:buFont typeface="Wingdings" pitchFamily="2" charset="2"/>
              <a:buChar char="Ø"/>
            </a:pPr>
            <a:r>
              <a:rPr lang="en-GB" sz="1800" dirty="0" smtClean="0"/>
              <a:t>Companies </a:t>
            </a:r>
            <a:r>
              <a:rPr lang="en-GB" sz="1800" dirty="0"/>
              <a:t>like Google, Microsoft and Amazon develop their infrastructure by building data </a:t>
            </a:r>
            <a:r>
              <a:rPr lang="en-GB" sz="1800" dirty="0" err="1"/>
              <a:t>centers</a:t>
            </a:r>
            <a:r>
              <a:rPr lang="en-GB" sz="1800" dirty="0"/>
              <a:t> as per their needs. </a:t>
            </a:r>
            <a:endParaRPr lang="en-GB" sz="1800" dirty="0" smtClean="0"/>
          </a:p>
          <a:p>
            <a:pPr>
              <a:buFont typeface="Wingdings" pitchFamily="2" charset="2"/>
              <a:buChar char="Ø"/>
            </a:pPr>
            <a:r>
              <a:rPr lang="en-GB" sz="1800" dirty="0" smtClean="0"/>
              <a:t>Mostly</a:t>
            </a:r>
            <a:r>
              <a:rPr lang="en-GB" sz="1800" dirty="0"/>
              <a:t>, enterprises unable to pay to build any other data </a:t>
            </a:r>
            <a:r>
              <a:rPr lang="en-GB" sz="1800" dirty="0" err="1"/>
              <a:t>center</a:t>
            </a:r>
            <a:r>
              <a:rPr lang="en-GB" sz="1800" dirty="0"/>
              <a:t> to accommodate additional resource capacity</a:t>
            </a:r>
            <a:r>
              <a:rPr lang="en-GB" sz="1800" dirty="0" smtClean="0"/>
              <a:t>.</a:t>
            </a:r>
          </a:p>
          <a:p>
            <a:pPr marL="342900" lvl="1" indent="-342900">
              <a:buNone/>
            </a:pPr>
            <a:r>
              <a:rPr lang="en-IN" sz="1800" b="1" dirty="0" smtClean="0"/>
              <a:t>Eco-friendly initiatives:</a:t>
            </a:r>
          </a:p>
          <a:p>
            <a:pPr>
              <a:buFont typeface="Wingdings" pitchFamily="2" charset="2"/>
              <a:buChar char="Ø"/>
            </a:pPr>
            <a:r>
              <a:rPr lang="en-GB" sz="1800" dirty="0" smtClean="0"/>
              <a:t>Corporations </a:t>
            </a:r>
            <a:r>
              <a:rPr lang="en-GB" sz="1800" dirty="0"/>
              <a:t>are actively seeking for various methods to minimize their expenditures on power which is consumed by their systems. </a:t>
            </a:r>
            <a:endParaRPr lang="en-GB" sz="1800" dirty="0" smtClean="0"/>
          </a:p>
          <a:p>
            <a:pPr>
              <a:buFont typeface="Wingdings" pitchFamily="2" charset="2"/>
              <a:buChar char="Ø"/>
            </a:pPr>
            <a:r>
              <a:rPr lang="en-GB" sz="1800" dirty="0" smtClean="0"/>
              <a:t>Data </a:t>
            </a:r>
            <a:r>
              <a:rPr lang="en-GB" sz="1800" dirty="0" err="1"/>
              <a:t>centers</a:t>
            </a:r>
            <a:r>
              <a:rPr lang="en-GB" sz="1800" dirty="0"/>
              <a:t> are main power consumers and maintaining a data </a:t>
            </a:r>
            <a:r>
              <a:rPr lang="en-GB" sz="1800" dirty="0" err="1"/>
              <a:t>center</a:t>
            </a:r>
            <a:r>
              <a:rPr lang="en-GB" sz="1800" dirty="0"/>
              <a:t> operations needs a continuous power </a:t>
            </a:r>
            <a:r>
              <a:rPr lang="en-GB" sz="1800" dirty="0" smtClean="0"/>
              <a:t>supply.</a:t>
            </a:r>
          </a:p>
          <a:p>
            <a:pPr>
              <a:buFont typeface="Wingdings" pitchFamily="2" charset="2"/>
              <a:buChar char="Ø"/>
            </a:pPr>
            <a:r>
              <a:rPr lang="en-GB" sz="1800" dirty="0"/>
              <a:t>server consolidation drops the power consumed and cooling impact by having a fall in number of servers. </a:t>
            </a:r>
            <a:endParaRPr lang="en-GB" sz="1800" dirty="0" smtClean="0"/>
          </a:p>
          <a:p>
            <a:pPr>
              <a:buFont typeface="Wingdings" pitchFamily="2" charset="2"/>
              <a:buChar char="Ø"/>
            </a:pPr>
            <a:r>
              <a:rPr lang="en-GB" sz="1800" dirty="0" smtClean="0"/>
              <a:t>Virtualization </a:t>
            </a:r>
            <a:r>
              <a:rPr lang="en-GB" sz="1800" dirty="0"/>
              <a:t>can provide a sophisticated method of </a:t>
            </a:r>
            <a:r>
              <a:rPr lang="en-GB" sz="1800" b="1" dirty="0"/>
              <a:t>server consolidation.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None/>
            </a:pPr>
            <a:r>
              <a:rPr lang="en-IN" sz="1800" b="1" dirty="0" smtClean="0"/>
              <a:t>Administrative costs:</a:t>
            </a:r>
          </a:p>
          <a:p>
            <a:pPr>
              <a:buFont typeface="Wingdings" pitchFamily="2" charset="2"/>
              <a:buChar char="Ø"/>
            </a:pPr>
            <a:r>
              <a:rPr lang="en-GB" sz="1800" dirty="0" smtClean="0"/>
              <a:t>The </a:t>
            </a:r>
            <a:r>
              <a:rPr lang="en-GB" sz="1800" dirty="0"/>
              <a:t>rise in demand for capacity surplus, that convert into more servers in a data </a:t>
            </a:r>
            <a:r>
              <a:rPr lang="en-GB" sz="1800" dirty="0" err="1"/>
              <a:t>center</a:t>
            </a:r>
            <a:r>
              <a:rPr lang="en-GB" sz="1800" dirty="0"/>
              <a:t>, accountable for a significant increase in administrative costs. </a:t>
            </a:r>
            <a:endParaRPr lang="en-GB" sz="1800" dirty="0" smtClean="0"/>
          </a:p>
          <a:p>
            <a:pPr>
              <a:buFont typeface="Wingdings" pitchFamily="2" charset="2"/>
              <a:buChar char="Ø"/>
            </a:pPr>
            <a:r>
              <a:rPr lang="en-GB" sz="1800" dirty="0" smtClean="0"/>
              <a:t>Hardware </a:t>
            </a:r>
            <a:r>
              <a:rPr lang="en-GB" sz="1800" dirty="0"/>
              <a:t>monitoring, server setup and updates, defective hardware replacement, server resources monitoring, and backups are included in common system administration tasks. </a:t>
            </a:r>
            <a:endParaRPr lang="en-GB" sz="1800" dirty="0" smtClean="0"/>
          </a:p>
          <a:p>
            <a:pPr>
              <a:buFont typeface="Wingdings" pitchFamily="2" charset="2"/>
              <a:buChar char="Ø"/>
            </a:pPr>
            <a:r>
              <a:rPr lang="en-GB" sz="1800" dirty="0" smtClean="0"/>
              <a:t>These </a:t>
            </a:r>
            <a:r>
              <a:rPr lang="en-GB" sz="1800" dirty="0"/>
              <a:t>are personnel-intensive operations. The administrative costs is increased as per the number of servers. </a:t>
            </a:r>
            <a:endParaRPr lang="en-GB" sz="1800" dirty="0" smtClean="0"/>
          </a:p>
          <a:p>
            <a:pPr>
              <a:buFont typeface="Wingdings" pitchFamily="2" charset="2"/>
              <a:buChar char="Ø"/>
            </a:pPr>
            <a:r>
              <a:rPr lang="en-GB" sz="1800" dirty="0" smtClean="0"/>
              <a:t>Virtualization </a:t>
            </a:r>
            <a:r>
              <a:rPr lang="en-GB" sz="1800" dirty="0"/>
              <a:t>decreases number of required servers for a given workload, hence reduces the cost of administrative employees.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GB" sz="2200" b="1" dirty="0"/>
              <a:t>Desktop Virtualization</a:t>
            </a:r>
            <a:r>
              <a:rPr lang="en-GB" sz="2200" dirty="0"/>
              <a:t>: </a:t>
            </a:r>
            <a:endParaRPr lang="en-GB" sz="2200" dirty="0" smtClean="0"/>
          </a:p>
          <a:p>
            <a:pPr algn="just">
              <a:buFont typeface="Wingdings" pitchFamily="2" charset="2"/>
              <a:buChar char="Ø"/>
            </a:pPr>
            <a:r>
              <a:rPr lang="en-GB" sz="2200" dirty="0" smtClean="0"/>
              <a:t>Virtualization </a:t>
            </a:r>
            <a:r>
              <a:rPr lang="en-GB" sz="2200" dirty="0"/>
              <a:t>extends beyond servers to desktop environments, enabling centralized management of desktops and applications. </a:t>
            </a:r>
            <a:endParaRPr lang="en-GB" sz="2200" dirty="0" smtClean="0"/>
          </a:p>
          <a:p>
            <a:pPr algn="just">
              <a:buFont typeface="Wingdings" pitchFamily="2" charset="2"/>
              <a:buChar char="Ø"/>
            </a:pPr>
            <a:r>
              <a:rPr lang="en-GB" sz="2200" dirty="0" smtClean="0"/>
              <a:t>Desktop </a:t>
            </a:r>
            <a:r>
              <a:rPr lang="en-GB" sz="2200" dirty="0"/>
              <a:t>virtualization solutions offer benefits such as improved security, easier software deployment, and support for remote work </a:t>
            </a:r>
            <a:endParaRPr lang="en-GB" sz="2200" dirty="0" smtClean="0"/>
          </a:p>
          <a:p>
            <a:pPr algn="just">
              <a:buNone/>
            </a:pPr>
            <a:r>
              <a:rPr lang="en-GB" sz="2200" b="1" dirty="0"/>
              <a:t>Energy Efficiency</a:t>
            </a:r>
            <a:r>
              <a:rPr lang="en-GB" sz="2200" dirty="0" smtClean="0"/>
              <a:t>: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200" dirty="0" smtClean="0"/>
              <a:t> </a:t>
            </a:r>
            <a:r>
              <a:rPr lang="en-GB" sz="2200" dirty="0"/>
              <a:t>By consolidating multiple virtual machines onto fewer physical servers, virtualization can lead to significant energy savings in data </a:t>
            </a:r>
            <a:r>
              <a:rPr lang="en-GB" sz="2200" dirty="0" err="1"/>
              <a:t>centers</a:t>
            </a:r>
            <a:r>
              <a:rPr lang="en-GB" sz="2200" dirty="0"/>
              <a:t>, reducing both electricity consumption and cooling costs.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Resource Utilization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Flexibility and Scalability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Disaster Recovery and Business Continuity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Enhanced Performance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Limited use of Resources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Shortage of Space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Eco-friendly initiatives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Administrative costs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Desktop Virtualization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Energy Efficiency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1437</Words>
  <Application>Microsoft Office PowerPoint</Application>
  <PresentationFormat>On-screen Show (4:3)</PresentationFormat>
  <Paragraphs>141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Need for Virtualization </vt:lpstr>
      <vt:lpstr>Need for Virtualization </vt:lpstr>
      <vt:lpstr>Need for Virtualization </vt:lpstr>
      <vt:lpstr>Slide 4</vt:lpstr>
      <vt:lpstr>Slide 5</vt:lpstr>
      <vt:lpstr>Slide 6</vt:lpstr>
      <vt:lpstr>Slide 7</vt:lpstr>
      <vt:lpstr>Slide 8</vt:lpstr>
      <vt:lpstr>Advantage of Virtualization</vt:lpstr>
      <vt:lpstr>Disadvantage of Virtualization</vt:lpstr>
      <vt:lpstr>Slide 11</vt:lpstr>
      <vt:lpstr>Types of Virtualization</vt:lpstr>
      <vt:lpstr>Application Virtualization</vt:lpstr>
      <vt:lpstr>Slide 14</vt:lpstr>
      <vt:lpstr>Application Virtualization</vt:lpstr>
      <vt:lpstr>Network Virtualization</vt:lpstr>
      <vt:lpstr>Slide 17</vt:lpstr>
      <vt:lpstr>Desktop Virtualization</vt:lpstr>
      <vt:lpstr>Slide 19</vt:lpstr>
      <vt:lpstr>Storage Virtualization</vt:lpstr>
      <vt:lpstr>Slide 21</vt:lpstr>
      <vt:lpstr>Slide 22</vt:lpstr>
      <vt:lpstr>Server Virtualization</vt:lpstr>
      <vt:lpstr>Slide 24</vt:lpstr>
      <vt:lpstr>Data virtualization</vt:lpstr>
      <vt:lpstr>Memory Virtualization</vt:lpstr>
      <vt:lpstr>Memory Virtualization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 for Virtualization</dc:title>
  <dc:creator>Rictu</dc:creator>
  <cp:lastModifiedBy>Rictu</cp:lastModifiedBy>
  <cp:revision>25</cp:revision>
  <dcterms:created xsi:type="dcterms:W3CDTF">2024-02-14T06:36:48Z</dcterms:created>
  <dcterms:modified xsi:type="dcterms:W3CDTF">2024-02-19T08:21:35Z</dcterms:modified>
</cp:coreProperties>
</file>