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3" r:id="rId7"/>
    <p:sldId id="262" r:id="rId8"/>
    <p:sldId id="265" r:id="rId9"/>
    <p:sldId id="266" r:id="rId10"/>
    <p:sldId id="267" r:id="rId11"/>
    <p:sldId id="264" r:id="rId12"/>
    <p:sldId id="268" r:id="rId13"/>
    <p:sldId id="269" r:id="rId14"/>
    <p:sldId id="259" r:id="rId15"/>
    <p:sldId id="275" r:id="rId16"/>
    <p:sldId id="270" r:id="rId17"/>
    <p:sldId id="271" r:id="rId18"/>
    <p:sldId id="272" r:id="rId19"/>
    <p:sldId id="273"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F86D24-B802-42C9-AEFF-07A4DDB2E00E}"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52840-C0D4-4C66-B6CA-6F0F30ED66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F86D24-B802-42C9-AEFF-07A4DDB2E00E}"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52840-C0D4-4C66-B6CA-6F0F30ED66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F86D24-B802-42C9-AEFF-07A4DDB2E00E}"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52840-C0D4-4C66-B6CA-6F0F30ED66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F86D24-B802-42C9-AEFF-07A4DDB2E00E}"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52840-C0D4-4C66-B6CA-6F0F30ED66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F86D24-B802-42C9-AEFF-07A4DDB2E00E}"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52840-C0D4-4C66-B6CA-6F0F30ED660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F86D24-B802-42C9-AEFF-07A4DDB2E00E}"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552840-C0D4-4C66-B6CA-6F0F30ED66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F86D24-B802-42C9-AEFF-07A4DDB2E00E}" type="datetimeFigureOut">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552840-C0D4-4C66-B6CA-6F0F30ED66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F86D24-B802-42C9-AEFF-07A4DDB2E00E}" type="datetimeFigureOut">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552840-C0D4-4C66-B6CA-6F0F30ED66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F86D24-B802-42C9-AEFF-07A4DDB2E00E}" type="datetimeFigureOut">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552840-C0D4-4C66-B6CA-6F0F30ED66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F86D24-B802-42C9-AEFF-07A4DDB2E00E}"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552840-C0D4-4C66-B6CA-6F0F30ED66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F86D24-B802-42C9-AEFF-07A4DDB2E00E}"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552840-C0D4-4C66-B6CA-6F0F30ED66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F86D24-B802-42C9-AEFF-07A4DDB2E00E}" type="datetimeFigureOut">
              <a:rPr lang="en-US" smtClean="0"/>
              <a:pPr/>
              <a:t>4/3/2024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552840-C0D4-4C66-B6CA-6F0F30ED66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Autofit/>
          </a:bodyPr>
          <a:lstStyle/>
          <a:p>
            <a:pPr>
              <a:buFont typeface="Wingdings" pitchFamily="2" charset="2"/>
              <a:buChar char="Ø"/>
            </a:pPr>
            <a:r>
              <a:rPr lang="en-GB" sz="2400" dirty="0"/>
              <a:t>API </a:t>
            </a:r>
            <a:r>
              <a:rPr lang="en-GB" sz="2400" dirty="0" smtClean="0"/>
              <a:t>Layer:</a:t>
            </a:r>
            <a:endParaRPr lang="en-GB" sz="2400" dirty="0"/>
          </a:p>
          <a:p>
            <a:pPr lvl="1">
              <a:buFont typeface="Wingdings" pitchFamily="2" charset="2"/>
              <a:buChar char="Ø"/>
            </a:pPr>
            <a:r>
              <a:rPr lang="en-GB" sz="2000" dirty="0"/>
              <a:t>The API layer is responsible for providing access to the object storage system, allowing users and applications to store, retrieve, and manage data objects. </a:t>
            </a:r>
            <a:endParaRPr lang="en-GB" sz="2000" dirty="0" smtClean="0"/>
          </a:p>
          <a:p>
            <a:pPr lvl="1">
              <a:buFont typeface="Wingdings" pitchFamily="2" charset="2"/>
              <a:buChar char="Ø"/>
            </a:pPr>
            <a:r>
              <a:rPr lang="en-GB" sz="2000" dirty="0" smtClean="0"/>
              <a:t>Most </a:t>
            </a:r>
            <a:r>
              <a:rPr lang="en-GB" sz="2000" dirty="0"/>
              <a:t>object storage systems support a variety of standardized APIs, such as the Simple Storage Service (S3) API from Amazon Web Services (AWS), the </a:t>
            </a:r>
            <a:r>
              <a:rPr lang="en-GB" sz="2000" dirty="0" err="1"/>
              <a:t>OpenStack</a:t>
            </a:r>
            <a:r>
              <a:rPr lang="en-GB" sz="2000" dirty="0"/>
              <a:t> Swift API, and the Cloud Data Management Interface (CDMI). </a:t>
            </a:r>
            <a:endParaRPr lang="en-GB" sz="2000" dirty="0" smtClean="0"/>
          </a:p>
          <a:p>
            <a:pPr lvl="1">
              <a:buFont typeface="Wingdings" pitchFamily="2" charset="2"/>
              <a:buChar char="Ø"/>
            </a:pPr>
            <a:r>
              <a:rPr lang="en-GB" sz="2000" dirty="0" smtClean="0"/>
              <a:t>These </a:t>
            </a:r>
            <a:r>
              <a:rPr lang="en-GB" sz="2000" dirty="0"/>
              <a:t>APIs enable developers to easily integrate object storage into their applications, regardless of the underlying storage technology or vendor.</a:t>
            </a:r>
          </a:p>
          <a:p>
            <a:pPr>
              <a:buFont typeface="Wingdings" pitchFamily="2" charset="2"/>
              <a:buChar char="Ø"/>
            </a:pP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Object Storage </a:t>
            </a:r>
            <a:r>
              <a:rPr lang="en-US" b="1" dirty="0" smtClean="0"/>
              <a:t>Benefits</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Ø"/>
            </a:pPr>
            <a:r>
              <a:rPr lang="en-US" dirty="0"/>
              <a:t>Exabyte </a:t>
            </a:r>
            <a:r>
              <a:rPr lang="en-US" dirty="0" smtClean="0"/>
              <a:t>Scalable</a:t>
            </a:r>
            <a:endParaRPr lang="en-US" dirty="0" smtClean="0"/>
          </a:p>
          <a:p>
            <a:pPr>
              <a:buFont typeface="Wingdings" pitchFamily="2" charset="2"/>
              <a:buChar char="Ø"/>
            </a:pPr>
            <a:r>
              <a:rPr lang="en-US" dirty="0"/>
              <a:t>Scale Out </a:t>
            </a:r>
            <a:r>
              <a:rPr lang="en-US" dirty="0" smtClean="0"/>
              <a:t>Architecture</a:t>
            </a:r>
            <a:endParaRPr lang="en-US" dirty="0" smtClean="0"/>
          </a:p>
          <a:p>
            <a:pPr>
              <a:buFont typeface="Wingdings" pitchFamily="2" charset="2"/>
              <a:buChar char="Ø"/>
            </a:pPr>
            <a:r>
              <a:rPr lang="en-US" dirty="0"/>
              <a:t>Customizable </a:t>
            </a:r>
            <a:r>
              <a:rPr lang="en-US" dirty="0" smtClean="0"/>
              <a:t>Metadata</a:t>
            </a:r>
            <a:endParaRPr lang="en-US" dirty="0"/>
          </a:p>
          <a:p>
            <a:pPr>
              <a:buFont typeface="Wingdings" pitchFamily="2" charset="2"/>
              <a:buChar char="Ø"/>
            </a:pPr>
            <a:r>
              <a:rPr lang="en-US" dirty="0"/>
              <a:t>High Sequential Throughput </a:t>
            </a:r>
            <a:r>
              <a:rPr lang="en-US" dirty="0" smtClean="0"/>
              <a:t>Performance</a:t>
            </a:r>
            <a:endParaRPr lang="en-US" dirty="0"/>
          </a:p>
          <a:p>
            <a:pPr>
              <a:buFont typeface="Wingdings" pitchFamily="2" charset="2"/>
              <a:buChar char="Ø"/>
            </a:pPr>
            <a:r>
              <a:rPr lang="en-US" dirty="0"/>
              <a:t>Flexible Data Protection </a:t>
            </a:r>
            <a:r>
              <a:rPr lang="en-US" dirty="0" smtClean="0"/>
              <a:t>Options</a:t>
            </a:r>
            <a:endParaRPr lang="en-US" dirty="0" smtClean="0"/>
          </a:p>
          <a:p>
            <a:pPr>
              <a:buFont typeface="Wingdings" pitchFamily="2" charset="2"/>
              <a:buChar char="Ø"/>
            </a:pPr>
            <a:r>
              <a:rPr lang="en-GB" dirty="0"/>
              <a:t>Support for the S3 </a:t>
            </a:r>
            <a:r>
              <a:rPr lang="en-GB" dirty="0" smtClean="0"/>
              <a:t>API</a:t>
            </a:r>
            <a:endParaRPr lang="en-GB" dirty="0" smtClean="0"/>
          </a:p>
          <a:p>
            <a:pPr>
              <a:buFont typeface="Wingdings" pitchFamily="2" charset="2"/>
              <a:buChar char="Ø"/>
            </a:pPr>
            <a:r>
              <a:rPr lang="en-GB" dirty="0"/>
              <a:t>Lower Total Cost of Ownership (TCO</a:t>
            </a:r>
            <a:r>
              <a:rPr lang="en-GB" dirty="0" smtClean="0"/>
              <a:t>)</a:t>
            </a:r>
            <a:endParaRPr lang="en-GB" dirty="0"/>
          </a:p>
          <a:p>
            <a:pPr>
              <a:buFont typeface="Wingdings" pitchFamily="2" charset="2"/>
              <a:buChar char="Ø"/>
            </a:pPr>
            <a:r>
              <a:rPr lang="en-US" b="1" dirty="0"/>
              <a:t>Object Storage Use </a:t>
            </a:r>
            <a:r>
              <a:rPr lang="en-US" b="1" dirty="0" smtClean="0"/>
              <a:t>Cases</a:t>
            </a:r>
            <a:endParaRPr lang="en-US" b="1" dirty="0" smtClean="0"/>
          </a:p>
          <a:p>
            <a:pPr lvl="1">
              <a:buFont typeface="Wingdings" pitchFamily="2" charset="2"/>
              <a:buChar char="Ø"/>
            </a:pPr>
            <a:r>
              <a:rPr lang="en-US" b="1" dirty="0"/>
              <a:t>Backup and </a:t>
            </a:r>
            <a:r>
              <a:rPr lang="en-US" b="1" dirty="0" smtClean="0"/>
              <a:t>archiving</a:t>
            </a:r>
          </a:p>
          <a:p>
            <a:pPr lvl="1">
              <a:buFont typeface="Wingdings" pitchFamily="2" charset="2"/>
              <a:buChar char="Ø"/>
            </a:pPr>
            <a:r>
              <a:rPr lang="en-US" b="1" dirty="0"/>
              <a:t>Big data </a:t>
            </a:r>
            <a:r>
              <a:rPr lang="en-US" b="1" dirty="0" smtClean="0"/>
              <a:t>analytics</a:t>
            </a:r>
          </a:p>
          <a:p>
            <a:pPr lvl="1">
              <a:buFont typeface="Wingdings" pitchFamily="2" charset="2"/>
              <a:buChar char="Ø"/>
            </a:pPr>
            <a:r>
              <a:rPr lang="en-US" b="1" dirty="0"/>
              <a:t>Media storage and </a:t>
            </a:r>
            <a:r>
              <a:rPr lang="en-US" b="1" dirty="0" smtClean="0"/>
              <a:t>delivery</a:t>
            </a:r>
          </a:p>
          <a:p>
            <a:pPr lvl="1">
              <a:buFont typeface="Wingdings" pitchFamily="2" charset="2"/>
              <a:buChar char="Ø"/>
            </a:pPr>
            <a:r>
              <a:rPr lang="en-US" b="1" dirty="0"/>
              <a:t>Internet of Things (</a:t>
            </a:r>
            <a:r>
              <a:rPr lang="en-US" b="1" dirty="0" err="1"/>
              <a:t>IoT</a:t>
            </a:r>
            <a:r>
              <a:rPr lang="en-US" b="1"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Object Storage</a:t>
            </a: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GB" sz="2400" dirty="0" smtClean="0"/>
              <a:t>As data volumes continue to increase throughout all industries exponentially, new storage solutions are required to support this growth. </a:t>
            </a:r>
          </a:p>
          <a:p>
            <a:pPr algn="just">
              <a:buFont typeface="Wingdings" pitchFamily="2" charset="2"/>
              <a:buChar char="Ø"/>
            </a:pPr>
            <a:r>
              <a:rPr lang="en-GB" sz="2400" dirty="0" smtClean="0"/>
              <a:t>Through the use of distributed object storage, data can be spread across a variety of servers allowing for higher availability, backup solutions, and disaster recovery abilities.</a:t>
            </a:r>
          </a:p>
          <a:p>
            <a:pPr algn="just">
              <a:buFont typeface="Wingdings" pitchFamily="2" charset="2"/>
              <a:buChar char="Ø"/>
            </a:pP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Object Storage</a:t>
            </a:r>
            <a:endParaRPr lang="en-US" dirty="0"/>
          </a:p>
        </p:txBody>
      </p:sp>
      <p:sp>
        <p:nvSpPr>
          <p:cNvPr id="3" name="Content Placeholder 2"/>
          <p:cNvSpPr>
            <a:spLocks noGrp="1"/>
          </p:cNvSpPr>
          <p:nvPr>
            <p:ph idx="1"/>
          </p:nvPr>
        </p:nvSpPr>
        <p:spPr>
          <a:xfrm>
            <a:off x="457200" y="1600200"/>
            <a:ext cx="8472518" cy="4525963"/>
          </a:xfrm>
        </p:spPr>
        <p:txBody>
          <a:bodyPr>
            <a:normAutofit fontScale="62500" lnSpcReduction="20000"/>
          </a:bodyPr>
          <a:lstStyle/>
          <a:p>
            <a:pPr algn="just">
              <a:buFont typeface="Wingdings" pitchFamily="2" charset="2"/>
              <a:buChar char="Ø"/>
            </a:pPr>
            <a:r>
              <a:rPr lang="en-GB" dirty="0"/>
              <a:t>Distributed storage includes hardware and software enabling a scale-out distributed file system technology targeted at unstructured data growth</a:t>
            </a:r>
            <a:r>
              <a:rPr lang="en-GB" dirty="0" smtClean="0"/>
              <a:t>.</a:t>
            </a:r>
          </a:p>
          <a:p>
            <a:pPr algn="just">
              <a:buFont typeface="Wingdings" pitchFamily="2" charset="2"/>
              <a:buChar char="Ø"/>
            </a:pPr>
            <a:r>
              <a:rPr lang="en-GB" dirty="0" smtClean="0"/>
              <a:t> </a:t>
            </a:r>
            <a:r>
              <a:rPr lang="en-GB" dirty="0"/>
              <a:t>Data can be split across various physical servers and multiple data </a:t>
            </a:r>
            <a:r>
              <a:rPr lang="en-GB" dirty="0" err="1"/>
              <a:t>centers</a:t>
            </a:r>
            <a:r>
              <a:rPr lang="en-GB" dirty="0"/>
              <a:t>. </a:t>
            </a:r>
            <a:endParaRPr lang="en-GB" dirty="0" smtClean="0"/>
          </a:p>
          <a:p>
            <a:pPr algn="just">
              <a:buFont typeface="Wingdings" pitchFamily="2" charset="2"/>
              <a:buChar char="Ø"/>
            </a:pPr>
            <a:r>
              <a:rPr lang="en-GB" dirty="0" smtClean="0"/>
              <a:t>It </a:t>
            </a:r>
            <a:r>
              <a:rPr lang="en-GB" dirty="0"/>
              <a:t>generally utilizes a cluster of storage units with synchronization and coordination methods between nodes.</a:t>
            </a:r>
          </a:p>
          <a:p>
            <a:pPr algn="just">
              <a:buFont typeface="Wingdings" pitchFamily="2" charset="2"/>
              <a:buChar char="Ø"/>
            </a:pPr>
            <a:r>
              <a:rPr lang="en-GB" dirty="0"/>
              <a:t>Distributed storage is one of the foundational technologies for cloud service providers and on-premises distributed storage systems. </a:t>
            </a:r>
            <a:endParaRPr lang="en-GB" dirty="0" smtClean="0"/>
          </a:p>
          <a:p>
            <a:pPr algn="just">
              <a:buFont typeface="Wingdings" pitchFamily="2" charset="2"/>
              <a:buChar char="Ø"/>
            </a:pPr>
            <a:r>
              <a:rPr lang="en-GB" dirty="0" smtClean="0"/>
              <a:t>Distributed </a:t>
            </a:r>
            <a:r>
              <a:rPr lang="en-GB" dirty="0"/>
              <a:t>storage can handle file storage, block storage, and object storage.</a:t>
            </a:r>
          </a:p>
          <a:p>
            <a:pPr algn="just">
              <a:buFont typeface="Wingdings" pitchFamily="2" charset="2"/>
              <a:buChar char="Ø"/>
            </a:pPr>
            <a:r>
              <a:rPr lang="en-GB" dirty="0"/>
              <a:t>Common features of distributed storage include </a:t>
            </a:r>
            <a:endParaRPr lang="en-GB" dirty="0" smtClean="0"/>
          </a:p>
          <a:p>
            <a:pPr lvl="1" algn="just">
              <a:buFont typeface="Wingdings" pitchFamily="2" charset="2"/>
              <a:buChar char="Ø"/>
            </a:pPr>
            <a:r>
              <a:rPr lang="en-GB" b="1" dirty="0"/>
              <a:t>D</a:t>
            </a:r>
            <a:r>
              <a:rPr lang="en-GB" b="1" dirty="0" smtClean="0"/>
              <a:t>istributing </a:t>
            </a:r>
            <a:r>
              <a:rPr lang="en-GB" b="1" dirty="0"/>
              <a:t>data between clusters, known as partitioning, and </a:t>
            </a:r>
            <a:endParaRPr lang="en-GB" b="1" dirty="0" smtClean="0"/>
          </a:p>
          <a:p>
            <a:pPr lvl="1" algn="just">
              <a:buFont typeface="Wingdings" pitchFamily="2" charset="2"/>
              <a:buChar char="Ø"/>
            </a:pPr>
            <a:r>
              <a:rPr lang="en-GB" b="1" dirty="0" smtClean="0"/>
              <a:t>Replicating </a:t>
            </a:r>
            <a:r>
              <a:rPr lang="en-GB" b="1" dirty="0"/>
              <a:t>data across clusters to maintain consistency</a:t>
            </a:r>
            <a:r>
              <a:rPr lang="en-GB" dirty="0"/>
              <a:t>. </a:t>
            </a:r>
            <a:endParaRPr lang="en-GB" dirty="0" smtClean="0"/>
          </a:p>
          <a:p>
            <a:pPr algn="just">
              <a:buFont typeface="Wingdings" pitchFamily="2" charset="2"/>
              <a:buChar char="Ø"/>
            </a:pPr>
            <a:r>
              <a:rPr lang="en-GB" dirty="0" smtClean="0"/>
              <a:t>Distributed </a:t>
            </a:r>
            <a:r>
              <a:rPr lang="en-GB" dirty="0"/>
              <a:t>storage also has fault tolerance features where availability is maintained in case a cluster goes down, in addition to elastic scalability, the system can scale up and down with more storage if necessary.</a:t>
            </a:r>
          </a:p>
          <a:p>
            <a:pPr algn="just">
              <a:buFont typeface="Wingdings" pitchFamily="2" charset="2"/>
              <a:buChar char="Ø"/>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04-02 103902.png"/>
          <p:cNvPicPr>
            <a:picLocks noGrp="1" noChangeAspect="1"/>
          </p:cNvPicPr>
          <p:nvPr>
            <p:ph idx="1"/>
          </p:nvPr>
        </p:nvPicPr>
        <p:blipFill>
          <a:blip r:embed="rId2"/>
          <a:stretch>
            <a:fillRect/>
          </a:stretch>
        </p:blipFill>
        <p:spPr>
          <a:xfrm>
            <a:off x="1214414" y="142852"/>
            <a:ext cx="6357982" cy="5500219"/>
          </a:xfrm>
        </p:spPr>
      </p:pic>
      <p:sp>
        <p:nvSpPr>
          <p:cNvPr id="5" name="TextBox 4"/>
          <p:cNvSpPr txBox="1"/>
          <p:nvPr/>
        </p:nvSpPr>
        <p:spPr>
          <a:xfrm>
            <a:off x="2214546" y="6000768"/>
            <a:ext cx="5028428" cy="369332"/>
          </a:xfrm>
          <a:prstGeom prst="rect">
            <a:avLst/>
          </a:prstGeom>
          <a:noFill/>
        </p:spPr>
        <p:txBody>
          <a:bodyPr wrap="none" rtlCol="0">
            <a:spAutoFit/>
          </a:bodyPr>
          <a:lstStyle/>
          <a:p>
            <a:r>
              <a:rPr lang="en-GB" b="1" dirty="0" smtClean="0"/>
              <a:t>Fig: Distributed </a:t>
            </a:r>
            <a:r>
              <a:rPr lang="en-GB" b="1" dirty="0"/>
              <a:t>Object Storage system </a:t>
            </a:r>
            <a:r>
              <a:rPr lang="en-GB" b="1" dirty="0" smtClean="0"/>
              <a:t>architecture</a:t>
            </a:r>
            <a:endParaRPr lang="en-GB"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b="1" dirty="0" smtClean="0"/>
              <a:t>How to Choose an Object-Based Storage </a:t>
            </a:r>
            <a:r>
              <a:rPr lang="en-GB" sz="2800" b="1" dirty="0" smtClean="0"/>
              <a:t>Solution</a:t>
            </a:r>
            <a:endParaRPr lang="en-US" sz="2800"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b="1" dirty="0" smtClean="0"/>
              <a:t>Scalability</a:t>
            </a:r>
          </a:p>
          <a:p>
            <a:pPr>
              <a:buFont typeface="Wingdings" pitchFamily="2" charset="2"/>
              <a:buChar char="Ø"/>
            </a:pPr>
            <a:r>
              <a:rPr lang="en-US" sz="2400" b="1" dirty="0" smtClean="0"/>
              <a:t>Data durability and </a:t>
            </a:r>
            <a:r>
              <a:rPr lang="en-US" sz="2400" b="1" dirty="0" smtClean="0"/>
              <a:t>protection</a:t>
            </a:r>
          </a:p>
          <a:p>
            <a:pPr>
              <a:buFont typeface="Wingdings" pitchFamily="2" charset="2"/>
              <a:buChar char="Ø"/>
            </a:pPr>
            <a:r>
              <a:rPr lang="en-US" sz="2400" b="1" dirty="0" smtClean="0"/>
              <a:t>Cost</a:t>
            </a:r>
          </a:p>
          <a:p>
            <a:pPr>
              <a:buFont typeface="Wingdings" pitchFamily="2" charset="2"/>
              <a:buChar char="Ø"/>
            </a:pPr>
            <a:r>
              <a:rPr lang="en-US" sz="2400" b="1" dirty="0" smtClean="0"/>
              <a:t>Performance</a:t>
            </a:r>
          </a:p>
          <a:p>
            <a:pPr>
              <a:buFont typeface="Wingdings" pitchFamily="2" charset="2"/>
              <a:buChar char="Ø"/>
            </a:pPr>
            <a:r>
              <a:rPr lang="en-US" sz="2400" b="1" dirty="0" smtClean="0"/>
              <a:t>Integration and compatibility</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214686"/>
            <a:ext cx="8229600" cy="1143000"/>
          </a:xfrm>
        </p:spPr>
        <p:txBody>
          <a:bodyPr>
            <a:normAutofit/>
          </a:bodyPr>
          <a:lstStyle/>
          <a:p>
            <a:r>
              <a:rPr lang="en-US" b="1" dirty="0" smtClean="0"/>
              <a:t>Object Query Processing </a:t>
            </a: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Object </a:t>
            </a:r>
            <a:r>
              <a:rPr lang="en-US" b="1" dirty="0" smtClean="0"/>
              <a:t>Storage</a:t>
            </a: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GB" sz="2400" dirty="0"/>
              <a:t>Object storage is relatively new when compared with more traditional storage systems such as file or block storage. </a:t>
            </a:r>
            <a:endParaRPr lang="en-GB" sz="2400" dirty="0" smtClean="0"/>
          </a:p>
          <a:p>
            <a:pPr algn="just">
              <a:buFont typeface="Wingdings" pitchFamily="2" charset="2"/>
              <a:buChar char="Ø"/>
            </a:pPr>
            <a:r>
              <a:rPr lang="en-GB" sz="2400" dirty="0" smtClean="0"/>
              <a:t>It </a:t>
            </a:r>
            <a:r>
              <a:rPr lang="en-GB" sz="2400" dirty="0"/>
              <a:t>is storage for unstructured data that eliminates the scaling limitations of traditional file storage</a:t>
            </a:r>
            <a:r>
              <a:rPr lang="en-GB" sz="2400" dirty="0" smtClean="0"/>
              <a:t>.</a:t>
            </a:r>
          </a:p>
          <a:p>
            <a:pPr algn="just">
              <a:buFont typeface="Wingdings" pitchFamily="2" charset="2"/>
              <a:buChar char="Ø"/>
            </a:pPr>
            <a:r>
              <a:rPr lang="en-GB" sz="2400" b="1" dirty="0" smtClean="0"/>
              <a:t>Definition:- </a:t>
            </a:r>
            <a:r>
              <a:rPr lang="en-GB" sz="2400" dirty="0" smtClean="0"/>
              <a:t>Object storage is a technology that manages data as objects. All data is stored in one large repository which may be distributed across multiple physical storage devices, instead of being divided into files or folders.</a:t>
            </a:r>
            <a:endParaRPr lang="en-IN"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Storage Type</a:t>
            </a:r>
            <a:endParaRPr lang="en-US" dirty="0"/>
          </a:p>
        </p:txBody>
      </p:sp>
      <p:pic>
        <p:nvPicPr>
          <p:cNvPr id="4" name="Content Placeholder 3" descr="maxresdefaultsmall.png"/>
          <p:cNvPicPr>
            <a:picLocks noGrp="1" noChangeAspect="1"/>
          </p:cNvPicPr>
          <p:nvPr>
            <p:ph idx="1"/>
          </p:nvPr>
        </p:nvPicPr>
        <p:blipFill>
          <a:blip r:embed="rId2"/>
          <a:stretch>
            <a:fillRect/>
          </a:stretch>
        </p:blipFill>
        <p:spPr>
          <a:xfrm>
            <a:off x="174469" y="1714488"/>
            <a:ext cx="8683811" cy="4071966"/>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543956" cy="5626121"/>
          </a:xfrm>
        </p:spPr>
        <p:txBody>
          <a:bodyPr>
            <a:normAutofit/>
          </a:bodyPr>
          <a:lstStyle/>
          <a:p>
            <a:pPr>
              <a:buFont typeface="Wingdings" pitchFamily="2" charset="2"/>
              <a:buChar char="Ø"/>
            </a:pPr>
            <a:r>
              <a:rPr lang="en-US" sz="2400" b="1" dirty="0"/>
              <a:t>File </a:t>
            </a:r>
            <a:r>
              <a:rPr lang="en-US" sz="2400" b="1" dirty="0" smtClean="0"/>
              <a:t>storage:</a:t>
            </a:r>
            <a:endParaRPr lang="en-US" sz="2400" b="1" dirty="0"/>
          </a:p>
          <a:p>
            <a:pPr lvl="1">
              <a:buFont typeface="Wingdings" pitchFamily="2" charset="2"/>
              <a:buChar char="Ø"/>
            </a:pPr>
            <a:r>
              <a:rPr lang="en-GB" sz="2400" dirty="0" smtClean="0"/>
              <a:t>File </a:t>
            </a:r>
            <a:r>
              <a:rPr lang="en-GB" sz="2400" dirty="0"/>
              <a:t>storage stores data in </a:t>
            </a:r>
            <a:r>
              <a:rPr lang="en-GB" sz="2400" dirty="0" smtClean="0"/>
              <a:t>folders also </a:t>
            </a:r>
            <a:r>
              <a:rPr lang="en-GB" sz="2400" dirty="0"/>
              <a:t>known as hierarchical storage, simulates how paper documents are stored</a:t>
            </a:r>
            <a:r>
              <a:rPr lang="en-GB" sz="2400" dirty="0" smtClean="0"/>
              <a:t>.</a:t>
            </a:r>
          </a:p>
          <a:p>
            <a:pPr lvl="1">
              <a:buFont typeface="Wingdings" pitchFamily="2" charset="2"/>
              <a:buChar char="Ø"/>
            </a:pPr>
            <a:r>
              <a:rPr lang="en-GB" sz="2400" dirty="0" smtClean="0"/>
              <a:t>When </a:t>
            </a:r>
            <a:r>
              <a:rPr lang="en-GB" sz="2400" dirty="0"/>
              <a:t>data needs to be accessed, a computer system must look for it using its path in the folder structure.</a:t>
            </a:r>
          </a:p>
          <a:p>
            <a:pPr lvl="1">
              <a:buFont typeface="Wingdings" pitchFamily="2" charset="2"/>
              <a:buChar char="Ø"/>
            </a:pPr>
            <a:r>
              <a:rPr lang="en-GB" sz="2400" dirty="0"/>
              <a:t>File storage uses TCP/IP as its transport, and devices typically use the NFS protocol in Linux and SMB in Windows.</a:t>
            </a:r>
          </a:p>
          <a:p>
            <a:pPr>
              <a:buFont typeface="Wingdings" pitchFamily="2" charset="2"/>
              <a:buChar char="Ø"/>
            </a:pP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fontScale="92500" lnSpcReduction="10000"/>
          </a:bodyPr>
          <a:lstStyle/>
          <a:p>
            <a:pPr>
              <a:buFont typeface="Wingdings" pitchFamily="2" charset="2"/>
              <a:buChar char="Ø"/>
            </a:pPr>
            <a:r>
              <a:rPr lang="en-GB" b="1" dirty="0"/>
              <a:t>Block </a:t>
            </a:r>
            <a:r>
              <a:rPr lang="en-GB" b="1" dirty="0" smtClean="0"/>
              <a:t>storage:</a:t>
            </a:r>
            <a:endParaRPr lang="en-GB" b="1" dirty="0"/>
          </a:p>
          <a:p>
            <a:pPr lvl="1">
              <a:buFont typeface="Wingdings" pitchFamily="2" charset="2"/>
              <a:buChar char="Ø"/>
            </a:pPr>
            <a:r>
              <a:rPr lang="en-GB" dirty="0"/>
              <a:t>Block storage splits a file into separate data blocks, and stores each of these blocks as a separate data unit. </a:t>
            </a:r>
            <a:endParaRPr lang="en-GB" dirty="0" smtClean="0"/>
          </a:p>
          <a:p>
            <a:pPr lvl="1">
              <a:buFont typeface="Wingdings" pitchFamily="2" charset="2"/>
              <a:buChar char="Ø"/>
            </a:pPr>
            <a:r>
              <a:rPr lang="en-GB" dirty="0" smtClean="0"/>
              <a:t>Each </a:t>
            </a:r>
            <a:r>
              <a:rPr lang="en-GB" dirty="0"/>
              <a:t>block has an address, and so the storage system can find data without needing a path to a folder. </a:t>
            </a:r>
            <a:endParaRPr lang="en-GB" dirty="0" smtClean="0"/>
          </a:p>
          <a:p>
            <a:pPr lvl="1">
              <a:buFont typeface="Wingdings" pitchFamily="2" charset="2"/>
              <a:buChar char="Ø"/>
            </a:pPr>
            <a:r>
              <a:rPr lang="en-GB" dirty="0" smtClean="0"/>
              <a:t>This </a:t>
            </a:r>
            <a:r>
              <a:rPr lang="en-GB" dirty="0"/>
              <a:t>also allows data to be split into smaller pieces and stored in a distributed manner. </a:t>
            </a:r>
            <a:endParaRPr lang="en-GB" dirty="0" smtClean="0"/>
          </a:p>
          <a:p>
            <a:pPr lvl="1">
              <a:buFont typeface="Wingdings" pitchFamily="2" charset="2"/>
              <a:buChar char="Ø"/>
            </a:pPr>
            <a:r>
              <a:rPr lang="en-GB" dirty="0" smtClean="0"/>
              <a:t>Whenever </a:t>
            </a:r>
            <a:r>
              <a:rPr lang="en-GB" dirty="0"/>
              <a:t>a file is accessed, the storage system software assembles the file from the required blocks.</a:t>
            </a:r>
          </a:p>
          <a:p>
            <a:pPr lvl="1">
              <a:buFont typeface="Wingdings" pitchFamily="2" charset="2"/>
              <a:buChar char="Ø"/>
            </a:pPr>
            <a:r>
              <a:rPr lang="en-GB" dirty="0"/>
              <a:t>Block storage uses FC or </a:t>
            </a:r>
            <a:r>
              <a:rPr lang="en-GB" dirty="0" err="1"/>
              <a:t>iSCSI</a:t>
            </a:r>
            <a:r>
              <a:rPr lang="en-GB" dirty="0"/>
              <a:t> for transport, and devices operate as direct attached storage or via a storage area network (SAN).</a:t>
            </a:r>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fontScale="85000" lnSpcReduction="20000"/>
          </a:bodyPr>
          <a:lstStyle/>
          <a:p>
            <a:pPr algn="just">
              <a:buFont typeface="Wingdings" pitchFamily="2" charset="2"/>
              <a:buChar char="Ø"/>
            </a:pPr>
            <a:r>
              <a:rPr lang="en-GB" b="1" dirty="0"/>
              <a:t>Object </a:t>
            </a:r>
            <a:r>
              <a:rPr lang="en-GB" b="1" dirty="0" smtClean="0"/>
              <a:t>storage:</a:t>
            </a:r>
            <a:endParaRPr lang="en-GB" b="1" dirty="0"/>
          </a:p>
          <a:p>
            <a:pPr lvl="1" algn="just">
              <a:buFont typeface="Wingdings" pitchFamily="2" charset="2"/>
              <a:buChar char="Ø"/>
            </a:pPr>
            <a:r>
              <a:rPr lang="en-GB" dirty="0" smtClean="0"/>
              <a:t>Data blocks </a:t>
            </a:r>
            <a:r>
              <a:rPr lang="en-GB" dirty="0"/>
              <a:t>that make up a file or “object”, together with its metadata, are all kept together</a:t>
            </a:r>
            <a:r>
              <a:rPr lang="en-GB" dirty="0" smtClean="0"/>
              <a:t>.</a:t>
            </a:r>
          </a:p>
          <a:p>
            <a:pPr lvl="1" algn="just">
              <a:buFont typeface="Wingdings" pitchFamily="2" charset="2"/>
              <a:buChar char="Ø"/>
            </a:pPr>
            <a:r>
              <a:rPr lang="en-GB" dirty="0" smtClean="0"/>
              <a:t>Extra </a:t>
            </a:r>
            <a:r>
              <a:rPr lang="en-GB" dirty="0"/>
              <a:t>metadata is added to each object, which makes it possible to access data with no hierarchy. </a:t>
            </a:r>
            <a:endParaRPr lang="en-GB" dirty="0" smtClean="0"/>
          </a:p>
          <a:p>
            <a:pPr lvl="1" algn="just">
              <a:buFont typeface="Wingdings" pitchFamily="2" charset="2"/>
              <a:buChar char="Ø"/>
            </a:pPr>
            <a:r>
              <a:rPr lang="en-GB" dirty="0" smtClean="0"/>
              <a:t>All </a:t>
            </a:r>
            <a:r>
              <a:rPr lang="en-GB" dirty="0"/>
              <a:t>objects are placed in a unified address space. In order to find an object, users provide a unique ID.</a:t>
            </a:r>
          </a:p>
          <a:p>
            <a:pPr lvl="1" algn="just">
              <a:buFont typeface="Wingdings" pitchFamily="2" charset="2"/>
              <a:buChar char="Ø"/>
            </a:pPr>
            <a:r>
              <a:rPr lang="en-GB" dirty="0"/>
              <a:t>Object-based storage uses TCP/IP as its transport, and devices communicate using HTTP and REST APIs</a:t>
            </a:r>
            <a:r>
              <a:rPr lang="en-GB" dirty="0" smtClean="0"/>
              <a:t>.</a:t>
            </a:r>
          </a:p>
          <a:p>
            <a:pPr lvl="1" algn="just">
              <a:buFont typeface="Wingdings" pitchFamily="2" charset="2"/>
              <a:buChar char="Ø"/>
            </a:pPr>
            <a:r>
              <a:rPr lang="en-GB" dirty="0"/>
              <a:t>Metadata is determined by the user, and allows flexible analysis and retrieval of the data in a storage pool, based on its function and characteristics</a:t>
            </a:r>
            <a:r>
              <a:rPr lang="en-GB" dirty="0" smtClean="0"/>
              <a:t>.</a:t>
            </a:r>
          </a:p>
          <a:p>
            <a:pPr lvl="1" algn="just">
              <a:buFont typeface="Wingdings" pitchFamily="2" charset="2"/>
              <a:buChar char="Ø"/>
            </a:pPr>
            <a:r>
              <a:rPr lang="en-GB" dirty="0"/>
              <a:t>advantage of object storage is that you can group devices into large storage pools, and distribute those pools across multiple locations. </a:t>
            </a:r>
            <a:endParaRPr lang="en-GB" dirty="0" smtClean="0"/>
          </a:p>
          <a:p>
            <a:pPr lvl="1" algn="just">
              <a:buFont typeface="Wingdings" pitchFamily="2" charset="2"/>
              <a:buChar char="Ø"/>
            </a:pPr>
            <a:r>
              <a:rPr lang="en-GB" dirty="0" smtClean="0"/>
              <a:t>This </a:t>
            </a:r>
            <a:r>
              <a:rPr lang="en-GB" dirty="0"/>
              <a:t>not only allows </a:t>
            </a:r>
            <a:r>
              <a:rPr lang="en-GB" b="1" dirty="0"/>
              <a:t>unlimited scale</a:t>
            </a:r>
            <a:r>
              <a:rPr lang="en-GB" dirty="0"/>
              <a:t>, but also </a:t>
            </a:r>
            <a:r>
              <a:rPr lang="en-GB" b="1" dirty="0"/>
              <a:t>improves resilience </a:t>
            </a:r>
            <a:r>
              <a:rPr lang="en-GB" dirty="0"/>
              <a:t>and </a:t>
            </a:r>
            <a:r>
              <a:rPr lang="en-GB" b="1" dirty="0"/>
              <a:t>high availability </a:t>
            </a:r>
            <a:r>
              <a:rPr lang="en-GB" dirty="0"/>
              <a:t>of the data.</a:t>
            </a:r>
          </a:p>
          <a:p>
            <a:pPr algn="just">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Object Storage Architecture: How Does It Work</a:t>
            </a:r>
            <a:r>
              <a:rPr lang="en-GB" b="1" dirty="0" smtClean="0"/>
              <a:t>?</a:t>
            </a:r>
            <a:endParaRPr lang="en-US" dirty="0"/>
          </a:p>
        </p:txBody>
      </p:sp>
      <p:sp>
        <p:nvSpPr>
          <p:cNvPr id="3" name="Content Placeholder 2"/>
          <p:cNvSpPr>
            <a:spLocks noGrp="1"/>
          </p:cNvSpPr>
          <p:nvPr>
            <p:ph idx="1"/>
          </p:nvPr>
        </p:nvSpPr>
        <p:spPr/>
        <p:txBody>
          <a:bodyPr>
            <a:normAutofit fontScale="85000" lnSpcReduction="10000"/>
          </a:bodyPr>
          <a:lstStyle/>
          <a:p>
            <a:pPr algn="just">
              <a:buFont typeface="Wingdings" pitchFamily="2" charset="2"/>
              <a:buChar char="Ø"/>
            </a:pPr>
            <a:r>
              <a:rPr lang="en-GB" sz="2400" dirty="0" smtClean="0"/>
              <a:t>Object storage can be implemented at the device level, system level, and interface level. </a:t>
            </a:r>
          </a:p>
          <a:p>
            <a:pPr algn="just">
              <a:buFont typeface="Wingdings" pitchFamily="2" charset="2"/>
              <a:buChar char="Ø"/>
            </a:pPr>
            <a:r>
              <a:rPr lang="en-GB" sz="2400" dirty="0" smtClean="0"/>
              <a:t>Many of the cloud storage options currently on the market utilize an object-storage architecture, including AWS, Azure, Google Cloud, and more.</a:t>
            </a:r>
          </a:p>
          <a:p>
            <a:pPr algn="just">
              <a:buFont typeface="Wingdings" pitchFamily="2" charset="2"/>
              <a:buChar char="Ø"/>
            </a:pPr>
            <a:r>
              <a:rPr lang="en-GB" sz="2400" dirty="0" smtClean="0"/>
              <a:t>Each </a:t>
            </a:r>
            <a:r>
              <a:rPr lang="en-GB" sz="2400" dirty="0"/>
              <a:t>piece of data is stored as an object, which contains both the data itself and a unique identifier, known as an object ID. </a:t>
            </a:r>
            <a:endParaRPr lang="en-GB" sz="2400" dirty="0" smtClean="0"/>
          </a:p>
          <a:p>
            <a:pPr algn="just">
              <a:buFont typeface="Wingdings" pitchFamily="2" charset="2"/>
              <a:buChar char="Ø"/>
            </a:pPr>
            <a:r>
              <a:rPr lang="en-GB" sz="2400" dirty="0" smtClean="0"/>
              <a:t>This </a:t>
            </a:r>
            <a:r>
              <a:rPr lang="en-GB" sz="2400" dirty="0"/>
              <a:t>ID allows the system to locate and retrieve the object without relying on hierarchical file structures or block mappings, enabling faster and more efficient data access</a:t>
            </a:r>
            <a:r>
              <a:rPr lang="en-GB" sz="2400" dirty="0" smtClean="0"/>
              <a:t>.</a:t>
            </a:r>
          </a:p>
          <a:p>
            <a:pPr algn="just">
              <a:buFont typeface="Wingdings" pitchFamily="2" charset="2"/>
              <a:buChar char="Ø"/>
            </a:pPr>
            <a:r>
              <a:rPr lang="en-GB" sz="2400" dirty="0"/>
              <a:t>Object storage architecture typically consists of three main components: </a:t>
            </a:r>
            <a:endParaRPr lang="en-GB" sz="2400" dirty="0" smtClean="0"/>
          </a:p>
          <a:p>
            <a:pPr lvl="1" algn="just">
              <a:buFont typeface="Wingdings" pitchFamily="2" charset="2"/>
              <a:buChar char="Ø"/>
            </a:pPr>
            <a:r>
              <a:rPr lang="en-GB" sz="2400" dirty="0" smtClean="0"/>
              <a:t>The </a:t>
            </a:r>
            <a:r>
              <a:rPr lang="en-GB" sz="2400" dirty="0"/>
              <a:t>data storage layer, </a:t>
            </a:r>
            <a:endParaRPr lang="en-GB" sz="2400" dirty="0" smtClean="0"/>
          </a:p>
          <a:p>
            <a:pPr lvl="1" algn="just">
              <a:buFont typeface="Wingdings" pitchFamily="2" charset="2"/>
              <a:buChar char="Ø"/>
            </a:pPr>
            <a:r>
              <a:rPr lang="en-GB" sz="2400" dirty="0"/>
              <a:t>T</a:t>
            </a:r>
            <a:r>
              <a:rPr lang="en-GB" sz="2400" dirty="0" smtClean="0"/>
              <a:t>he </a:t>
            </a:r>
            <a:r>
              <a:rPr lang="en-GB" sz="2400" dirty="0"/>
              <a:t>metadata index, and </a:t>
            </a:r>
            <a:endParaRPr lang="en-GB" sz="2400" dirty="0" smtClean="0"/>
          </a:p>
          <a:p>
            <a:pPr lvl="1" algn="just">
              <a:buFont typeface="Wingdings" pitchFamily="2" charset="2"/>
              <a:buChar char="Ø"/>
            </a:pPr>
            <a:r>
              <a:rPr lang="en-GB" sz="2400" dirty="0"/>
              <a:t>T</a:t>
            </a:r>
            <a:r>
              <a:rPr lang="en-GB" sz="2400" dirty="0" smtClean="0"/>
              <a:t>he </a:t>
            </a:r>
            <a:r>
              <a:rPr lang="en-GB" sz="2400" dirty="0"/>
              <a:t>API layer.</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500042"/>
            <a:ext cx="8786874" cy="5626121"/>
          </a:xfrm>
        </p:spPr>
        <p:txBody>
          <a:bodyPr>
            <a:noAutofit/>
          </a:bodyPr>
          <a:lstStyle/>
          <a:p>
            <a:pPr algn="just">
              <a:buFont typeface="Wingdings" pitchFamily="2" charset="2"/>
              <a:buChar char="Ø"/>
            </a:pPr>
            <a:r>
              <a:rPr lang="en-GB" sz="2400" b="1" dirty="0" smtClean="0"/>
              <a:t>Data Storage Layer:</a:t>
            </a:r>
          </a:p>
          <a:p>
            <a:pPr lvl="1" algn="just">
              <a:buFont typeface="Wingdings" pitchFamily="2" charset="2"/>
              <a:buChar char="Ø"/>
            </a:pPr>
            <a:r>
              <a:rPr lang="en-GB" sz="2400" dirty="0" smtClean="0"/>
              <a:t>The data storage layer is where the actual data objects are stored. </a:t>
            </a:r>
          </a:p>
          <a:p>
            <a:pPr lvl="1" algn="just">
              <a:buFont typeface="Wingdings" pitchFamily="2" charset="2"/>
              <a:buChar char="Ø"/>
            </a:pPr>
            <a:r>
              <a:rPr lang="en-GB" sz="2400" dirty="0" smtClean="0"/>
              <a:t>Data is typically distributed across multiple storage nodes to ensure high performance, durability, and redundancy. </a:t>
            </a:r>
          </a:p>
          <a:p>
            <a:pPr lvl="1" algn="just">
              <a:buFont typeface="Wingdings" pitchFamily="2" charset="2"/>
              <a:buChar char="Ø"/>
            </a:pPr>
            <a:r>
              <a:rPr lang="en-GB" sz="2400" dirty="0" smtClean="0"/>
              <a:t>Each storage node typically contains a combination of hard disk drives (HDDs) and solid-state drives (SSDs) to provide the optimal balance between capacity, performance, and cost. </a:t>
            </a:r>
          </a:p>
          <a:p>
            <a:pPr lvl="1" algn="just">
              <a:buFont typeface="Wingdings" pitchFamily="2" charset="2"/>
              <a:buChar char="Ø"/>
            </a:pPr>
            <a:r>
              <a:rPr lang="en-GB" sz="2400" dirty="0" smtClean="0"/>
              <a:t>Data objects are automatically replicated across multiple nodes, ensuring that data remains available and protected even in the event of hardware failures or other disruptions.</a:t>
            </a:r>
          </a:p>
          <a:p>
            <a:pPr algn="just">
              <a:buFont typeface="Wingdings" pitchFamily="2" charset="2"/>
              <a:buChar char="Ø"/>
            </a:pP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a:bodyPr>
          <a:lstStyle/>
          <a:p>
            <a:pPr>
              <a:buFont typeface="Wingdings" pitchFamily="2" charset="2"/>
              <a:buChar char="Ø"/>
            </a:pPr>
            <a:r>
              <a:rPr lang="en-GB" sz="2800" dirty="0" smtClean="0"/>
              <a:t>Metadata Index</a:t>
            </a:r>
          </a:p>
          <a:p>
            <a:pPr lvl="1">
              <a:buFont typeface="Wingdings" pitchFamily="2" charset="2"/>
              <a:buChar char="Ø"/>
            </a:pPr>
            <a:r>
              <a:rPr lang="en-GB" sz="2400" dirty="0" smtClean="0"/>
              <a:t>It maintains a record of each object’s unique identifier, along with other relevant metadata, such as access controls, creation date, and size. </a:t>
            </a:r>
          </a:p>
          <a:p>
            <a:pPr lvl="1">
              <a:buFont typeface="Wingdings" pitchFamily="2" charset="2"/>
              <a:buChar char="Ø"/>
            </a:pPr>
            <a:r>
              <a:rPr lang="en-GB" sz="2400" dirty="0" smtClean="0"/>
              <a:t>This information is stored separately from the actual data, allowing the system to quickly and efficiently locate and retrieve objects based on their metadata attributes. </a:t>
            </a:r>
          </a:p>
          <a:p>
            <a:pPr lvl="1">
              <a:buFont typeface="Wingdings" pitchFamily="2" charset="2"/>
              <a:buChar char="Ø"/>
            </a:pPr>
            <a:r>
              <a:rPr lang="en-GB" sz="2400" dirty="0" smtClean="0"/>
              <a:t>The metadata index is designed to be highly scalable, enabling it to support millions or even billions of objects within a single object storage system.</a:t>
            </a:r>
          </a:p>
          <a:p>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1086</Words>
  <Application>Microsoft Office PowerPoint</Application>
  <PresentationFormat>On-screen Show (4:3)</PresentationFormat>
  <Paragraphs>79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Object Storage</vt:lpstr>
      <vt:lpstr>Storage Type</vt:lpstr>
      <vt:lpstr>Slide 4</vt:lpstr>
      <vt:lpstr>Slide 5</vt:lpstr>
      <vt:lpstr>Slide 6</vt:lpstr>
      <vt:lpstr>Object Storage Architecture: How Does It Work?</vt:lpstr>
      <vt:lpstr>Slide 8</vt:lpstr>
      <vt:lpstr>Slide 9</vt:lpstr>
      <vt:lpstr>Slide 10</vt:lpstr>
      <vt:lpstr>Object Storage Benefits</vt:lpstr>
      <vt:lpstr>Distributed Object Storage</vt:lpstr>
      <vt:lpstr>Distributed Object Storage</vt:lpstr>
      <vt:lpstr>Slide 14</vt:lpstr>
      <vt:lpstr>How to Choose an Object-Based Storage Solution</vt:lpstr>
      <vt:lpstr>Object Query Processing </vt:lpstr>
      <vt:lpstr>Slide 17</vt:lpstr>
      <vt:lpstr>Slide 18</vt:lpstr>
      <vt:lpstr>Slide 19</vt:lpstr>
      <vt:lpstr>Slide 20</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Rictu</dc:creator>
  <cp:lastModifiedBy>Rictu</cp:lastModifiedBy>
  <cp:revision>18</cp:revision>
  <dcterms:created xsi:type="dcterms:W3CDTF">2024-04-02T05:09:08Z</dcterms:created>
  <dcterms:modified xsi:type="dcterms:W3CDTF">2024-04-03T04:30:30Z</dcterms:modified>
</cp:coreProperties>
</file>