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57" r:id="rId6"/>
    <p:sldId id="259" r:id="rId7"/>
    <p:sldId id="258" r:id="rId8"/>
    <p:sldId id="260"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D3FEA2-E515-4749-91DA-96705ED37C01}"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C4C8F-C01B-477E-ACFA-5C57FB9CBC3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D3FEA2-E515-4749-91DA-96705ED37C01}"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C4C8F-C01B-477E-ACFA-5C57FB9CBC3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D3FEA2-E515-4749-91DA-96705ED37C01}"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C4C8F-C01B-477E-ACFA-5C57FB9CBC3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D3FEA2-E515-4749-91DA-96705ED37C01}"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C4C8F-C01B-477E-ACFA-5C57FB9CBC3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D3FEA2-E515-4749-91DA-96705ED37C01}"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C4C8F-C01B-477E-ACFA-5C57FB9CBC3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D3FEA2-E515-4749-91DA-96705ED37C01}"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EC4C8F-C01B-477E-ACFA-5C57FB9CBC3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D3FEA2-E515-4749-91DA-96705ED37C01}" type="datetimeFigureOut">
              <a:rPr lang="en-US" smtClean="0"/>
              <a:t>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EC4C8F-C01B-477E-ACFA-5C57FB9CBC3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D3FEA2-E515-4749-91DA-96705ED37C01}" type="datetimeFigureOut">
              <a:rPr lang="en-US" smtClean="0"/>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EC4C8F-C01B-477E-ACFA-5C57FB9CBC3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D3FEA2-E515-4749-91DA-96705ED37C01}" type="datetimeFigureOut">
              <a:rPr lang="en-US" smtClean="0"/>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EC4C8F-C01B-477E-ACFA-5C57FB9CBC3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D3FEA2-E515-4749-91DA-96705ED37C01}"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EC4C8F-C01B-477E-ACFA-5C57FB9CBC3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D3FEA2-E515-4749-91DA-96705ED37C01}"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EC4C8F-C01B-477E-ACFA-5C57FB9CBC3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D3FEA2-E515-4749-91DA-96705ED37C01}" type="datetimeFigureOut">
              <a:rPr lang="en-US" smtClean="0"/>
              <a:t>1/24/2024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EC4C8F-C01B-477E-ACFA-5C57FB9CBC3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Concurrency Control Technique</a:t>
            </a:r>
            <a:r>
              <a:rPr lang="en-US" dirty="0" smtClean="0"/>
              <a:t/>
            </a:r>
            <a:br>
              <a:rPr lang="en-US" dirty="0" smtClean="0"/>
            </a:br>
            <a:r>
              <a:rPr lang="en-US" dirty="0" smtClean="0"/>
              <a:t>in Distributed Transaction</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MVCC (</a:t>
            </a:r>
            <a:r>
              <a:rPr lang="en-GB" sz="3600" dirty="0" smtClean="0"/>
              <a:t>Multi-Version Concurrency Control</a:t>
            </a:r>
            <a:r>
              <a:rPr lang="en-IN" sz="3600" dirty="0" smtClean="0"/>
              <a:t>)</a:t>
            </a:r>
            <a:endParaRPr lang="en-US" sz="3600" dirty="0"/>
          </a:p>
        </p:txBody>
      </p:sp>
      <p:sp>
        <p:nvSpPr>
          <p:cNvPr id="3" name="Content Placeholder 2"/>
          <p:cNvSpPr>
            <a:spLocks noGrp="1"/>
          </p:cNvSpPr>
          <p:nvPr>
            <p:ph idx="1"/>
          </p:nvPr>
        </p:nvSpPr>
        <p:spPr/>
        <p:txBody>
          <a:bodyPr>
            <a:normAutofit/>
          </a:bodyPr>
          <a:lstStyle/>
          <a:p>
            <a:pPr>
              <a:buFont typeface="Wingdings" pitchFamily="2" charset="2"/>
              <a:buChar char="Ø"/>
            </a:pPr>
            <a:r>
              <a:rPr lang="en-GB" sz="2400" b="1" dirty="0"/>
              <a:t>MVCC </a:t>
            </a:r>
            <a:r>
              <a:rPr lang="en-GB" sz="2400" dirty="0" smtClean="0"/>
              <a:t>maintains </a:t>
            </a:r>
            <a:r>
              <a:rPr lang="en-GB" sz="2400" dirty="0"/>
              <a:t>multiple versions of data and allows transactions to proceed without acquiring locks upfront. </a:t>
            </a:r>
            <a:endParaRPr lang="en-GB" sz="2400" dirty="0" smtClean="0"/>
          </a:p>
          <a:p>
            <a:pPr>
              <a:buFont typeface="Wingdings" pitchFamily="2" charset="2"/>
              <a:buChar char="Ø"/>
            </a:pPr>
            <a:r>
              <a:rPr lang="en-GB" sz="2400" dirty="0" smtClean="0"/>
              <a:t>Example</a:t>
            </a:r>
            <a:r>
              <a:rPr lang="en-GB" sz="2400" dirty="0"/>
              <a:t>: In a banking system, multiple users can concurrently transfer funds between accounts without blocking each other. </a:t>
            </a:r>
            <a:endParaRPr lang="en-GB" sz="2400" dirty="0" smtClean="0"/>
          </a:p>
          <a:p>
            <a:pPr>
              <a:buFont typeface="Wingdings" pitchFamily="2" charset="2"/>
              <a:buChar char="Ø"/>
            </a:pPr>
            <a:r>
              <a:rPr lang="en-GB" sz="2400" dirty="0" smtClean="0"/>
              <a:t>Each </a:t>
            </a:r>
            <a:r>
              <a:rPr lang="en-GB" sz="2400" dirty="0"/>
              <a:t>transaction operates on its own version of the account balances, ensuring consistency upon commit.</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Timestamp Ordering</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Ø"/>
            </a:pPr>
            <a:r>
              <a:rPr lang="en-GB" sz="2800" b="1" dirty="0" smtClean="0"/>
              <a:t>Timestamp Ordering </a:t>
            </a:r>
            <a:r>
              <a:rPr lang="en-GB" sz="2800" dirty="0" smtClean="0"/>
              <a:t>assigns unique timestamps to transactions and enforces a total order of their execution. </a:t>
            </a:r>
          </a:p>
          <a:p>
            <a:pPr>
              <a:buFont typeface="Wingdings" pitchFamily="2" charset="2"/>
              <a:buChar char="Ø"/>
            </a:pPr>
            <a:r>
              <a:rPr lang="en-GB" sz="2800" dirty="0" smtClean="0"/>
              <a:t>Example: </a:t>
            </a:r>
          </a:p>
          <a:p>
            <a:pPr lvl="1">
              <a:buFont typeface="Wingdings" pitchFamily="2" charset="2"/>
              <a:buChar char="Ø"/>
            </a:pPr>
            <a:r>
              <a:rPr lang="en-GB" sz="2400" dirty="0" smtClean="0"/>
              <a:t>In a distributed system, transactions for processing customer orders are assigned timestamps. The system ensures that the order processing follows the order of timestamps to prevent conflicts and maintain consistency.</a:t>
            </a: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dirty="0" smtClean="0"/>
              <a:t>CRDT (Conflict-Free Replicated Data Type)</a:t>
            </a:r>
            <a:endParaRPr lang="en-US" sz="3600" dirty="0"/>
          </a:p>
        </p:txBody>
      </p:sp>
      <p:sp>
        <p:nvSpPr>
          <p:cNvPr id="3" name="Content Placeholder 2"/>
          <p:cNvSpPr>
            <a:spLocks noGrp="1"/>
          </p:cNvSpPr>
          <p:nvPr>
            <p:ph idx="1"/>
          </p:nvPr>
        </p:nvSpPr>
        <p:spPr/>
        <p:txBody>
          <a:bodyPr>
            <a:noAutofit/>
          </a:bodyPr>
          <a:lstStyle/>
          <a:p>
            <a:pPr>
              <a:buFont typeface="Wingdings" pitchFamily="2" charset="2"/>
              <a:buChar char="Ø"/>
            </a:pPr>
            <a:r>
              <a:rPr lang="en-GB" sz="2400" b="1" dirty="0" smtClean="0"/>
              <a:t>CRDT</a:t>
            </a:r>
            <a:r>
              <a:rPr lang="en-GB" sz="2400" b="1" dirty="0"/>
              <a:t> </a:t>
            </a:r>
            <a:r>
              <a:rPr lang="en-GB" sz="2400" dirty="0"/>
              <a:t>is a distributed data structure that enables concurrent updates in a distributed system without the need for </a:t>
            </a:r>
            <a:r>
              <a:rPr lang="en-GB" sz="2400" b="1" dirty="0"/>
              <a:t>centralized coordination </a:t>
            </a:r>
            <a:r>
              <a:rPr lang="en-GB" sz="2400" dirty="0"/>
              <a:t>or consensus </a:t>
            </a:r>
            <a:r>
              <a:rPr lang="en-GB" sz="2400" b="1" dirty="0"/>
              <a:t>algorithms</a:t>
            </a:r>
            <a:r>
              <a:rPr lang="en-GB" sz="2400" dirty="0"/>
              <a:t>. </a:t>
            </a:r>
            <a:endParaRPr lang="en-GB" sz="2400" dirty="0" smtClean="0"/>
          </a:p>
          <a:p>
            <a:pPr>
              <a:buFont typeface="Wingdings" pitchFamily="2" charset="2"/>
              <a:buChar char="Ø"/>
            </a:pPr>
            <a:r>
              <a:rPr lang="en-GB" sz="2400" dirty="0" smtClean="0"/>
              <a:t>CRDTs </a:t>
            </a:r>
            <a:r>
              <a:rPr lang="en-GB" sz="2400" dirty="0"/>
              <a:t>are designed to handle conflicts that may arise when multiple users concurrently modify the same piece of data. </a:t>
            </a:r>
            <a:endParaRPr lang="en-GB" sz="2400" dirty="0" smtClean="0"/>
          </a:p>
          <a:p>
            <a:pPr>
              <a:buFont typeface="Wingdings" pitchFamily="2" charset="2"/>
              <a:buChar char="Ø"/>
            </a:pPr>
            <a:r>
              <a:rPr lang="en-GB" sz="2400" dirty="0" smtClean="0"/>
              <a:t>One </a:t>
            </a:r>
            <a:r>
              <a:rPr lang="en-GB" sz="2400" dirty="0"/>
              <a:t>common use case for CRDTs is collaborative real-time editing applications, where multiple users can simultaneously edit a shared document.</a:t>
            </a: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Two-Phase Locking (2PL)</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Ø"/>
            </a:pPr>
            <a:r>
              <a:rPr lang="en-GB" sz="2800" b="1" dirty="0" smtClean="0"/>
              <a:t>2PL</a:t>
            </a:r>
            <a:r>
              <a:rPr lang="en-GB" sz="2800" dirty="0" smtClean="0"/>
              <a:t> acquires </a:t>
            </a:r>
            <a:r>
              <a:rPr lang="en-GB" sz="2800" dirty="0"/>
              <a:t>locks on data resources upfront and releases them at the end of the transaction. </a:t>
            </a:r>
            <a:endParaRPr lang="en-GB" sz="2800" dirty="0" smtClean="0"/>
          </a:p>
          <a:p>
            <a:pPr>
              <a:buFont typeface="Wingdings" pitchFamily="2" charset="2"/>
              <a:buChar char="Ø"/>
            </a:pPr>
            <a:r>
              <a:rPr lang="en-GB" sz="2800" dirty="0" smtClean="0"/>
              <a:t>Example</a:t>
            </a:r>
            <a:r>
              <a:rPr lang="en-GB" sz="2800" dirty="0"/>
              <a:t>: </a:t>
            </a:r>
            <a:endParaRPr lang="en-GB" sz="2800" dirty="0" smtClean="0"/>
          </a:p>
          <a:p>
            <a:pPr lvl="1">
              <a:buFont typeface="Wingdings" pitchFamily="2" charset="2"/>
              <a:buChar char="Ø"/>
            </a:pPr>
            <a:r>
              <a:rPr lang="en-GB" sz="2400" dirty="0" smtClean="0"/>
              <a:t>In </a:t>
            </a:r>
            <a:r>
              <a:rPr lang="en-GB" sz="2400" dirty="0"/>
              <a:t>a shared database, when a user wants to update a specific row of data, 2PL ensures that other users cannot access or modify the same row until the lock is released, preventing conflicts.</a:t>
            </a:r>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dirty="0" smtClean="0"/>
              <a:t>Strict Two-Phase Locking (Strict 2PL)</a:t>
            </a:r>
            <a:endParaRPr lang="en-US" sz="3600" dirty="0"/>
          </a:p>
        </p:txBody>
      </p:sp>
      <p:sp>
        <p:nvSpPr>
          <p:cNvPr id="3" name="Content Placeholder 2"/>
          <p:cNvSpPr>
            <a:spLocks noGrp="1"/>
          </p:cNvSpPr>
          <p:nvPr>
            <p:ph idx="1"/>
          </p:nvPr>
        </p:nvSpPr>
        <p:spPr/>
        <p:txBody>
          <a:bodyPr>
            <a:normAutofit/>
          </a:bodyPr>
          <a:lstStyle/>
          <a:p>
            <a:pPr algn="just">
              <a:buFont typeface="Wingdings" pitchFamily="2" charset="2"/>
              <a:buChar char="Ø"/>
            </a:pPr>
            <a:r>
              <a:rPr lang="en-GB" sz="2800" b="1" dirty="0" smtClean="0"/>
              <a:t>Strict 2PL </a:t>
            </a:r>
            <a:r>
              <a:rPr lang="en-GB" sz="2800" b="1" dirty="0"/>
              <a:t> </a:t>
            </a:r>
            <a:r>
              <a:rPr lang="en-GB" sz="2800" dirty="0" smtClean="0"/>
              <a:t>variant </a:t>
            </a:r>
            <a:r>
              <a:rPr lang="en-GB" sz="2800" dirty="0"/>
              <a:t>of 2PL where all locks acquired during a transaction are held until the transaction is committed or rolled back. Example: </a:t>
            </a:r>
            <a:endParaRPr lang="en-GB" sz="2800" dirty="0" smtClean="0"/>
          </a:p>
          <a:p>
            <a:pPr lvl="1" algn="just">
              <a:buFont typeface="Wingdings" pitchFamily="2" charset="2"/>
              <a:buChar char="Ø"/>
            </a:pPr>
            <a:r>
              <a:rPr lang="en-GB" sz="2400" dirty="0" smtClean="0"/>
              <a:t>In </a:t>
            </a:r>
            <a:r>
              <a:rPr lang="en-GB" sz="2400" dirty="0"/>
              <a:t>a distributed database, a transaction locks all the necessary resources (e.g., tables, rows) at the beginning and holds the locks until the transaction is completed, ensuring no other transactions can access or modify the locked resources.</a:t>
            </a:r>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Multiple Granularity Locking</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Ø"/>
            </a:pPr>
            <a:r>
              <a:rPr lang="en-GB" sz="2400" b="1" dirty="0"/>
              <a:t>Multiple Granularity Locking </a:t>
            </a:r>
            <a:r>
              <a:rPr lang="en-GB" sz="2400" dirty="0" smtClean="0"/>
              <a:t>allows </a:t>
            </a:r>
            <a:r>
              <a:rPr lang="en-GB" sz="2400" dirty="0"/>
              <a:t>acquiring locks at various levels of granularity, such as table level, page level, or row level. </a:t>
            </a:r>
            <a:endParaRPr lang="en-GB" sz="2400" dirty="0" smtClean="0"/>
          </a:p>
          <a:p>
            <a:pPr>
              <a:buFont typeface="Wingdings" pitchFamily="2" charset="2"/>
              <a:buChar char="Ø"/>
            </a:pPr>
            <a:r>
              <a:rPr lang="en-GB" sz="2400" dirty="0" smtClean="0"/>
              <a:t>Example</a:t>
            </a:r>
            <a:r>
              <a:rPr lang="en-GB" sz="2400" dirty="0"/>
              <a:t>: </a:t>
            </a:r>
            <a:endParaRPr lang="en-GB" sz="2400" dirty="0" smtClean="0"/>
          </a:p>
          <a:p>
            <a:pPr lvl="1">
              <a:buFont typeface="Wingdings" pitchFamily="2" charset="2"/>
              <a:buChar char="Ø"/>
            </a:pPr>
            <a:r>
              <a:rPr lang="en-GB" sz="2000" dirty="0" smtClean="0"/>
              <a:t>In </a:t>
            </a:r>
            <a:r>
              <a:rPr lang="en-GB" sz="2000" dirty="0"/>
              <a:t>a database system, a transaction can acquire a lock at the row level for a specific record it wants to update, preventing other transactions from modifying the same record but allowing concurrent access to other records in the table.</a:t>
            </a:r>
            <a:endParaRPr lang="en-US"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571612"/>
            <a:ext cx="8215370" cy="4554551"/>
          </a:xfrm>
        </p:spPr>
        <p:txBody>
          <a:bodyPr>
            <a:normAutofit/>
          </a:bodyPr>
          <a:lstStyle/>
          <a:p>
            <a:pPr algn="ctr">
              <a:buNone/>
            </a:pPr>
            <a:r>
              <a:rPr lang="en-GB" sz="4000" dirty="0"/>
              <a:t>OCC and PCC depends on factors such as workload characteristics, contention level, and desired level of concurrency and performance.</a:t>
            </a:r>
            <a:endParaRPr lang="en-US" sz="4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Transaction</a:t>
            </a:r>
            <a:endParaRPr lang="en-US" dirty="0"/>
          </a:p>
        </p:txBody>
      </p:sp>
      <p:pic>
        <p:nvPicPr>
          <p:cNvPr id="4" name="Content Placeholder 3" descr="Screenshot 2024-01-24 102607.png"/>
          <p:cNvPicPr>
            <a:picLocks noGrp="1" noChangeAspect="1"/>
          </p:cNvPicPr>
          <p:nvPr>
            <p:ph idx="1"/>
          </p:nvPr>
        </p:nvPicPr>
        <p:blipFill>
          <a:blip r:embed="rId2"/>
          <a:stretch>
            <a:fillRect/>
          </a:stretch>
        </p:blipFill>
        <p:spPr>
          <a:xfrm>
            <a:off x="1285852" y="1928802"/>
            <a:ext cx="6671245" cy="3745804"/>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2024-01-24 102552.png"/>
          <p:cNvPicPr>
            <a:picLocks noGrp="1" noChangeAspect="1"/>
          </p:cNvPicPr>
          <p:nvPr>
            <p:ph idx="1"/>
          </p:nvPr>
        </p:nvPicPr>
        <p:blipFill>
          <a:blip r:embed="rId2"/>
          <a:stretch>
            <a:fillRect/>
          </a:stretch>
        </p:blipFill>
        <p:spPr>
          <a:xfrm>
            <a:off x="928662" y="1443988"/>
            <a:ext cx="7143800" cy="5414012"/>
          </a:xfrm>
        </p:spPr>
      </p:pic>
      <p:sp>
        <p:nvSpPr>
          <p:cNvPr id="5" name="TextBox 4"/>
          <p:cNvSpPr txBox="1"/>
          <p:nvPr/>
        </p:nvSpPr>
        <p:spPr>
          <a:xfrm>
            <a:off x="4071934" y="6211669"/>
            <a:ext cx="3073214" cy="646331"/>
          </a:xfrm>
          <a:prstGeom prst="rect">
            <a:avLst/>
          </a:prstGeom>
          <a:noFill/>
        </p:spPr>
        <p:txBody>
          <a:bodyPr wrap="none" rtlCol="0">
            <a:spAutoFit/>
          </a:bodyPr>
          <a:lstStyle/>
          <a:p>
            <a:r>
              <a:rPr lang="en-US" b="1" dirty="0"/>
              <a:t>partially complete Transaction</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2024-01-24 102528.png"/>
          <p:cNvPicPr>
            <a:picLocks noGrp="1" noChangeAspect="1"/>
          </p:cNvPicPr>
          <p:nvPr>
            <p:ph idx="1"/>
          </p:nvPr>
        </p:nvPicPr>
        <p:blipFill>
          <a:blip r:embed="rId2"/>
          <a:stretch>
            <a:fillRect/>
          </a:stretch>
        </p:blipFill>
        <p:spPr>
          <a:xfrm>
            <a:off x="357158" y="1500174"/>
            <a:ext cx="8548235" cy="5072098"/>
          </a:xfrm>
        </p:spPr>
      </p:pic>
      <p:sp>
        <p:nvSpPr>
          <p:cNvPr id="5" name="TextBox 4"/>
          <p:cNvSpPr txBox="1"/>
          <p:nvPr/>
        </p:nvSpPr>
        <p:spPr>
          <a:xfrm>
            <a:off x="3357554" y="6429396"/>
            <a:ext cx="4192879" cy="646331"/>
          </a:xfrm>
          <a:prstGeom prst="rect">
            <a:avLst/>
          </a:prstGeom>
          <a:noFill/>
        </p:spPr>
        <p:txBody>
          <a:bodyPr wrap="none" rtlCol="0">
            <a:spAutoFit/>
          </a:bodyPr>
          <a:lstStyle/>
          <a:p>
            <a:r>
              <a:rPr lang="en-GB" b="1" dirty="0"/>
              <a:t>Partially executed transaction got aborted</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Concurrency</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IN" sz="2400" dirty="0" smtClean="0"/>
              <a:t>A situation in which two or more persons access the same record simultaneously is called concurrency.</a:t>
            </a:r>
          </a:p>
          <a:p>
            <a:pPr>
              <a:buFont typeface="Wingdings" pitchFamily="2" charset="2"/>
              <a:buChar char="Ø"/>
            </a:pPr>
            <a:r>
              <a:rPr lang="en-US" sz="2400" dirty="0" smtClean="0"/>
              <a:t>Concurrency control involve the synchronization of access to the distributed database, such that the integrity of the database is maintained.</a:t>
            </a:r>
            <a:endParaRPr lang="en-US" sz="2400" dirty="0"/>
          </a:p>
          <a:p>
            <a:pPr>
              <a:buFont typeface="Wingdings" pitchFamily="2" charset="2"/>
              <a:buChar char="Ø"/>
            </a:pPr>
            <a:r>
              <a:rPr lang="en-US" sz="2400" dirty="0" smtClean="0"/>
              <a:t>Concurrency </a:t>
            </a:r>
            <a:r>
              <a:rPr lang="en-US" sz="2400" dirty="0"/>
              <a:t>control </a:t>
            </a:r>
            <a:r>
              <a:rPr lang="en-US" sz="2400" dirty="0" smtClean="0"/>
              <a:t> is a mechanisms to provide </a:t>
            </a:r>
            <a:r>
              <a:rPr lang="en-GB" sz="2400" dirty="0"/>
              <a:t>various </a:t>
            </a:r>
            <a:r>
              <a:rPr lang="en-GB" sz="2400" b="1" dirty="0"/>
              <a:t>concepts</a:t>
            </a:r>
            <a:r>
              <a:rPr lang="en-GB" sz="2400" dirty="0"/>
              <a:t> &amp; </a:t>
            </a:r>
            <a:r>
              <a:rPr lang="en-GB" sz="2400" b="1" dirty="0"/>
              <a:t>implementations</a:t>
            </a:r>
            <a:r>
              <a:rPr lang="en-GB" sz="2400" dirty="0"/>
              <a:t> to ensure the execution of any transaction across any node doesn’t violate </a:t>
            </a:r>
            <a:r>
              <a:rPr lang="en-GB" sz="2400" b="1" dirty="0" smtClean="0"/>
              <a:t>ACID.</a:t>
            </a:r>
          </a:p>
          <a:p>
            <a:endParaRPr lang="en-US"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Concurrency Control</a:t>
            </a:r>
            <a:endParaRPr lang="en-US" dirty="0"/>
          </a:p>
        </p:txBody>
      </p:sp>
      <p:pic>
        <p:nvPicPr>
          <p:cNvPr id="7" name="Content Placeholder 6" descr="Screenshot 2024-01-24 102930.png"/>
          <p:cNvPicPr>
            <a:picLocks noGrp="1" noChangeAspect="1"/>
          </p:cNvPicPr>
          <p:nvPr>
            <p:ph idx="1"/>
          </p:nvPr>
        </p:nvPicPr>
        <p:blipFill>
          <a:blip r:embed="rId2"/>
          <a:stretch>
            <a:fillRect/>
          </a:stretch>
        </p:blipFill>
        <p:spPr>
          <a:xfrm>
            <a:off x="785786" y="1428736"/>
            <a:ext cx="7093718" cy="5072098"/>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Pessimistic Concurrency Control (PCC)</a:t>
            </a:r>
            <a:endParaRPr lang="en-US" dirty="0"/>
          </a:p>
        </p:txBody>
      </p:sp>
      <p:sp>
        <p:nvSpPr>
          <p:cNvPr id="3" name="Content Placeholder 2"/>
          <p:cNvSpPr>
            <a:spLocks noGrp="1"/>
          </p:cNvSpPr>
          <p:nvPr>
            <p:ph idx="1"/>
          </p:nvPr>
        </p:nvSpPr>
        <p:spPr>
          <a:xfrm>
            <a:off x="457200" y="1600200"/>
            <a:ext cx="8258204" cy="5257800"/>
          </a:xfrm>
        </p:spPr>
        <p:txBody>
          <a:bodyPr>
            <a:normAutofit fontScale="92500" lnSpcReduction="10000"/>
          </a:bodyPr>
          <a:lstStyle/>
          <a:p>
            <a:pPr>
              <a:buFont typeface="Wingdings" pitchFamily="2" charset="2"/>
              <a:buChar char="Ø"/>
            </a:pPr>
            <a:r>
              <a:rPr lang="en-GB" sz="2000" dirty="0" smtClean="0"/>
              <a:t>Pessimistic Concurrency Control Mechanisms proceeds on assumption that, most of the transactions will try to access the same resource simultaneously. </a:t>
            </a:r>
          </a:p>
          <a:p>
            <a:pPr>
              <a:buFont typeface="Wingdings" pitchFamily="2" charset="2"/>
              <a:buChar char="Ø"/>
            </a:pPr>
            <a:r>
              <a:rPr lang="en-GB" sz="2000" dirty="0" smtClean="0"/>
              <a:t>It’s basically used to prevent concurrent access to a shared resource and provide a system of acquiring a Lock on the data item before performing any operation.</a:t>
            </a:r>
          </a:p>
          <a:p>
            <a:pPr>
              <a:buFont typeface="Wingdings" pitchFamily="2" charset="2"/>
              <a:buChar char="Ø"/>
            </a:pPr>
            <a:r>
              <a:rPr lang="en-GB" sz="1800" dirty="0" smtClean="0"/>
              <a:t>The </a:t>
            </a:r>
            <a:r>
              <a:rPr lang="en-GB" sz="1800" dirty="0"/>
              <a:t>four Pessimistic Concurrency Control </a:t>
            </a:r>
            <a:r>
              <a:rPr lang="en-GB" sz="1800" dirty="0" smtClean="0"/>
              <a:t>Methods:</a:t>
            </a:r>
          </a:p>
          <a:p>
            <a:pPr lvl="1">
              <a:buFont typeface="Wingdings" pitchFamily="2" charset="2"/>
              <a:buChar char="Ø"/>
            </a:pPr>
            <a:r>
              <a:rPr lang="en-US" sz="1600" b="1" dirty="0"/>
              <a:t>Isolation </a:t>
            </a:r>
            <a:r>
              <a:rPr lang="en-US" sz="1600" b="1" dirty="0" smtClean="0"/>
              <a:t>Level: </a:t>
            </a:r>
            <a:r>
              <a:rPr lang="en-GB" sz="1600" dirty="0" smtClean="0"/>
              <a:t>The isolation levels are defined as a degree to which the data residing in Database must be isolated by transactions for modification.</a:t>
            </a:r>
          </a:p>
          <a:p>
            <a:pPr lvl="2">
              <a:buFont typeface="Wingdings" pitchFamily="2" charset="2"/>
              <a:buChar char="Ø"/>
            </a:pPr>
            <a:r>
              <a:rPr lang="en-GB" sz="1200" dirty="0" smtClean="0"/>
              <a:t>Methods provided in this are: Read-</a:t>
            </a:r>
            <a:r>
              <a:rPr lang="en-GB" sz="1200" dirty="0" err="1" smtClean="0"/>
              <a:t>Uncomitted</a:t>
            </a:r>
            <a:r>
              <a:rPr lang="en-GB" sz="1200" dirty="0" smtClean="0"/>
              <a:t>, Read-</a:t>
            </a:r>
            <a:r>
              <a:rPr lang="en-GB" sz="1200" dirty="0" err="1" smtClean="0"/>
              <a:t>Comitted</a:t>
            </a:r>
            <a:r>
              <a:rPr lang="en-GB" sz="1200" dirty="0" smtClean="0"/>
              <a:t>, Repeatable Read &amp; </a:t>
            </a:r>
            <a:r>
              <a:rPr lang="en-GB" sz="1200" dirty="0" err="1" smtClean="0"/>
              <a:t>Serializable</a:t>
            </a:r>
            <a:r>
              <a:rPr lang="en-GB" sz="1200" dirty="0" smtClean="0"/>
              <a:t>.</a:t>
            </a:r>
            <a:endParaRPr lang="en-US" sz="1200" dirty="0"/>
          </a:p>
          <a:p>
            <a:pPr lvl="1">
              <a:buFont typeface="Wingdings" pitchFamily="2" charset="2"/>
              <a:buChar char="Ø"/>
            </a:pPr>
            <a:r>
              <a:rPr lang="en-US" sz="1600" b="1" dirty="0"/>
              <a:t>Two-Phase Locking </a:t>
            </a:r>
            <a:r>
              <a:rPr lang="en-US" sz="1600" b="1" dirty="0" smtClean="0"/>
              <a:t>Protocol: </a:t>
            </a:r>
            <a:r>
              <a:rPr lang="en-GB" sz="1600" dirty="0" smtClean="0"/>
              <a:t>The two-phase locking protocol is a concurrency technique used to manage locks on data items in database. This technique consists of 2 phases:</a:t>
            </a:r>
          </a:p>
          <a:p>
            <a:pPr lvl="2">
              <a:buFont typeface="Wingdings" pitchFamily="2" charset="2"/>
              <a:buChar char="Ø"/>
            </a:pPr>
            <a:r>
              <a:rPr lang="en-GB" sz="1200" dirty="0" smtClean="0"/>
              <a:t>Growing Phase: The transaction acquires all the locks on the data items that’ll be required to execute the transaction successfully. No locks will be </a:t>
            </a:r>
            <a:r>
              <a:rPr lang="en-GB" sz="1200" dirty="0" err="1" smtClean="0"/>
              <a:t>realease</a:t>
            </a:r>
            <a:r>
              <a:rPr lang="en-GB" sz="1200" dirty="0" smtClean="0"/>
              <a:t> in this phase.</a:t>
            </a:r>
          </a:p>
          <a:p>
            <a:pPr lvl="2">
              <a:buFont typeface="Wingdings" pitchFamily="2" charset="2"/>
              <a:buChar char="Ø"/>
            </a:pPr>
            <a:r>
              <a:rPr lang="en-GB" sz="1200" dirty="0" smtClean="0"/>
              <a:t>Shrinking Phase: All the locks acquired in previous phase will be released one by one and No New locks will be acquired in this phase.</a:t>
            </a:r>
            <a:endParaRPr lang="en-US" sz="1200" dirty="0" smtClean="0"/>
          </a:p>
          <a:p>
            <a:pPr lvl="1">
              <a:buFont typeface="Wingdings" pitchFamily="2" charset="2"/>
              <a:buChar char="Ø"/>
            </a:pPr>
            <a:r>
              <a:rPr lang="en-US" sz="1600" b="1" dirty="0" smtClean="0"/>
              <a:t>Distributed </a:t>
            </a:r>
            <a:r>
              <a:rPr lang="en-US" sz="1600" b="1" dirty="0"/>
              <a:t>Lock </a:t>
            </a:r>
            <a:r>
              <a:rPr lang="en-US" sz="1600" b="1" dirty="0" smtClean="0"/>
              <a:t>Manager: </a:t>
            </a:r>
            <a:r>
              <a:rPr lang="en-US" sz="1600" dirty="0" smtClean="0"/>
              <a:t>It </a:t>
            </a:r>
            <a:r>
              <a:rPr lang="en-GB" sz="1600" dirty="0" smtClean="0"/>
              <a:t>co-ordinates the lock acquiring, and releasing operations in the transactions. It helps in synchronizing the transaction and their operation so that data integrity is maintained.</a:t>
            </a:r>
            <a:endParaRPr lang="en-US" sz="1600" dirty="0"/>
          </a:p>
          <a:p>
            <a:pPr lvl="1">
              <a:buFont typeface="Wingdings" pitchFamily="2" charset="2"/>
              <a:buChar char="Ø"/>
            </a:pPr>
            <a:r>
              <a:rPr lang="en-US" sz="1600" b="1" dirty="0"/>
              <a:t>Multiple Granularity </a:t>
            </a:r>
            <a:r>
              <a:rPr lang="en-US" sz="1600" b="1" dirty="0" smtClean="0"/>
              <a:t>Lock:</a:t>
            </a:r>
            <a:r>
              <a:rPr lang="en-US" sz="1600" dirty="0" smtClean="0"/>
              <a:t> </a:t>
            </a:r>
            <a:r>
              <a:rPr lang="en-GB" sz="1600" dirty="0" smtClean="0"/>
              <a:t>A lock can be acquired at various granular level like: table level, row/record level, page level or any other resource’s level. </a:t>
            </a:r>
          </a:p>
          <a:p>
            <a:pPr lvl="2">
              <a:buFont typeface="Wingdings" pitchFamily="2" charset="2"/>
              <a:buChar char="Ø"/>
            </a:pPr>
            <a:r>
              <a:rPr lang="en-GB" sz="1200" dirty="0" smtClean="0"/>
              <a:t>Transaction system a transaction can lock a whole table, or a specific row while performing some changes on it.</a:t>
            </a:r>
            <a:endParaRPr lang="en-US" sz="1200" dirty="0" smtClean="0"/>
          </a:p>
          <a:p>
            <a:pPr>
              <a:buFont typeface="Wingdings" pitchFamily="2" charset="2"/>
              <a:buChar char="Ø"/>
            </a:pPr>
            <a:endParaRPr lang="en-IN" sz="2000" b="1" dirty="0"/>
          </a:p>
          <a:p>
            <a:pPr>
              <a:buFont typeface="Wingdings" pitchFamily="2" charset="2"/>
              <a:buChar char="Ø"/>
            </a:pPr>
            <a:endParaRPr lang="en-IN" sz="2000" b="1" dirty="0" smtClean="0"/>
          </a:p>
          <a:p>
            <a:pPr>
              <a:buFont typeface="Wingdings" pitchFamily="2" charset="2"/>
              <a:buChar char="Ø"/>
            </a:pPr>
            <a:endParaRPr lang="en-US" sz="2000" b="1" dirty="0"/>
          </a:p>
          <a:p>
            <a:pPr>
              <a:buNone/>
            </a:pPr>
            <a:endParaRPr lang="en-GB" sz="20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Optimistic Concurrency Control (OCC)</a:t>
            </a:r>
            <a:endParaRPr lang="en-US" dirty="0"/>
          </a:p>
        </p:txBody>
      </p:sp>
      <p:sp>
        <p:nvSpPr>
          <p:cNvPr id="3" name="Content Placeholder 2"/>
          <p:cNvSpPr>
            <a:spLocks noGrp="1"/>
          </p:cNvSpPr>
          <p:nvPr>
            <p:ph idx="1"/>
          </p:nvPr>
        </p:nvSpPr>
        <p:spPr/>
        <p:txBody>
          <a:bodyPr>
            <a:normAutofit fontScale="77500" lnSpcReduction="20000"/>
          </a:bodyPr>
          <a:lstStyle/>
          <a:p>
            <a:pPr fontAlgn="base">
              <a:buFont typeface="Wingdings" pitchFamily="2" charset="2"/>
              <a:buChar char="Ø"/>
            </a:pPr>
            <a:r>
              <a:rPr lang="en-GB" dirty="0" smtClean="0"/>
              <a:t>The problem with pessimistic concurrency control systems is that, if a transaction acquires a lock on a resource so that no other transactions can access it. </a:t>
            </a:r>
          </a:p>
          <a:p>
            <a:pPr fontAlgn="base">
              <a:buFont typeface="Wingdings" pitchFamily="2" charset="2"/>
              <a:buChar char="Ø"/>
            </a:pPr>
            <a:r>
              <a:rPr lang="en-GB" dirty="0" smtClean="0"/>
              <a:t>This will result in reducing concurrency of the overall system.</a:t>
            </a:r>
          </a:p>
          <a:p>
            <a:pPr>
              <a:buFont typeface="Wingdings" pitchFamily="2" charset="2"/>
              <a:buChar char="Ø"/>
            </a:pPr>
            <a:r>
              <a:rPr lang="en-US" dirty="0" err="1" smtClean="0"/>
              <a:t>Optimisitc</a:t>
            </a:r>
            <a:r>
              <a:rPr lang="en-US" dirty="0" smtClean="0"/>
              <a:t> Concurrency control techniques</a:t>
            </a:r>
            <a:r>
              <a:rPr lang="en-GB" dirty="0" smtClean="0"/>
              <a:t>proceeds on the basis of assumption that, 0 or very less transactions will try to access a certain resource simultaneously.</a:t>
            </a:r>
          </a:p>
          <a:p>
            <a:pPr>
              <a:buFont typeface="Wingdings" pitchFamily="2" charset="2"/>
              <a:buChar char="Ø"/>
            </a:pPr>
            <a:r>
              <a:rPr lang="en-GB" dirty="0" smtClean="0"/>
              <a:t>It has following 4-phases of operation:</a:t>
            </a:r>
          </a:p>
          <a:p>
            <a:pPr lvl="1">
              <a:buFont typeface="Wingdings" pitchFamily="2" charset="2"/>
              <a:buChar char="Ø"/>
            </a:pPr>
            <a:r>
              <a:rPr lang="en-GB" dirty="0" smtClean="0"/>
              <a:t>Read Phase</a:t>
            </a:r>
          </a:p>
          <a:p>
            <a:pPr lvl="1">
              <a:buFont typeface="Wingdings" pitchFamily="2" charset="2"/>
              <a:buChar char="Ø"/>
            </a:pPr>
            <a:r>
              <a:rPr lang="en-GB" dirty="0" smtClean="0"/>
              <a:t>Execute Phase</a:t>
            </a:r>
          </a:p>
          <a:p>
            <a:pPr lvl="1">
              <a:buFont typeface="Wingdings" pitchFamily="2" charset="2"/>
              <a:buChar char="Ø"/>
            </a:pPr>
            <a:r>
              <a:rPr lang="en-GB" dirty="0" smtClean="0"/>
              <a:t>Validate Phase</a:t>
            </a:r>
          </a:p>
          <a:p>
            <a:pPr lvl="1">
              <a:buFont typeface="Wingdings" pitchFamily="2" charset="2"/>
              <a:buChar char="Ø"/>
            </a:pPr>
            <a:r>
              <a:rPr lang="en-GB" dirty="0" smtClean="0"/>
              <a:t>Commit Phase</a:t>
            </a:r>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Snapshot Isolation</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Ø"/>
            </a:pPr>
            <a:r>
              <a:rPr lang="en-GB" sz="2800" dirty="0" smtClean="0"/>
              <a:t>Snapshot </a:t>
            </a:r>
            <a:r>
              <a:rPr lang="en-GB" sz="2800" dirty="0"/>
              <a:t>Isolation ensures that each transaction sees a consistent snapshot of the database at the start of the transaction. </a:t>
            </a:r>
            <a:endParaRPr lang="en-GB" sz="2800" dirty="0" smtClean="0"/>
          </a:p>
          <a:p>
            <a:pPr>
              <a:buFont typeface="Wingdings" pitchFamily="2" charset="2"/>
              <a:buChar char="Ø"/>
            </a:pPr>
            <a:r>
              <a:rPr lang="en-GB" sz="2800" dirty="0" smtClean="0"/>
              <a:t>MVCC </a:t>
            </a:r>
            <a:r>
              <a:rPr lang="en-GB" sz="2800" dirty="0"/>
              <a:t>and timestamp ordering method help us achieve snapshot isolation.</a:t>
            </a:r>
          </a:p>
          <a:p>
            <a:endParaRPr lang="en-US" sz="2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TotalTime>
  <Words>826</Words>
  <Application>Microsoft Office PowerPoint</Application>
  <PresentationFormat>On-screen Show (4:3)</PresentationFormat>
  <Paragraphs>59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Concurrency Control Technique in Distributed Transaction</vt:lpstr>
      <vt:lpstr>Transaction</vt:lpstr>
      <vt:lpstr>Slide 3</vt:lpstr>
      <vt:lpstr>Slide 4</vt:lpstr>
      <vt:lpstr>Concurrency</vt:lpstr>
      <vt:lpstr>Types of Concurrency Control</vt:lpstr>
      <vt:lpstr>Pessimistic Concurrency Control (PCC)</vt:lpstr>
      <vt:lpstr>Optimistic Concurrency Control (OCC)</vt:lpstr>
      <vt:lpstr>Snapshot Isolation</vt:lpstr>
      <vt:lpstr>MVCC (Multi-Version Concurrency Control)</vt:lpstr>
      <vt:lpstr>Timestamp Ordering</vt:lpstr>
      <vt:lpstr>CRDT (Conflict-Free Replicated Data Type)</vt:lpstr>
      <vt:lpstr>Two-Phase Locking (2PL)</vt:lpstr>
      <vt:lpstr>Strict Two-Phase Locking (Strict 2PL)</vt:lpstr>
      <vt:lpstr>Multiple Granularity Locking</vt:lpstr>
      <vt:lpstr>Slide 16</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Rictu</dc:creator>
  <cp:lastModifiedBy>Rictu</cp:lastModifiedBy>
  <cp:revision>16</cp:revision>
  <dcterms:created xsi:type="dcterms:W3CDTF">2024-01-24T04:04:09Z</dcterms:created>
  <dcterms:modified xsi:type="dcterms:W3CDTF">2024-01-24T07:53:19Z</dcterms:modified>
</cp:coreProperties>
</file>