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6C7D-C743-4DB5-81A9-AC3676396AE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FAFC-58D8-4225-8DFA-2DCF798C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 commit protocols in Distributed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FSA for Two 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Local state for site </a:t>
            </a:r>
            <a:r>
              <a:rPr lang="en-GB" sz="2800" dirty="0" err="1" smtClean="0"/>
              <a:t>i</a:t>
            </a:r>
            <a:r>
              <a:rPr lang="en-GB" sz="2800" dirty="0" smtClean="0"/>
              <a:t> are subscripted with </a:t>
            </a:r>
            <a:r>
              <a:rPr lang="en-GB" sz="2800" dirty="0" err="1" smtClean="0"/>
              <a:t>i</a:t>
            </a:r>
            <a:r>
              <a:rPr lang="en-GB" sz="2800" dirty="0" smtClean="0"/>
              <a:t>. 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Messages sent or received by a slave are subscripted with that slave’s site number.</a:t>
            </a:r>
            <a:endParaRPr lang="en-US" sz="2800" dirty="0"/>
          </a:p>
        </p:txBody>
      </p:sp>
      <p:pic>
        <p:nvPicPr>
          <p:cNvPr id="4" name="Picture 3" descr="Screenshot 2024-02-15 115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214686"/>
            <a:ext cx="4857784" cy="340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 FSA’s are nondeterministic. </a:t>
            </a:r>
          </a:p>
          <a:p>
            <a:r>
              <a:rPr lang="en-GB" sz="2400" dirty="0" smtClean="0"/>
              <a:t>The final states of the FSA’s are partitioned into two sets: the abort states, and the commit states. </a:t>
            </a:r>
          </a:p>
          <a:p>
            <a:r>
              <a:rPr lang="en-GB" sz="2400" dirty="0" smtClean="0"/>
              <a:t>The act of committing or aborting is irreversible. </a:t>
            </a:r>
          </a:p>
          <a:p>
            <a:r>
              <a:rPr lang="en-GB" sz="2400" dirty="0" smtClean="0"/>
              <a:t>The state diagram describing a FSA is acyclic.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Transaction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1149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Global state defines the complete processing state of a transaction. 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 global state is said to be </a:t>
            </a:r>
            <a:r>
              <a:rPr lang="en-GB" sz="2800" b="1" dirty="0" smtClean="0"/>
              <a:t>inconsistent</a:t>
            </a:r>
            <a:r>
              <a:rPr lang="en-GB" sz="2800" dirty="0" smtClean="0"/>
              <a:t> if it contains both a local commit state and a local abort state.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 global state is said to be a </a:t>
            </a:r>
            <a:r>
              <a:rPr lang="en-GB" sz="2800" b="1" dirty="0" smtClean="0"/>
              <a:t>final state </a:t>
            </a:r>
            <a:r>
              <a:rPr lang="en-GB" sz="2800" dirty="0" smtClean="0"/>
              <a:t>if all local states contained in the state vector are final states.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 global state is said to be a </a:t>
            </a:r>
            <a:r>
              <a:rPr lang="en-GB" sz="2800" b="1" dirty="0" smtClean="0"/>
              <a:t>terminal state </a:t>
            </a:r>
            <a:r>
              <a:rPr lang="en-GB" sz="2800" dirty="0" smtClean="0"/>
              <a:t>if from it there is no immediately reachable successors.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 terminal state that is not a final state is a </a:t>
            </a:r>
            <a:r>
              <a:rPr lang="en-GB" sz="2800" b="1" dirty="0" smtClean="0"/>
              <a:t>deadlock state</a:t>
            </a:r>
            <a:r>
              <a:rPr lang="en-GB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The </a:t>
            </a:r>
            <a:r>
              <a:rPr lang="en-GB" sz="2800" b="1" dirty="0" smtClean="0"/>
              <a:t>concurrency set </a:t>
            </a:r>
            <a:r>
              <a:rPr lang="en-GB" sz="2800" dirty="0" smtClean="0"/>
              <a:t>of </a:t>
            </a:r>
            <a:r>
              <a:rPr lang="en-GB" sz="2800" dirty="0" err="1" smtClean="0"/>
              <a:t>si</a:t>
            </a:r>
            <a:r>
              <a:rPr lang="en-GB" sz="2800" dirty="0" smtClean="0"/>
              <a:t> state is the set of all local states s j , where </a:t>
            </a:r>
            <a:r>
              <a:rPr lang="en-GB" sz="2800" dirty="0" err="1" smtClean="0"/>
              <a:t>i≠j</a:t>
            </a:r>
            <a:r>
              <a:rPr lang="en-GB" sz="2800" dirty="0" smtClean="0"/>
              <a:t>, such that s </a:t>
            </a:r>
            <a:r>
              <a:rPr lang="en-GB" sz="2800" dirty="0" err="1" smtClean="0"/>
              <a:t>i</a:t>
            </a:r>
            <a:r>
              <a:rPr lang="en-GB" sz="2800" dirty="0" smtClean="0"/>
              <a:t> and s j are contained in the same reachable global state.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Central Site Class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central site class: uses one site (coordinator) to direct transaction processing at all participating sites (slaves). 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Properties: </a:t>
            </a:r>
          </a:p>
          <a:p>
            <a:pPr lvl="1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1) Single coordinator； </a:t>
            </a:r>
          </a:p>
          <a:p>
            <a:pPr lvl="1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2) All other participants execute the slave protocol； </a:t>
            </a:r>
          </a:p>
          <a:p>
            <a:pPr lvl="1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3) Slaves can communicate only with coordinator； </a:t>
            </a:r>
          </a:p>
          <a:p>
            <a:pPr lvl="1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4) Coordinator sends the same message and wait.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Relatively cheap, conceptually simple. 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Vulnerability to a coordinator failure. 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Synchronous within one state transition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one site never leads another site by more than one state transition during the execution of the protocol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The Decentralized Class Commit Protocol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(fully) decentralized class: each site participates as an equal in the protocol and executes the same protocol. </a:t>
            </a:r>
          </a:p>
          <a:p>
            <a:r>
              <a:rPr lang="en-GB" dirty="0" smtClean="0"/>
              <a:t>Every site communicates with every other site. </a:t>
            </a:r>
          </a:p>
          <a:p>
            <a:r>
              <a:rPr lang="en-GB" b="1" dirty="0" smtClean="0"/>
              <a:t>Process</a:t>
            </a:r>
            <a:r>
              <a:rPr lang="en-GB" dirty="0" smtClean="0"/>
              <a:t>: each site will send the identical message to every other site, then waits until it has received messages from all its cohorts.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Decentralized Two Phase Commit Protocol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500066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Simplest decentralized commit protocol. </a:t>
            </a:r>
          </a:p>
          <a:p>
            <a:pPr>
              <a:buFont typeface="Wingdings" pitchFamily="2" charset="2"/>
              <a:buChar char="Ø"/>
            </a:pPr>
            <a:r>
              <a:rPr lang="en-GB" sz="2400" b="1" dirty="0" smtClean="0"/>
              <a:t>First phase</a:t>
            </a:r>
            <a:r>
              <a:rPr lang="en-GB" sz="2400" dirty="0" smtClean="0"/>
              <a:t>: each site receives the “start </a:t>
            </a:r>
            <a:r>
              <a:rPr lang="en-GB" sz="2400" dirty="0" err="1" smtClean="0"/>
              <a:t>xact</a:t>
            </a:r>
            <a:r>
              <a:rPr lang="en-GB" sz="2400" dirty="0" smtClean="0"/>
              <a:t>”, make the decision and sends to other cohorts. </a:t>
            </a:r>
          </a:p>
          <a:p>
            <a:pPr>
              <a:buFont typeface="Wingdings" pitchFamily="2" charset="2"/>
              <a:buChar char="Ø"/>
            </a:pPr>
            <a:r>
              <a:rPr lang="en-GB" sz="2400" b="1" dirty="0" smtClean="0"/>
              <a:t>Second phase</a:t>
            </a:r>
            <a:r>
              <a:rPr lang="en-GB" sz="2400" dirty="0" smtClean="0"/>
              <a:t>: each site accumulates all the abort decisions and move to a final state.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Also synchronous within one state transition.</a:t>
            </a:r>
            <a:endParaRPr lang="en-US" sz="2400" dirty="0"/>
          </a:p>
        </p:txBody>
      </p:sp>
      <p:pic>
        <p:nvPicPr>
          <p:cNvPr id="5" name="Picture 4" descr="Screenshot 2024-02-15 1239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714488"/>
            <a:ext cx="3791145" cy="38038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Non-blocking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A protocol is non-blocking if and only if it satisfies: </a:t>
            </a:r>
          </a:p>
          <a:p>
            <a:pPr lvl="2">
              <a:buNone/>
            </a:pPr>
            <a:r>
              <a:rPr lang="en-GB" dirty="0" smtClean="0"/>
              <a:t>1) there exists no local state such that its concurrency set contains both an abort and a commit state; </a:t>
            </a:r>
          </a:p>
          <a:p>
            <a:pPr lvl="2">
              <a:buNone/>
            </a:pPr>
            <a:r>
              <a:rPr lang="en-GB" dirty="0" smtClean="0"/>
              <a:t>2) there exist no non-</a:t>
            </a:r>
            <a:r>
              <a:rPr lang="en-GB" dirty="0" err="1" smtClean="0"/>
              <a:t>commitable</a:t>
            </a:r>
            <a:r>
              <a:rPr lang="en-GB" dirty="0" smtClean="0"/>
              <a:t> state whose concurrency set contains a commit state.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The Canonical Two Phase Commit Protocol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4857784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The concurrency set of state q contains q, w and a. The concurrency set of state w contains all of the local states of the protocol.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Lemma: A protocol that is synchronous within one state transition is non-blocking if and only if: </a:t>
            </a:r>
          </a:p>
          <a:p>
            <a:pPr lvl="2">
              <a:buNone/>
            </a:pPr>
            <a:r>
              <a:rPr lang="en-GB" dirty="0" smtClean="0"/>
              <a:t>1) it contains no local state adjacent to both a commit and an abort state, and </a:t>
            </a:r>
          </a:p>
          <a:p>
            <a:pPr lvl="2">
              <a:buNone/>
            </a:pPr>
            <a:r>
              <a:rPr lang="en-GB" dirty="0" smtClean="0"/>
              <a:t>2) it contains no non-committable state that is adjacent to a commit state. </a:t>
            </a:r>
            <a:endParaRPr lang="en-US" dirty="0"/>
          </a:p>
        </p:txBody>
      </p:sp>
      <p:pic>
        <p:nvPicPr>
          <p:cNvPr id="4" name="Picture 3" descr="Screenshot 2024-02-15 1254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14" y="1785926"/>
            <a:ext cx="3357586" cy="38355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Buffer States and Canonical Non-blocking Protocol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929198"/>
            <a:ext cx="8472518" cy="1543048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The buffer state can be thought of a “prepare to commit” state (labelled as p in the graph).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This protocol can be referred as canonical non-blocking protocol, which is a three phase protocol.</a:t>
            </a:r>
            <a:endParaRPr lang="en-US" sz="2400" dirty="0"/>
          </a:p>
        </p:txBody>
      </p:sp>
      <p:pic>
        <p:nvPicPr>
          <p:cNvPr id="4" name="Picture 3" descr="Screenshot 2024-02-15 1256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071546"/>
            <a:ext cx="2394073" cy="3892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Central Site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340042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The slave protocol is the three phase protocol. 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coordination protocol is also a three phase protocol that is a extension of the two phase coordinator protocol. </a:t>
            </a:r>
            <a:endParaRPr lang="en-US" dirty="0"/>
          </a:p>
        </p:txBody>
      </p:sp>
      <p:pic>
        <p:nvPicPr>
          <p:cNvPr id="4" name="Picture 3" descr="Screenshot 2024-02-15 130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214554"/>
            <a:ext cx="5404128" cy="4076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Protocols that allow operational sites to continue transaction processing even though site failures have occurred are called non-blocking. </a:t>
            </a:r>
          </a:p>
          <a:p>
            <a:r>
              <a:rPr lang="en-GB" dirty="0" smtClean="0"/>
              <a:t>Atomic operation: either executes to completion or it appears never to have executed. </a:t>
            </a:r>
          </a:p>
          <a:p>
            <a:r>
              <a:rPr lang="en-GB" dirty="0" smtClean="0"/>
              <a:t>By definition, transaction on distributed database system is atomic operation. </a:t>
            </a:r>
          </a:p>
          <a:p>
            <a:r>
              <a:rPr lang="en-GB" dirty="0" smtClean="0"/>
              <a:t>In reality, a transaction is rarely a physically atomic operations. </a:t>
            </a:r>
          </a:p>
          <a:p>
            <a:r>
              <a:rPr lang="en-GB" dirty="0" smtClean="0"/>
              <a:t>The gap between logical atomicity and physical atomicity causes significant problems in distributed database implementation.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Site failures may occur and would make the continued execution of the commit protocol impossible. Solution: termination protocol.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A termination protocol can accomplish its task only if the current state of at least one operational site obeys the conditions given in the fundamental non-blocking theorem.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But in the worst case, it will be able to terminate correctly only if all of the operational sites obey the fundamental non-blocking theorem.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Central Site Termination Protocol and Backup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Choose a backup coordinator from the set of operational sites.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backup coordinator will complete the transaction by directing all the remaining sites toward a commit or an abort. The protocol must be reentrant.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Decision </a:t>
            </a:r>
            <a:r>
              <a:rPr lang="en-GB" b="1" dirty="0" smtClean="0"/>
              <a:t>Rule For Backup Coordinators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 smtClean="0"/>
              <a:t>If the concurrency set for the current state of the backup contains a commit state, then the transaction is committed.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Otherwise</a:t>
            </a:r>
            <a:r>
              <a:rPr lang="en-GB" dirty="0" smtClean="0"/>
              <a:t>, it is aborted. -Phase 1: Issue a message and wait. -Phase 2: Issue a commit or abort.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Preserving transaction atomicity is well understood in single site case. </a:t>
            </a:r>
          </a:p>
          <a:p>
            <a:r>
              <a:rPr lang="en-GB" dirty="0" smtClean="0"/>
              <a:t>Site decides to commit or abort when reaching commit point. </a:t>
            </a:r>
          </a:p>
          <a:p>
            <a:r>
              <a:rPr lang="en-GB" dirty="0" smtClean="0"/>
              <a:t>Unconditionally guaranteed, irreversible. </a:t>
            </a:r>
          </a:p>
          <a:p>
            <a:r>
              <a:rPr lang="en-GB" dirty="0" smtClean="0"/>
              <a:t>Problem occurs when more than one site is involved.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simplest commit protocol that allows unilateral abort. </a:t>
            </a:r>
            <a:endParaRPr lang="en-GB" dirty="0"/>
          </a:p>
          <a:p>
            <a:r>
              <a:rPr lang="en-GB" dirty="0" smtClean="0"/>
              <a:t>An example of a blocking protocol.</a:t>
            </a:r>
          </a:p>
          <a:p>
            <a:endParaRPr lang="en-US" dirty="0"/>
          </a:p>
        </p:txBody>
      </p:sp>
      <p:pic>
        <p:nvPicPr>
          <p:cNvPr id="4" name="Picture 3" descr="Screenshot 2024-02-15 1137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581232"/>
            <a:ext cx="5270771" cy="3276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Two Phase Commit Protocol: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First Phase:</a:t>
            </a:r>
            <a:r>
              <a:rPr lang="en-GB" sz="2800" dirty="0" smtClean="0"/>
              <a:t> coordinator distribute the transaction to all sites, and each site individually votes. </a:t>
            </a:r>
            <a:endParaRPr lang="en-GB" sz="2800" dirty="0"/>
          </a:p>
          <a:p>
            <a:r>
              <a:rPr lang="en-GB" sz="2800" b="1" dirty="0" smtClean="0"/>
              <a:t>Second Phase: </a:t>
            </a:r>
            <a:r>
              <a:rPr lang="en-GB" sz="2800" dirty="0" smtClean="0"/>
              <a:t>coordinator collects all the votes and informs outcome.</a:t>
            </a:r>
            <a:endParaRPr lang="en-US" sz="2800" dirty="0"/>
          </a:p>
        </p:txBody>
      </p:sp>
      <p:pic>
        <p:nvPicPr>
          <p:cNvPr id="4" name="Picture 3" descr="Screenshot 2024-02-15 1139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3444730"/>
            <a:ext cx="5124713" cy="3270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Simplest and cheapest in number of messages, but can be block on site failures.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An example of a </a:t>
            </a:r>
            <a:r>
              <a:rPr lang="en-GB" sz="2400" b="1" dirty="0" smtClean="0"/>
              <a:t>blocking protocol</a:t>
            </a:r>
            <a:r>
              <a:rPr lang="en-GB" sz="2400" dirty="0" smtClean="0"/>
              <a:t>: operational sites sometimes wait on the recovery of a failed sites. </a:t>
            </a:r>
            <a:r>
              <a:rPr lang="en-GB" sz="2400" dirty="0" smtClean="0">
                <a:solidFill>
                  <a:srgbClr val="FF0000"/>
                </a:solidFill>
              </a:rPr>
              <a:t>Locks</a:t>
            </a:r>
            <a:r>
              <a:rPr lang="en-GB" sz="2400" dirty="0" smtClean="0"/>
              <a:t> must be held on the database while the transaction is blocked.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A protocol that never requires operational sites to block until a failed site has recovered is called a </a:t>
            </a:r>
            <a:r>
              <a:rPr lang="en-GB" sz="2400" b="1" dirty="0" smtClean="0"/>
              <a:t>non-blocking protocol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Termination and Recovery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Termination Protocol: </a:t>
            </a:r>
            <a:r>
              <a:rPr lang="en-GB" sz="2800" dirty="0" smtClean="0"/>
              <a:t>to terminate transaction execution as quickly as possible at the operational sites. </a:t>
            </a:r>
            <a:endParaRPr lang="en-GB" sz="2800" dirty="0"/>
          </a:p>
          <a:p>
            <a:r>
              <a:rPr lang="en-GB" sz="2800" b="1" dirty="0" smtClean="0"/>
              <a:t>Recovery Protocol: </a:t>
            </a:r>
            <a:r>
              <a:rPr lang="en-GB" sz="2800" dirty="0" smtClean="0"/>
              <a:t>invoked by failed sites to resume transaction processing.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Formal Model Describing Commit Protocols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Transaction execution at each site models as </a:t>
            </a:r>
            <a:r>
              <a:rPr lang="en-GB" sz="2400" b="1" dirty="0" smtClean="0"/>
              <a:t>finite state automaton (FSA).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Network models as input/output tapes to all sites.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 states of the FSA for site </a:t>
            </a:r>
            <a:r>
              <a:rPr lang="en-GB" sz="2400" dirty="0" err="1" smtClean="0"/>
              <a:t>i</a:t>
            </a:r>
            <a:r>
              <a:rPr lang="en-GB" sz="2400" dirty="0" smtClean="0"/>
              <a:t> are called </a:t>
            </a:r>
            <a:r>
              <a:rPr lang="en-GB" sz="2400" b="1" dirty="0" smtClean="0"/>
              <a:t>local states</a:t>
            </a:r>
            <a:r>
              <a:rPr lang="en-GB" sz="2400" dirty="0" smtClean="0"/>
              <a:t> of site </a:t>
            </a:r>
            <a:r>
              <a:rPr lang="en-GB" sz="2400" dirty="0" err="1" smtClean="0"/>
              <a:t>i</a:t>
            </a:r>
            <a:r>
              <a:rPr lang="en-GB" sz="24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State of transition: reading, writing, and moving to the next local state.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FSA for Two 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Each FSA has four (local) states: initial (</a:t>
            </a:r>
            <a:r>
              <a:rPr lang="en-GB" sz="2800" dirty="0" err="1" smtClean="0"/>
              <a:t>qi</a:t>
            </a:r>
            <a:r>
              <a:rPr lang="en-GB" sz="2800" dirty="0" smtClean="0"/>
              <a:t> ), wait (</a:t>
            </a:r>
            <a:r>
              <a:rPr lang="en-GB" sz="2800" dirty="0" err="1" smtClean="0"/>
              <a:t>wi</a:t>
            </a:r>
            <a:r>
              <a:rPr lang="en-GB" sz="2800" dirty="0" smtClean="0"/>
              <a:t> ), abort (</a:t>
            </a:r>
            <a:r>
              <a:rPr lang="en-GB" sz="2800" dirty="0" err="1" smtClean="0"/>
              <a:t>ai</a:t>
            </a:r>
            <a:r>
              <a:rPr lang="en-GB" sz="2800" dirty="0" smtClean="0"/>
              <a:t> ), and commit (c </a:t>
            </a:r>
            <a:r>
              <a:rPr lang="en-GB" sz="2800" dirty="0" err="1" smtClean="0"/>
              <a:t>i</a:t>
            </a:r>
            <a:r>
              <a:rPr lang="en-GB" sz="2800" dirty="0" smtClean="0"/>
              <a:t> ). 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Abort and commit are final states. </a:t>
            </a:r>
            <a:endParaRPr lang="en-US" sz="2800" dirty="0"/>
          </a:p>
        </p:txBody>
      </p:sp>
      <p:pic>
        <p:nvPicPr>
          <p:cNvPr id="4" name="Picture 3" descr="Screenshot 2024-02-15 1148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276416"/>
            <a:ext cx="3562533" cy="358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1193</Words>
  <Application>Microsoft Office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Non-blocking commit protocols in Distributed System</vt:lpstr>
      <vt:lpstr>Slide 2</vt:lpstr>
      <vt:lpstr>Slide 3</vt:lpstr>
      <vt:lpstr>Two Phase Commit Protocol</vt:lpstr>
      <vt:lpstr>Two Phase Commit Protocol: Process</vt:lpstr>
      <vt:lpstr>Two Phase Commit Protocol</vt:lpstr>
      <vt:lpstr>Termination and Recovery Protocols</vt:lpstr>
      <vt:lpstr>Formal Model Describing Commit Protocols</vt:lpstr>
      <vt:lpstr>FSA for Two Phase Commit Protocol</vt:lpstr>
      <vt:lpstr>FSA for Two Phase Commit Protocol</vt:lpstr>
      <vt:lpstr>Properties for Commit Protocol</vt:lpstr>
      <vt:lpstr>Global Transaction States</vt:lpstr>
      <vt:lpstr>The Central Site Class Commit Protocol</vt:lpstr>
      <vt:lpstr>The Decentralized Class Commit Protocol</vt:lpstr>
      <vt:lpstr>Decentralized Two Phase Commit Protocol</vt:lpstr>
      <vt:lpstr>Fundamental Non-blocking Theorem</vt:lpstr>
      <vt:lpstr>The Canonical Two Phase Commit Protocol</vt:lpstr>
      <vt:lpstr>Buffer States and Canonical Non-blocking Protocol</vt:lpstr>
      <vt:lpstr>Non-blocking Central Site Protocol</vt:lpstr>
      <vt:lpstr>Termination Protocols</vt:lpstr>
      <vt:lpstr>Central Site Termination Protocol and Backup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Non-blocking commit protocols in Distributed System</dc:title>
  <dc:creator>Rictu</dc:creator>
  <cp:lastModifiedBy>Rictu</cp:lastModifiedBy>
  <cp:revision>24</cp:revision>
  <dcterms:created xsi:type="dcterms:W3CDTF">2024-02-15T05:44:13Z</dcterms:created>
  <dcterms:modified xsi:type="dcterms:W3CDTF">2024-02-20T04:09:06Z</dcterms:modified>
</cp:coreProperties>
</file>