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67" r:id="rId9"/>
    <p:sldId id="268" r:id="rId10"/>
    <p:sldId id="270" r:id="rId11"/>
    <p:sldId id="269" r:id="rId12"/>
    <p:sldId id="272" r:id="rId13"/>
    <p:sldId id="273" r:id="rId14"/>
    <p:sldId id="274" r:id="rId15"/>
    <p:sldId id="275" r:id="rId16"/>
    <p:sldId id="276" r:id="rId17"/>
    <p:sldId id="277" r:id="rId18"/>
    <p:sldId id="278" r:id="rId19"/>
    <p:sldId id="279" r:id="rId20"/>
    <p:sldId id="257" r:id="rId21"/>
    <p:sldId id="259" r:id="rId22"/>
    <p:sldId id="260" r:id="rId23"/>
    <p:sldId id="25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DB7C33-7AAE-4BED-B736-FA41A94F1CA2}"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AC561-FDAE-42D6-8930-BE4774D331C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DB7C33-7AAE-4BED-B736-FA41A94F1CA2}"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AC561-FDAE-42D6-8930-BE4774D331C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DB7C33-7AAE-4BED-B736-FA41A94F1CA2}"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AC561-FDAE-42D6-8930-BE4774D331C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DB7C33-7AAE-4BED-B736-FA41A94F1CA2}"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AC561-FDAE-42D6-8930-BE4774D331C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DB7C33-7AAE-4BED-B736-FA41A94F1CA2}"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AC561-FDAE-42D6-8930-BE4774D331C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DB7C33-7AAE-4BED-B736-FA41A94F1CA2}"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AC561-FDAE-42D6-8930-BE4774D331C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DB7C33-7AAE-4BED-B736-FA41A94F1CA2}"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6AC561-FDAE-42D6-8930-BE4774D331C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DB7C33-7AAE-4BED-B736-FA41A94F1CA2}"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6AC561-FDAE-42D6-8930-BE4774D331C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B7C33-7AAE-4BED-B736-FA41A94F1CA2}"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6AC561-FDAE-42D6-8930-BE4774D331C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DB7C33-7AAE-4BED-B736-FA41A94F1CA2}"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AC561-FDAE-42D6-8930-BE4774D331C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DB7C33-7AAE-4BED-B736-FA41A94F1CA2}"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AC561-FDAE-42D6-8930-BE4774D331C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B7C33-7AAE-4BED-B736-FA41A94F1CA2}" type="datetimeFigureOut">
              <a:rPr lang="en-US" smtClean="0"/>
              <a:t>4/17/2024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AC561-FDAE-42D6-8930-BE4774D331C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Rings</a:t>
            </a:r>
            <a:endParaRPr lang="en-US" b="1" dirty="0"/>
          </a:p>
        </p:txBody>
      </p:sp>
      <p:sp>
        <p:nvSpPr>
          <p:cNvPr id="3" name="Content Placeholder 2"/>
          <p:cNvSpPr>
            <a:spLocks noGrp="1"/>
          </p:cNvSpPr>
          <p:nvPr>
            <p:ph idx="1"/>
          </p:nvPr>
        </p:nvSpPr>
        <p:spPr>
          <a:xfrm>
            <a:off x="0" y="1571612"/>
            <a:ext cx="4857752" cy="4525963"/>
          </a:xfrm>
        </p:spPr>
        <p:txBody>
          <a:bodyPr>
            <a:noAutofit/>
          </a:bodyPr>
          <a:lstStyle/>
          <a:p>
            <a:pPr>
              <a:buFont typeface="Wingdings" pitchFamily="2" charset="2"/>
              <a:buChar char="Ø"/>
            </a:pPr>
            <a:r>
              <a:rPr lang="en-GB" sz="2000" dirty="0" smtClean="0"/>
              <a:t>Ring represents mapping between the names of entities stored in the cluster and their physical locations on disks</a:t>
            </a:r>
          </a:p>
          <a:p>
            <a:pPr>
              <a:buFont typeface="Wingdings" pitchFamily="2" charset="2"/>
              <a:buChar char="Ø"/>
            </a:pPr>
            <a:r>
              <a:rPr lang="en-GB" sz="2000" dirty="0" smtClean="0"/>
              <a:t>There are separate rings for accounts, containers, and objects</a:t>
            </a:r>
          </a:p>
          <a:p>
            <a:pPr>
              <a:buFont typeface="Wingdings" pitchFamily="2" charset="2"/>
              <a:buChar char="Ø"/>
            </a:pPr>
            <a:r>
              <a:rPr lang="en-GB" sz="2000" dirty="0" smtClean="0"/>
              <a:t>When components of the system need to perform an operation on an object, container, or account, they need to interact with the corresponding ring to determine the appropriate location in the cluster</a:t>
            </a:r>
          </a:p>
          <a:p>
            <a:pPr>
              <a:buFont typeface="Wingdings" pitchFamily="2" charset="2"/>
              <a:buChar char="Ø"/>
            </a:pPr>
            <a:r>
              <a:rPr lang="en-GB" sz="2000" dirty="0" smtClean="0"/>
              <a:t>The ring maintains this mapping using zones, devices, partitions, and replicas</a:t>
            </a:r>
            <a:endParaRPr lang="en-US" sz="2000" dirty="0"/>
          </a:p>
        </p:txBody>
      </p:sp>
      <p:pic>
        <p:nvPicPr>
          <p:cNvPr id="4" name="Picture 3" descr="Screenshot 2024-04-17 123736.png"/>
          <p:cNvPicPr>
            <a:picLocks noChangeAspect="1"/>
          </p:cNvPicPr>
          <p:nvPr/>
        </p:nvPicPr>
        <p:blipFill>
          <a:blip r:embed="rId2"/>
          <a:stretch>
            <a:fillRect/>
          </a:stretch>
        </p:blipFill>
        <p:spPr>
          <a:xfrm>
            <a:off x="4866857" y="1714488"/>
            <a:ext cx="4277143" cy="321470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Zones</a:t>
            </a:r>
            <a:endParaRPr lang="en-US" b="1"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sz="2400" dirty="0" smtClean="0"/>
              <a:t>Zones are configured to isolate failure boundaries</a:t>
            </a:r>
          </a:p>
          <a:p>
            <a:pPr>
              <a:buFont typeface="Wingdings" pitchFamily="2" charset="2"/>
              <a:buChar char="Ø"/>
            </a:pPr>
            <a:r>
              <a:rPr lang="en-GB" sz="2400" dirty="0" smtClean="0"/>
              <a:t>Each data replica resides in a separate zone</a:t>
            </a:r>
          </a:p>
          <a:p>
            <a:pPr>
              <a:buFont typeface="Wingdings" pitchFamily="2" charset="2"/>
              <a:buChar char="Ø"/>
            </a:pPr>
            <a:r>
              <a:rPr lang="en-GB" sz="2400" dirty="0" smtClean="0"/>
              <a:t>A zone could be a single drive or a grouping of a few drives</a:t>
            </a:r>
          </a:p>
          <a:p>
            <a:pPr>
              <a:buFont typeface="Wingdings" pitchFamily="2" charset="2"/>
              <a:buChar char="Ø"/>
            </a:pPr>
            <a:r>
              <a:rPr lang="en-GB" sz="2400" dirty="0" smtClean="0"/>
              <a:t>The goal of zones is to allow the cluster to tolerate significant outages of storage servers without losing all replicas of the data</a:t>
            </a:r>
            <a:endParaRPr lang="en-US" sz="2400" dirty="0"/>
          </a:p>
        </p:txBody>
      </p:sp>
      <p:pic>
        <p:nvPicPr>
          <p:cNvPr id="4" name="Picture 3" descr="Screenshot 2024-04-17 124212.png"/>
          <p:cNvPicPr>
            <a:picLocks noChangeAspect="1"/>
          </p:cNvPicPr>
          <p:nvPr/>
        </p:nvPicPr>
        <p:blipFill>
          <a:blip r:embed="rId2"/>
          <a:stretch>
            <a:fillRect/>
          </a:stretch>
        </p:blipFill>
        <p:spPr>
          <a:xfrm>
            <a:off x="1785918" y="3786190"/>
            <a:ext cx="6572296" cy="300037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Accounts and Containers</a:t>
            </a:r>
            <a:endParaRPr lang="en-US" b="1" dirty="0"/>
          </a:p>
        </p:txBody>
      </p:sp>
      <p:sp>
        <p:nvSpPr>
          <p:cNvPr id="3" name="Content Placeholder 2"/>
          <p:cNvSpPr>
            <a:spLocks noGrp="1"/>
          </p:cNvSpPr>
          <p:nvPr>
            <p:ph idx="1"/>
          </p:nvPr>
        </p:nvSpPr>
        <p:spPr/>
        <p:txBody>
          <a:bodyPr>
            <a:noAutofit/>
          </a:bodyPr>
          <a:lstStyle/>
          <a:p>
            <a:pPr algn="just">
              <a:buFont typeface="Wingdings" pitchFamily="2" charset="2"/>
              <a:buChar char="Ø"/>
            </a:pPr>
            <a:r>
              <a:rPr lang="en-GB" sz="2000" dirty="0" smtClean="0"/>
              <a:t>Each account and container is an individual </a:t>
            </a:r>
            <a:r>
              <a:rPr lang="en-GB" sz="2000" dirty="0" err="1" smtClean="0"/>
              <a:t>SQLite</a:t>
            </a:r>
            <a:r>
              <a:rPr lang="en-GB" sz="2000" dirty="0" smtClean="0"/>
              <a:t> database</a:t>
            </a:r>
          </a:p>
          <a:p>
            <a:pPr algn="just">
              <a:buFont typeface="Wingdings" pitchFamily="2" charset="2"/>
              <a:buChar char="Ø"/>
            </a:pPr>
            <a:r>
              <a:rPr lang="en-GB" sz="2000" dirty="0" smtClean="0"/>
              <a:t>They are distributed across the cluster</a:t>
            </a:r>
          </a:p>
          <a:p>
            <a:pPr algn="just">
              <a:buFont typeface="Wingdings" pitchFamily="2" charset="2"/>
              <a:buChar char="Ø"/>
            </a:pPr>
            <a:r>
              <a:rPr lang="en-GB" sz="2000" dirty="0" smtClean="0"/>
              <a:t>An account database contains the list of containers in that account</a:t>
            </a:r>
          </a:p>
          <a:p>
            <a:pPr algn="just">
              <a:buFont typeface="Wingdings" pitchFamily="2" charset="2"/>
              <a:buChar char="Ø"/>
            </a:pPr>
            <a:r>
              <a:rPr lang="en-GB" sz="2000" dirty="0" smtClean="0"/>
              <a:t>A container database contains the list of objects in that container</a:t>
            </a:r>
          </a:p>
          <a:p>
            <a:pPr algn="just">
              <a:buFont typeface="Wingdings" pitchFamily="2" charset="2"/>
              <a:buChar char="Ø"/>
            </a:pPr>
            <a:r>
              <a:rPr lang="en-GB" sz="2000" dirty="0" smtClean="0"/>
              <a:t>Each account in the system has a database that references all of its containers, and each container database references each object in order to keep track of object data locations.</a:t>
            </a:r>
          </a:p>
          <a:p>
            <a:pPr algn="just">
              <a:buFont typeface="Wingdings" pitchFamily="2" charset="2"/>
              <a:buChar char="Ø"/>
            </a:pPr>
            <a:endParaRPr lang="en-US" sz="2000" dirty="0"/>
          </a:p>
        </p:txBody>
      </p:sp>
      <p:pic>
        <p:nvPicPr>
          <p:cNvPr id="4" name="Picture 3" descr="Screenshot 2024-04-17 124501.png"/>
          <p:cNvPicPr>
            <a:picLocks noChangeAspect="1"/>
          </p:cNvPicPr>
          <p:nvPr/>
        </p:nvPicPr>
        <p:blipFill>
          <a:blip r:embed="rId2"/>
          <a:stretch>
            <a:fillRect/>
          </a:stretch>
        </p:blipFill>
        <p:spPr>
          <a:xfrm>
            <a:off x="1214414" y="4143380"/>
            <a:ext cx="6500858" cy="245719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Partitions</a:t>
            </a:r>
            <a:endParaRPr lang="en-US" b="1"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sz="2000" dirty="0" smtClean="0"/>
              <a:t>Partition is a collection of stored data</a:t>
            </a:r>
          </a:p>
          <a:p>
            <a:pPr>
              <a:buFont typeface="Wingdings" pitchFamily="2" charset="2"/>
              <a:buChar char="Ø"/>
            </a:pPr>
            <a:r>
              <a:rPr lang="en-GB" sz="2000" dirty="0" smtClean="0"/>
              <a:t>This includes account databases, container databases, and objects. Partitions are core to the replication system</a:t>
            </a:r>
          </a:p>
          <a:p>
            <a:pPr>
              <a:buFont typeface="Wingdings" pitchFamily="2" charset="2"/>
              <a:buChar char="Ø"/>
            </a:pPr>
            <a:r>
              <a:rPr lang="en-GB" sz="2000" dirty="0" smtClean="0"/>
              <a:t>System replicators and object uploads or downloads operate on partitions</a:t>
            </a:r>
          </a:p>
          <a:p>
            <a:pPr>
              <a:buFont typeface="Wingdings" pitchFamily="2" charset="2"/>
              <a:buChar char="Ø"/>
            </a:pPr>
            <a:r>
              <a:rPr lang="en-GB" sz="2000" dirty="0" smtClean="0"/>
              <a:t>Partition is just a directory sitting on a disk with a corresponding hash table of what it contains</a:t>
            </a:r>
            <a:endParaRPr lang="en-US" sz="2000" dirty="0"/>
          </a:p>
        </p:txBody>
      </p:sp>
      <p:pic>
        <p:nvPicPr>
          <p:cNvPr id="4" name="Picture 3" descr="Screenshot 2024-04-17 124530.png"/>
          <p:cNvPicPr>
            <a:picLocks noChangeAspect="1"/>
          </p:cNvPicPr>
          <p:nvPr/>
        </p:nvPicPr>
        <p:blipFill>
          <a:blip r:embed="rId2"/>
          <a:stretch>
            <a:fillRect/>
          </a:stretch>
        </p:blipFill>
        <p:spPr>
          <a:xfrm>
            <a:off x="428628" y="3929066"/>
            <a:ext cx="8001024" cy="245090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Replicators</a:t>
            </a:r>
            <a:endParaRPr lang="en-US" b="1" dirty="0"/>
          </a:p>
        </p:txBody>
      </p:sp>
      <p:sp>
        <p:nvSpPr>
          <p:cNvPr id="3" name="Content Placeholder 2"/>
          <p:cNvSpPr>
            <a:spLocks noGrp="1"/>
          </p:cNvSpPr>
          <p:nvPr>
            <p:ph idx="1"/>
          </p:nvPr>
        </p:nvSpPr>
        <p:spPr>
          <a:xfrm>
            <a:off x="142844" y="1357298"/>
            <a:ext cx="9001156" cy="4768865"/>
          </a:xfrm>
        </p:spPr>
        <p:txBody>
          <a:bodyPr>
            <a:normAutofit/>
          </a:bodyPr>
          <a:lstStyle/>
          <a:p>
            <a:pPr>
              <a:buFont typeface="Wingdings" pitchFamily="2" charset="2"/>
              <a:buChar char="Ø"/>
            </a:pPr>
            <a:r>
              <a:rPr lang="en-GB" sz="2000" dirty="0" smtClean="0"/>
              <a:t>Replicators continuously examine each partition</a:t>
            </a:r>
          </a:p>
          <a:p>
            <a:pPr>
              <a:buFont typeface="Wingdings" pitchFamily="2" charset="2"/>
              <a:buChar char="Ø"/>
            </a:pPr>
            <a:r>
              <a:rPr lang="en-GB" sz="2000" dirty="0" smtClean="0"/>
              <a:t>For each local partition, the replicator compares it against the replicated copies in the other zones to see if there are any difference</a:t>
            </a:r>
          </a:p>
          <a:p>
            <a:pPr>
              <a:buFont typeface="Wingdings" pitchFamily="2" charset="2"/>
              <a:buChar char="Ø"/>
            </a:pPr>
            <a:r>
              <a:rPr lang="en-GB" sz="2000" dirty="0" smtClean="0"/>
              <a:t>Replication takes place by examining hashes (hash file is created for each partition)</a:t>
            </a:r>
          </a:p>
          <a:p>
            <a:pPr>
              <a:buFont typeface="Wingdings" pitchFamily="2" charset="2"/>
              <a:buChar char="Ø"/>
            </a:pPr>
            <a:r>
              <a:rPr lang="en-GB" sz="2000" dirty="0" smtClean="0"/>
              <a:t>If the hashes are different, then it is time to replicate, and the directory that needs to be replicated is copied</a:t>
            </a:r>
          </a:p>
          <a:p>
            <a:pPr>
              <a:buFont typeface="Wingdings" pitchFamily="2" charset="2"/>
              <a:buChar char="Ø"/>
            </a:pPr>
            <a:r>
              <a:rPr lang="en-GB" sz="2000" dirty="0" smtClean="0"/>
              <a:t>If a zone goes down, one of the nodes containing a replica notices and proactively copies data to a handoff location</a:t>
            </a:r>
            <a:endParaRPr lang="en-US" sz="2000" dirty="0"/>
          </a:p>
        </p:txBody>
      </p:sp>
      <p:pic>
        <p:nvPicPr>
          <p:cNvPr id="4" name="Picture 3" descr="Screenshot 2024-04-17 124851.png"/>
          <p:cNvPicPr>
            <a:picLocks noChangeAspect="1"/>
          </p:cNvPicPr>
          <p:nvPr/>
        </p:nvPicPr>
        <p:blipFill>
          <a:blip r:embed="rId2"/>
          <a:stretch>
            <a:fillRect/>
          </a:stretch>
        </p:blipFill>
        <p:spPr>
          <a:xfrm>
            <a:off x="3185019" y="4329540"/>
            <a:ext cx="5816137" cy="252846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Swift in Use</a:t>
            </a:r>
            <a:endParaRPr lang="en-US" b="1"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400" dirty="0" smtClean="0"/>
              <a:t>The following shows the use case for object uploads and downloads and introduce the components</a:t>
            </a:r>
            <a:endParaRPr lang="en-US" sz="2400" dirty="0"/>
          </a:p>
        </p:txBody>
      </p:sp>
      <p:pic>
        <p:nvPicPr>
          <p:cNvPr id="4" name="Picture 3" descr="Screenshot 2024-04-17 125243.png"/>
          <p:cNvPicPr>
            <a:picLocks noChangeAspect="1"/>
          </p:cNvPicPr>
          <p:nvPr/>
        </p:nvPicPr>
        <p:blipFill>
          <a:blip r:embed="rId2"/>
          <a:stretch>
            <a:fillRect/>
          </a:stretch>
        </p:blipFill>
        <p:spPr>
          <a:xfrm>
            <a:off x="2214546" y="2500306"/>
            <a:ext cx="4969917" cy="428625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Upload</a:t>
            </a:r>
            <a:endParaRPr lang="en-US" b="1"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sz="2000" dirty="0" smtClean="0"/>
              <a:t>Client uses the REST API to make a HTTP request to PUT an object into an existing container</a:t>
            </a:r>
          </a:p>
          <a:p>
            <a:pPr>
              <a:buFont typeface="Wingdings" pitchFamily="2" charset="2"/>
              <a:buChar char="Ø"/>
            </a:pPr>
            <a:r>
              <a:rPr lang="en-GB" sz="2000" dirty="0" smtClean="0"/>
              <a:t>The cluster receives the request</a:t>
            </a:r>
          </a:p>
          <a:p>
            <a:pPr>
              <a:buFont typeface="Wingdings" pitchFamily="2" charset="2"/>
              <a:buChar char="Ø"/>
            </a:pPr>
            <a:r>
              <a:rPr lang="en-GB" sz="2000" dirty="0" smtClean="0"/>
              <a:t>First, the system must know where the data is going to go (the account name, container name, and object name are all used to determine the partition where this object is present)</a:t>
            </a:r>
          </a:p>
          <a:p>
            <a:pPr>
              <a:buFont typeface="Wingdings" pitchFamily="2" charset="2"/>
              <a:buChar char="Ø"/>
            </a:pPr>
            <a:r>
              <a:rPr lang="en-GB" sz="2000" dirty="0" smtClean="0"/>
              <a:t>A lookup in the Ring figures out which storage nodes contain the partitions</a:t>
            </a:r>
          </a:p>
          <a:p>
            <a:pPr>
              <a:buFont typeface="Wingdings" pitchFamily="2" charset="2"/>
              <a:buChar char="Ø"/>
            </a:pPr>
            <a:r>
              <a:rPr lang="en-GB" sz="2000" dirty="0" smtClean="0"/>
              <a:t>The data is then sent to each storage node where it is placed. At least two of the three writes must be successful before the client is notified that the upload was successful</a:t>
            </a:r>
          </a:p>
          <a:p>
            <a:pPr>
              <a:buFont typeface="Wingdings" pitchFamily="2" charset="2"/>
              <a:buChar char="Ø"/>
            </a:pPr>
            <a:r>
              <a:rPr lang="en-GB" sz="2000" dirty="0" smtClean="0"/>
              <a:t>The container database is updated asynchronously to reflect that there is a new object in it</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Downloads</a:t>
            </a:r>
            <a:endParaRPr lang="en-US" b="1" dirty="0"/>
          </a:p>
        </p:txBody>
      </p:sp>
      <p:sp>
        <p:nvSpPr>
          <p:cNvPr id="3" name="Content Placeholder 2"/>
          <p:cNvSpPr>
            <a:spLocks noGrp="1"/>
          </p:cNvSpPr>
          <p:nvPr>
            <p:ph idx="1"/>
          </p:nvPr>
        </p:nvSpPr>
        <p:spPr/>
        <p:txBody>
          <a:bodyPr>
            <a:normAutofit/>
          </a:bodyPr>
          <a:lstStyle/>
          <a:p>
            <a:pPr marL="457200" indent="-457200" algn="just">
              <a:buFont typeface="Wingdings" pitchFamily="2" charset="2"/>
              <a:buChar char="Ø"/>
            </a:pPr>
            <a:r>
              <a:rPr lang="en-GB" sz="2400" dirty="0" smtClean="0"/>
              <a:t>A request comes in for an account/container/object</a:t>
            </a:r>
          </a:p>
          <a:p>
            <a:pPr marL="457200" indent="-457200" algn="just">
              <a:buFont typeface="Wingdings" pitchFamily="2" charset="2"/>
              <a:buChar char="Ø"/>
            </a:pPr>
            <a:r>
              <a:rPr lang="en-GB" sz="2400" dirty="0" smtClean="0"/>
              <a:t>Using the same consistent hashing, the partition index is determined</a:t>
            </a:r>
          </a:p>
          <a:p>
            <a:pPr marL="457200" indent="-457200" algn="just">
              <a:buFont typeface="Wingdings" pitchFamily="2" charset="2"/>
              <a:buChar char="Ø"/>
            </a:pPr>
            <a:r>
              <a:rPr lang="en-GB" sz="2400" dirty="0" smtClean="0"/>
              <a:t>Lookup in the ring reveals which storage nodes contain that partition</a:t>
            </a:r>
          </a:p>
          <a:p>
            <a:pPr marL="457200" indent="-457200" algn="just">
              <a:buFont typeface="Wingdings" pitchFamily="2" charset="2"/>
              <a:buChar char="Ø"/>
            </a:pPr>
            <a:r>
              <a:rPr lang="en-GB" sz="2400" dirty="0" smtClean="0"/>
              <a:t>A request is made to one of the storage nodes to fetch the object, if that fails, requests are made to the other nodes</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Swift Architecture - High Level</a:t>
            </a:r>
            <a:endParaRPr lang="en-US" dirty="0"/>
          </a:p>
        </p:txBody>
      </p:sp>
      <p:pic>
        <p:nvPicPr>
          <p:cNvPr id="4" name="Content Placeholder 3" descr="Screenshot 2024-04-17 125721.png"/>
          <p:cNvPicPr>
            <a:picLocks noGrp="1" noChangeAspect="1"/>
          </p:cNvPicPr>
          <p:nvPr>
            <p:ph idx="1"/>
          </p:nvPr>
        </p:nvPicPr>
        <p:blipFill>
          <a:blip r:embed="rId2"/>
          <a:stretch>
            <a:fillRect/>
          </a:stretch>
        </p:blipFill>
        <p:spPr>
          <a:xfrm>
            <a:off x="1071538" y="1457324"/>
            <a:ext cx="6659770" cy="504351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Architecture Description</a:t>
            </a:r>
            <a:endParaRPr lang="en-US" b="1" dirty="0"/>
          </a:p>
        </p:txBody>
      </p:sp>
      <p:sp>
        <p:nvSpPr>
          <p:cNvPr id="3" name="Content Placeholder 2"/>
          <p:cNvSpPr>
            <a:spLocks noGrp="1"/>
          </p:cNvSpPr>
          <p:nvPr>
            <p:ph idx="1"/>
          </p:nvPr>
        </p:nvSpPr>
        <p:spPr>
          <a:xfrm>
            <a:off x="457200" y="1600200"/>
            <a:ext cx="8229600" cy="4972072"/>
          </a:xfrm>
        </p:spPr>
        <p:txBody>
          <a:bodyPr>
            <a:normAutofit fontScale="62500" lnSpcReduction="20000"/>
          </a:bodyPr>
          <a:lstStyle/>
          <a:p>
            <a:pPr algn="just">
              <a:buFont typeface="Wingdings" pitchFamily="2" charset="2"/>
              <a:buChar char="Ø"/>
            </a:pPr>
            <a:r>
              <a:rPr lang="en-GB" b="1" dirty="0" smtClean="0"/>
              <a:t>Proxy Server </a:t>
            </a:r>
            <a:r>
              <a:rPr lang="en-GB" dirty="0" smtClean="0"/>
              <a:t>-</a:t>
            </a:r>
          </a:p>
          <a:p>
            <a:pPr lvl="1" algn="just">
              <a:buFont typeface="Wingdings" pitchFamily="2" charset="2"/>
              <a:buChar char="Ø"/>
            </a:pPr>
            <a:r>
              <a:rPr lang="en-GB" dirty="0" smtClean="0"/>
              <a:t>responsible for tying together the rest of the Swift architecture</a:t>
            </a:r>
          </a:p>
          <a:p>
            <a:pPr lvl="1" algn="just">
              <a:buFont typeface="Wingdings" pitchFamily="2" charset="2"/>
              <a:buChar char="Ø"/>
            </a:pPr>
            <a:r>
              <a:rPr lang="en-GB" dirty="0" smtClean="0"/>
              <a:t>responsible for encoding and decoding object data</a:t>
            </a:r>
          </a:p>
          <a:p>
            <a:pPr lvl="1" algn="just">
              <a:buFont typeface="Wingdings" pitchFamily="2" charset="2"/>
              <a:buChar char="Ø"/>
            </a:pPr>
            <a:r>
              <a:rPr lang="en-GB" dirty="0" smtClean="0"/>
              <a:t>handles failure</a:t>
            </a:r>
          </a:p>
          <a:p>
            <a:pPr algn="just">
              <a:buFont typeface="Wingdings" pitchFamily="2" charset="2"/>
              <a:buChar char="Ø"/>
            </a:pPr>
            <a:r>
              <a:rPr lang="en-GB" b="1" dirty="0" smtClean="0"/>
              <a:t>A Storage Policies </a:t>
            </a:r>
            <a:r>
              <a:rPr lang="en-GB" dirty="0" smtClean="0"/>
              <a:t>- provides a way for object storage providers to differentiate service levels, features and behaviours of a Swift deployment</a:t>
            </a:r>
          </a:p>
          <a:p>
            <a:pPr algn="just">
              <a:buFont typeface="Wingdings" pitchFamily="2" charset="2"/>
              <a:buChar char="Ø"/>
            </a:pPr>
            <a:r>
              <a:rPr lang="en-GB" b="1" dirty="0" smtClean="0"/>
              <a:t>Account Server </a:t>
            </a:r>
            <a:r>
              <a:rPr lang="en-GB" dirty="0" smtClean="0"/>
              <a:t>- responsible for listings of containers rather than objects</a:t>
            </a:r>
          </a:p>
          <a:p>
            <a:pPr algn="just">
              <a:buFont typeface="Wingdings" pitchFamily="2" charset="2"/>
              <a:buChar char="Ø"/>
            </a:pPr>
            <a:r>
              <a:rPr lang="en-GB" b="1" dirty="0" smtClean="0"/>
              <a:t>Container Server </a:t>
            </a:r>
            <a:r>
              <a:rPr lang="en-GB" dirty="0" smtClean="0"/>
              <a:t>- handles listing of objects which are stored as </a:t>
            </a:r>
            <a:r>
              <a:rPr lang="en-GB" dirty="0" err="1" smtClean="0"/>
              <a:t>SQLite</a:t>
            </a:r>
            <a:r>
              <a:rPr lang="en-GB" dirty="0" smtClean="0"/>
              <a:t> database files</a:t>
            </a:r>
          </a:p>
          <a:p>
            <a:pPr algn="just">
              <a:buFont typeface="Wingdings" pitchFamily="2" charset="2"/>
              <a:buChar char="Ø"/>
            </a:pPr>
            <a:r>
              <a:rPr lang="en-GB" b="1" dirty="0" smtClean="0"/>
              <a:t>Object Server </a:t>
            </a:r>
            <a:r>
              <a:rPr lang="en-GB" dirty="0" smtClean="0"/>
              <a:t>- store, retrieve and delete objects stored on local devices</a:t>
            </a:r>
          </a:p>
          <a:p>
            <a:pPr algn="just">
              <a:buFont typeface="Wingdings" pitchFamily="2" charset="2"/>
              <a:buChar char="Ø"/>
            </a:pPr>
            <a:r>
              <a:rPr lang="en-GB" b="1" dirty="0" smtClean="0"/>
              <a:t>Auditors</a:t>
            </a:r>
            <a:r>
              <a:rPr lang="en-GB" dirty="0" smtClean="0"/>
              <a:t> - forwards the local server checking the integrity of the objects, containers, and accounts</a:t>
            </a:r>
          </a:p>
          <a:p>
            <a:pPr algn="just">
              <a:buFont typeface="Wingdings" pitchFamily="2" charset="2"/>
              <a:buChar char="Ø"/>
            </a:pPr>
            <a:r>
              <a:rPr lang="en-GB" b="1" dirty="0" smtClean="0"/>
              <a:t>Updaters</a:t>
            </a:r>
            <a:r>
              <a:rPr lang="en-GB" dirty="0" smtClean="0"/>
              <a:t> - updates container or account data</a:t>
            </a:r>
          </a:p>
          <a:p>
            <a:pPr algn="just">
              <a:buFont typeface="Wingdings" pitchFamily="2" charset="2"/>
              <a:buChar char="Ø"/>
            </a:pPr>
            <a:r>
              <a:rPr lang="en-GB" b="1" dirty="0" smtClean="0"/>
              <a:t>Replication</a:t>
            </a:r>
            <a:r>
              <a:rPr lang="en-GB" dirty="0" smtClean="0"/>
              <a:t> - responsible for keeping the system in a consistent state in temporary error conditions like network outages or drive failures</a:t>
            </a:r>
          </a:p>
          <a:p>
            <a:pPr algn="just">
              <a:buFont typeface="Wingdings" pitchFamily="2" charset="2"/>
              <a:buChar char="Ø"/>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Topics</a:t>
            </a:r>
            <a:endParaRPr lang="en-US" b="1" dirty="0"/>
          </a:p>
        </p:txBody>
      </p:sp>
      <p:sp>
        <p:nvSpPr>
          <p:cNvPr id="3" name="Content Placeholder 2"/>
          <p:cNvSpPr>
            <a:spLocks noGrp="1"/>
          </p:cNvSpPr>
          <p:nvPr>
            <p:ph idx="1"/>
          </p:nvPr>
        </p:nvSpPr>
        <p:spPr/>
        <p:txBody>
          <a:bodyPr>
            <a:noAutofit/>
          </a:bodyPr>
          <a:lstStyle/>
          <a:p>
            <a:pPr>
              <a:buFont typeface="Wingdings" pitchFamily="2" charset="2"/>
              <a:buChar char="Ø"/>
            </a:pPr>
            <a:r>
              <a:rPr lang="en-GB" sz="2800" dirty="0" smtClean="0"/>
              <a:t>Introducing Object Storage</a:t>
            </a:r>
          </a:p>
          <a:p>
            <a:pPr>
              <a:buFont typeface="Wingdings" pitchFamily="2" charset="2"/>
              <a:buChar char="Ø"/>
            </a:pPr>
            <a:r>
              <a:rPr lang="en-GB" sz="2800" dirty="0" smtClean="0"/>
              <a:t>Features and Benefits</a:t>
            </a:r>
          </a:p>
          <a:p>
            <a:pPr>
              <a:buFont typeface="Wingdings" pitchFamily="2" charset="2"/>
              <a:buChar char="Ø"/>
            </a:pPr>
            <a:r>
              <a:rPr lang="en-GB" sz="2800" dirty="0" smtClean="0"/>
              <a:t>Object Storage Characteristics</a:t>
            </a:r>
          </a:p>
          <a:p>
            <a:pPr>
              <a:buFont typeface="Wingdings" pitchFamily="2" charset="2"/>
              <a:buChar char="Ø"/>
            </a:pPr>
            <a:r>
              <a:rPr lang="en-GB" sz="2800" dirty="0" smtClean="0"/>
              <a:t>Swift Components</a:t>
            </a:r>
          </a:p>
          <a:p>
            <a:pPr>
              <a:buFont typeface="Wingdings" pitchFamily="2" charset="2"/>
              <a:buChar char="Ø"/>
            </a:pPr>
            <a:r>
              <a:rPr lang="en-GB" sz="2800" dirty="0" smtClean="0"/>
              <a:t>Swift Architecture</a:t>
            </a:r>
          </a:p>
          <a:p>
            <a:pPr>
              <a:buFont typeface="Wingdings" pitchFamily="2" charset="2"/>
              <a:buChar char="Ø"/>
            </a:pPr>
            <a:r>
              <a:rPr lang="en-GB" sz="2800" dirty="0" smtClean="0"/>
              <a:t>Cluster Architecture</a:t>
            </a:r>
          </a:p>
          <a:p>
            <a:pPr>
              <a:buFont typeface="Wingdings" pitchFamily="2" charset="2"/>
              <a:buChar char="Ø"/>
            </a:pPr>
            <a:r>
              <a:rPr lang="en-GB" sz="2800" dirty="0" smtClean="0"/>
              <a:t>Ring Builder</a:t>
            </a:r>
          </a:p>
          <a:p>
            <a:pPr>
              <a:buFont typeface="Wingdings" pitchFamily="2" charset="2"/>
              <a:buChar char="Ø"/>
            </a:pPr>
            <a:r>
              <a:rPr lang="en-GB" sz="2800" dirty="0" smtClean="0"/>
              <a:t>Swift Replications</a:t>
            </a:r>
          </a:p>
          <a:p>
            <a:pPr>
              <a:buFont typeface="Wingdings" pitchFamily="2" charset="2"/>
              <a:buChar char="Ø"/>
            </a:pPr>
            <a:r>
              <a:rPr lang="en-GB" sz="2800" dirty="0" smtClean="0"/>
              <a:t>Cinder Snapshots and Backups</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SWIFT</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400" dirty="0"/>
              <a:t>The </a:t>
            </a:r>
            <a:r>
              <a:rPr lang="en-GB" sz="2400" dirty="0" err="1"/>
              <a:t>OpenStack</a:t>
            </a:r>
            <a:r>
              <a:rPr lang="en-GB" sz="2400" dirty="0"/>
              <a:t> Object Store project, known as Swift, offers cloud storage software so that you can store and retrieve lots of data with a simple API. </a:t>
            </a:r>
            <a:endParaRPr lang="en-GB" sz="2400" dirty="0" smtClean="0"/>
          </a:p>
          <a:p>
            <a:pPr algn="just">
              <a:buFont typeface="Wingdings" pitchFamily="2" charset="2"/>
              <a:buChar char="Ø"/>
            </a:pPr>
            <a:r>
              <a:rPr lang="en-GB" sz="2400" dirty="0" smtClean="0"/>
              <a:t>It's </a:t>
            </a:r>
            <a:r>
              <a:rPr lang="en-GB" sz="2400" dirty="0"/>
              <a:t>built for scale and optimized for durability, availability, and concurrency across the entire data set. </a:t>
            </a:r>
            <a:endParaRPr lang="en-GB" sz="2400" dirty="0" smtClean="0"/>
          </a:p>
          <a:p>
            <a:pPr algn="just">
              <a:buFont typeface="Wingdings" pitchFamily="2" charset="2"/>
              <a:buChar char="Ø"/>
            </a:pPr>
            <a:r>
              <a:rPr lang="en-GB" sz="2400" dirty="0" smtClean="0"/>
              <a:t>Swift </a:t>
            </a:r>
            <a:r>
              <a:rPr lang="en-GB" sz="2400" dirty="0"/>
              <a:t>is ideal for storing unstructured data that can grow without bound</a:t>
            </a:r>
            <a:r>
              <a:rPr lang="en-GB" sz="2400" dirty="0" smtClean="0"/>
              <a:t>.</a:t>
            </a:r>
          </a:p>
          <a:p>
            <a:pPr algn="just">
              <a:buFont typeface="Wingdings" pitchFamily="2" charset="2"/>
              <a:buChar char="Ø"/>
            </a:pP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Ø"/>
            </a:pPr>
            <a:r>
              <a:rPr lang="en-GB" dirty="0" err="1"/>
              <a:t>OpenStack</a:t>
            </a:r>
            <a:r>
              <a:rPr lang="en-GB" dirty="0"/>
              <a:t> Object Storage (swift) is used for redundant, scalable data storage using clusters of standardized servers to store </a:t>
            </a:r>
            <a:r>
              <a:rPr lang="en-GB" dirty="0" err="1"/>
              <a:t>petabytes</a:t>
            </a:r>
            <a:r>
              <a:rPr lang="en-GB" dirty="0"/>
              <a:t> of accessible data. </a:t>
            </a:r>
            <a:endParaRPr lang="en-GB" dirty="0" smtClean="0"/>
          </a:p>
          <a:p>
            <a:pPr>
              <a:buFont typeface="Wingdings" pitchFamily="2" charset="2"/>
              <a:buChar char="Ø"/>
            </a:pPr>
            <a:r>
              <a:rPr lang="en-GB" dirty="0" smtClean="0"/>
              <a:t>It </a:t>
            </a:r>
            <a:r>
              <a:rPr lang="en-GB" dirty="0"/>
              <a:t>is a long-term storage system for large amounts of static data which can be retrieved and updated. </a:t>
            </a:r>
            <a:endParaRPr lang="en-GB" dirty="0" smtClean="0"/>
          </a:p>
          <a:p>
            <a:pPr>
              <a:buFont typeface="Wingdings" pitchFamily="2" charset="2"/>
              <a:buChar char="Ø"/>
            </a:pPr>
            <a:r>
              <a:rPr lang="en-GB" dirty="0" smtClean="0"/>
              <a:t>Object </a:t>
            </a:r>
            <a:r>
              <a:rPr lang="en-GB" dirty="0"/>
              <a:t>Storage uses a distributed architecture with no central point of control, providing greater scalability, redundancy, and permanence. </a:t>
            </a:r>
            <a:endParaRPr lang="en-GB" dirty="0" smtClean="0"/>
          </a:p>
          <a:p>
            <a:pPr>
              <a:buFont typeface="Wingdings" pitchFamily="2" charset="2"/>
              <a:buChar char="Ø"/>
            </a:pPr>
            <a:r>
              <a:rPr lang="en-GB" dirty="0" smtClean="0"/>
              <a:t>Objects </a:t>
            </a:r>
            <a:r>
              <a:rPr lang="en-GB" dirty="0"/>
              <a:t>are written to multiple hardware devices, with the </a:t>
            </a:r>
            <a:r>
              <a:rPr lang="en-GB" dirty="0" err="1"/>
              <a:t>OpenStack</a:t>
            </a:r>
            <a:r>
              <a:rPr lang="en-GB" dirty="0"/>
              <a:t> software responsible for ensuring data replication and integrity across the cluster. </a:t>
            </a:r>
            <a:endParaRPr lang="en-GB" dirty="0" smtClean="0"/>
          </a:p>
          <a:p>
            <a:pPr>
              <a:buFont typeface="Wingdings" pitchFamily="2" charset="2"/>
              <a:buChar char="Ø"/>
            </a:pPr>
            <a:r>
              <a:rPr lang="en-GB" dirty="0" smtClean="0"/>
              <a:t>Storage </a:t>
            </a:r>
            <a:r>
              <a:rPr lang="en-GB" dirty="0"/>
              <a:t>clusters scale horizontally by adding new nodes. Should a node fail, </a:t>
            </a:r>
            <a:r>
              <a:rPr lang="en-GB" dirty="0" err="1"/>
              <a:t>OpenStack</a:t>
            </a:r>
            <a:r>
              <a:rPr lang="en-GB" dirty="0"/>
              <a:t> works to replicate its content from other active nodes. </a:t>
            </a:r>
            <a:endParaRPr lang="en-GB" dirty="0" smtClean="0"/>
          </a:p>
          <a:p>
            <a:pPr>
              <a:buFont typeface="Wingdings" pitchFamily="2" charset="2"/>
              <a:buChar char="Ø"/>
            </a:pPr>
            <a:r>
              <a:rPr lang="en-GB" dirty="0" smtClean="0"/>
              <a:t>Because </a:t>
            </a:r>
            <a:r>
              <a:rPr lang="en-GB" dirty="0" err="1"/>
              <a:t>OpenStack</a:t>
            </a:r>
            <a:r>
              <a:rPr lang="en-GB" dirty="0"/>
              <a:t> uses software logic to ensure data replication and distribution across different devices, inexpensive commodity hard drives and servers can be used in lieu of more expensive equipment.</a:t>
            </a:r>
          </a:p>
          <a:p>
            <a:pPr>
              <a:buFont typeface="Wingdings" pitchFamily="2" charset="2"/>
              <a:buChar char="Ø"/>
            </a:pPr>
            <a:r>
              <a:rPr lang="en-GB" dirty="0"/>
              <a:t>Object Storage is ideal for cost effective, scale-out storage. It provides a fully distributed, API-accessible storage platform that can be integrated directly into applications or used for backup, archiving, and data retention.</a:t>
            </a:r>
          </a:p>
          <a:p>
            <a:pPr>
              <a:buFont typeface="Wingdings" pitchFamily="2" charset="2"/>
              <a:buChar char="Ø"/>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Swift </a:t>
            </a:r>
            <a:r>
              <a:rPr lang="en-US" b="1" dirty="0" smtClean="0"/>
              <a:t>Characteristics</a:t>
            </a:r>
            <a:endParaRPr lang="en-US" b="1" dirty="0"/>
          </a:p>
        </p:txBody>
      </p:sp>
      <p:sp>
        <p:nvSpPr>
          <p:cNvPr id="3" name="Content Placeholder 2"/>
          <p:cNvSpPr>
            <a:spLocks noGrp="1"/>
          </p:cNvSpPr>
          <p:nvPr>
            <p:ph idx="1"/>
          </p:nvPr>
        </p:nvSpPr>
        <p:spPr/>
        <p:txBody>
          <a:bodyPr>
            <a:noAutofit/>
          </a:bodyPr>
          <a:lstStyle/>
          <a:p>
            <a:pPr>
              <a:buFont typeface="Wingdings" pitchFamily="2" charset="2"/>
              <a:buChar char="Ø"/>
            </a:pPr>
            <a:r>
              <a:rPr lang="en-GB" sz="2000" dirty="0"/>
              <a:t>Swift is an object storage system that is part of the </a:t>
            </a:r>
            <a:r>
              <a:rPr lang="en-GB" sz="2000" dirty="0" err="1"/>
              <a:t>OpenStack</a:t>
            </a:r>
            <a:r>
              <a:rPr lang="en-GB" sz="2000" dirty="0"/>
              <a:t> project</a:t>
            </a:r>
          </a:p>
          <a:p>
            <a:pPr>
              <a:buFont typeface="Wingdings" pitchFamily="2" charset="2"/>
              <a:buChar char="Ø"/>
            </a:pPr>
            <a:r>
              <a:rPr lang="en-GB" sz="2000" dirty="0"/>
              <a:t>Swift is open-source and freely available</a:t>
            </a:r>
          </a:p>
          <a:p>
            <a:pPr>
              <a:buFont typeface="Wingdings" pitchFamily="2" charset="2"/>
              <a:buChar char="Ø"/>
            </a:pPr>
            <a:r>
              <a:rPr lang="en-GB" sz="2000" dirty="0"/>
              <a:t>Swift currently powers the largest object storage clouds, including </a:t>
            </a:r>
            <a:r>
              <a:rPr lang="en-GB" sz="2000" dirty="0" err="1"/>
              <a:t>Rackspace</a:t>
            </a:r>
            <a:r>
              <a:rPr lang="en-GB" sz="2000" dirty="0"/>
              <a:t> Cloud Files, the HP Cloud, IBM </a:t>
            </a:r>
            <a:r>
              <a:rPr lang="en-GB" sz="2000" dirty="0" err="1"/>
              <a:t>Softlayer</a:t>
            </a:r>
            <a:r>
              <a:rPr lang="en-GB" sz="2000" dirty="0"/>
              <a:t> Cloud and countless private object storage clusters</a:t>
            </a:r>
          </a:p>
          <a:p>
            <a:pPr>
              <a:buFont typeface="Wingdings" pitchFamily="2" charset="2"/>
              <a:buChar char="Ø"/>
            </a:pPr>
            <a:r>
              <a:rPr lang="en-GB" sz="2000" dirty="0"/>
              <a:t>Swift can be used as a stand-alone storage system or as part of a cloud compute environment.</a:t>
            </a:r>
          </a:p>
          <a:p>
            <a:pPr>
              <a:buFont typeface="Wingdings" pitchFamily="2" charset="2"/>
              <a:buChar char="Ø"/>
            </a:pPr>
            <a:r>
              <a:rPr lang="en-GB" sz="2000" dirty="0"/>
              <a:t>Swift runs on standard Linux distributions and on standard x86 server hardware</a:t>
            </a:r>
          </a:p>
          <a:p>
            <a:pPr>
              <a:buFont typeface="Wingdings" pitchFamily="2" charset="2"/>
              <a:buChar char="Ø"/>
            </a:pPr>
            <a:r>
              <a:rPr lang="en-GB" sz="2000" dirty="0"/>
              <a:t>Swift—like Amazon S3—has an eventual consistency architecture, which make it ideal for building massive, highly distributed + infrastructures with lots of unstructured data serving global sites.</a:t>
            </a:r>
          </a:p>
          <a:p>
            <a:pPr>
              <a:buFont typeface="Wingdings" pitchFamily="2" charset="2"/>
              <a:buChar char="Ø"/>
            </a:pPr>
            <a:r>
              <a:rPr lang="en-GB" sz="2000" dirty="0"/>
              <a:t>All objects (data) stored in Swift have a </a:t>
            </a:r>
            <a:r>
              <a:rPr lang="en-GB" sz="2000" dirty="0" smtClean="0"/>
              <a:t>URL</a:t>
            </a:r>
            <a:endParaRPr lang="en-GB"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Swift Characteristics</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GB" dirty="0" smtClean="0"/>
              <a:t>Applications store and retrieve data in Swift via an industry-standard </a:t>
            </a:r>
            <a:r>
              <a:rPr lang="en-GB" dirty="0" err="1" smtClean="0"/>
              <a:t>RESTful</a:t>
            </a:r>
            <a:r>
              <a:rPr lang="en-GB" dirty="0" smtClean="0"/>
              <a:t> HTTP API</a:t>
            </a:r>
          </a:p>
          <a:p>
            <a:pPr>
              <a:buFont typeface="Wingdings" pitchFamily="2" charset="2"/>
              <a:buChar char="Ø"/>
            </a:pPr>
            <a:r>
              <a:rPr lang="en-GB" dirty="0" smtClean="0"/>
              <a:t>Objects can have extensive metadata, which can be indexed and searched</a:t>
            </a:r>
          </a:p>
          <a:p>
            <a:pPr>
              <a:buFont typeface="Wingdings" pitchFamily="2" charset="2"/>
              <a:buChar char="Ø"/>
            </a:pPr>
            <a:r>
              <a:rPr lang="en-GB" dirty="0" smtClean="0"/>
              <a:t>All objects are stored with multiple copies and are replicated in as-unique-as-possible availability zones and/or regions</a:t>
            </a:r>
          </a:p>
          <a:p>
            <a:pPr>
              <a:buFont typeface="Wingdings" pitchFamily="2" charset="2"/>
              <a:buChar char="Ø"/>
            </a:pPr>
            <a:r>
              <a:rPr lang="en-GB" dirty="0" smtClean="0"/>
              <a:t>Swift is scaled by adding additional nodes, which allows for a cost-effective linear storage expansion</a:t>
            </a:r>
          </a:p>
          <a:p>
            <a:pPr>
              <a:buFont typeface="Wingdings" pitchFamily="2" charset="2"/>
              <a:buChar char="Ø"/>
            </a:pPr>
            <a:r>
              <a:rPr lang="en-GB" dirty="0" smtClean="0"/>
              <a:t>When adding or replacing hardware, data does not have to be migrated to a new storage system, i.e. there are no fork-lift upgrades</a:t>
            </a:r>
          </a:p>
          <a:p>
            <a:pPr>
              <a:buFont typeface="Wingdings" pitchFamily="2" charset="2"/>
              <a:buChar char="Ø"/>
            </a:pPr>
            <a:r>
              <a:rPr lang="en-GB" dirty="0" smtClean="0"/>
              <a:t>Failed nodes and drives can be swapped out while the cluster is running with no downtime. New nodes and drives can be </a:t>
            </a:r>
            <a:r>
              <a:rPr lang="en-GB" dirty="0" err="1" smtClean="0"/>
              <a:t>adde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is Swift?</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400" dirty="0" smtClean="0"/>
              <a:t>Swift is a highly available, distributed, eventually consistent object storage service</a:t>
            </a:r>
          </a:p>
          <a:p>
            <a:pPr algn="just">
              <a:buFont typeface="Wingdings" pitchFamily="2" charset="2"/>
              <a:buChar char="Ø"/>
            </a:pPr>
            <a:r>
              <a:rPr lang="en-GB" sz="2400" dirty="0" err="1" smtClean="0"/>
              <a:t>OpenStack</a:t>
            </a:r>
            <a:r>
              <a:rPr lang="en-GB" sz="2400" dirty="0" smtClean="0"/>
              <a:t> Swift is used to backup and archive unstructured data, such as documents, images, audio and video files, emails and virtual machine images</a:t>
            </a:r>
          </a:p>
          <a:p>
            <a:pPr algn="just">
              <a:buFont typeface="Wingdings" pitchFamily="2" charset="2"/>
              <a:buChar char="Ø"/>
            </a:pPr>
            <a:r>
              <a:rPr lang="en-GB" sz="2400" dirty="0" smtClean="0"/>
              <a:t>It is used for redundant, scalable data storage using clusters of standardized servers</a:t>
            </a:r>
          </a:p>
          <a:p>
            <a:pPr algn="just">
              <a:buFont typeface="Wingdings" pitchFamily="2" charset="2"/>
              <a:buChar char="Ø"/>
            </a:pPr>
            <a:r>
              <a:rPr lang="en-GB" sz="2400" dirty="0" smtClean="0"/>
              <a:t>It is a long-term storage system for large amounts of static data which can be retrieved and updated easily</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Deep Dive into Swift</a:t>
            </a:r>
            <a:endParaRPr lang="en-US" b="1" dirty="0"/>
          </a:p>
        </p:txBody>
      </p:sp>
      <p:sp>
        <p:nvSpPr>
          <p:cNvPr id="3" name="Content Placeholder 2"/>
          <p:cNvSpPr>
            <a:spLocks noGrp="1"/>
          </p:cNvSpPr>
          <p:nvPr>
            <p:ph idx="1"/>
          </p:nvPr>
        </p:nvSpPr>
        <p:spPr/>
        <p:txBody>
          <a:bodyPr>
            <a:noAutofit/>
          </a:bodyPr>
          <a:lstStyle/>
          <a:p>
            <a:pPr algn="just">
              <a:buFont typeface="Wingdings" pitchFamily="2" charset="2"/>
              <a:buChar char="Ø"/>
            </a:pPr>
            <a:r>
              <a:rPr lang="en-GB" sz="2400" dirty="0" smtClean="0"/>
              <a:t>Swift uses a distributed architecture with no central point of control, providing greater scalability, redundancy, and permanence</a:t>
            </a:r>
          </a:p>
          <a:p>
            <a:pPr algn="just">
              <a:buFont typeface="Wingdings" pitchFamily="2" charset="2"/>
              <a:buChar char="Ø"/>
            </a:pPr>
            <a:r>
              <a:rPr lang="en-GB" sz="2400" dirty="0" smtClean="0"/>
              <a:t>Objects are written to multiple hardware devices, with the </a:t>
            </a:r>
            <a:r>
              <a:rPr lang="en-GB" sz="2400" dirty="0" err="1" smtClean="0"/>
              <a:t>OpenStack</a:t>
            </a:r>
            <a:r>
              <a:rPr lang="en-GB" sz="2400" dirty="0" smtClean="0"/>
              <a:t> software responsible for ensuring data replication and integrity across the cluster</a:t>
            </a:r>
          </a:p>
          <a:p>
            <a:pPr algn="just">
              <a:buFont typeface="Wingdings" pitchFamily="2" charset="2"/>
              <a:buChar char="Ø"/>
            </a:pPr>
            <a:r>
              <a:rPr lang="en-GB" sz="2400" dirty="0" smtClean="0"/>
              <a:t>If a node fails, </a:t>
            </a:r>
            <a:r>
              <a:rPr lang="en-GB" sz="2400" dirty="0" err="1" smtClean="0"/>
              <a:t>OpenStack</a:t>
            </a:r>
            <a:r>
              <a:rPr lang="en-GB" sz="2400" dirty="0" smtClean="0"/>
              <a:t> works to replicate its content from other active nodes</a:t>
            </a:r>
          </a:p>
          <a:p>
            <a:pPr algn="just">
              <a:buFont typeface="Wingdings" pitchFamily="2" charset="2"/>
              <a:buChar char="Ø"/>
            </a:pPr>
            <a:r>
              <a:rPr lang="en-GB" sz="2400" dirty="0" smtClean="0"/>
              <a:t>Object Storage is ideal for cost effective, scale-out storage</a:t>
            </a:r>
          </a:p>
          <a:p>
            <a:pPr algn="just">
              <a:buFont typeface="Wingdings" pitchFamily="2" charset="2"/>
              <a:buChar char="Ø"/>
            </a:pPr>
            <a:r>
              <a:rPr lang="en-GB" sz="2400" dirty="0" smtClean="0"/>
              <a:t>It provides distributed API-accessible storage platform that can be integrated directly into applications or used for backup, archiving, and data retention</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and Benefits</a:t>
            </a:r>
            <a:endParaRPr lang="en-US" dirty="0"/>
          </a:p>
        </p:txBody>
      </p:sp>
      <p:pic>
        <p:nvPicPr>
          <p:cNvPr id="4" name="Content Placeholder 3" descr="Screenshot 2024-04-17 115753.png"/>
          <p:cNvPicPr>
            <a:picLocks noGrp="1" noChangeAspect="1"/>
          </p:cNvPicPr>
          <p:nvPr>
            <p:ph idx="1"/>
          </p:nvPr>
        </p:nvPicPr>
        <p:blipFill>
          <a:blip r:embed="rId2"/>
          <a:stretch>
            <a:fillRect/>
          </a:stretch>
        </p:blipFill>
        <p:spPr>
          <a:xfrm>
            <a:off x="-32" y="1357298"/>
            <a:ext cx="9144032" cy="5500702"/>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Swift Interaction with Rest API</a:t>
            </a:r>
            <a:endParaRPr lang="en-US" dirty="0"/>
          </a:p>
        </p:txBody>
      </p:sp>
      <p:pic>
        <p:nvPicPr>
          <p:cNvPr id="4" name="Content Placeholder 3" descr="Screenshot 2024-04-17 120035.png"/>
          <p:cNvPicPr>
            <a:picLocks noGrp="1" noChangeAspect="1"/>
          </p:cNvPicPr>
          <p:nvPr>
            <p:ph idx="1"/>
          </p:nvPr>
        </p:nvPicPr>
        <p:blipFill>
          <a:blip r:embed="rId2"/>
          <a:stretch>
            <a:fillRect/>
          </a:stretch>
        </p:blipFill>
        <p:spPr>
          <a:xfrm>
            <a:off x="570941" y="1781678"/>
            <a:ext cx="8002117" cy="4163006"/>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Swift Components</a:t>
            </a:r>
            <a:endParaRPr lang="en-US" dirty="0"/>
          </a:p>
        </p:txBody>
      </p:sp>
      <p:pic>
        <p:nvPicPr>
          <p:cNvPr id="4" name="Content Placeholder 3" descr="Screenshot 2024-04-17 120139.png"/>
          <p:cNvPicPr>
            <a:picLocks noGrp="1" noChangeAspect="1"/>
          </p:cNvPicPr>
          <p:nvPr>
            <p:ph idx="1"/>
          </p:nvPr>
        </p:nvPicPr>
        <p:blipFill>
          <a:blip r:embed="rId2"/>
          <a:srcRect l="4340" r="2777"/>
          <a:stretch>
            <a:fillRect/>
          </a:stretch>
        </p:blipFill>
        <p:spPr>
          <a:xfrm>
            <a:off x="142844" y="1759277"/>
            <a:ext cx="8858312" cy="4598681"/>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 Storage Building Blocks</a:t>
            </a:r>
            <a:endParaRPr lang="en-US" dirty="0"/>
          </a:p>
        </p:txBody>
      </p:sp>
      <p:pic>
        <p:nvPicPr>
          <p:cNvPr id="4" name="Content Placeholder 3" descr="Screenshot 2024-04-17 120351.png"/>
          <p:cNvPicPr>
            <a:picLocks noGrp="1" noChangeAspect="1"/>
          </p:cNvPicPr>
          <p:nvPr>
            <p:ph idx="1"/>
          </p:nvPr>
        </p:nvPicPr>
        <p:blipFill>
          <a:blip r:embed="rId2"/>
          <a:stretch>
            <a:fillRect/>
          </a:stretch>
        </p:blipFill>
        <p:spPr>
          <a:xfrm>
            <a:off x="785786" y="1571611"/>
            <a:ext cx="7500990" cy="512077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Proxy Servers</a:t>
            </a:r>
            <a:endParaRPr lang="en-US" b="1" dirty="0"/>
          </a:p>
        </p:txBody>
      </p:sp>
      <p:sp>
        <p:nvSpPr>
          <p:cNvPr id="3" name="Content Placeholder 2"/>
          <p:cNvSpPr>
            <a:spLocks noGrp="1"/>
          </p:cNvSpPr>
          <p:nvPr>
            <p:ph idx="1"/>
          </p:nvPr>
        </p:nvSpPr>
        <p:spPr>
          <a:xfrm>
            <a:off x="457200" y="1600200"/>
            <a:ext cx="6115064" cy="4525963"/>
          </a:xfrm>
        </p:spPr>
        <p:txBody>
          <a:bodyPr>
            <a:normAutofit/>
          </a:bodyPr>
          <a:lstStyle/>
          <a:p>
            <a:pPr algn="just">
              <a:buFont typeface="Wingdings" pitchFamily="2" charset="2"/>
              <a:buChar char="Ø"/>
            </a:pPr>
            <a:r>
              <a:rPr lang="en-GB" sz="2000" dirty="0" smtClean="0"/>
              <a:t>Proxy servers handle all of the incoming API requests</a:t>
            </a:r>
          </a:p>
          <a:p>
            <a:pPr algn="just">
              <a:buFont typeface="Wingdings" pitchFamily="2" charset="2"/>
              <a:buChar char="Ø"/>
            </a:pPr>
            <a:r>
              <a:rPr lang="en-GB" sz="2000" dirty="0" smtClean="0"/>
              <a:t>Once a proxy server receives a request, it determines the storage node based on the object's URL</a:t>
            </a:r>
          </a:p>
          <a:p>
            <a:pPr algn="just">
              <a:buFont typeface="Wingdings" pitchFamily="2" charset="2"/>
              <a:buChar char="Ø"/>
            </a:pPr>
            <a:r>
              <a:rPr lang="en-GB" sz="2000" dirty="0" smtClean="0"/>
              <a:t>It also coordinate responses, handle failures, and coordinate timestamps</a:t>
            </a:r>
          </a:p>
          <a:p>
            <a:pPr algn="just">
              <a:buFont typeface="Wingdings" pitchFamily="2" charset="2"/>
              <a:buChar char="Ø"/>
            </a:pPr>
            <a:r>
              <a:rPr lang="en-GB" sz="2000" dirty="0" smtClean="0"/>
              <a:t>It uses a shared-nothing architecture and can be scaled as needed based on projected workloads</a:t>
            </a:r>
          </a:p>
          <a:p>
            <a:pPr algn="just">
              <a:buFont typeface="Wingdings" pitchFamily="2" charset="2"/>
              <a:buChar char="Ø"/>
            </a:pPr>
            <a:r>
              <a:rPr lang="en-GB" sz="2000" dirty="0" smtClean="0"/>
              <a:t>A minimum of two proxy servers should be deployed behind a separately- managed load balancer. If one proxy server fails, the others takes over</a:t>
            </a:r>
            <a:endParaRPr lang="en-US" sz="2000" dirty="0"/>
          </a:p>
        </p:txBody>
      </p:sp>
      <p:pic>
        <p:nvPicPr>
          <p:cNvPr id="4" name="Picture 3" descr="Screenshot 2024-04-17 120936.png"/>
          <p:cNvPicPr>
            <a:picLocks noChangeAspect="1"/>
          </p:cNvPicPr>
          <p:nvPr/>
        </p:nvPicPr>
        <p:blipFill>
          <a:blip r:embed="rId2"/>
          <a:stretch>
            <a:fillRect/>
          </a:stretch>
        </p:blipFill>
        <p:spPr>
          <a:xfrm>
            <a:off x="6929454" y="1428736"/>
            <a:ext cx="1970409" cy="507207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1444</Words>
  <Application>Microsoft Office PowerPoint</Application>
  <PresentationFormat>On-screen Show (4:3)</PresentationFormat>
  <Paragraphs>111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Topics</vt:lpstr>
      <vt:lpstr>What is Swift?</vt:lpstr>
      <vt:lpstr>Deep Dive into Swift</vt:lpstr>
      <vt:lpstr>Features and Benefits</vt:lpstr>
      <vt:lpstr>Swift Interaction with Rest API</vt:lpstr>
      <vt:lpstr>Swift Components</vt:lpstr>
      <vt:lpstr>Object Storage Building Blocks</vt:lpstr>
      <vt:lpstr>Proxy Servers</vt:lpstr>
      <vt:lpstr>Rings</vt:lpstr>
      <vt:lpstr>Zones</vt:lpstr>
      <vt:lpstr>Accounts and Containers</vt:lpstr>
      <vt:lpstr>Partitions</vt:lpstr>
      <vt:lpstr>Replicators</vt:lpstr>
      <vt:lpstr>Swift in Use</vt:lpstr>
      <vt:lpstr>Upload</vt:lpstr>
      <vt:lpstr>Downloads</vt:lpstr>
      <vt:lpstr>Swift Architecture - High Level</vt:lpstr>
      <vt:lpstr>Architecture Description</vt:lpstr>
      <vt:lpstr>SWIFT</vt:lpstr>
      <vt:lpstr>PowerPoint Presentation</vt:lpstr>
      <vt:lpstr>Swift Characteristics</vt:lpstr>
      <vt:lpstr>Swift Characteristics</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Rictu</dc:creator>
  <cp:lastModifiedBy>admin</cp:lastModifiedBy>
  <cp:revision>14</cp:revision>
  <dcterms:created xsi:type="dcterms:W3CDTF">2024-04-17T05:37:13Z</dcterms:created>
  <dcterms:modified xsi:type="dcterms:W3CDTF">2024-04-17T08:30:19Z</dcterms:modified>
</cp:coreProperties>
</file>