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EECD-89B2-480A-8DF5-BD9A2083D83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D2C7-061A-4B3D-8BA8-05204DE7E0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Analytics and </a:t>
            </a:r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/>
              <a:t>Live API traffic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Time-series reports inspecting usage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Conversion funnels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Retention reports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REST stands for </a:t>
            </a:r>
            <a:r>
              <a:rPr lang="en-GB" dirty="0" err="1"/>
              <a:t>REpresentational</a:t>
            </a:r>
            <a:r>
              <a:rPr lang="en-GB" dirty="0"/>
              <a:t> State Transfer</a:t>
            </a:r>
            <a:r>
              <a:rPr lang="en-GB" dirty="0" smtClean="0"/>
              <a:t>.</a:t>
            </a:r>
          </a:p>
          <a:p>
            <a:r>
              <a:rPr lang="en-GB" dirty="0"/>
              <a:t>API is a mechanism that allows different software applications to communicate with each other over the internet or local network. </a:t>
            </a:r>
            <a:endParaRPr lang="en-GB" dirty="0" smtClean="0"/>
          </a:p>
          <a:p>
            <a:r>
              <a:rPr lang="en-GB" dirty="0" smtClean="0"/>
              <a:t>REST </a:t>
            </a:r>
            <a:r>
              <a:rPr lang="en-GB" dirty="0"/>
              <a:t>APIs follow specific rules and standards that enable applications and users to use HTTP requests to access and use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data sent and received by a REST API is generally in the JSON (JavaScript Object Notation) format. 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sent is a </a:t>
            </a:r>
            <a:r>
              <a:rPr lang="en-GB" b="1" dirty="0"/>
              <a:t>request</a:t>
            </a:r>
            <a:r>
              <a:rPr lang="en-GB" dirty="0"/>
              <a:t>, and the data received from the API call is called the </a:t>
            </a:r>
            <a:r>
              <a:rPr lang="en-GB" b="1" dirty="0"/>
              <a:t>response</a:t>
            </a:r>
            <a:r>
              <a:rPr lang="en-GB" dirty="0"/>
              <a:t>. Two main characteristics of </a:t>
            </a:r>
            <a:r>
              <a:rPr lang="en-GB" dirty="0" err="1"/>
              <a:t>RESTful</a:t>
            </a:r>
            <a:r>
              <a:rPr lang="en-GB" dirty="0"/>
              <a:t> APIs include:</a:t>
            </a:r>
          </a:p>
          <a:p>
            <a:pPr lvl="1"/>
            <a:r>
              <a:rPr lang="en-GB" b="1" dirty="0"/>
              <a:t>Stateless Interactions</a:t>
            </a:r>
            <a:r>
              <a:rPr lang="en-GB" dirty="0"/>
              <a:t>: Each request from a client to a server must contain all the information needed to understand and process the request. The server does not store any session information about the client.</a:t>
            </a:r>
          </a:p>
          <a:p>
            <a:pPr lvl="1"/>
            <a:r>
              <a:rPr lang="en-GB" b="1" dirty="0"/>
              <a:t>Uniform Interface</a:t>
            </a:r>
            <a:r>
              <a:rPr lang="en-GB" dirty="0"/>
              <a:t>: A REST API is designed to use standard HTTP methods and should be easy for any developer familiar with HTTP.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4-04-08 103938.png"/>
          <p:cNvPicPr>
            <a:picLocks noGrp="1" noChangeAspect="1"/>
          </p:cNvPicPr>
          <p:nvPr>
            <p:ph idx="1"/>
          </p:nvPr>
        </p:nvPicPr>
        <p:blipFill>
          <a:blip r:embed="rId2"/>
          <a:srcRect l="520" t="3079"/>
          <a:stretch>
            <a:fillRect/>
          </a:stretch>
        </p:blipFill>
        <p:spPr>
          <a:xfrm>
            <a:off x="142844" y="2071678"/>
            <a:ext cx="8860142" cy="19288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</a:t>
            </a:r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b="1" dirty="0"/>
              <a:t>Scalability</a:t>
            </a:r>
            <a:r>
              <a:rPr lang="en-GB" sz="2400" dirty="0"/>
              <a:t>: Due to their stateless nature, REST APIs can handle multiple types of calls, return different data formats, and even change structurally with the correct implementation of hypermedia.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b="1" dirty="0"/>
              <a:t>Flexibility and Portability</a:t>
            </a:r>
            <a:r>
              <a:rPr lang="en-GB" sz="2400" dirty="0"/>
              <a:t>: Data is not tied to resources or methods, allowing more flexibility in its representation. This makes REST APIs suitable for different types of applications.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b="1" dirty="0"/>
              <a:t>Independence</a:t>
            </a:r>
            <a:r>
              <a:rPr lang="en-GB" sz="2400" dirty="0"/>
              <a:t>: The separation between client and server allows for development across various parts of an application to coincide with less dependency on each other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b="1" i="1" dirty="0"/>
              <a:t>light weight, highly scalable and maintainable </a:t>
            </a:r>
            <a:r>
              <a:rPr lang="en-GB" sz="2400" i="1" dirty="0"/>
              <a:t>and are very commonly used to create APIs for web-based applications.</a:t>
            </a:r>
            <a:endParaRPr lang="en-GB" sz="2400" dirty="0"/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</a:t>
            </a:r>
            <a:r>
              <a:rPr lang="en-GB" dirty="0" err="1" smtClean="0"/>
              <a:t>RESTful</a:t>
            </a:r>
            <a:r>
              <a:rPr lang="en-GB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S</a:t>
            </a:r>
            <a:r>
              <a:rPr lang="en-GB" dirty="0" smtClean="0"/>
              <a:t>ix guiding principles </a:t>
            </a:r>
            <a:r>
              <a:rPr lang="en-GB" dirty="0" err="1" smtClean="0"/>
              <a:t>RESTful</a:t>
            </a:r>
            <a:r>
              <a:rPr lang="en-GB" dirty="0" smtClean="0"/>
              <a:t> architecture are:</a:t>
            </a:r>
            <a:endParaRPr lang="en-US" dirty="0"/>
          </a:p>
        </p:txBody>
      </p:sp>
      <p:pic>
        <p:nvPicPr>
          <p:cNvPr id="4" name="Picture 3" descr="Screenshot 2024-04-08 105344.png"/>
          <p:cNvPicPr>
            <a:picLocks noChangeAspect="1"/>
          </p:cNvPicPr>
          <p:nvPr/>
        </p:nvPicPr>
        <p:blipFill>
          <a:blip r:embed="rId2"/>
          <a:srcRect t="7731"/>
          <a:stretch>
            <a:fillRect/>
          </a:stretch>
        </p:blipFill>
        <p:spPr>
          <a:xfrm>
            <a:off x="214282" y="2857496"/>
            <a:ext cx="8773750" cy="2557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RESTful</a:t>
            </a:r>
            <a:r>
              <a:rPr lang="en-US" b="1" dirty="0" smtClean="0"/>
              <a:t> </a:t>
            </a:r>
            <a:r>
              <a:rPr lang="en-IN" dirty="0" smtClean="0"/>
              <a:t>API Caching</a:t>
            </a:r>
            <a:endParaRPr lang="en-US" dirty="0"/>
          </a:p>
        </p:txBody>
      </p:sp>
      <p:pic>
        <p:nvPicPr>
          <p:cNvPr id="4" name="Content Placeholder 3" descr="Screenshot 2024-04-08 1057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731" y="1600200"/>
            <a:ext cx="4594538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000" b="1" dirty="0"/>
              <a:t>GET</a:t>
            </a:r>
            <a:r>
              <a:rPr lang="en-GB" sz="2000" dirty="0"/>
              <a:t>: This API method requests data from a specified resource. It should only retrieve data and should have no other effect.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/>
              <a:t>POST</a:t>
            </a:r>
            <a:r>
              <a:rPr lang="en-GB" sz="2000" dirty="0"/>
              <a:t>: This API method sends data to the server for creation. It is often used when uploading a file or submitting a completed web form.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/>
              <a:t>PUT</a:t>
            </a:r>
            <a:r>
              <a:rPr lang="en-GB" sz="2000" dirty="0"/>
              <a:t>: This API method updates all current representations of the target resource with the uploaded content.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/>
              <a:t>DELETE</a:t>
            </a:r>
            <a:r>
              <a:rPr lang="en-GB" sz="2000" dirty="0"/>
              <a:t>: As the name suggests, this method removes/deletes a specified resource.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/>
              <a:t>HEAD</a:t>
            </a:r>
            <a:r>
              <a:rPr lang="en-GB" sz="2000" dirty="0"/>
              <a:t>: Similar to GET, this method only transfers the status line and the header section.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000" b="1" dirty="0"/>
              <a:t>PATCH</a:t>
            </a:r>
            <a:r>
              <a:rPr lang="en-GB" sz="2000" dirty="0"/>
              <a:t>: This method applies partial modifications to a resource</a:t>
            </a:r>
            <a:r>
              <a:rPr lang="en-GB" sz="2000" dirty="0" smtClean="0"/>
              <a:t>.</a:t>
            </a:r>
          </a:p>
          <a:p>
            <a:pPr algn="just">
              <a:buNone/>
            </a:pPr>
            <a:endParaRPr lang="en-GB" sz="2000" dirty="0"/>
          </a:p>
          <a:p>
            <a:pPr algn="just">
              <a:buNone/>
            </a:pPr>
            <a:r>
              <a:rPr lang="en-GB" sz="2000" dirty="0"/>
              <a:t>Each method corresponds to the </a:t>
            </a:r>
            <a:r>
              <a:rPr lang="en-GB" sz="2000" b="1" dirty="0"/>
              <a:t>CRUD</a:t>
            </a:r>
            <a:r>
              <a:rPr lang="en-GB" sz="2000" dirty="0"/>
              <a:t> (Create, Read, Update, Delete) operations in database management.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Advantages </a:t>
            </a:r>
            <a:r>
              <a:rPr lang="en-GB" dirty="0" smtClean="0"/>
              <a:t>of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Simplicity </a:t>
            </a:r>
            <a:r>
              <a:rPr lang="en-US" sz="2400" b="1" dirty="0"/>
              <a:t>and F</a:t>
            </a:r>
            <a:r>
              <a:rPr lang="en-US" sz="2400" b="1" dirty="0" smtClean="0"/>
              <a:t>lexibility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Platform </a:t>
            </a:r>
            <a:r>
              <a:rPr lang="en-US" sz="2400" b="1" dirty="0"/>
              <a:t>I</a:t>
            </a:r>
            <a:r>
              <a:rPr lang="en-US" sz="2400" b="1" dirty="0" smtClean="0"/>
              <a:t>ndependence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 </a:t>
            </a:r>
            <a:r>
              <a:rPr lang="en-GB" sz="2400" dirty="0" err="1"/>
              <a:t>RESt</a:t>
            </a:r>
            <a:r>
              <a:rPr lang="en-GB" sz="2400" dirty="0"/>
              <a:t> APIs are also </a:t>
            </a:r>
            <a:r>
              <a:rPr lang="en-GB" sz="2400" b="1" dirty="0" err="1"/>
              <a:t>performant</a:t>
            </a:r>
            <a:r>
              <a:rPr lang="en-GB" sz="2400" b="1" dirty="0"/>
              <a:t> and efficient</a:t>
            </a:r>
            <a:r>
              <a:rPr lang="en-GB" sz="2400" dirty="0"/>
              <a:t> since responses can be effectively cached to minimize data transfers.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Challenges </a:t>
            </a:r>
            <a:r>
              <a:rPr lang="en-GB" dirty="0" smtClean="0"/>
              <a:t>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/>
              <a:t>The </a:t>
            </a:r>
            <a:r>
              <a:rPr lang="en-GB" sz="2400" b="1" dirty="0"/>
              <a:t>statelessness</a:t>
            </a:r>
            <a:r>
              <a:rPr lang="en-GB" sz="2400" dirty="0"/>
              <a:t> of REST can lead to larger requests since all necessary data must be included in each request. This also creates issues </a:t>
            </a:r>
            <a:r>
              <a:rPr lang="en-GB" sz="2400" dirty="0" smtClean="0"/>
              <a:t>like:</a:t>
            </a:r>
            <a:r>
              <a:rPr lang="en-GB" sz="2400" dirty="0"/>
              <a:t> </a:t>
            </a:r>
            <a:endParaRPr lang="en-GB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b="1" dirty="0"/>
              <a:t>D</a:t>
            </a:r>
            <a:r>
              <a:rPr lang="en-GB" sz="1800" b="1" dirty="0" smtClean="0"/>
              <a:t>ata </a:t>
            </a:r>
            <a:r>
              <a:rPr lang="en-GB" sz="1800" b="1" dirty="0" err="1" smtClean="0"/>
              <a:t>Overfetching</a:t>
            </a:r>
            <a:r>
              <a:rPr lang="en-GB" sz="1800" b="1" dirty="0" smtClean="0"/>
              <a:t> </a:t>
            </a:r>
            <a:r>
              <a:rPr lang="en-GB" sz="1800" b="1" dirty="0"/>
              <a:t>and </a:t>
            </a:r>
            <a:r>
              <a:rPr lang="en-GB" sz="1800" b="1" dirty="0" err="1" smtClean="0"/>
              <a:t>Underfetching</a:t>
            </a:r>
            <a:r>
              <a:rPr lang="en-GB" sz="1800" dirty="0"/>
              <a:t>, which can impact performance, as multiple requests may be needed to gather all data, or excessive data may be returned unnecessarily</a:t>
            </a:r>
            <a:r>
              <a:rPr lang="en-GB" sz="18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b="1" dirty="0"/>
              <a:t>Security concerns</a:t>
            </a:r>
            <a:r>
              <a:rPr lang="en-GB" sz="2400" dirty="0"/>
              <a:t> are a potential challenge, requiring proper implementation of authentication and data transfer security practices to keep data secure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b="1" dirty="0"/>
              <a:t>versioning</a:t>
            </a:r>
            <a:r>
              <a:rPr lang="en-GB" sz="2400" dirty="0"/>
              <a:t> of REST APIs can be complex, with changes potentially breaking backward compatibility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The</a:t>
            </a:r>
            <a:r>
              <a:rPr lang="en-GB" sz="2400" dirty="0"/>
              <a:t> </a:t>
            </a:r>
            <a:r>
              <a:rPr lang="en-GB" sz="2400" b="1" dirty="0"/>
              <a:t>lack of a strict standard</a:t>
            </a:r>
            <a:r>
              <a:rPr lang="en-GB" sz="2400" dirty="0"/>
              <a:t> in REST implementation can lead to inconsistencies across different APIs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Why REST API</vt:lpstr>
      <vt:lpstr>Principles RESTful Architecture</vt:lpstr>
      <vt:lpstr>RESTful API Caching</vt:lpstr>
      <vt:lpstr>REST API Methods</vt:lpstr>
      <vt:lpstr>Advantages of REST API</vt:lpstr>
      <vt:lpstr>Challenges REST APIs</vt:lpstr>
      <vt:lpstr>API Analytics and Monetization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Rictu</cp:lastModifiedBy>
  <cp:revision>6</cp:revision>
  <dcterms:created xsi:type="dcterms:W3CDTF">2024-04-08T04:35:43Z</dcterms:created>
  <dcterms:modified xsi:type="dcterms:W3CDTF">2024-04-08T05:29:52Z</dcterms:modified>
</cp:coreProperties>
</file>