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p:scale>
          <a:sx n="70" d="100"/>
          <a:sy n="70" d="100"/>
        </p:scale>
        <p:origin x="-1756" y="-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00C2A2-B1EF-4D77-B86B-C956021C92F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88798-33B5-4E70-A47E-6BCDC5E068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00C2A2-B1EF-4D77-B86B-C956021C92F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88798-33B5-4E70-A47E-6BCDC5E068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00C2A2-B1EF-4D77-B86B-C956021C92F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88798-33B5-4E70-A47E-6BCDC5E068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00C2A2-B1EF-4D77-B86B-C956021C92F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88798-33B5-4E70-A47E-6BCDC5E068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00C2A2-B1EF-4D77-B86B-C956021C92F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88798-33B5-4E70-A47E-6BCDC5E068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00C2A2-B1EF-4D77-B86B-C956021C92FF}"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88798-33B5-4E70-A47E-6BCDC5E068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00C2A2-B1EF-4D77-B86B-C956021C92FF}" type="datetimeFigureOut">
              <a:rPr lang="en-US" smtClean="0"/>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88798-33B5-4E70-A47E-6BCDC5E068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00C2A2-B1EF-4D77-B86B-C956021C92FF}"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88798-33B5-4E70-A47E-6BCDC5E068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0C2A2-B1EF-4D77-B86B-C956021C92FF}" type="datetimeFigureOut">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88798-33B5-4E70-A47E-6BCDC5E068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00C2A2-B1EF-4D77-B86B-C956021C92FF}"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88798-33B5-4E70-A47E-6BCDC5E068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00C2A2-B1EF-4D77-B86B-C956021C92FF}"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88798-33B5-4E70-A47E-6BCDC5E068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0C2A2-B1EF-4D77-B86B-C956021C92FF}" type="datetimeFigureOut">
              <a:rPr lang="en-US" smtClean="0"/>
              <a:t>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88798-33B5-4E70-A47E-6BCDC5E068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Transaction </a:t>
            </a:r>
            <a:r>
              <a:rPr lang="en-US" dirty="0" smtClean="0"/>
              <a:t>Location</a:t>
            </a:r>
            <a:endParaRPr lang="en-US" dirty="0"/>
          </a:p>
        </p:txBody>
      </p:sp>
      <p:sp>
        <p:nvSpPr>
          <p:cNvPr id="3" name="Content Placeholder 2"/>
          <p:cNvSpPr>
            <a:spLocks noGrp="1"/>
          </p:cNvSpPr>
          <p:nvPr>
            <p:ph idx="1"/>
          </p:nvPr>
        </p:nvSpPr>
        <p:spPr/>
        <p:txBody>
          <a:bodyPr>
            <a:normAutofit fontScale="92500" lnSpcReduction="20000"/>
          </a:bodyPr>
          <a:lstStyle/>
          <a:p>
            <a:r>
              <a:rPr lang="en-GB" dirty="0"/>
              <a:t>Transactions in a distributed database system are processed in multiple sites and use data items in multiple sites. The amount of data processing is not uniformly distributed among these sites. The time period of processing also varies. Thus the same transaction may be active at some sites and inactive at others. When two conflicting transactions are located in a site, it may happen that one of them is in inactive state. This condition does not arise in a centralized system. This concern is called transaction location issue.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Transaction </a:t>
            </a:r>
            <a:r>
              <a:rPr lang="en-US" dirty="0" smtClean="0"/>
              <a:t>Control</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GB" dirty="0"/>
              <a:t>Transaction control is concerned with designating and controlling the sites required for processing a transaction in a distributed database system. There are many options regarding the choice of where to process the transaction and how to designate the </a:t>
            </a:r>
            <a:r>
              <a:rPr lang="en-GB" dirty="0" err="1"/>
              <a:t>center</a:t>
            </a:r>
            <a:r>
              <a:rPr lang="en-GB" dirty="0"/>
              <a:t> of control, like −</a:t>
            </a:r>
          </a:p>
          <a:p>
            <a:pPr lvl="1"/>
            <a:r>
              <a:rPr lang="en-GB" dirty="0"/>
              <a:t>One server may be selected as the </a:t>
            </a:r>
            <a:r>
              <a:rPr lang="en-GB" dirty="0" err="1"/>
              <a:t>center</a:t>
            </a:r>
            <a:r>
              <a:rPr lang="en-GB" dirty="0"/>
              <a:t> of control.</a:t>
            </a:r>
          </a:p>
          <a:p>
            <a:pPr lvl="1"/>
            <a:r>
              <a:rPr lang="en-GB" dirty="0"/>
              <a:t>The </a:t>
            </a:r>
            <a:r>
              <a:rPr lang="en-GB" dirty="0" err="1"/>
              <a:t>center</a:t>
            </a:r>
            <a:r>
              <a:rPr lang="en-GB" dirty="0"/>
              <a:t> of control may travel from one server to another.</a:t>
            </a:r>
          </a:p>
          <a:p>
            <a:pPr lvl="1"/>
            <a:r>
              <a:rPr lang="en-GB" dirty="0"/>
              <a:t>The responsibility of controlling may be shared by a number of servers.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Distributed </a:t>
            </a:r>
            <a:r>
              <a:rPr lang="en-US" b="1" dirty="0" smtClean="0"/>
              <a:t>Deadlock</a:t>
            </a:r>
            <a:endParaRPr lang="en-US" dirty="0"/>
          </a:p>
        </p:txBody>
      </p:sp>
      <p:sp>
        <p:nvSpPr>
          <p:cNvPr id="3" name="Content Placeholder 2"/>
          <p:cNvSpPr>
            <a:spLocks noGrp="1"/>
          </p:cNvSpPr>
          <p:nvPr>
            <p:ph idx="1"/>
          </p:nvPr>
        </p:nvSpPr>
        <p:spPr/>
        <p:txBody>
          <a:bodyPr>
            <a:normAutofit fontScale="70000" lnSpcReduction="20000"/>
          </a:bodyPr>
          <a:lstStyle/>
          <a:p>
            <a:pPr fontAlgn="base">
              <a:buNone/>
            </a:pPr>
            <a:r>
              <a:rPr lang="en-GB" b="1" dirty="0"/>
              <a:t>Resource Deadlock: </a:t>
            </a:r>
            <a:r>
              <a:rPr lang="en-GB" dirty="0"/>
              <a:t>A resource deadlock occurs when two or more processes wait permanently for resources held by each other.</a:t>
            </a:r>
          </a:p>
          <a:p>
            <a:pPr fontAlgn="base"/>
            <a:r>
              <a:rPr lang="en-GB" dirty="0"/>
              <a:t>A process that requires certain resources for its execution, and cannot proceed until it has acquired </a:t>
            </a:r>
            <a:r>
              <a:rPr lang="en-GB" b="1" dirty="0"/>
              <a:t>all</a:t>
            </a:r>
            <a:r>
              <a:rPr lang="en-GB" dirty="0"/>
              <a:t> those resources.</a:t>
            </a:r>
          </a:p>
          <a:p>
            <a:pPr fontAlgn="base"/>
            <a:r>
              <a:rPr lang="en-GB" dirty="0"/>
              <a:t>It will only proceed to its execution when it has acquired all required resources.</a:t>
            </a:r>
          </a:p>
          <a:p>
            <a:pPr fontAlgn="base"/>
            <a:r>
              <a:rPr lang="en-GB" dirty="0"/>
              <a:t>It can also be represented using </a:t>
            </a:r>
            <a:r>
              <a:rPr lang="en-GB" b="1" dirty="0"/>
              <a:t>AND</a:t>
            </a:r>
            <a:r>
              <a:rPr lang="en-GB" dirty="0"/>
              <a:t> condition as the process will execute only if it has all the required resources.</a:t>
            </a:r>
          </a:p>
          <a:p>
            <a:pPr fontAlgn="base"/>
            <a:r>
              <a:rPr lang="en-GB" dirty="0"/>
              <a:t>Example: Process 1 has R1, R2, and requests resources R3. It will not execute if any one of them is missing. It will proceed only when it acquires all requested resources i.e. R1, R2, and R3.</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pic>
        <p:nvPicPr>
          <p:cNvPr id="4" name="Content Placeholder 3" descr="ResourceDeadlockdrawio.png"/>
          <p:cNvPicPr>
            <a:picLocks noGrp="1" noChangeAspect="1"/>
          </p:cNvPicPr>
          <p:nvPr>
            <p:ph idx="1"/>
          </p:nvPr>
        </p:nvPicPr>
        <p:blipFill>
          <a:blip r:embed="rId2"/>
          <a:stretch>
            <a:fillRect/>
          </a:stretch>
        </p:blipFill>
        <p:spPr>
          <a:xfrm>
            <a:off x="1571604" y="1214422"/>
            <a:ext cx="6241835" cy="3714776"/>
          </a:xfrm>
        </p:spPr>
      </p:pic>
      <p:sp>
        <p:nvSpPr>
          <p:cNvPr id="5" name="TextBox 4"/>
          <p:cNvSpPr txBox="1"/>
          <p:nvPr/>
        </p:nvSpPr>
        <p:spPr>
          <a:xfrm>
            <a:off x="1714480" y="4929198"/>
            <a:ext cx="5804409" cy="1200329"/>
          </a:xfrm>
          <a:prstGeom prst="rect">
            <a:avLst/>
          </a:prstGeom>
          <a:noFill/>
        </p:spPr>
        <p:txBody>
          <a:bodyPr wrap="none" rtlCol="0">
            <a:spAutoFit/>
          </a:bodyPr>
          <a:lstStyle/>
          <a:p>
            <a:pPr algn="ctr"/>
            <a:r>
              <a:rPr lang="en-GB" dirty="0"/>
              <a:t>Process 1 has R1, R2, and requests resources R3</a:t>
            </a:r>
            <a:r>
              <a:rPr lang="en-GB" dirty="0" smtClean="0"/>
              <a:t>.</a:t>
            </a:r>
          </a:p>
          <a:p>
            <a:pPr algn="ctr"/>
            <a:r>
              <a:rPr lang="en-GB" dirty="0" smtClean="0"/>
              <a:t> </a:t>
            </a:r>
            <a:r>
              <a:rPr lang="en-GB" dirty="0"/>
              <a:t>It will not execute if any one of them is missing. </a:t>
            </a:r>
            <a:endParaRPr lang="en-GB" dirty="0" smtClean="0"/>
          </a:p>
          <a:p>
            <a:pPr algn="ctr"/>
            <a:r>
              <a:rPr lang="en-GB" dirty="0" smtClean="0"/>
              <a:t>It </a:t>
            </a:r>
            <a:r>
              <a:rPr lang="en-GB" dirty="0"/>
              <a:t>will proceed only when it acquires all requested </a:t>
            </a:r>
            <a:r>
              <a:rPr lang="en-GB" dirty="0" smtClean="0"/>
              <a:t>resources</a:t>
            </a:r>
          </a:p>
          <a:p>
            <a:pPr algn="ctr"/>
            <a:r>
              <a:rPr lang="en-GB" dirty="0" smtClean="0"/>
              <a:t> </a:t>
            </a:r>
            <a:r>
              <a:rPr lang="en-GB" dirty="0"/>
              <a:t>i.e. R1, R2, and R3.</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Communication Deadlock</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GB" dirty="0" smtClean="0"/>
              <a:t>Communication </a:t>
            </a:r>
            <a:r>
              <a:rPr lang="en-GB" dirty="0"/>
              <a:t>deadlock occurs among a set of processes when they are blocked waiting for messages from other processes in the set in order to start execution but there are no messages in transit between them. </a:t>
            </a:r>
            <a:endParaRPr lang="en-GB" dirty="0" smtClean="0"/>
          </a:p>
          <a:p>
            <a:pPr fontAlgn="base">
              <a:buFont typeface="Wingdings" pitchFamily="2" charset="2"/>
              <a:buChar char="Ø"/>
            </a:pPr>
            <a:r>
              <a:rPr lang="en-GB" dirty="0"/>
              <a:t>Process requires resources for its execution and proceeds when it has acquired </a:t>
            </a:r>
            <a:r>
              <a:rPr lang="en-GB" b="1" dirty="0"/>
              <a:t>at least one</a:t>
            </a:r>
            <a:r>
              <a:rPr lang="en-GB" dirty="0"/>
              <a:t> of the resources it has requested for.</a:t>
            </a:r>
          </a:p>
          <a:p>
            <a:pPr fontAlgn="base">
              <a:buFont typeface="Wingdings" pitchFamily="2" charset="2"/>
              <a:buChar char="Ø"/>
            </a:pPr>
            <a:r>
              <a:rPr lang="en-GB" dirty="0"/>
              <a:t>Here resource stands for a process to communicate with.</a:t>
            </a:r>
          </a:p>
          <a:p>
            <a:pPr fontAlgn="base">
              <a:buFont typeface="Wingdings" pitchFamily="2" charset="2"/>
              <a:buChar char="Ø"/>
            </a:pPr>
            <a:r>
              <a:rPr lang="en-GB" dirty="0"/>
              <a:t>Here, a Process waits for communicating with another process in a set of processes. In a situation where each process in a set, is waiting to communicate with another process which itself is waiting to communicate with some other process, this situation is called communication deadlock</a:t>
            </a:r>
            <a:r>
              <a:rPr lang="en-GB" dirty="0" smtClean="0"/>
              <a:t>.</a:t>
            </a:r>
          </a:p>
          <a:p>
            <a:pPr fontAlgn="base">
              <a:buFont typeface="Wingdings" pitchFamily="2" charset="2"/>
              <a:buChar char="Ø"/>
            </a:pPr>
            <a:r>
              <a:rPr lang="en-GB" dirty="0"/>
              <a:t>For 2 processes to communicate, each one should be in the unblocked state.</a:t>
            </a:r>
          </a:p>
          <a:p>
            <a:pPr fontAlgn="base">
              <a:buFont typeface="Wingdings" pitchFamily="2" charset="2"/>
              <a:buChar char="Ø"/>
            </a:pPr>
            <a:r>
              <a:rPr lang="en-GB" dirty="0"/>
              <a:t>It can be represented using </a:t>
            </a:r>
            <a:r>
              <a:rPr lang="en-GB" b="1" dirty="0"/>
              <a:t>OR</a:t>
            </a:r>
            <a:r>
              <a:rPr lang="en-GB" dirty="0"/>
              <a:t> conditions as it requires at least one of the resources to continue its Process.</a:t>
            </a:r>
          </a:p>
          <a:p>
            <a:pPr fontAlgn="base">
              <a:buFont typeface="Wingdings" pitchFamily="2" charset="2"/>
              <a:buChar char="Ø"/>
            </a:pPr>
            <a:endParaRPr lang="en-GB" dirty="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a:t>
            </a:r>
            <a:endParaRPr lang="en-US" dirty="0"/>
          </a:p>
        </p:txBody>
      </p:sp>
      <p:pic>
        <p:nvPicPr>
          <p:cNvPr id="4" name="Content Placeholder 3" descr="commdrawio.png"/>
          <p:cNvPicPr>
            <a:picLocks noGrp="1" noChangeAspect="1"/>
          </p:cNvPicPr>
          <p:nvPr>
            <p:ph idx="1"/>
          </p:nvPr>
        </p:nvPicPr>
        <p:blipFill>
          <a:blip r:embed="rId2"/>
          <a:stretch>
            <a:fillRect/>
          </a:stretch>
        </p:blipFill>
        <p:spPr>
          <a:xfrm>
            <a:off x="1357290" y="1428736"/>
            <a:ext cx="5763919" cy="4071966"/>
          </a:xfrm>
        </p:spPr>
      </p:pic>
      <p:sp>
        <p:nvSpPr>
          <p:cNvPr id="5" name="TextBox 4"/>
          <p:cNvSpPr txBox="1"/>
          <p:nvPr/>
        </p:nvSpPr>
        <p:spPr>
          <a:xfrm>
            <a:off x="428596" y="5715016"/>
            <a:ext cx="8257582" cy="646331"/>
          </a:xfrm>
          <a:prstGeom prst="rect">
            <a:avLst/>
          </a:prstGeom>
          <a:noFill/>
        </p:spPr>
        <p:txBody>
          <a:bodyPr wrap="none" rtlCol="0">
            <a:spAutoFit/>
          </a:bodyPr>
          <a:lstStyle/>
          <a:p>
            <a:r>
              <a:rPr lang="en-GB" dirty="0"/>
              <a:t>Process 1 is trying to communicate with Process 2, Process 2 is trying to communicate </a:t>
            </a:r>
            <a:endParaRPr lang="en-GB" dirty="0" smtClean="0"/>
          </a:p>
          <a:p>
            <a:r>
              <a:rPr lang="en-GB" dirty="0" smtClean="0"/>
              <a:t>with </a:t>
            </a:r>
            <a:r>
              <a:rPr lang="en-GB" dirty="0"/>
              <a:t>Process 3 and Process 3 is trying to communicate with Process 1.</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2843" y="142852"/>
          <a:ext cx="8858313" cy="6363252"/>
        </p:xfrm>
        <a:graphic>
          <a:graphicData uri="http://schemas.openxmlformats.org/drawingml/2006/table">
            <a:tbl>
              <a:tblPr/>
              <a:tblGrid>
                <a:gridCol w="1053420"/>
                <a:gridCol w="3686974"/>
                <a:gridCol w="4117919"/>
              </a:tblGrid>
              <a:tr h="656417">
                <a:tc>
                  <a:txBody>
                    <a:bodyPr/>
                    <a:lstStyle/>
                    <a:p>
                      <a:pPr algn="l" fontAlgn="b"/>
                      <a:r>
                        <a:rPr lang="en-US" sz="1400" b="1" i="0" u="none" strike="noStrike" dirty="0">
                          <a:solidFill>
                            <a:srgbClr val="000000"/>
                          </a:solidFill>
                          <a:latin typeface="Times New Roman"/>
                        </a:rPr>
                        <a:t>Parameter</a:t>
                      </a:r>
                    </a:p>
                  </a:txBody>
                  <a:tcPr marL="5561" marR="5561" marT="5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latin typeface="Times New Roman"/>
                        </a:rPr>
                        <a:t>Resource Deadlock</a:t>
                      </a:r>
                    </a:p>
                  </a:txBody>
                  <a:tcPr marL="5561" marR="5561" marT="5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latin typeface="Times New Roman"/>
                        </a:rPr>
                        <a:t>Communication Deadlock</a:t>
                      </a:r>
                    </a:p>
                  </a:txBody>
                  <a:tcPr marL="5561" marR="5561" marT="5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86723">
                <a:tc>
                  <a:txBody>
                    <a:bodyPr/>
                    <a:lstStyle/>
                    <a:p>
                      <a:pPr algn="l" fontAlgn="ctr"/>
                      <a:r>
                        <a:rPr lang="en-US" sz="1400" b="1" i="0" u="none" strike="noStrike" dirty="0">
                          <a:solidFill>
                            <a:srgbClr val="000000"/>
                          </a:solidFill>
                          <a:latin typeface="Times New Roman"/>
                        </a:rPr>
                        <a:t>Definition</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dirty="0">
                          <a:solidFill>
                            <a:srgbClr val="000000"/>
                          </a:solidFill>
                          <a:latin typeface="Times New Roman"/>
                        </a:rPr>
                        <a:t>Resource deadlock refers to the deadlock state when the resource required by the first process is locked by the second one and the resource required by the second process is locked by the first process. </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dirty="0">
                          <a:solidFill>
                            <a:srgbClr val="000000"/>
                          </a:solidFill>
                          <a:latin typeface="Times New Roman"/>
                        </a:rPr>
                        <a:t>In distributed systems, communication deadlock refers to a state when processes are waiting for the messages to start the execution.</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847872">
                <a:tc>
                  <a:txBody>
                    <a:bodyPr/>
                    <a:lstStyle/>
                    <a:p>
                      <a:pPr algn="l" fontAlgn="ctr"/>
                      <a:r>
                        <a:rPr lang="en-US" sz="1400" b="1" i="0" u="none" strike="noStrike">
                          <a:solidFill>
                            <a:srgbClr val="000000"/>
                          </a:solidFill>
                          <a:latin typeface="Times New Roman"/>
                        </a:rPr>
                        <a:t>Execution</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dirty="0">
                          <a:solidFill>
                            <a:srgbClr val="000000"/>
                          </a:solidFill>
                          <a:latin typeface="Times New Roman"/>
                        </a:rPr>
                        <a:t>A process cannot start running until it obtains all of the resources it is waiting for.</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a:solidFill>
                            <a:srgbClr val="000000"/>
                          </a:solidFill>
                          <a:latin typeface="Times New Roman"/>
                        </a:rPr>
                        <a:t>A process cannot start executing until it can communicate with one of the processes it is waiting for.</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25963">
                <a:tc>
                  <a:txBody>
                    <a:bodyPr/>
                    <a:lstStyle/>
                    <a:p>
                      <a:pPr algn="l" fontAlgn="ctr"/>
                      <a:r>
                        <a:rPr lang="en-US" sz="1400" b="1" i="0" u="none" strike="noStrike">
                          <a:solidFill>
                            <a:srgbClr val="000000"/>
                          </a:solidFill>
                          <a:latin typeface="Times New Roman"/>
                        </a:rPr>
                        <a:t>Waiting for</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dirty="0">
                          <a:solidFill>
                            <a:srgbClr val="000000"/>
                          </a:solidFill>
                          <a:latin typeface="Times New Roman"/>
                        </a:rPr>
                        <a:t>Here, processes wait for the resources.</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dirty="0">
                          <a:solidFill>
                            <a:srgbClr val="000000"/>
                          </a:solidFill>
                          <a:latin typeface="Times New Roman"/>
                        </a:rPr>
                        <a:t>Here, processes wait for the messages.</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95742">
                <a:tc>
                  <a:txBody>
                    <a:bodyPr/>
                    <a:lstStyle/>
                    <a:p>
                      <a:pPr algn="l" fontAlgn="ctr"/>
                      <a:r>
                        <a:rPr lang="en-US" sz="1400" b="1" i="0" u="none" strike="noStrike">
                          <a:solidFill>
                            <a:srgbClr val="000000"/>
                          </a:solidFill>
                          <a:latin typeface="Times New Roman"/>
                        </a:rPr>
                        <a:t>Set of processes</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dirty="0">
                          <a:solidFill>
                            <a:srgbClr val="000000"/>
                          </a:solidFill>
                          <a:latin typeface="Times New Roman"/>
                        </a:rPr>
                        <a:t>The process set is resource deadlocked if each process in the set wants resources that are using by another process in the set and must get all of the required resources to become unblocked.</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dirty="0">
                          <a:solidFill>
                            <a:srgbClr val="000000"/>
                          </a:solidFill>
                          <a:latin typeface="Times New Roman"/>
                        </a:rPr>
                        <a:t>The set is communication Deadlocked if each process in the set is waiting to communicate with another process in the set, and no process in the set ever initiates any more communication until it receives the communication for which it is waiting.</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50535">
                <a:tc>
                  <a:txBody>
                    <a:bodyPr/>
                    <a:lstStyle/>
                    <a:p>
                      <a:pPr algn="l" fontAlgn="ctr"/>
                      <a:r>
                        <a:rPr lang="en-US" sz="1400" b="1" i="0" u="none" strike="noStrike">
                          <a:solidFill>
                            <a:srgbClr val="000000"/>
                          </a:solidFill>
                          <a:latin typeface="Times New Roman"/>
                        </a:rPr>
                        <a:t>Condition for execution</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a:solidFill>
                            <a:srgbClr val="000000"/>
                          </a:solidFill>
                          <a:latin typeface="Times New Roman"/>
                        </a:rPr>
                        <a:t>The AND condition can also be used to reflect the fact that the process will only run if it has all of the requisite resources.</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dirty="0">
                          <a:solidFill>
                            <a:srgbClr val="000000"/>
                          </a:solidFill>
                          <a:latin typeface="Times New Roman"/>
                        </a:rPr>
                        <a:t>Because it requires at least one of the resources to continue its Process, it can be described using OR conditions.</a:t>
                      </a:r>
                    </a:p>
                  </a:txBody>
                  <a:tcPr marL="5561" marR="5561" marT="55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Necessary Conditions for Deadlock in Distributed </a:t>
            </a:r>
            <a:r>
              <a:rPr lang="en-GB" b="1" dirty="0" smtClean="0"/>
              <a:t>System</a:t>
            </a:r>
            <a:endParaRPr lang="en-US" dirty="0"/>
          </a:p>
        </p:txBody>
      </p:sp>
      <p:sp>
        <p:nvSpPr>
          <p:cNvPr id="3" name="Content Placeholder 2"/>
          <p:cNvSpPr>
            <a:spLocks noGrp="1"/>
          </p:cNvSpPr>
          <p:nvPr>
            <p:ph idx="1"/>
          </p:nvPr>
        </p:nvSpPr>
        <p:spPr/>
        <p:txBody>
          <a:bodyPr>
            <a:normAutofit lnSpcReduction="10000"/>
          </a:bodyPr>
          <a:lstStyle/>
          <a:p>
            <a:pPr>
              <a:buNone/>
            </a:pPr>
            <a:r>
              <a:rPr lang="en-GB" sz="2000" dirty="0" smtClean="0"/>
              <a:t>The </a:t>
            </a:r>
            <a:r>
              <a:rPr lang="en-GB" sz="2000" dirty="0"/>
              <a:t>necessary and sufficient conditions for deadlock in a distributed system. These conditions are also known as</a:t>
            </a:r>
            <a:r>
              <a:rPr lang="en-GB" sz="2000" i="1" dirty="0"/>
              <a:t> </a:t>
            </a:r>
            <a:r>
              <a:rPr lang="en-GB" sz="2000" b="1" i="1" dirty="0"/>
              <a:t>Coffman </a:t>
            </a:r>
            <a:r>
              <a:rPr lang="en-GB" sz="2000" i="1" dirty="0"/>
              <a:t>c</a:t>
            </a:r>
            <a:r>
              <a:rPr lang="en-GB" sz="2000" dirty="0"/>
              <a:t>onditions</a:t>
            </a:r>
            <a:r>
              <a:rPr lang="en-GB" sz="2000" dirty="0" smtClean="0"/>
              <a:t>.</a:t>
            </a:r>
          </a:p>
          <a:p>
            <a:pPr>
              <a:buNone/>
            </a:pPr>
            <a:r>
              <a:rPr lang="en-GB" sz="2000" b="1" dirty="0"/>
              <a:t>Mutual Exclusion: </a:t>
            </a:r>
            <a:r>
              <a:rPr lang="en-GB" sz="2000" dirty="0"/>
              <a:t>This condition implies the existence of atleast one resource in the system which can be used by only one process at a given point in time</a:t>
            </a:r>
            <a:r>
              <a:rPr lang="en-GB" sz="2000" dirty="0" smtClean="0"/>
              <a:t>.</a:t>
            </a:r>
          </a:p>
          <a:p>
            <a:pPr>
              <a:buNone/>
            </a:pPr>
            <a:r>
              <a:rPr lang="en-GB" sz="2000" b="1" dirty="0"/>
              <a:t>Hold and wait:</a:t>
            </a:r>
            <a:r>
              <a:rPr lang="en-GB" sz="2000" dirty="0"/>
              <a:t> This condition implies the existence of a process holding some resources and waiting for another one that is held by some other process in the system</a:t>
            </a:r>
            <a:r>
              <a:rPr lang="en-GB" sz="2000" dirty="0" smtClean="0"/>
              <a:t>.</a:t>
            </a:r>
          </a:p>
          <a:p>
            <a:pPr>
              <a:buNone/>
            </a:pPr>
            <a:r>
              <a:rPr lang="en-GB" sz="2000" b="1" dirty="0"/>
              <a:t>No </a:t>
            </a:r>
            <a:r>
              <a:rPr lang="en-GB" sz="2000" b="1" dirty="0" err="1"/>
              <a:t>Preemption</a:t>
            </a:r>
            <a:r>
              <a:rPr lang="en-GB" sz="2000" b="1" dirty="0"/>
              <a:t>: </a:t>
            </a:r>
            <a:r>
              <a:rPr lang="en-GB" sz="2000" dirty="0"/>
              <a:t>This condition implies that resources once allocated to a process cannot be taken away until and unless the process voluntarily releases them. </a:t>
            </a:r>
            <a:endParaRPr lang="en-GB" sz="2000" dirty="0" smtClean="0"/>
          </a:p>
          <a:p>
            <a:pPr>
              <a:buNone/>
            </a:pPr>
            <a:r>
              <a:rPr lang="en-GB" sz="2000" b="1" dirty="0"/>
              <a:t>Circular wait: </a:t>
            </a:r>
            <a:r>
              <a:rPr lang="en-GB" sz="2000" dirty="0"/>
              <a:t>This condition refers to the waiting of processes in a circular manner where the last process waits for the resource which is held by the first one.</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Deadlock Handling in Centralized </a:t>
            </a:r>
            <a:r>
              <a:rPr lang="en-GB" sz="3600" dirty="0" smtClean="0"/>
              <a:t>Systems</a:t>
            </a:r>
            <a:endParaRPr lang="en-US" sz="3600" dirty="0"/>
          </a:p>
        </p:txBody>
      </p:sp>
      <p:sp>
        <p:nvSpPr>
          <p:cNvPr id="3" name="Content Placeholder 2"/>
          <p:cNvSpPr>
            <a:spLocks noGrp="1"/>
          </p:cNvSpPr>
          <p:nvPr>
            <p:ph idx="1"/>
          </p:nvPr>
        </p:nvSpPr>
        <p:spPr/>
        <p:txBody>
          <a:bodyPr>
            <a:normAutofit/>
          </a:bodyPr>
          <a:lstStyle/>
          <a:p>
            <a:pPr>
              <a:buNone/>
            </a:pPr>
            <a:r>
              <a:rPr lang="en-GB" sz="2400" dirty="0"/>
              <a:t>There are three classical approaches for deadlock handling, namely −</a:t>
            </a:r>
          </a:p>
          <a:p>
            <a:pPr>
              <a:buFont typeface="Wingdings" pitchFamily="2" charset="2"/>
              <a:buChar char="Ø"/>
            </a:pPr>
            <a:r>
              <a:rPr lang="en-GB" sz="2400" dirty="0"/>
              <a:t>Deadlock prevention.</a:t>
            </a:r>
          </a:p>
          <a:p>
            <a:pPr>
              <a:buFont typeface="Wingdings" pitchFamily="2" charset="2"/>
              <a:buChar char="Ø"/>
            </a:pPr>
            <a:r>
              <a:rPr lang="en-GB" sz="2400" dirty="0"/>
              <a:t>Deadlock avoidance.</a:t>
            </a:r>
          </a:p>
          <a:p>
            <a:pPr>
              <a:buFont typeface="Wingdings" pitchFamily="2" charset="2"/>
              <a:buChar char="Ø"/>
            </a:pPr>
            <a:r>
              <a:rPr lang="en-GB" sz="2400" dirty="0"/>
              <a:t>Deadlock detection and removal.</a:t>
            </a:r>
          </a:p>
          <a:p>
            <a:pPr>
              <a:buFont typeface="Wingdings" pitchFamily="2" charset="2"/>
              <a:buChar char="Ø"/>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a:t>
            </a:r>
          </a:p>
        </p:txBody>
      </p:sp>
      <p:sp>
        <p:nvSpPr>
          <p:cNvPr id="3" name="Content Placeholder 2"/>
          <p:cNvSpPr>
            <a:spLocks noGrp="1"/>
          </p:cNvSpPr>
          <p:nvPr>
            <p:ph idx="1"/>
          </p:nvPr>
        </p:nvSpPr>
        <p:spPr/>
        <p:txBody>
          <a:bodyPr>
            <a:normAutofit fontScale="92500" lnSpcReduction="20000"/>
          </a:bodyPr>
          <a:lstStyle/>
          <a:p>
            <a:r>
              <a:rPr lang="en-GB" dirty="0"/>
              <a:t>The deadlock prevention approach does not allow any transaction to acquire locks that will lead to deadlocks. </a:t>
            </a:r>
            <a:endParaRPr lang="en-GB" dirty="0" smtClean="0"/>
          </a:p>
          <a:p>
            <a:r>
              <a:rPr lang="en-GB" dirty="0" smtClean="0"/>
              <a:t>The </a:t>
            </a:r>
            <a:r>
              <a:rPr lang="en-GB" dirty="0"/>
              <a:t>convention is that when more than one transactions request for locking the same data item, only one of them is granted the lock</a:t>
            </a:r>
            <a:r>
              <a:rPr lang="en-GB" dirty="0" smtClean="0"/>
              <a:t>.</a:t>
            </a:r>
          </a:p>
          <a:p>
            <a:r>
              <a:rPr lang="en-GB" dirty="0"/>
              <a:t>transaction acquires all the locks before starting to execute and retains the locks for the entire duration of transaction. If another transaction needs any of the already acquired locks, it has to wait until all the locks it needs are available.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Deadlock </a:t>
            </a:r>
            <a:r>
              <a:rPr lang="en-US" dirty="0" smtClean="0"/>
              <a:t>Avoidance</a:t>
            </a:r>
            <a:endParaRPr lang="en-US" dirty="0"/>
          </a:p>
        </p:txBody>
      </p:sp>
      <p:sp>
        <p:nvSpPr>
          <p:cNvPr id="3" name="Content Placeholder 2"/>
          <p:cNvSpPr>
            <a:spLocks noGrp="1"/>
          </p:cNvSpPr>
          <p:nvPr>
            <p:ph idx="1"/>
          </p:nvPr>
        </p:nvSpPr>
        <p:spPr/>
        <p:txBody>
          <a:bodyPr/>
          <a:lstStyle/>
          <a:p>
            <a:r>
              <a:rPr lang="en-GB" dirty="0"/>
              <a:t>It analyzes the transactions and the locks to determine whether or not waiting leads to a deadlock</a:t>
            </a:r>
            <a:r>
              <a:rPr lang="en-GB" dirty="0" smtClean="0"/>
              <a:t>.</a:t>
            </a:r>
          </a:p>
          <a:p>
            <a:r>
              <a:rPr lang="en-GB" dirty="0"/>
              <a:t>There are two algorithms </a:t>
            </a:r>
            <a:r>
              <a:rPr lang="en-GB" dirty="0" smtClean="0"/>
              <a:t>for </a:t>
            </a:r>
            <a:r>
              <a:rPr lang="en-US" dirty="0" smtClean="0"/>
              <a:t>Deadlock Avoidance : </a:t>
            </a:r>
            <a:r>
              <a:rPr lang="en-US" b="1" dirty="0" smtClean="0"/>
              <a:t>wait-die</a:t>
            </a:r>
            <a:r>
              <a:rPr lang="en-US" dirty="0"/>
              <a:t> and </a:t>
            </a:r>
            <a:r>
              <a:rPr lang="en-US" b="1" dirty="0"/>
              <a:t>wound-wait</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a:t>Wait-Die</a:t>
            </a:r>
            <a:r>
              <a:rPr lang="en-GB" dirty="0"/>
              <a:t> − If T1 is older than T2, T1 is allowed to wait. Otherwise, if T1 is younger than T2, T1 is aborted and later restarted.</a:t>
            </a:r>
          </a:p>
          <a:p>
            <a:r>
              <a:rPr lang="en-GB" b="1" dirty="0"/>
              <a:t>Wound-Wait</a:t>
            </a:r>
            <a:r>
              <a:rPr lang="en-GB" dirty="0"/>
              <a:t> − If T1 is older than T2, T2 is aborted and later restarted. Otherwise, if T1 is younger than T2, T1 is allowed to wait.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Deadlock Detection and </a:t>
            </a:r>
            <a:r>
              <a:rPr lang="en-US" dirty="0" smtClean="0"/>
              <a:t>Removal</a:t>
            </a:r>
            <a:endParaRPr lang="en-US" dirty="0"/>
          </a:p>
        </p:txBody>
      </p:sp>
      <p:sp>
        <p:nvSpPr>
          <p:cNvPr id="3" name="Content Placeholder 2"/>
          <p:cNvSpPr>
            <a:spLocks noGrp="1"/>
          </p:cNvSpPr>
          <p:nvPr>
            <p:ph idx="1"/>
          </p:nvPr>
        </p:nvSpPr>
        <p:spPr/>
        <p:txBody>
          <a:bodyPr>
            <a:normAutofit fontScale="92500"/>
          </a:bodyPr>
          <a:lstStyle/>
          <a:p>
            <a:r>
              <a:rPr lang="en-GB" dirty="0"/>
              <a:t>runs a deadlock detection algorithm periodically and removes deadlock in case there is one</a:t>
            </a:r>
            <a:r>
              <a:rPr lang="en-GB" dirty="0" smtClean="0"/>
              <a:t>.</a:t>
            </a:r>
          </a:p>
          <a:p>
            <a:r>
              <a:rPr lang="en-GB" dirty="0"/>
              <a:t>there are no precautions while granting lock requests, some of the transactions may be deadlocked. To detect deadlocks, the lock manager periodically checks if the wait-</a:t>
            </a:r>
            <a:r>
              <a:rPr lang="en-GB" dirty="0" err="1"/>
              <a:t>forgraph</a:t>
            </a:r>
            <a:r>
              <a:rPr lang="en-GB" dirty="0"/>
              <a:t> has cycles. If the system is deadlocked, the lock manager chooses a victim transaction from each cycle. The victim is aborted and rolled back</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Ø"/>
            </a:pPr>
            <a:r>
              <a:rPr lang="en-GB" sz="2400" dirty="0"/>
              <a:t>Choose the youngest transaction.</a:t>
            </a:r>
          </a:p>
          <a:p>
            <a:pPr>
              <a:buFont typeface="Wingdings" pitchFamily="2" charset="2"/>
              <a:buChar char="Ø"/>
            </a:pPr>
            <a:r>
              <a:rPr lang="en-GB" sz="2400" dirty="0"/>
              <a:t>Choose the transaction with fewest data items.</a:t>
            </a:r>
          </a:p>
          <a:p>
            <a:pPr>
              <a:buFont typeface="Wingdings" pitchFamily="2" charset="2"/>
              <a:buChar char="Ø"/>
            </a:pPr>
            <a:r>
              <a:rPr lang="en-GB" sz="2400" dirty="0"/>
              <a:t>Choose the transaction that has performed least number of updates.</a:t>
            </a:r>
          </a:p>
          <a:p>
            <a:pPr>
              <a:buFont typeface="Wingdings" pitchFamily="2" charset="2"/>
              <a:buChar char="Ø"/>
            </a:pPr>
            <a:r>
              <a:rPr lang="en-GB" sz="2400" dirty="0"/>
              <a:t>Choose the transaction having least restart overhead.</a:t>
            </a:r>
          </a:p>
          <a:p>
            <a:pPr>
              <a:buFont typeface="Wingdings" pitchFamily="2" charset="2"/>
              <a:buChar char="Ø"/>
            </a:pPr>
            <a:r>
              <a:rPr lang="en-GB" sz="2400" dirty="0"/>
              <a:t>Choose the transaction which is common to two or more cycles.</a:t>
            </a:r>
          </a:p>
          <a:p>
            <a:pPr>
              <a:buFont typeface="Wingdings" pitchFamily="2" charset="2"/>
              <a:buChar char="Ø"/>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Deadlock Handling in Distributed </a:t>
            </a:r>
            <a:r>
              <a:rPr lang="en-GB" sz="3600" dirty="0" smtClean="0"/>
              <a:t>Systems</a:t>
            </a:r>
            <a:endParaRPr lang="en-US" sz="3600" dirty="0"/>
          </a:p>
        </p:txBody>
      </p:sp>
      <p:sp>
        <p:nvSpPr>
          <p:cNvPr id="3" name="Content Placeholder 2"/>
          <p:cNvSpPr>
            <a:spLocks noGrp="1"/>
          </p:cNvSpPr>
          <p:nvPr>
            <p:ph idx="1"/>
          </p:nvPr>
        </p:nvSpPr>
        <p:spPr/>
        <p:txBody>
          <a:bodyPr/>
          <a:lstStyle/>
          <a:p>
            <a:r>
              <a:rPr lang="en-GB" dirty="0"/>
              <a:t>The two main deadlock handling concerns in a distributed database system that are not present in a centralized system are </a:t>
            </a:r>
            <a:r>
              <a:rPr lang="en-GB" b="1" dirty="0"/>
              <a:t>transaction location</a:t>
            </a:r>
            <a:r>
              <a:rPr lang="en-GB" dirty="0"/>
              <a:t> and </a:t>
            </a:r>
            <a:r>
              <a:rPr lang="en-GB" b="1" dirty="0"/>
              <a:t>transaction control</a:t>
            </a:r>
            <a:r>
              <a:rPr lang="en-GB" dirty="0" smtClean="0"/>
              <a:t>.</a:t>
            </a:r>
          </a:p>
          <a:p>
            <a:r>
              <a:rPr lang="en-GB" dirty="0"/>
              <a:t>Once these concerns are addressed, deadlocks are handled through any of deadlock prevention, deadlock avoidance or deadlock detection and removal.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1305</TotalTime>
  <Words>870</Words>
  <Application>Microsoft Office PowerPoint</Application>
  <PresentationFormat>On-screen Show (4:3)</PresentationFormat>
  <Paragraphs>77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Deadlock Handling in Centralized Systems</vt:lpstr>
      <vt:lpstr>Deadlock Prevention</vt:lpstr>
      <vt:lpstr>Deadlock Avoidance</vt:lpstr>
      <vt:lpstr>Slide 6</vt:lpstr>
      <vt:lpstr>Deadlock Detection and Removal</vt:lpstr>
      <vt:lpstr>Slide 8</vt:lpstr>
      <vt:lpstr>Deadlock Handling in Distributed Systems</vt:lpstr>
      <vt:lpstr>Transaction Location</vt:lpstr>
      <vt:lpstr>Transaction Control</vt:lpstr>
      <vt:lpstr>Types of Distributed Deadlock</vt:lpstr>
      <vt:lpstr>Example</vt:lpstr>
      <vt:lpstr>Communication Deadlock</vt:lpstr>
      <vt:lpstr>Examples</vt:lpstr>
      <vt:lpstr>Slide 16</vt:lpstr>
      <vt:lpstr>Necessary Conditions for Deadlock in Distributed System</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Rictu</dc:creator>
  <cp:lastModifiedBy>Rictu</cp:lastModifiedBy>
  <cp:revision>31</cp:revision>
  <dcterms:created xsi:type="dcterms:W3CDTF">2024-02-06T07:33:07Z</dcterms:created>
  <dcterms:modified xsi:type="dcterms:W3CDTF">2024-02-07T05:18:21Z</dcterms:modified>
</cp:coreProperties>
</file>