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4A8EB-AE13-46AD-AA7D-6936D1604D4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4A8EB-AE13-46AD-AA7D-6936D1604D4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4A8EB-AE13-46AD-AA7D-6936D1604D4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4A8EB-AE13-46AD-AA7D-6936D1604D4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4A8EB-AE13-46AD-AA7D-6936D1604D4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4A8EB-AE13-46AD-AA7D-6936D1604D4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4A8EB-AE13-46AD-AA7D-6936D1604D48}"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4A8EB-AE13-46AD-AA7D-6936D1604D48}"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A8EB-AE13-46AD-AA7D-6936D1604D48}"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4A8EB-AE13-46AD-AA7D-6936D1604D4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4A8EB-AE13-46AD-AA7D-6936D1604D4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4F73C-6EAD-45A4-A3DE-BC391FD99E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4A8EB-AE13-46AD-AA7D-6936D1604D48}" type="datetimeFigureOut">
              <a:rPr lang="en-US" smtClean="0"/>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4F73C-6EAD-45A4-A3DE-BC391FD99E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Query Processing </a:t>
            </a:r>
            <a:r>
              <a:rPr lang="en-GB" b="1" dirty="0"/>
              <a:t>in </a:t>
            </a:r>
            <a:r>
              <a:rPr lang="en-GB" b="1" dirty="0" smtClean="0"/>
              <a:t>DDB</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Distribution Query Execution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Layer </a:t>
            </a:r>
            <a:r>
              <a:rPr lang="en-GB" sz="2400" dirty="0"/>
              <a:t>is performed by all the sites having fragments involved in the query.</a:t>
            </a:r>
          </a:p>
          <a:p>
            <a:pPr algn="just">
              <a:buFont typeface="Wingdings" pitchFamily="2" charset="2"/>
              <a:buChar char="Ø"/>
            </a:pPr>
            <a:r>
              <a:rPr lang="en-GB" sz="2400" dirty="0" smtClean="0"/>
              <a:t>Each </a:t>
            </a:r>
            <a:r>
              <a:rPr lang="en-GB" sz="2400" dirty="0"/>
              <a:t>sub </a:t>
            </a:r>
            <a:r>
              <a:rPr lang="en-GB" sz="2400" dirty="0" smtClean="0"/>
              <a:t>query executing </a:t>
            </a:r>
            <a:r>
              <a:rPr lang="en-GB" sz="2400" dirty="0"/>
              <a:t>atone site, called a local query, is then optimized using the local schema of the site and executed.</a:t>
            </a:r>
          </a:p>
          <a:p>
            <a:pPr algn="just">
              <a:buFont typeface="Wingdings" pitchFamily="2" charset="2"/>
              <a:buChar char="Ø"/>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Query ?</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A query is a statement requesting the retrieval of information.</a:t>
            </a:r>
          </a:p>
          <a:p>
            <a:pPr algn="just">
              <a:buFont typeface="Wingdings" pitchFamily="2" charset="2"/>
              <a:buChar char="Ø"/>
            </a:pPr>
            <a:r>
              <a:rPr lang="en-GB" sz="2400" dirty="0" smtClean="0"/>
              <a:t>A database query can be either a select query or an action query.</a:t>
            </a:r>
          </a:p>
          <a:p>
            <a:pPr algn="just">
              <a:buFont typeface="Wingdings" pitchFamily="2" charset="2"/>
              <a:buChar char="Ø"/>
            </a:pPr>
            <a:r>
              <a:rPr lang="en-GB" sz="2400" dirty="0" smtClean="0"/>
              <a:t>A select query is a data retrieval query, while an action query asks for additional operations on the data, such as insertion, updating or deletion.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Query Processor?</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GB" sz="2400" dirty="0" smtClean="0"/>
              <a:t>The query processor in a DBMS receives as input, parses it, generates an execution plan, and completes the processing by executing the plan and returning the results to the client.</a:t>
            </a:r>
          </a:p>
          <a:p>
            <a:pPr algn="just">
              <a:buFont typeface="Wingdings" pitchFamily="2" charset="2"/>
              <a:buChar char="Ø"/>
            </a:pPr>
            <a:r>
              <a:rPr lang="en-GB" sz="2400" dirty="0" smtClean="0"/>
              <a:t>In relational database, users perform the task of data processing and data manipulation with the help of high- level non-procedural language (e.g. SQL).</a:t>
            </a:r>
          </a:p>
          <a:p>
            <a:pPr algn="just">
              <a:buFont typeface="Wingdings" pitchFamily="2" charset="2"/>
              <a:buChar char="Ø"/>
            </a:pPr>
            <a:r>
              <a:rPr lang="en-GB" sz="2400" dirty="0" smtClean="0"/>
              <a:t>Main function of a query processor is to </a:t>
            </a:r>
            <a:r>
              <a:rPr lang="en-GB" sz="2400" b="1" dirty="0" smtClean="0"/>
              <a:t>transform a high-level- query</a:t>
            </a:r>
            <a:r>
              <a:rPr lang="en-GB" sz="2400" dirty="0" smtClean="0"/>
              <a:t> (also called calculus query) into an equivalent </a:t>
            </a:r>
            <a:r>
              <a:rPr lang="en-GB" sz="2400" b="1" dirty="0" smtClean="0"/>
              <a:t>lower-level query</a:t>
            </a:r>
            <a:r>
              <a:rPr lang="en-GB" sz="2400" dirty="0" smtClean="0"/>
              <a:t> (also called algebraic query).</a:t>
            </a:r>
          </a:p>
          <a:p>
            <a:pPr algn="just">
              <a:buFont typeface="Wingdings" pitchFamily="2" charset="2"/>
              <a:buChar char="Ø"/>
            </a:pPr>
            <a:r>
              <a:rPr lang="en-GB" sz="2400" dirty="0" smtClean="0"/>
              <a:t>This </a:t>
            </a:r>
            <a:r>
              <a:rPr lang="en-GB" sz="2400" b="1" dirty="0" smtClean="0"/>
              <a:t>high-level query hides the low-level details from the user </a:t>
            </a:r>
            <a:r>
              <a:rPr lang="en-GB" sz="2400" dirty="0" smtClean="0"/>
              <a:t>about the physical organization of the data and presents such an environment so that the user can handle the tasks of even complex queries in an easy, concise and simple fashion.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Layers of Query Processing</a:t>
            </a:r>
            <a:endParaRPr lang="en-US" dirty="0"/>
          </a:p>
        </p:txBody>
      </p:sp>
      <p:sp>
        <p:nvSpPr>
          <p:cNvPr id="3" name="Content Placeholder 2"/>
          <p:cNvSpPr>
            <a:spLocks noGrp="1"/>
          </p:cNvSpPr>
          <p:nvPr>
            <p:ph idx="1"/>
          </p:nvPr>
        </p:nvSpPr>
        <p:spPr/>
        <p:txBody>
          <a:bodyPr/>
          <a:lstStyle/>
          <a:p>
            <a:pPr>
              <a:buNone/>
            </a:pPr>
            <a:r>
              <a:rPr lang="en-GB" dirty="0" smtClean="0"/>
              <a:t>Query </a:t>
            </a:r>
            <a:r>
              <a:rPr lang="en-GB" dirty="0"/>
              <a:t>processing has 4 layers:</a:t>
            </a:r>
          </a:p>
          <a:p>
            <a:pPr>
              <a:buFont typeface="Wingdings" pitchFamily="2" charset="2"/>
              <a:buChar char="Ø"/>
            </a:pPr>
            <a:r>
              <a:rPr lang="en-GB" dirty="0" smtClean="0"/>
              <a:t>Query </a:t>
            </a:r>
            <a:r>
              <a:rPr lang="en-GB" dirty="0"/>
              <a:t>Decomposition</a:t>
            </a:r>
          </a:p>
          <a:p>
            <a:pPr>
              <a:buFont typeface="Wingdings" pitchFamily="2" charset="2"/>
              <a:buChar char="Ø"/>
            </a:pPr>
            <a:r>
              <a:rPr lang="en-GB" dirty="0" smtClean="0"/>
              <a:t>Data </a:t>
            </a:r>
            <a:r>
              <a:rPr lang="en-GB" dirty="0"/>
              <a:t>Localization</a:t>
            </a:r>
          </a:p>
          <a:p>
            <a:pPr>
              <a:buFont typeface="Wingdings" pitchFamily="2" charset="2"/>
              <a:buChar char="Ø"/>
            </a:pPr>
            <a:r>
              <a:rPr lang="en-GB" dirty="0" smtClean="0"/>
              <a:t>Global </a:t>
            </a:r>
            <a:r>
              <a:rPr lang="en-GB" dirty="0"/>
              <a:t>Query Optimization</a:t>
            </a:r>
          </a:p>
          <a:p>
            <a:pPr>
              <a:buFont typeface="Wingdings" pitchFamily="2" charset="2"/>
              <a:buChar char="Ø"/>
            </a:pPr>
            <a:r>
              <a:rPr lang="en-GB" dirty="0" smtClean="0"/>
              <a:t>Distribution </a:t>
            </a:r>
            <a:r>
              <a:rPr lang="en-GB" dirty="0"/>
              <a:t>Query Execution</a:t>
            </a:r>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xgsvz9.png"/>
          <p:cNvPicPr>
            <a:picLocks noGrp="1" noChangeAspect="1"/>
          </p:cNvPicPr>
          <p:nvPr>
            <p:ph idx="1"/>
          </p:nvPr>
        </p:nvPicPr>
        <p:blipFill>
          <a:blip r:embed="rId2"/>
          <a:srcRect l="9690"/>
          <a:stretch>
            <a:fillRect/>
          </a:stretch>
        </p:blipFill>
        <p:spPr>
          <a:xfrm>
            <a:off x="1785918" y="220623"/>
            <a:ext cx="5429288" cy="642308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a:t>
            </a:r>
            <a:r>
              <a:rPr lang="en-US" dirty="0" smtClean="0"/>
              <a:t>Decomposition</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200" dirty="0"/>
              <a:t>The first layer decomposes the calculus query into an algebraic query on global relations. </a:t>
            </a:r>
            <a:endParaRPr lang="en-GB" sz="2200" dirty="0" smtClean="0"/>
          </a:p>
          <a:p>
            <a:pPr algn="just">
              <a:buFont typeface="Wingdings" pitchFamily="2" charset="2"/>
              <a:buChar char="Ø"/>
            </a:pPr>
            <a:r>
              <a:rPr lang="en-GB" sz="2200" dirty="0" smtClean="0"/>
              <a:t>The </a:t>
            </a:r>
            <a:r>
              <a:rPr lang="en-GB" sz="2200" dirty="0"/>
              <a:t>information needed for this transformation is found in the global conceptual schema describing the global relations</a:t>
            </a:r>
            <a:r>
              <a:rPr lang="en-GB" sz="2200" dirty="0" smtClean="0"/>
              <a:t>.</a:t>
            </a:r>
          </a:p>
          <a:p>
            <a:pPr algn="just">
              <a:buFont typeface="Wingdings" pitchFamily="2" charset="2"/>
              <a:buChar char="Ø"/>
            </a:pPr>
            <a:r>
              <a:rPr lang="en-GB" sz="2200" dirty="0" smtClean="0"/>
              <a:t>Query </a:t>
            </a:r>
            <a:r>
              <a:rPr lang="en-GB" sz="2200" dirty="0"/>
              <a:t>decomposition can be viewed as four successive steps.</a:t>
            </a:r>
          </a:p>
          <a:p>
            <a:pPr lvl="1" algn="just">
              <a:buFont typeface="Wingdings" pitchFamily="2" charset="2"/>
              <a:buChar char="Ø"/>
            </a:pPr>
            <a:r>
              <a:rPr lang="en-GB" sz="2200" dirty="0" smtClean="0"/>
              <a:t>Normalization</a:t>
            </a:r>
            <a:endParaRPr lang="en-GB" sz="2200" dirty="0"/>
          </a:p>
          <a:p>
            <a:pPr lvl="1" algn="just">
              <a:buFont typeface="Wingdings" pitchFamily="2" charset="2"/>
              <a:buChar char="Ø"/>
            </a:pPr>
            <a:r>
              <a:rPr lang="en-GB" sz="2200" dirty="0" smtClean="0"/>
              <a:t> </a:t>
            </a:r>
            <a:r>
              <a:rPr lang="en-GB" sz="2200" dirty="0"/>
              <a:t>Analysis</a:t>
            </a:r>
          </a:p>
          <a:p>
            <a:pPr lvl="1" algn="just">
              <a:buFont typeface="Wingdings" pitchFamily="2" charset="2"/>
              <a:buChar char="Ø"/>
            </a:pPr>
            <a:r>
              <a:rPr lang="en-GB" sz="2200" dirty="0" smtClean="0"/>
              <a:t> </a:t>
            </a:r>
            <a:r>
              <a:rPr lang="en-GB" sz="2200" dirty="0"/>
              <a:t>Simplification</a:t>
            </a:r>
          </a:p>
          <a:p>
            <a:pPr lvl="1" algn="just">
              <a:buFont typeface="Wingdings" pitchFamily="2" charset="2"/>
              <a:buChar char="Ø"/>
            </a:pPr>
            <a:r>
              <a:rPr lang="en-GB" sz="2200" dirty="0" smtClean="0"/>
              <a:t> </a:t>
            </a:r>
            <a:r>
              <a:rPr lang="en-GB" sz="2200" dirty="0"/>
              <a:t>Restructure</a:t>
            </a:r>
          </a:p>
          <a:p>
            <a:pPr algn="just">
              <a:buFont typeface="Wingdings" pitchFamily="2" charset="2"/>
              <a:buChar char="Ø"/>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Query </a:t>
            </a:r>
            <a:r>
              <a:rPr lang="en-US" dirty="0"/>
              <a:t>Processing Example</a:t>
            </a:r>
            <a:endParaRPr lang="en-GB" dirty="0" smtClean="0"/>
          </a:p>
          <a:p>
            <a:pPr lvl="1">
              <a:buNone/>
            </a:pPr>
            <a:r>
              <a:rPr lang="en-GB" dirty="0" smtClean="0"/>
              <a:t>select salary from instructor where salary &lt; 75000;</a:t>
            </a:r>
          </a:p>
          <a:p>
            <a:endParaRPr lang="en-GB" sz="2000" dirty="0" smtClean="0"/>
          </a:p>
          <a:p>
            <a:r>
              <a:rPr lang="en-GB" sz="2000" dirty="0" err="1" smtClean="0"/>
              <a:t>σsalary</a:t>
            </a:r>
            <a:r>
              <a:rPr lang="en-GB" sz="2000" dirty="0"/>
              <a:t> &lt;75000(</a:t>
            </a:r>
            <a:r>
              <a:rPr lang="en-GB" sz="2000" dirty="0" err="1"/>
              <a:t>Πsalary</a:t>
            </a:r>
            <a:r>
              <a:rPr lang="en-GB" sz="2000" dirty="0"/>
              <a:t> </a:t>
            </a:r>
            <a:r>
              <a:rPr lang="en-GB" sz="2000" dirty="0" smtClean="0"/>
              <a:t>(</a:t>
            </a:r>
            <a:r>
              <a:rPr lang="en-GB" sz="2000" dirty="0"/>
              <a:t> instructor ))))</a:t>
            </a:r>
          </a:p>
          <a:p>
            <a:r>
              <a:rPr lang="en-GB" sz="2000" dirty="0" err="1"/>
              <a:t>Πsalary</a:t>
            </a:r>
            <a:r>
              <a:rPr lang="en-GB" sz="2000" dirty="0"/>
              <a:t> (</a:t>
            </a:r>
            <a:r>
              <a:rPr lang="en-GB" sz="2000" dirty="0" err="1"/>
              <a:t>σsalary</a:t>
            </a:r>
            <a:r>
              <a:rPr lang="en-GB" sz="2000" dirty="0"/>
              <a:t> &lt;</a:t>
            </a:r>
            <a:r>
              <a:rPr lang="en-GB" sz="2000" dirty="0" smtClean="0"/>
              <a:t>75000(</a:t>
            </a:r>
            <a:r>
              <a:rPr lang="en-GB" sz="2000" dirty="0"/>
              <a:t> instructor ))</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Localization</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GB" dirty="0"/>
              <a:t>The input to the second layer is an algebraic query on global relations. </a:t>
            </a:r>
            <a:endParaRPr lang="en-GB" dirty="0" smtClean="0"/>
          </a:p>
          <a:p>
            <a:pPr>
              <a:buFont typeface="Wingdings" pitchFamily="2" charset="2"/>
              <a:buChar char="Ø"/>
            </a:pPr>
            <a:r>
              <a:rPr lang="en-GB" dirty="0" smtClean="0"/>
              <a:t>The </a:t>
            </a:r>
            <a:r>
              <a:rPr lang="en-GB" dirty="0"/>
              <a:t>main role of the second layer is to </a:t>
            </a:r>
            <a:r>
              <a:rPr lang="en-GB" b="1" dirty="0"/>
              <a:t>localize the query's data using data distribution information </a:t>
            </a:r>
            <a:r>
              <a:rPr lang="en-GB" dirty="0"/>
              <a:t>in the fragment schema.</a:t>
            </a:r>
          </a:p>
          <a:p>
            <a:pPr>
              <a:buFont typeface="Wingdings" pitchFamily="2" charset="2"/>
              <a:buChar char="Ø"/>
            </a:pPr>
            <a:r>
              <a:rPr lang="en-GB" dirty="0" smtClean="0"/>
              <a:t>This </a:t>
            </a:r>
            <a:r>
              <a:rPr lang="en-GB" dirty="0"/>
              <a:t>layer determines which fragments are involved in the query and transforms the distributed query into a query on fragments.</a:t>
            </a:r>
          </a:p>
          <a:p>
            <a:pPr>
              <a:buFont typeface="Wingdings" pitchFamily="2" charset="2"/>
              <a:buChar char="Ø"/>
            </a:pPr>
            <a:r>
              <a:rPr lang="en-GB" dirty="0" smtClean="0"/>
              <a:t>A </a:t>
            </a:r>
            <a:r>
              <a:rPr lang="en-GB" dirty="0"/>
              <a:t>global relation can be reconstructed by applying the fragmentation rules, and then deriving a program, called a </a:t>
            </a:r>
            <a:r>
              <a:rPr lang="en-GB" b="1" dirty="0"/>
              <a:t>localization program</a:t>
            </a:r>
            <a:r>
              <a:rPr lang="en-GB" dirty="0"/>
              <a:t>, of relational algebra operators, which then act on fragments.</a:t>
            </a:r>
          </a:p>
          <a:p>
            <a:pPr>
              <a:buFont typeface="Wingdings" pitchFamily="2" charset="2"/>
              <a:buChar char="Ø"/>
            </a:pPr>
            <a:r>
              <a:rPr lang="en-GB" dirty="0"/>
              <a:t>Generating a query on fragments is done in two steps</a:t>
            </a:r>
          </a:p>
          <a:p>
            <a:pPr lvl="1">
              <a:buFont typeface="Wingdings" pitchFamily="2" charset="2"/>
              <a:buChar char="Ø"/>
            </a:pPr>
            <a:r>
              <a:rPr lang="en-GB" dirty="0" smtClean="0"/>
              <a:t>The </a:t>
            </a:r>
            <a:r>
              <a:rPr lang="en-GB" dirty="0"/>
              <a:t>query is mapped into a fragment query by substituting each relation by its reconstruction program (also called materialization program).</a:t>
            </a:r>
          </a:p>
          <a:p>
            <a:pPr lvl="1">
              <a:buFont typeface="Wingdings" pitchFamily="2" charset="2"/>
              <a:buChar char="Ø"/>
            </a:pPr>
            <a:r>
              <a:rPr lang="en-GB" dirty="0" smtClean="0"/>
              <a:t>The </a:t>
            </a:r>
            <a:r>
              <a:rPr lang="en-GB" dirty="0"/>
              <a:t>fragment query is simplified and restructured to produce another "good" query</a:t>
            </a:r>
            <a:r>
              <a:rPr lang="en-GB" dirty="0" smtClean="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Query </a:t>
            </a:r>
            <a:r>
              <a:rPr lang="en-US" dirty="0" smtClean="0"/>
              <a:t>Optimization</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000" dirty="0"/>
              <a:t>The input to the third layer is an algebraic query on fragments. The goal of query optimization is to find an execution strategy for the query which is close to optimal.</a:t>
            </a:r>
          </a:p>
          <a:p>
            <a:pPr algn="just">
              <a:buFont typeface="Wingdings" pitchFamily="2" charset="2"/>
              <a:buChar char="Ø"/>
            </a:pPr>
            <a:r>
              <a:rPr lang="en-GB" sz="2000" dirty="0" smtClean="0"/>
              <a:t>The </a:t>
            </a:r>
            <a:r>
              <a:rPr lang="en-GB" sz="2000" dirty="0"/>
              <a:t>previous layers have already optimized the query, for example, by eliminating redundant expressions. </a:t>
            </a:r>
            <a:endParaRPr lang="en-GB" sz="2000" dirty="0" smtClean="0"/>
          </a:p>
          <a:p>
            <a:pPr algn="just">
              <a:buFont typeface="Wingdings" pitchFamily="2" charset="2"/>
              <a:buChar char="Ø"/>
            </a:pPr>
            <a:r>
              <a:rPr lang="en-GB" sz="2000" dirty="0"/>
              <a:t>Query optimization consists of finding the "best" ordering of operators in the query, including communication operators that minimize a cost function.</a:t>
            </a:r>
          </a:p>
          <a:p>
            <a:pPr algn="just">
              <a:buFont typeface="Wingdings" pitchFamily="2" charset="2"/>
              <a:buChar char="Ø"/>
            </a:pPr>
            <a:r>
              <a:rPr lang="en-GB" sz="2000" dirty="0" smtClean="0"/>
              <a:t>The </a:t>
            </a:r>
            <a:r>
              <a:rPr lang="en-GB" sz="2000" dirty="0"/>
              <a:t>output of the query optimization layer is a optimized algebraic query with communication operators included on fragments</a:t>
            </a:r>
            <a:r>
              <a:rPr lang="en-GB" sz="2000" dirty="0" smtClean="0"/>
              <a:t>.</a:t>
            </a:r>
          </a:p>
          <a:p>
            <a:pPr algn="just">
              <a:buFont typeface="Wingdings" pitchFamily="2" charset="2"/>
              <a:buChar char="Ø"/>
            </a:pPr>
            <a:r>
              <a:rPr lang="en-GB" sz="2000" dirty="0" smtClean="0"/>
              <a:t>It </a:t>
            </a:r>
            <a:r>
              <a:rPr lang="en-GB" sz="2000" dirty="0"/>
              <a:t>is typically represented and saved (for future executions) as a distributed query execution plan</a:t>
            </a:r>
            <a:r>
              <a:rPr lang="en-GB" sz="2000" dirty="0" smtClean="0"/>
              <a:t>.</a:t>
            </a:r>
            <a:endParaRPr lang="en-GB"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520</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Query Processing in DDB</vt:lpstr>
      <vt:lpstr>What is Query ?</vt:lpstr>
      <vt:lpstr>What is Query Processor?</vt:lpstr>
      <vt:lpstr>Layers of Query Processing</vt:lpstr>
      <vt:lpstr>Slide 5</vt:lpstr>
      <vt:lpstr>Query Decomposition</vt:lpstr>
      <vt:lpstr>Slide 7</vt:lpstr>
      <vt:lpstr>Data Localization</vt:lpstr>
      <vt:lpstr>Global Query Optimization</vt:lpstr>
      <vt:lpstr>Distribution Query Execution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14</cp:revision>
  <dcterms:created xsi:type="dcterms:W3CDTF">2024-04-04T06:36:49Z</dcterms:created>
  <dcterms:modified xsi:type="dcterms:W3CDTF">2024-04-04T08:37:46Z</dcterms:modified>
</cp:coreProperties>
</file>