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1707-7C62-4AA6-94EC-83CE6BE85980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1778-ECB5-4D5F-A68C-A20452B65B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/>
              <a:t>Concurrency Control based on </a:t>
            </a:r>
            <a:r>
              <a:rPr lang="en-GB" sz="3600" b="1" dirty="0" smtClean="0"/>
              <a:t>Timestamps and </a:t>
            </a:r>
            <a:br>
              <a:rPr lang="en-GB" sz="3600" b="1" dirty="0" smtClean="0"/>
            </a:br>
            <a:r>
              <a:rPr lang="en-GB" sz="3600" b="1" dirty="0" smtClean="0"/>
              <a:t>Concurrency Control on B+ trees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Mechanism to maintain </a:t>
            </a:r>
            <a:r>
              <a:rPr lang="en-GB" sz="2800" dirty="0" smtClean="0"/>
              <a:t>concurrency control in B+ trees are: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Locking </a:t>
            </a:r>
            <a:r>
              <a:rPr lang="en-US" sz="2000" b="1" dirty="0" smtClean="0"/>
              <a:t>Mechanisms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/>
              <a:t>Node-Level Locking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/>
              <a:t>Tree-Level Locking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Latch-Based </a:t>
            </a:r>
            <a:r>
              <a:rPr lang="en-US" sz="2000" b="1" dirty="0" smtClean="0"/>
              <a:t>Mechanisms (</a:t>
            </a:r>
            <a:r>
              <a:rPr lang="en-US" sz="2000" b="1" dirty="0"/>
              <a:t>Latch-Free </a:t>
            </a:r>
            <a:r>
              <a:rPr lang="en-US" sz="2000" b="1" dirty="0" smtClean="0"/>
              <a:t>Techniques)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Optimistic Concurrency </a:t>
            </a:r>
            <a:r>
              <a:rPr lang="en-US" sz="2000" b="1" dirty="0" smtClean="0"/>
              <a:t>Control(</a:t>
            </a:r>
            <a:r>
              <a:rPr lang="en-US" sz="2000" b="1" dirty="0"/>
              <a:t>Versioning</a:t>
            </a:r>
            <a:r>
              <a:rPr lang="en-US" sz="2000" b="1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Transactional </a:t>
            </a:r>
            <a:r>
              <a:rPr lang="en-US" sz="2000" b="1" dirty="0" smtClean="0"/>
              <a:t>Support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Fine-Grained </a:t>
            </a:r>
            <a:r>
              <a:rPr lang="en-US" sz="2000" b="1" dirty="0" smtClean="0"/>
              <a:t>Locking (</a:t>
            </a:r>
            <a:r>
              <a:rPr lang="en-US" sz="2000" b="1" dirty="0"/>
              <a:t>Key-Level </a:t>
            </a:r>
            <a:r>
              <a:rPr lang="en-US" sz="2000" b="1" dirty="0" smtClean="0"/>
              <a:t>Locking)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Multi-Version </a:t>
            </a:r>
            <a:r>
              <a:rPr lang="en-US" sz="2000" b="1" dirty="0"/>
              <a:t>Concurrency Control (MVCC</a:t>
            </a:r>
            <a:r>
              <a:rPr lang="en-US" sz="2000" b="1" dirty="0" smtClean="0"/>
              <a:t>) :-Snapshot Isolation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/>
              <a:t>Conflict Detection and Resolution</a:t>
            </a:r>
            <a:r>
              <a:rPr lang="en-GB" sz="2000" dirty="0" smtClean="0"/>
              <a:t>: </a:t>
            </a:r>
            <a:r>
              <a:rPr lang="en-GB" sz="2000" b="1" dirty="0" smtClean="0"/>
              <a:t>Concurrency </a:t>
            </a:r>
            <a:r>
              <a:rPr lang="en-GB" sz="2000" b="1" dirty="0"/>
              <a:t>Control </a:t>
            </a:r>
            <a:r>
              <a:rPr lang="en-GB" sz="2000" b="1" dirty="0" smtClean="0"/>
              <a:t>Protocols (2PL)</a:t>
            </a:r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</a:t>
            </a:r>
            <a:r>
              <a:rPr lang="en-GB" dirty="0" smtClean="0"/>
              <a:t>echniques for concurrency control in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/>
              <a:t>Locking </a:t>
            </a:r>
            <a:r>
              <a:rPr lang="en-GB" b="1" dirty="0"/>
              <a:t>Mechanisms</a:t>
            </a:r>
            <a:r>
              <a:rPr lang="en-GB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Node-Level Locking</a:t>
            </a:r>
            <a:r>
              <a:rPr lang="en-GB" dirty="0"/>
              <a:t>: Transactions acquire locks on individual nodes of the B+ tree to ensure exclusive access during updates. Locks can be shared or exclusive depending on the type of operation (read or write) being performed.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Tree-Level Locking</a:t>
            </a:r>
            <a:r>
              <a:rPr lang="en-GB" dirty="0"/>
              <a:t>: Coarser-grained locks can be employed to lock the entire tree structure during certain operations, such as tree restructuring or global updates. This approach simplifies concurrency control but may introduce contention.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Latch-Based Mechanisms</a:t>
            </a:r>
            <a:r>
              <a:rPr lang="en-GB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Latch-Free Techniques</a:t>
            </a:r>
            <a:r>
              <a:rPr lang="en-GB" dirty="0"/>
              <a:t>: Some advanced B+ tree implementations use latch-free techniques that minimize or eliminate the need for traditional locks. These techniques often rely on atomic operations and memory barriers to ensure consistency without explicit locking.</a:t>
            </a:r>
          </a:p>
          <a:p>
            <a:pPr>
              <a:buFont typeface="Wingdings" pitchFamily="2" charset="2"/>
              <a:buChar char="Ø"/>
            </a:pPr>
            <a:r>
              <a:rPr lang="en-GB" b="1" dirty="0"/>
              <a:t>Optimistic Concurrency Control</a:t>
            </a:r>
            <a:r>
              <a:rPr lang="en-GB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/>
              <a:t>Versioning</a:t>
            </a:r>
            <a:r>
              <a:rPr lang="en-GB" dirty="0"/>
              <a:t>: Transactions operate on snapshot versions of the B+ tree, allowing reads and writes to proceed concurrently without blocking. Conflicts are detected and resolved at commit time, ensuring </a:t>
            </a:r>
            <a:r>
              <a:rPr lang="en-GB" dirty="0" err="1"/>
              <a:t>serializability</a:t>
            </a:r>
            <a:r>
              <a:rPr lang="en-GB" dirty="0"/>
              <a:t> while maximizing concurrency.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Techniques for concurrency control in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/>
              <a:t>Transactional Support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Transactional Interfaces</a:t>
            </a:r>
            <a:r>
              <a:rPr lang="en-GB" dirty="0" smtClean="0"/>
              <a:t>: Database systems with built-in transactional support provide mechanisms for managing concurrency in B+ trees.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Transactions are typically isolated from each other, ensuring that their operations on the B+ tree do not interfere with one another.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Fine-Grained Locking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Key-Level Locking</a:t>
            </a:r>
            <a:r>
              <a:rPr lang="en-GB" dirty="0" smtClean="0"/>
              <a:t>: Instead of locking entire nodes, transactions can acquire locks on individual keys within the B+ tree.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This approach allows for more granular concurrency control but may incur higher overhead due to increased lock management.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Multi-Version Concurrency Control (MVCC)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Snapshot Isolation</a:t>
            </a:r>
            <a:r>
              <a:rPr lang="en-GB" dirty="0" smtClean="0"/>
              <a:t>: MVCC techniques maintain multiple versions of the B+ tree, allowing transactions to read a consistent snapshot of the tree without blocking concurrent updates.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Each transaction operates on its isolated snapshot, ensuring consistency and reducing contention.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Conflict Detection and Resolution</a:t>
            </a:r>
            <a:r>
              <a:rPr lang="en-GB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Concurrency Control Protocols</a:t>
            </a:r>
            <a:r>
              <a:rPr lang="en-GB" dirty="0" smtClean="0"/>
              <a:t>: Various protocols, such as two-phase locking (2PL) or timestamp ordering, can be employed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Reliability in </a:t>
            </a:r>
            <a:r>
              <a:rPr lang="en-GB" b="1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b="1" dirty="0"/>
              <a:t>Reliability is the ability for a system to remain available over a period of time</a:t>
            </a:r>
            <a:r>
              <a:rPr lang="en-GB" sz="2400" dirty="0"/>
              <a:t>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Reliability </a:t>
            </a:r>
            <a:r>
              <a:rPr lang="en-GB" sz="2400" dirty="0"/>
              <a:t>in distributed systems refers to the ability of the system to consistently function as intended, even in the presence of hardware failures, network partitions, and other unforeseen events.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To </a:t>
            </a:r>
            <a:r>
              <a:rPr lang="en-GB" sz="2400" dirty="0"/>
              <a:t>achieve reliability, system designers employ various techniques, such </a:t>
            </a:r>
            <a:r>
              <a:rPr lang="en-GB" sz="2400" dirty="0" smtClean="0"/>
              <a:t>as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dirty="0"/>
              <a:t>redundancy, </a:t>
            </a:r>
            <a:endParaRPr lang="en-GB" sz="2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replication</a:t>
            </a:r>
            <a:r>
              <a:rPr lang="en-GB" sz="2000" dirty="0"/>
              <a:t>, </a:t>
            </a:r>
            <a:endParaRPr lang="en-GB" sz="2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and </a:t>
            </a:r>
            <a:r>
              <a:rPr lang="en-GB" sz="2000" dirty="0"/>
              <a:t>fault tolerance, 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Reliability </a:t>
            </a:r>
            <a:r>
              <a:rPr lang="en-GB" b="1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b="1" dirty="0"/>
              <a:t>Redundancy and </a:t>
            </a:r>
            <a:r>
              <a:rPr lang="en-GB" sz="2800" b="1" dirty="0" smtClean="0"/>
              <a:t>Replication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r>
              <a:rPr lang="en-GB" sz="2800" b="1" dirty="0" smtClean="0"/>
              <a:t>Fault Tolerance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r>
              <a:rPr lang="en-GB" sz="2800" b="1" dirty="0" smtClean="0"/>
              <a:t>Error Detection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r>
              <a:rPr lang="en-GB" sz="2800" b="1" dirty="0" smtClean="0"/>
              <a:t>Error Recovery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r>
              <a:rPr lang="en-GB" sz="2800" b="1" dirty="0" smtClean="0"/>
              <a:t>Error Prevention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Reliability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/>
              <a:t>Redundancy and Replication: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Redundancy </a:t>
            </a:r>
            <a:r>
              <a:rPr lang="en-GB" dirty="0"/>
              <a:t>involves duplicating critical system components, such as </a:t>
            </a:r>
            <a:r>
              <a:rPr lang="en-GB" dirty="0" smtClean="0"/>
              <a:t>servers</a:t>
            </a:r>
            <a:r>
              <a:rPr lang="en-GB" dirty="0"/>
              <a:t>, storage devices, or network links so that the redundant component can seamlessly take over if one fails.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Replication involves </a:t>
            </a:r>
            <a:r>
              <a:rPr lang="en-GB" dirty="0"/>
              <a:t>creating multiple copies of data across different nodes in a system, enabling efficient data access and fault tolerance. </a:t>
            </a:r>
          </a:p>
          <a:p>
            <a:pPr>
              <a:buNone/>
            </a:pPr>
            <a:r>
              <a:rPr lang="en-GB" b="1" dirty="0"/>
              <a:t>Fault Tolerance: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Fault tolerance is a crucial aspect of achieving reliability in distributed systems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It involves designing systems to operate correctly even when one or more components encounter failures.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Several </a:t>
            </a:r>
            <a:r>
              <a:rPr lang="en-GB" dirty="0"/>
              <a:t>techniques, such as error detection, recovery, and prevention mechanisms, are employed to achieve fault tolerance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b="1" dirty="0" smtClean="0"/>
              <a:t>Reliability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149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600" b="1" dirty="0" smtClean="0"/>
              <a:t>Error </a:t>
            </a:r>
            <a:r>
              <a:rPr lang="en-GB" sz="1600" b="1" dirty="0"/>
              <a:t>Detection:</a:t>
            </a:r>
            <a:endParaRPr lang="en-GB" sz="1600" dirty="0"/>
          </a:p>
          <a:p>
            <a:pPr>
              <a:buFont typeface="Wingdings" pitchFamily="2" charset="2"/>
              <a:buChar char="Ø"/>
            </a:pPr>
            <a:r>
              <a:rPr lang="en-GB" sz="1600" dirty="0"/>
              <a:t>Error detection techniques, such as checksums, hashing, and cyclic redundancy checks (CRC), are used to identify errors or data corruption during transmission or storage</a:t>
            </a:r>
            <a:r>
              <a:rPr lang="en-GB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/>
              <a:t>By </a:t>
            </a:r>
            <a:r>
              <a:rPr lang="en-GB" sz="1600" dirty="0"/>
              <a:t>verifying data integrity, these techniques help identify and mitigate potential failures in distributed systems.</a:t>
            </a:r>
          </a:p>
          <a:p>
            <a:pPr>
              <a:buNone/>
            </a:pPr>
            <a:r>
              <a:rPr lang="en-GB" sz="1600" b="1" dirty="0"/>
              <a:t>Error Recovery:</a:t>
            </a:r>
            <a:endParaRPr lang="en-GB" sz="1600" dirty="0"/>
          </a:p>
          <a:p>
            <a:pPr>
              <a:buFont typeface="Wingdings" pitchFamily="2" charset="2"/>
              <a:buChar char="Ø"/>
            </a:pPr>
            <a:r>
              <a:rPr lang="en-GB" sz="1600" dirty="0"/>
              <a:t>Error recovery mechanisms, such as </a:t>
            </a:r>
            <a:r>
              <a:rPr lang="en-GB" sz="1600" dirty="0" smtClean="0"/>
              <a:t>check pointing </a:t>
            </a:r>
            <a:r>
              <a:rPr lang="en-GB" sz="1600" dirty="0"/>
              <a:t>and rollback recovery, aim to restore the system to a consistent state after a failure. </a:t>
            </a:r>
            <a:endParaRPr lang="en-GB" sz="1600" dirty="0" smtClean="0"/>
          </a:p>
          <a:p>
            <a:pPr>
              <a:buFont typeface="Wingdings" pitchFamily="2" charset="2"/>
              <a:buChar char="Ø"/>
            </a:pPr>
            <a:r>
              <a:rPr lang="en-GB" sz="1600" dirty="0" smtClean="0"/>
              <a:t>Check pointing </a:t>
            </a:r>
            <a:r>
              <a:rPr lang="en-GB" sz="1600" dirty="0"/>
              <a:t>involves periodically saving the system’s state and data, allowing recovery to a previously known good state in case of </a:t>
            </a:r>
            <a:r>
              <a:rPr lang="en-GB" sz="1600" dirty="0" smtClean="0"/>
              <a:t>failures. 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/>
              <a:t>Rollback </a:t>
            </a:r>
            <a:r>
              <a:rPr lang="en-GB" sz="1600" dirty="0"/>
              <a:t>recovery involves undoing the effects of failed operations and bringing the system back to a consistent state.</a:t>
            </a:r>
          </a:p>
          <a:p>
            <a:pPr>
              <a:buNone/>
            </a:pPr>
            <a:r>
              <a:rPr lang="en-GB" sz="1600" b="1" dirty="0"/>
              <a:t>Error Prevention:</a:t>
            </a:r>
            <a:endParaRPr lang="en-GB" sz="1600" dirty="0"/>
          </a:p>
          <a:p>
            <a:pPr>
              <a:buFont typeface="Wingdings" pitchFamily="2" charset="2"/>
              <a:buChar char="Ø"/>
            </a:pPr>
            <a:r>
              <a:rPr lang="en-GB" sz="1600" dirty="0"/>
              <a:t>Distributed systems employ error prevention techniques, such as redundancy elimination, consensus algorithms, and load balancing, to enhance reliability. </a:t>
            </a:r>
            <a:endParaRPr lang="en-GB" sz="1600" dirty="0" smtClean="0"/>
          </a:p>
          <a:p>
            <a:pPr>
              <a:buFont typeface="Wingdings" pitchFamily="2" charset="2"/>
              <a:buChar char="Ø"/>
            </a:pPr>
            <a:r>
              <a:rPr lang="en-GB" sz="1600" dirty="0" smtClean="0"/>
              <a:t>Redundancy </a:t>
            </a:r>
            <a:r>
              <a:rPr lang="en-GB" sz="1600" dirty="0"/>
              <a:t>elimination reduces unnecessary duplication of data or computation, thereby reducing the chances of errors. </a:t>
            </a:r>
            <a:endParaRPr lang="en-GB" sz="1600" dirty="0" smtClean="0"/>
          </a:p>
          <a:p>
            <a:pPr>
              <a:buFont typeface="Wingdings" pitchFamily="2" charset="2"/>
              <a:buChar char="Ø"/>
            </a:pPr>
            <a:r>
              <a:rPr lang="en-GB" sz="1600" dirty="0" smtClean="0"/>
              <a:t>Consensus </a:t>
            </a:r>
            <a:r>
              <a:rPr lang="en-GB" sz="1600" dirty="0"/>
              <a:t>algorithms ensure that all nodes in a distributed system agree on a shared state despite failures or message delays. </a:t>
            </a:r>
            <a:endParaRPr lang="en-GB" sz="1600" dirty="0" smtClean="0"/>
          </a:p>
          <a:p>
            <a:pPr>
              <a:buFont typeface="Wingdings" pitchFamily="2" charset="2"/>
              <a:buChar char="Ø"/>
            </a:pPr>
            <a:r>
              <a:rPr lang="en-GB" sz="1600" dirty="0" smtClean="0"/>
              <a:t>Load </a:t>
            </a:r>
            <a:r>
              <a:rPr lang="en-GB" sz="1600" dirty="0"/>
              <a:t>balancing techniques distribute computational tasks evenly across multiple nodes to prevent overloading and potential shortcomings</a:t>
            </a:r>
            <a:r>
              <a:rPr lang="en-GB" sz="1600" dirty="0" smtClean="0"/>
              <a:t>.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Concurrency Control based on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/>
              <a:t>Concurrency control based on timestamps, often referred to as </a:t>
            </a:r>
            <a:r>
              <a:rPr lang="en-GB" sz="2800" b="1" dirty="0"/>
              <a:t>Timestamp Ordering </a:t>
            </a:r>
            <a:r>
              <a:rPr lang="en-GB" sz="2800" dirty="0"/>
              <a:t>(TO) or </a:t>
            </a:r>
            <a:r>
              <a:rPr lang="en-GB" sz="2800" b="1" dirty="0"/>
              <a:t>Timestamp-Based Concurrency Control </a:t>
            </a:r>
            <a:r>
              <a:rPr lang="en-GB" sz="2800" dirty="0"/>
              <a:t>(TBCC</a:t>
            </a:r>
            <a:r>
              <a:rPr lang="en-GB" sz="2800" dirty="0" smtClean="0"/>
              <a:t>).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This technique </a:t>
            </a:r>
            <a:r>
              <a:rPr lang="en-GB" sz="2800" dirty="0"/>
              <a:t>used in database systems to manage concurrent access to data. </a:t>
            </a:r>
            <a:endParaRPr lang="en-GB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It </a:t>
            </a:r>
            <a:r>
              <a:rPr lang="en-GB" sz="2800" dirty="0"/>
              <a:t>relies on assigning a unique timestamp to each transaction and using these timestamps to determine the </a:t>
            </a:r>
            <a:r>
              <a:rPr lang="en-GB" sz="2800" b="1" dirty="0" err="1"/>
              <a:t>serializability</a:t>
            </a:r>
            <a:r>
              <a:rPr lang="en-GB" sz="2800" dirty="0"/>
              <a:t> order of transactions</a:t>
            </a:r>
            <a:r>
              <a:rPr lang="en-GB" sz="28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/>
              <a:t>Timestamp-based concurrency control provides a simple yet effective method for managing concurrency in database systems, ensuring </a:t>
            </a:r>
            <a:r>
              <a:rPr lang="en-GB" sz="2800" dirty="0" err="1"/>
              <a:t>serializability</a:t>
            </a:r>
            <a:r>
              <a:rPr lang="en-GB" sz="2800" dirty="0"/>
              <a:t>, and avoiding deadlock while allowing high levels of concurrency.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/>
              <a:t>Timestamp </a:t>
            </a:r>
            <a:r>
              <a:rPr lang="en-US" sz="2400" b="1" dirty="0" smtClean="0"/>
              <a:t>Assignment: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Each </a:t>
            </a:r>
            <a:r>
              <a:rPr lang="en-GB" sz="2400" dirty="0"/>
              <a:t>transaction is assigned a unique timestamp when it begins.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/>
              <a:t>timestamp can be based on the transaction start time or generated using a monotonically increasing counter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GB" sz="2400" b="1" dirty="0" smtClean="0"/>
          </a:p>
          <a:p>
            <a:pPr algn="just">
              <a:buNone/>
            </a:pPr>
            <a:r>
              <a:rPr lang="en-GB" sz="2400" b="1" dirty="0" smtClean="0"/>
              <a:t>Transaction </a:t>
            </a:r>
            <a:r>
              <a:rPr lang="en-GB" sz="2400" b="1" dirty="0"/>
              <a:t>Execution</a:t>
            </a:r>
            <a:r>
              <a:rPr lang="en-GB" sz="2400" dirty="0" smtClean="0"/>
              <a:t>: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Transactions </a:t>
            </a:r>
            <a:r>
              <a:rPr lang="en-GB" sz="2400" dirty="0"/>
              <a:t>execute their operations independently, reading and writing data as necessary.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b="1" dirty="0"/>
              <a:t>Timestamp Ordering</a:t>
            </a:r>
            <a:r>
              <a:rPr lang="en-GB" sz="2800" dirty="0" smtClean="0"/>
              <a:t>: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All </a:t>
            </a:r>
            <a:r>
              <a:rPr lang="en-GB" sz="2400" dirty="0"/>
              <a:t>transactions maintain a read timestamp (</a:t>
            </a:r>
            <a:r>
              <a:rPr lang="en-GB" sz="2400" dirty="0" err="1"/>
              <a:t>TS_r</a:t>
            </a:r>
            <a:r>
              <a:rPr lang="en-GB" sz="2400" dirty="0"/>
              <a:t>) and a write timestamp (</a:t>
            </a:r>
            <a:r>
              <a:rPr lang="en-GB" sz="2400" dirty="0" err="1"/>
              <a:t>TS_w</a:t>
            </a:r>
            <a:r>
              <a:rPr lang="en-GB" sz="2400" dirty="0"/>
              <a:t>). </a:t>
            </a:r>
            <a:endParaRPr lang="en-GB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/>
              <a:t>read timestamp indicates the time at which a transaction reads its last committed value, and </a:t>
            </a:r>
            <a:endParaRPr lang="en-GB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/>
              <a:t>write timestamp indicates the time at which a transaction writes its last committed value.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400" dirty="0"/>
              <a:t>During execution, a transaction must obtain a read timestamp (</a:t>
            </a:r>
            <a:r>
              <a:rPr lang="en-GB" sz="2400" dirty="0" err="1"/>
              <a:t>TS_r</a:t>
            </a:r>
            <a:r>
              <a:rPr lang="en-GB" sz="2400" dirty="0"/>
              <a:t>) before reading any data and must obtain a write timestamp (</a:t>
            </a:r>
            <a:r>
              <a:rPr lang="en-GB" sz="2400" dirty="0" err="1"/>
              <a:t>TS_w</a:t>
            </a:r>
            <a:r>
              <a:rPr lang="en-GB" sz="2400" dirty="0"/>
              <a:t>) before committing any updates.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GB" b="1" dirty="0"/>
              <a:t>Read Operations</a:t>
            </a:r>
            <a:r>
              <a:rPr lang="en-GB" dirty="0" smtClean="0"/>
              <a:t>: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When </a:t>
            </a:r>
            <a:r>
              <a:rPr lang="en-GB" dirty="0"/>
              <a:t>a transaction T wants to read a data item, it checks the read timestamp (</a:t>
            </a:r>
            <a:r>
              <a:rPr lang="en-GB" dirty="0" err="1"/>
              <a:t>TS_r</a:t>
            </a:r>
            <a:r>
              <a:rPr lang="en-GB" dirty="0"/>
              <a:t>) of the item. </a:t>
            </a:r>
            <a:endParaRPr lang="en-GB" dirty="0" smtClean="0"/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If </a:t>
            </a:r>
            <a:r>
              <a:rPr lang="en-GB" dirty="0"/>
              <a:t>the read timestamp is less than the transaction's start timestamp, T can proceed with the read operation. </a:t>
            </a:r>
            <a:endParaRPr lang="en-GB" dirty="0" smtClean="0"/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Otherwise</a:t>
            </a:r>
            <a:r>
              <a:rPr lang="en-GB" dirty="0"/>
              <a:t>, T waits until the item's write operation commits or aborts</a:t>
            </a:r>
            <a:r>
              <a:rPr lang="en-GB" dirty="0" smtClean="0"/>
              <a:t>.</a:t>
            </a:r>
          </a:p>
          <a:p>
            <a:pPr algn="just">
              <a:buNone/>
            </a:pPr>
            <a:r>
              <a:rPr lang="en-GB" b="1" dirty="0" smtClean="0"/>
              <a:t>Write Operations</a:t>
            </a:r>
            <a:r>
              <a:rPr lang="en-GB" dirty="0" smtClean="0"/>
              <a:t>: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When a transaction T wants to write to a data item, it checks the write timestamp (</a:t>
            </a:r>
            <a:r>
              <a:rPr lang="en-GB" dirty="0" err="1" smtClean="0"/>
              <a:t>TS_w</a:t>
            </a:r>
            <a:r>
              <a:rPr lang="en-GB" dirty="0" smtClean="0"/>
              <a:t>) of the item.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If the write timestamp is less than the transaction's start timestamp and less than or equal to the read timestamp (</a:t>
            </a:r>
            <a:r>
              <a:rPr lang="en-GB" dirty="0" err="1" smtClean="0"/>
              <a:t>TS_r</a:t>
            </a:r>
            <a:r>
              <a:rPr lang="en-GB" dirty="0" smtClean="0"/>
              <a:t>) of T, T can proceed with the write operation.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Otherwise, T waits until the conflicting transaction commits or aborts.</a:t>
            </a:r>
          </a:p>
          <a:p>
            <a:pPr algn="just"/>
            <a:endParaRPr lang="en-GB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400" b="1" dirty="0"/>
              <a:t>Commit Phase</a:t>
            </a:r>
            <a:r>
              <a:rPr lang="en-GB" sz="2400" dirty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/>
              <a:t>When a transaction completes its operations, it commits by updating its write timestamp (</a:t>
            </a:r>
            <a:r>
              <a:rPr lang="en-GB" sz="2000" dirty="0" err="1"/>
              <a:t>TS_w</a:t>
            </a:r>
            <a:r>
              <a:rPr lang="en-GB" sz="2000" dirty="0"/>
              <a:t>) to the current timestamp and making its changes visible to other transactions. </a:t>
            </a:r>
            <a:endParaRPr lang="en-GB" sz="2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Alternatively</a:t>
            </a:r>
            <a:r>
              <a:rPr lang="en-GB" sz="2000" dirty="0"/>
              <a:t>, if conflicts arise during execution, the transaction aborts, and its changes are rolled back.</a:t>
            </a:r>
          </a:p>
          <a:p>
            <a:pPr algn="just">
              <a:buNone/>
            </a:pPr>
            <a:r>
              <a:rPr lang="en-GB" sz="2400" b="1" dirty="0"/>
              <a:t>Conflict Detection</a:t>
            </a:r>
            <a:r>
              <a:rPr lang="en-GB" sz="2400" dirty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/>
              <a:t>Conflicts occur when a transaction attempts to read or write a data item that has been modified by another transaction with a conflicting timestamp. </a:t>
            </a:r>
            <a:endParaRPr lang="en-GB" sz="2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Timestamp-based </a:t>
            </a:r>
            <a:r>
              <a:rPr lang="en-GB" sz="2000" dirty="0"/>
              <a:t>concurrency control automatically detects conflicts based on the comparison of timestamps.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GB" b="1" dirty="0"/>
              <a:t>Transaction Serialization</a:t>
            </a:r>
            <a:r>
              <a:rPr lang="en-GB" dirty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/>
              <a:t>Transactions are </a:t>
            </a:r>
            <a:r>
              <a:rPr lang="en-GB" dirty="0" err="1"/>
              <a:t>serializable</a:t>
            </a:r>
            <a:r>
              <a:rPr lang="en-GB" dirty="0"/>
              <a:t> if their execution order, determined by their timestamps, is equivalent to some serial order. </a:t>
            </a:r>
            <a:endParaRPr lang="en-GB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Timestamp-based </a:t>
            </a:r>
            <a:r>
              <a:rPr lang="en-GB" dirty="0"/>
              <a:t>concurrency control ensures </a:t>
            </a:r>
            <a:r>
              <a:rPr lang="en-GB" dirty="0" err="1"/>
              <a:t>serializability</a:t>
            </a:r>
            <a:r>
              <a:rPr lang="en-GB" dirty="0"/>
              <a:t> by enforcing an order based on transaction timestamps.</a:t>
            </a:r>
          </a:p>
          <a:p>
            <a:pPr algn="just">
              <a:buNone/>
            </a:pPr>
            <a:r>
              <a:rPr lang="en-GB" b="1" dirty="0"/>
              <a:t>Deadlock Avoidance</a:t>
            </a:r>
            <a:r>
              <a:rPr lang="en-GB" dirty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dirty="0"/>
              <a:t>Timestamp-based concurrency control inherently avoids deadlock because transactions wait for conflicting transactions based on their timestamps. </a:t>
            </a:r>
            <a:endParaRPr lang="en-GB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dirty="0" smtClean="0"/>
              <a:t>A </a:t>
            </a:r>
            <a:r>
              <a:rPr lang="en-GB" dirty="0"/>
              <a:t>transaction with a later timestamp cannot wait for a transaction with an earlier timestamp, preventing cyclic dependencies.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400" b="1" dirty="0"/>
              <a:t>Handling Timestamp Wraparound</a:t>
            </a:r>
            <a:r>
              <a:rPr lang="en-GB" sz="2400" dirty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/>
              <a:t>Timestamp values may wrap around after reaching their maximum limit.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Database </a:t>
            </a:r>
            <a:r>
              <a:rPr lang="en-GB" sz="2400" dirty="0"/>
              <a:t>systems typically handle timestamp wraparound by resetting timestamps or implementing additional mechanisms to ensure correctness and consistency.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Control on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To ensure </a:t>
            </a:r>
            <a:r>
              <a:rPr lang="en-GB" sz="2800" dirty="0"/>
              <a:t>that multiple transactions can access and modify the tree structure concurrently without causing </a:t>
            </a:r>
            <a:r>
              <a:rPr lang="en-GB" sz="2800" dirty="0" smtClean="0"/>
              <a:t>inconsistencies </a:t>
            </a:r>
            <a:r>
              <a:rPr lang="en-GB" sz="2800" dirty="0"/>
              <a:t>or data </a:t>
            </a:r>
            <a:r>
              <a:rPr lang="en-GB" sz="2800" dirty="0" smtClean="0"/>
              <a:t>corruption.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/>
              <a:t>B+ trees are commonly used in database systems for indexing, and ensuring proper concurrency control is critical for maintaining data integrity and consistency.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1423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Concurrency Control based on Timestamps and  Concurrency Control on B+ trees</vt:lpstr>
      <vt:lpstr>Concurrency Control based on Timestamps</vt:lpstr>
      <vt:lpstr>How it work</vt:lpstr>
      <vt:lpstr>Slide 4</vt:lpstr>
      <vt:lpstr>Slide 5</vt:lpstr>
      <vt:lpstr>Slide 6</vt:lpstr>
      <vt:lpstr>Slide 7</vt:lpstr>
      <vt:lpstr>Slide 8</vt:lpstr>
      <vt:lpstr>Concurrency Control on B+ trees</vt:lpstr>
      <vt:lpstr>Mechanism</vt:lpstr>
      <vt:lpstr>Techniques for concurrency control in B+ trees</vt:lpstr>
      <vt:lpstr>Techniques for concurrency control in B+ trees</vt:lpstr>
      <vt:lpstr>Reliability in Distributed System</vt:lpstr>
      <vt:lpstr>Reliability Components</vt:lpstr>
      <vt:lpstr>Reliability Components</vt:lpstr>
      <vt:lpstr>Reliability Components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based on Timestamps</dc:title>
  <dc:creator>Rictu</dc:creator>
  <cp:lastModifiedBy>Rictu</cp:lastModifiedBy>
  <cp:revision>42</cp:revision>
  <dcterms:created xsi:type="dcterms:W3CDTF">2024-02-13T06:43:11Z</dcterms:created>
  <dcterms:modified xsi:type="dcterms:W3CDTF">2024-02-14T06:30:57Z</dcterms:modified>
</cp:coreProperties>
</file>