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5" r:id="rId7"/>
    <p:sldId id="262" r:id="rId8"/>
    <p:sldId id="260"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64E4B2-E0C1-43D6-832E-8B531EF8AF2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4E4B2-E0C1-43D6-832E-8B531EF8AF2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4E4B2-E0C1-43D6-832E-8B531EF8AF2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4E4B2-E0C1-43D6-832E-8B531EF8AF2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4E4B2-E0C1-43D6-832E-8B531EF8AF26}"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64E4B2-E0C1-43D6-832E-8B531EF8AF2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64E4B2-E0C1-43D6-832E-8B531EF8AF26}"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64E4B2-E0C1-43D6-832E-8B531EF8AF26}"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4E4B2-E0C1-43D6-832E-8B531EF8AF26}" type="datetimeFigureOut">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4E4B2-E0C1-43D6-832E-8B531EF8AF2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4E4B2-E0C1-43D6-832E-8B531EF8AF26}"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8E6EB-0817-470A-8DC0-EF4173F9EC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4E4B2-E0C1-43D6-832E-8B531EF8AF26}" type="datetimeFigureOut">
              <a:rPr lang="en-US" smtClean="0"/>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8E6EB-0817-470A-8DC0-EF4173F9EC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Cache Consistency Object Management</a:t>
            </a:r>
            <a:r>
              <a:rPr lang="en-US" sz="3600" dirty="0" smtClean="0"/>
              <a:t> </a:t>
            </a:r>
            <a:endParaRPr lang="en-US" sz="36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IN" b="1" dirty="0" smtClean="0"/>
              <a:t>AVOIDANCE-BASED DEFERRED:</a:t>
            </a:r>
            <a:endParaRPr lang="en-US" b="1" dirty="0" smtClean="0"/>
          </a:p>
          <a:p>
            <a:pPr>
              <a:buFont typeface="Wingdings" pitchFamily="2" charset="2"/>
              <a:buChar char="Ø"/>
            </a:pPr>
            <a:r>
              <a:rPr lang="en-IN" dirty="0" smtClean="0"/>
              <a:t>Optimistic two-phase locking (O2PL) family of cache consistency are deferred avoidance-based algorithms</a:t>
            </a:r>
            <a:endParaRPr lang="en-US" dirty="0" smtClean="0"/>
          </a:p>
          <a:p>
            <a:pPr>
              <a:buFont typeface="Wingdings" pitchFamily="2" charset="2"/>
              <a:buChar char="Ø"/>
            </a:pPr>
            <a:r>
              <a:rPr lang="en-IN" dirty="0" smtClean="0"/>
              <a:t>In these algorithms, the clients batch their lock escalation requests and send them to the server at commit time. the server blocks the updating client if other clients are reading the updated objects.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Autofit/>
          </a:bodyPr>
          <a:lstStyle/>
          <a:p>
            <a:pPr algn="just">
              <a:buFont typeface="Wingdings" pitchFamily="2" charset="2"/>
              <a:buChar char="Ø"/>
            </a:pPr>
            <a:r>
              <a:rPr lang="en-IN" sz="2400" b="1" dirty="0"/>
              <a:t>Detection-based synchronous: </a:t>
            </a:r>
            <a:r>
              <a:rPr lang="en-IN" sz="2400" dirty="0"/>
              <a:t>Caching Two-Phase Locking (C2PL) is a synchronous detection-based cache consistency algorithm. In this algorithm, clients contact the server whenever they access a page in their cache to ensure that the page is not stale or being written to by other clients.</a:t>
            </a:r>
            <a:endParaRPr lang="en-US" sz="2400" dirty="0"/>
          </a:p>
          <a:p>
            <a:pPr algn="just">
              <a:buFont typeface="Wingdings" pitchFamily="2" charset="2"/>
              <a:buChar char="Ø"/>
            </a:pPr>
            <a:r>
              <a:rPr lang="en-IN" sz="2400" b="1" dirty="0" smtClean="0"/>
              <a:t>Detection-based </a:t>
            </a:r>
            <a:r>
              <a:rPr lang="en-IN" sz="2400" b="1" dirty="0"/>
              <a:t>asynchronous</a:t>
            </a:r>
            <a:r>
              <a:rPr lang="en-IN" sz="2400" dirty="0"/>
              <a:t>: No-Wait Locking (NWL) with Notification is an asynchronous detection- based algorithm. In this algorithm, the clients send lock escalation requests to the server, but optimistically assume that their requests will be successful.</a:t>
            </a:r>
            <a:endParaRPr lang="en-US" sz="2400" dirty="0"/>
          </a:p>
          <a:p>
            <a:pPr algn="just">
              <a:buFont typeface="Wingdings" pitchFamily="2" charset="2"/>
              <a:buChar char="Ø"/>
            </a:pPr>
            <a:r>
              <a:rPr lang="en-IN" sz="2400" b="1" dirty="0" smtClean="0"/>
              <a:t>Detection-based </a:t>
            </a:r>
            <a:r>
              <a:rPr lang="en-IN" sz="2400" b="1" dirty="0"/>
              <a:t>deferred</a:t>
            </a:r>
            <a:r>
              <a:rPr lang="en-IN" sz="2400" dirty="0"/>
              <a:t>: Adaptive Optimistic Concurrency Control (AOCC) is a deferred detection-based algorithm. It has been shown that AOCC can outperform </a:t>
            </a:r>
            <a:r>
              <a:rPr lang="en-IN" sz="2400" dirty="0" err="1"/>
              <a:t>callback</a:t>
            </a:r>
            <a:r>
              <a:rPr lang="en-IN" sz="2400" dirty="0"/>
              <a:t> locking algorithms even while encountering a higher abort rate.</a:t>
            </a:r>
            <a:endParaRPr lang="en-US" sz="2400" dirty="0"/>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IN" dirty="0" smtClean="0"/>
              <a:t>Cache </a:t>
            </a:r>
            <a:r>
              <a:rPr lang="en-IN" dirty="0"/>
              <a:t>consistency is a problem in any data shipping system that moves data to the clients.</a:t>
            </a:r>
            <a:endParaRPr lang="en-US" dirty="0"/>
          </a:p>
          <a:p>
            <a:pPr algn="just">
              <a:buFont typeface="Wingdings" pitchFamily="2" charset="2"/>
              <a:buChar char="Ø"/>
            </a:pPr>
            <a:r>
              <a:rPr lang="en-IN" dirty="0" smtClean="0"/>
              <a:t>General </a:t>
            </a:r>
            <a:r>
              <a:rPr lang="en-IN" dirty="0"/>
              <a:t>framework of the issues discussed here also arise in relational client/server systems. however, the problems arise in unique ways in object </a:t>
            </a:r>
            <a:r>
              <a:rPr lang="en-IN" dirty="0" err="1" smtClean="0"/>
              <a:t>dbms</a:t>
            </a:r>
            <a:r>
              <a:rPr lang="en-IN" dirty="0" smtClean="0"/>
              <a:t>.</a:t>
            </a:r>
            <a:endParaRPr lang="en-US" dirty="0"/>
          </a:p>
          <a:p>
            <a:pPr algn="just">
              <a:buFont typeface="Wingdings" pitchFamily="2" charset="2"/>
              <a:buChar char="Ø"/>
            </a:pPr>
            <a:r>
              <a:rPr lang="en-IN" dirty="0" smtClean="0"/>
              <a:t>Study </a:t>
            </a:r>
            <a:r>
              <a:rPr lang="en-IN" dirty="0"/>
              <a:t>of </a:t>
            </a:r>
            <a:r>
              <a:rPr lang="en-IN" dirty="0" err="1"/>
              <a:t>dbms</a:t>
            </a:r>
            <a:r>
              <a:rPr lang="en-IN" dirty="0"/>
              <a:t> cache consistency is very tightly coupled with the study of concurrency control, since cached data can be concurrently accessed by multiple clients, and locks can also be cached along with data at the clients.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58204" cy="4972072"/>
          </a:xfrm>
        </p:spPr>
        <p:txBody>
          <a:bodyPr>
            <a:normAutofit fontScale="62500" lnSpcReduction="20000"/>
          </a:bodyPr>
          <a:lstStyle/>
          <a:p>
            <a:pPr>
              <a:buFont typeface="Wingdings" pitchFamily="2" charset="2"/>
              <a:buChar char="Ø"/>
            </a:pPr>
            <a:r>
              <a:rPr lang="en-IN" dirty="0" smtClean="0"/>
              <a:t>DBMS </a:t>
            </a:r>
            <a:r>
              <a:rPr lang="en-IN" dirty="0"/>
              <a:t>cache consistency algorithms can be classified as</a:t>
            </a:r>
            <a:endParaRPr lang="en-US" dirty="0"/>
          </a:p>
          <a:p>
            <a:pPr>
              <a:buFont typeface="Wingdings" pitchFamily="2" charset="2"/>
              <a:buChar char="Ø"/>
            </a:pPr>
            <a:endParaRPr lang="en-IN" b="1" dirty="0" smtClean="0"/>
          </a:p>
          <a:p>
            <a:pPr>
              <a:buNone/>
            </a:pPr>
            <a:r>
              <a:rPr lang="en-IN" b="1" dirty="0" smtClean="0"/>
              <a:t>AVOIDANCE-BASED ALGORITHMS:</a:t>
            </a:r>
            <a:endParaRPr lang="en-US" b="1" dirty="0"/>
          </a:p>
          <a:p>
            <a:pPr>
              <a:buFont typeface="Wingdings" pitchFamily="2" charset="2"/>
              <a:buChar char="Ø"/>
            </a:pPr>
            <a:r>
              <a:rPr lang="en-IN" dirty="0" smtClean="0"/>
              <a:t>Prevent </a:t>
            </a:r>
            <a:r>
              <a:rPr lang="en-IN" dirty="0"/>
              <a:t>the access to stale cache data(stale data is an </a:t>
            </a:r>
            <a:r>
              <a:rPr lang="en-IN" dirty="0" err="1"/>
              <a:t>artifact</a:t>
            </a:r>
            <a:r>
              <a:rPr lang="en-IN" dirty="0"/>
              <a:t> of caching, in which an object in the cache is not the most recent version committed to the data source.) by ensuring that clients cannot update an object if it is being read by other clients. so they ensure that stale data never exists in client caches.</a:t>
            </a:r>
            <a:endParaRPr lang="en-US" dirty="0"/>
          </a:p>
          <a:p>
            <a:pPr>
              <a:buNone/>
            </a:pPr>
            <a:r>
              <a:rPr lang="en-IN" b="1" dirty="0" smtClean="0"/>
              <a:t>DETECTION-BASED ALGORITHMS:</a:t>
            </a:r>
            <a:endParaRPr lang="en-US" b="1" dirty="0"/>
          </a:p>
          <a:p>
            <a:pPr>
              <a:buFont typeface="Wingdings" pitchFamily="2" charset="2"/>
              <a:buChar char="Ø"/>
            </a:pPr>
            <a:r>
              <a:rPr lang="en-IN" dirty="0" smtClean="0"/>
              <a:t>Allow </a:t>
            </a:r>
            <a:r>
              <a:rPr lang="en-IN" dirty="0"/>
              <a:t>access of stale cache data, because clients can update objects that are being read by other clients. H</a:t>
            </a:r>
            <a:r>
              <a:rPr lang="en-IN" dirty="0" smtClean="0"/>
              <a:t>owever</a:t>
            </a:r>
            <a:r>
              <a:rPr lang="en-IN" dirty="0"/>
              <a:t>, the detection- based algorithms perform a validation step at commit time to satisfy data consistency requirements.</a:t>
            </a:r>
            <a:endParaRPr lang="en-US" dirty="0"/>
          </a:p>
          <a:p>
            <a:pPr>
              <a:buFont typeface="Wingdings" pitchFamily="2" charset="2"/>
              <a:buChar char="Ø"/>
            </a:pPr>
            <a:r>
              <a:rPr lang="en-IN" dirty="0" smtClean="0"/>
              <a:t>Avoidance-based </a:t>
            </a:r>
            <a:r>
              <a:rPr lang="en-IN" dirty="0"/>
              <a:t>and detection-based algorithms can, in turn, be classified as synchronous, asynchronous or deferred, depending upon when they inform the server that a write operation is being performed.</a:t>
            </a:r>
            <a:endParaRPr lang="en-US" dirty="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IN" sz="2800" dirty="0" smtClean="0"/>
              <a:t>In </a:t>
            </a:r>
            <a:r>
              <a:rPr lang="en-IN" sz="2800" b="1" dirty="0" smtClean="0"/>
              <a:t>Synchronous algorithms</a:t>
            </a:r>
            <a:r>
              <a:rPr lang="en-IN" sz="2800" dirty="0" smtClean="0"/>
              <a:t>, the client sends a lock escalation message at the time it wants to perform a write operation and it blocks until the server responds.</a:t>
            </a:r>
            <a:endParaRPr lang="en-US" sz="2800" dirty="0" smtClean="0"/>
          </a:p>
          <a:p>
            <a:pPr algn="just">
              <a:buFont typeface="Wingdings" pitchFamily="2" charset="2"/>
              <a:buChar char="Ø"/>
            </a:pPr>
            <a:r>
              <a:rPr lang="en-IN" sz="2800" dirty="0" smtClean="0"/>
              <a:t>In </a:t>
            </a:r>
            <a:r>
              <a:rPr lang="en-IN" sz="2800" b="1" dirty="0"/>
              <a:t>A</a:t>
            </a:r>
            <a:r>
              <a:rPr lang="en-IN" sz="2800" b="1" dirty="0" smtClean="0"/>
              <a:t>synchronous algorithms</a:t>
            </a:r>
            <a:r>
              <a:rPr lang="en-IN" sz="2800" dirty="0" smtClean="0"/>
              <a:t>, the client sends a lock escalation message at the time of its write operation, but does not block waits for a server response (it optimistically continues)</a:t>
            </a:r>
            <a:endParaRPr lang="en-US" sz="2800" dirty="0" smtClean="0"/>
          </a:p>
          <a:p>
            <a:pPr algn="just">
              <a:buFont typeface="Wingdings" pitchFamily="2" charset="2"/>
              <a:buChar char="Ø"/>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IN" dirty="0" smtClean="0"/>
              <a:t>In </a:t>
            </a:r>
            <a:r>
              <a:rPr lang="en-IN" b="1" dirty="0" smtClean="0"/>
              <a:t>Deferred </a:t>
            </a:r>
            <a:r>
              <a:rPr lang="en-IN" b="1" dirty="0"/>
              <a:t>A</a:t>
            </a:r>
            <a:r>
              <a:rPr lang="en-IN" b="1" dirty="0" smtClean="0"/>
              <a:t>lgorithms</a:t>
            </a:r>
            <a:r>
              <a:rPr lang="en-IN" dirty="0"/>
              <a:t>, the client optimistically defers informing the server about its write operation until commit time.</a:t>
            </a:r>
            <a:endParaRPr lang="en-US" dirty="0"/>
          </a:p>
          <a:p>
            <a:pPr>
              <a:buFont typeface="Wingdings" pitchFamily="2" charset="2"/>
              <a:buChar char="Ø"/>
            </a:pPr>
            <a:r>
              <a:rPr lang="en-IN" dirty="0" smtClean="0"/>
              <a:t>In </a:t>
            </a:r>
            <a:r>
              <a:rPr lang="en-IN" b="1" dirty="0" smtClean="0"/>
              <a:t>Deferred Mode</a:t>
            </a:r>
            <a:r>
              <a:rPr lang="en-IN" dirty="0"/>
              <a:t>, the clients group all their lock escalation requests and send them together to the server at commit time. </a:t>
            </a:r>
            <a:r>
              <a:rPr lang="en-IN" dirty="0" smtClean="0"/>
              <a:t>Thus</a:t>
            </a:r>
            <a:r>
              <a:rPr lang="en-IN" dirty="0"/>
              <a:t>, communication overhead is lower in a deferred cache consistency scheme, in comparison to synchronous and asynchronous algorithms.</a:t>
            </a:r>
            <a:endParaRPr lang="en-US" dirty="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IN" dirty="0" smtClean="0"/>
              <a:t>Thus above results in a design space of six (6) possible algorithms. they are.,</a:t>
            </a:r>
            <a:endParaRPr lang="en-US" dirty="0" smtClean="0"/>
          </a:p>
          <a:p>
            <a:pPr>
              <a:buNone/>
            </a:pPr>
            <a:r>
              <a:rPr lang="en-IN" dirty="0" smtClean="0"/>
              <a:t>	1. AVOIDANCE-BASED SYNCHRONOUS:</a:t>
            </a:r>
            <a:endParaRPr lang="en-US" dirty="0" smtClean="0"/>
          </a:p>
          <a:p>
            <a:pPr>
              <a:buNone/>
            </a:pPr>
            <a:r>
              <a:rPr lang="en-IN" dirty="0" smtClean="0"/>
              <a:t>	2. AVOIDANCE-BASED ASYNCHRONOUS</a:t>
            </a:r>
            <a:endParaRPr lang="en-US" dirty="0" smtClean="0"/>
          </a:p>
          <a:p>
            <a:pPr>
              <a:buNone/>
            </a:pPr>
            <a:r>
              <a:rPr lang="en-IN" dirty="0" smtClean="0"/>
              <a:t>	3. AVOIDANCE-BASED DEFERRED</a:t>
            </a:r>
            <a:endParaRPr lang="en-US" dirty="0" smtClean="0"/>
          </a:p>
          <a:p>
            <a:pPr>
              <a:buNone/>
            </a:pPr>
            <a:r>
              <a:rPr lang="en-IN" dirty="0" smtClean="0"/>
              <a:t>	4. DETECTION-BASED SYNCHRONOUS</a:t>
            </a:r>
            <a:endParaRPr lang="en-US" dirty="0" smtClean="0"/>
          </a:p>
          <a:p>
            <a:pPr>
              <a:buNone/>
            </a:pPr>
            <a:r>
              <a:rPr lang="en-IN" dirty="0" smtClean="0"/>
              <a:t>	5. DETECTION-BASED ASYNCHRONOUS</a:t>
            </a:r>
            <a:endParaRPr lang="en-US" dirty="0" smtClean="0"/>
          </a:p>
          <a:p>
            <a:pPr>
              <a:buNone/>
            </a:pPr>
            <a:r>
              <a:rPr lang="en-IN" dirty="0" smtClean="0"/>
              <a:t>	6. DETECTION-BASED DEFERRED</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Ø"/>
            </a:pPr>
            <a:r>
              <a:rPr lang="en-IN" dirty="0" smtClean="0"/>
              <a:t>Many performance studies have been conducted to assess the strengths and weaknesses of the various algorithms. </a:t>
            </a:r>
          </a:p>
          <a:p>
            <a:pPr algn="just">
              <a:buFont typeface="Wingdings" pitchFamily="2" charset="2"/>
              <a:buChar char="Ø"/>
            </a:pPr>
            <a:r>
              <a:rPr lang="en-IN" dirty="0" smtClean="0"/>
              <a:t>In general, for data-caching systems, inter-transaction caching of data and locks is accepted as a performance enhancing optimization. Because this reduces the number of times a client has to communicate with the server. </a:t>
            </a:r>
          </a:p>
          <a:p>
            <a:pPr algn="just">
              <a:buFont typeface="Wingdings" pitchFamily="2" charset="2"/>
              <a:buChar char="Ø"/>
            </a:pPr>
            <a:r>
              <a:rPr lang="en-IN" dirty="0" smtClean="0"/>
              <a:t>On the other hand, for most user workloads, invalidation of remote cache copies during updates is preferred over propagation of updated values to the remote client sites.</a:t>
            </a:r>
            <a:endParaRPr lang="en-US" dirty="0" smtClean="0"/>
          </a:p>
          <a:p>
            <a:pPr algn="just">
              <a:buFont typeface="Wingdings" pitchFamily="2" charset="2"/>
              <a:buChar char="Ø"/>
            </a:pPr>
            <a:r>
              <a:rPr lang="en-IN" dirty="0" smtClean="0"/>
              <a:t>Hybrid algorithms that dynamically perform either invalidation or update propagation have been proposed. Furthermore, the ability to switch between page and object level locks is generally considered to be better than strictly dealing with page level locks, because it increases the level of concurrency</a:t>
            </a:r>
            <a:endParaRPr lang="en-US" dirty="0" smtClean="0"/>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None/>
            </a:pPr>
            <a:r>
              <a:rPr lang="en-IN" sz="2000" b="1" dirty="0"/>
              <a:t>AVOIDANCE-BASED SYNCHRONOUS</a:t>
            </a:r>
            <a:endParaRPr lang="en-US" sz="2000" b="1" dirty="0"/>
          </a:p>
          <a:p>
            <a:pPr algn="just">
              <a:buFont typeface="Wingdings" pitchFamily="2" charset="2"/>
              <a:buChar char="Ø"/>
            </a:pPr>
            <a:r>
              <a:rPr lang="en-IN" sz="2000" dirty="0" err="1" smtClean="0"/>
              <a:t>Callback</a:t>
            </a:r>
            <a:r>
              <a:rPr lang="en-IN" sz="2000" dirty="0" smtClean="0"/>
              <a:t>-Read Locking (CBL) </a:t>
            </a:r>
            <a:r>
              <a:rPr lang="en-IN" sz="2000" dirty="0"/>
              <a:t>is the most common synchronous avoidance-based cache consistency algorithm</a:t>
            </a:r>
            <a:endParaRPr lang="en-US" sz="2000" dirty="0"/>
          </a:p>
          <a:p>
            <a:pPr algn="just">
              <a:buFont typeface="Wingdings" pitchFamily="2" charset="2"/>
              <a:buChar char="Ø"/>
            </a:pPr>
            <a:r>
              <a:rPr lang="en-IN" sz="2000" dirty="0"/>
              <a:t>I</a:t>
            </a:r>
            <a:r>
              <a:rPr lang="en-IN" sz="2000" dirty="0" smtClean="0"/>
              <a:t>n </a:t>
            </a:r>
            <a:r>
              <a:rPr lang="en-IN" sz="2000" dirty="0"/>
              <a:t>this algorithm, the clients retain read locks across transactions, but they relinquish write locks at the end of the transaction. </a:t>
            </a:r>
            <a:endParaRPr lang="en-IN" sz="2000" dirty="0" smtClean="0"/>
          </a:p>
          <a:p>
            <a:pPr algn="just">
              <a:buFont typeface="Wingdings" pitchFamily="2" charset="2"/>
              <a:buChar char="Ø"/>
            </a:pPr>
            <a:r>
              <a:rPr lang="en-IN" sz="2000" dirty="0" smtClean="0"/>
              <a:t>the </a:t>
            </a:r>
            <a:r>
              <a:rPr lang="en-IN" sz="2000" dirty="0"/>
              <a:t>clients send lock requests to the server and they block until the server responds. if the client requests a write lock on a page that is cached at other clients, the server issues </a:t>
            </a:r>
            <a:r>
              <a:rPr lang="en-IN" sz="2000" dirty="0" err="1"/>
              <a:t>callback</a:t>
            </a:r>
            <a:r>
              <a:rPr lang="en-IN" sz="2000" dirty="0"/>
              <a:t> messages requesting that the remote clients relinquish their read locks on the page.</a:t>
            </a:r>
            <a:endParaRPr lang="en-US" sz="2000" dirty="0"/>
          </a:p>
          <a:p>
            <a:pPr algn="just">
              <a:buFont typeface="Wingdings" pitchFamily="2" charset="2"/>
              <a:buChar char="Ø"/>
            </a:pPr>
            <a:r>
              <a:rPr lang="en-IN" sz="2000" dirty="0" smtClean="0"/>
              <a:t> </a:t>
            </a:r>
            <a:r>
              <a:rPr lang="en-IN" sz="2000" dirty="0" err="1" smtClean="0"/>
              <a:t>Callback</a:t>
            </a:r>
            <a:r>
              <a:rPr lang="en-IN" sz="2000" dirty="0" smtClean="0"/>
              <a:t>-read </a:t>
            </a:r>
            <a:r>
              <a:rPr lang="en-IN" sz="2000" dirty="0"/>
              <a:t>ensures a low abort rate and generally outperforms deferred avoidance-based, synchronous detection-based, and asynchronous detection-based algorithms</a:t>
            </a:r>
            <a:r>
              <a:rPr lang="en-IN" sz="2000" dirty="0" smtClean="0"/>
              <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IN" b="1" dirty="0" smtClean="0"/>
              <a:t>AVOIDANCE-BASED ASYNCHRONOUS:</a:t>
            </a:r>
            <a:endParaRPr lang="en-US" b="1" dirty="0" smtClean="0"/>
          </a:p>
          <a:p>
            <a:pPr>
              <a:buFont typeface="Wingdings" pitchFamily="2" charset="2"/>
              <a:buChar char="Ø"/>
            </a:pPr>
            <a:r>
              <a:rPr lang="en-IN" dirty="0" smtClean="0"/>
              <a:t>Do not have the message blocking overhead present in synchronous algorithms.</a:t>
            </a:r>
            <a:endParaRPr lang="en-US" dirty="0" smtClean="0"/>
          </a:p>
          <a:p>
            <a:pPr>
              <a:buFont typeface="Wingdings" pitchFamily="2" charset="2"/>
              <a:buChar char="Ø"/>
            </a:pPr>
            <a:r>
              <a:rPr lang="en-IN" dirty="0" smtClean="0"/>
              <a:t>Clients send lock escalation messages to the server and continue application processing. normally, optimistic approaches such as this face high abort rates, which is reduced in avoidance-based algorithms by immediate server actions to invalidate stale cache objects at remote clients as soon as the system becomes aware of the update.</a:t>
            </a:r>
            <a:endParaRPr lang="en-US" dirty="0" smtClean="0"/>
          </a:p>
          <a:p>
            <a:pPr>
              <a:buFont typeface="Wingdings" pitchFamily="2" charset="2"/>
              <a:buChar char="Ø"/>
            </a:pPr>
            <a:r>
              <a:rPr lang="en-IN" dirty="0" smtClean="0"/>
              <a:t>Asynchronous algorithms experience lower deadlock abort rates than deferred avoidance-based algorithms.</a:t>
            </a:r>
            <a:endParaRPr lang="en-US" dirty="0" smtClean="0"/>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880</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Cache Consistency Object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admin</cp:lastModifiedBy>
  <cp:revision>9</cp:revision>
  <dcterms:created xsi:type="dcterms:W3CDTF">2024-03-18T04:13:31Z</dcterms:created>
  <dcterms:modified xsi:type="dcterms:W3CDTF">2024-03-18T06:23:32Z</dcterms:modified>
</cp:coreProperties>
</file>